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48" r:id="rId1"/>
  </p:sldMasterIdLst>
  <p:notesMasterIdLst>
    <p:notesMasterId r:id="rId35"/>
  </p:notesMasterIdLst>
  <p:sldIdLst>
    <p:sldId id="2007577258" r:id="rId2"/>
    <p:sldId id="258" r:id="rId3"/>
    <p:sldId id="268" r:id="rId4"/>
    <p:sldId id="2007577261" r:id="rId5"/>
    <p:sldId id="276" r:id="rId6"/>
    <p:sldId id="2007577260" r:id="rId7"/>
    <p:sldId id="260" r:id="rId8"/>
    <p:sldId id="261" r:id="rId9"/>
    <p:sldId id="2007577256" r:id="rId10"/>
    <p:sldId id="2007577262" r:id="rId11"/>
    <p:sldId id="2007577238" r:id="rId12"/>
    <p:sldId id="2007577263" r:id="rId13"/>
    <p:sldId id="270" r:id="rId14"/>
    <p:sldId id="257" r:id="rId15"/>
    <p:sldId id="2007577245" r:id="rId16"/>
    <p:sldId id="2007577264" r:id="rId17"/>
    <p:sldId id="2007577240" r:id="rId18"/>
    <p:sldId id="2007577265" r:id="rId19"/>
    <p:sldId id="300" r:id="rId20"/>
    <p:sldId id="2007577243" r:id="rId21"/>
    <p:sldId id="2007577246" r:id="rId22"/>
    <p:sldId id="2007577247" r:id="rId23"/>
    <p:sldId id="2007577248" r:id="rId24"/>
    <p:sldId id="2007577229" r:id="rId25"/>
    <p:sldId id="2007577228" r:id="rId26"/>
    <p:sldId id="2007577249" r:id="rId27"/>
    <p:sldId id="2007577227" r:id="rId28"/>
    <p:sldId id="2007577251" r:id="rId29"/>
    <p:sldId id="2007577252" r:id="rId30"/>
    <p:sldId id="2007577253" r:id="rId31"/>
    <p:sldId id="2007577254" r:id="rId32"/>
    <p:sldId id="2007577255" r:id="rId33"/>
    <p:sldId id="2007577244" r:id="rId34"/>
  </p:sldIdLst>
  <p:sldSz cx="9144000" cy="5143500" type="screen16x9"/>
  <p:notesSz cx="6858000" cy="9144000"/>
  <p:embeddedFontLst>
    <p:embeddedFont>
      <p:font typeface="宋体" panose="02010600030101010101" pitchFamily="2" charset="-122"/>
      <p:regular r:id="rId36"/>
    </p:embeddedFont>
    <p:embeddedFont>
      <p:font typeface="Calibri Light" panose="020F0302020204030204" pitchFamily="34" charset="0"/>
      <p:regular r:id="rId37"/>
      <p:italic r:id="rId38"/>
    </p:embeddedFont>
    <p:embeddedFont>
      <p:font typeface="맑은 고딕" panose="020B0503020000020004" pitchFamily="34" charset="-127"/>
      <p:regular r:id="rId39"/>
      <p:bold r:id="rId40"/>
    </p:embeddedFont>
    <p:embeddedFont>
      <p:font typeface="Lato"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Fira Sans Extra Condensed Medium" panose="020B0604020202020204" charset="0"/>
      <p:regular r:id="rId49"/>
      <p:bold r:id="rId50"/>
      <p:italic r:id="rId51"/>
      <p:boldItalic r:id="rId5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ptop" initials="L" lastIdx="1" clrIdx="0">
    <p:extLst>
      <p:ext uri="{19B8F6BF-5375-455C-9EA6-DF929625EA0E}">
        <p15:presenceInfo xmlns:p15="http://schemas.microsoft.com/office/powerpoint/2012/main" userId="Lapto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0000"/>
    <a:srgbClr val="3333CC"/>
    <a:srgbClr val="FF99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1B537C-6E0D-4ED9-BEA1-98C0F7EC428A}">
  <a:tblStyle styleId="{011B537C-6E0D-4ED9-BEA1-98C0F7EC42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77"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1T20:57:17.731" idx="1">
    <p:pos x="10" y="10"/>
    <p:text/>
    <p:extLst>
      <p:ext uri="{C676402C-5697-4E1C-873F-D02D1690AC5C}">
        <p15:threadingInfo xmlns:p15="http://schemas.microsoft.com/office/powerpoint/2012/main" timeZoneBias="-420"/>
      </p:ext>
    </p:extLst>
  </p:cm>
</p:cmLst>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519625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022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262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5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601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74ed90e5f7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74ed90e5f7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40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6b5fdf5ce3_0_26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6b5fdf5ce3_0_26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7427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410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697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3593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9898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50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g80206cb1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2" name="Google Shape;552;g80206cb1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309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4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41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24</a:t>
            </a:fld>
            <a:endParaRPr lang="zh-CN" altLang="en-US">
              <a:latin typeface="Times New Roman" panose="02020603050405020304" pitchFamily="18" charset="0"/>
            </a:endParaRPr>
          </a:p>
        </p:txBody>
      </p:sp>
    </p:spTree>
    <p:extLst>
      <p:ext uri="{BB962C8B-B14F-4D97-AF65-F5344CB8AC3E}">
        <p14:creationId xmlns:p14="http://schemas.microsoft.com/office/powerpoint/2010/main" val="525012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25</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4942332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26</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57802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27</a:t>
            </a:fld>
            <a:endParaRPr lang="zh-CN" altLang="en-US">
              <a:latin typeface="Times New Roman" panose="02020603050405020304" pitchFamily="18" charset="0"/>
            </a:endParaRPr>
          </a:p>
        </p:txBody>
      </p:sp>
    </p:spTree>
    <p:extLst>
      <p:ext uri="{BB962C8B-B14F-4D97-AF65-F5344CB8AC3E}">
        <p14:creationId xmlns:p14="http://schemas.microsoft.com/office/powerpoint/2010/main" val="2901093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28</a:t>
            </a:fld>
            <a:endParaRPr lang="zh-CN" altLang="en-US">
              <a:latin typeface="Times New Roman" panose="02020603050405020304" pitchFamily="18" charset="0"/>
            </a:endParaRPr>
          </a:p>
        </p:txBody>
      </p:sp>
    </p:spTree>
    <p:extLst>
      <p:ext uri="{BB962C8B-B14F-4D97-AF65-F5344CB8AC3E}">
        <p14:creationId xmlns:p14="http://schemas.microsoft.com/office/powerpoint/2010/main" val="4026359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29</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907639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30</a:t>
            </a:fld>
            <a:endParaRPr lang="zh-CN" altLang="en-US">
              <a:latin typeface="Times New Roman" panose="02020603050405020304" pitchFamily="18" charset="0"/>
            </a:endParaRPr>
          </a:p>
        </p:txBody>
      </p:sp>
    </p:spTree>
    <p:extLst>
      <p:ext uri="{BB962C8B-B14F-4D97-AF65-F5344CB8AC3E}">
        <p14:creationId xmlns:p14="http://schemas.microsoft.com/office/powerpoint/2010/main" val="3872412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31</a:t>
            </a:fld>
            <a:endParaRPr lang="zh-CN" altLang="en-US">
              <a:latin typeface="Times New Roman" panose="02020603050405020304" pitchFamily="18" charset="0"/>
            </a:endParaRPr>
          </a:p>
        </p:txBody>
      </p:sp>
    </p:spTree>
    <p:extLst>
      <p:ext uri="{BB962C8B-B14F-4D97-AF65-F5344CB8AC3E}">
        <p14:creationId xmlns:p14="http://schemas.microsoft.com/office/powerpoint/2010/main" val="14458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7578ac1814_0_27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7578ac1814_0_27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4914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2824243-5CCA-4FA6-97E5-A3DD1EFFDC3B}" type="slidenum">
              <a:rPr lang="zh-CN" altLang="en-US" smtClean="0">
                <a:latin typeface="Times New Roman" panose="02020603050405020304" pitchFamily="18" charset="0"/>
              </a:rPr>
              <a:t>32</a:t>
            </a:fld>
            <a:endParaRPr lang="zh-CN" altLang="en-US">
              <a:latin typeface="Times New Roman" panose="02020603050405020304" pitchFamily="18" charset="0"/>
            </a:endParaRPr>
          </a:p>
        </p:txBody>
      </p:sp>
    </p:spTree>
    <p:extLst>
      <p:ext uri="{BB962C8B-B14F-4D97-AF65-F5344CB8AC3E}">
        <p14:creationId xmlns:p14="http://schemas.microsoft.com/office/powerpoint/2010/main" val="6207718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881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004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992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264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7309b6ffc7_0_18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7309b6ffc7_0_18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069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7309b6ffc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7309b6ffc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86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74c573bef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74c573be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536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E2863E-BDC6-47E3-835C-2FBF0253A1F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2713980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2863E-BDC6-47E3-835C-2FBF0253A1F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49232880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2863E-BDC6-47E3-835C-2FBF0253A1F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40776703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617200" y="555275"/>
            <a:ext cx="79095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778816"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4" name="Google Shape;134;p13"/>
          <p:cNvSpPr txBox="1">
            <a:spLocks noGrp="1"/>
          </p:cNvSpPr>
          <p:nvPr>
            <p:ph type="subTitle" idx="1"/>
          </p:nvPr>
        </p:nvSpPr>
        <p:spPr>
          <a:xfrm>
            <a:off x="778750"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5" name="Google Shape;135;p13"/>
          <p:cNvSpPr txBox="1">
            <a:spLocks noGrp="1"/>
          </p:cNvSpPr>
          <p:nvPr>
            <p:ph type="title" idx="3" hasCustomPrompt="1"/>
          </p:nvPr>
        </p:nvSpPr>
        <p:spPr>
          <a:xfrm>
            <a:off x="778825" y="2063128"/>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2744620"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37" name="Google Shape;137;p13"/>
          <p:cNvSpPr txBox="1">
            <a:spLocks noGrp="1"/>
          </p:cNvSpPr>
          <p:nvPr>
            <p:ph type="subTitle" idx="5"/>
          </p:nvPr>
        </p:nvSpPr>
        <p:spPr>
          <a:xfrm>
            <a:off x="27445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38" name="Google Shape;138;p13"/>
          <p:cNvSpPr txBox="1">
            <a:spLocks noGrp="1"/>
          </p:cNvSpPr>
          <p:nvPr>
            <p:ph type="title" idx="6" hasCustomPrompt="1"/>
          </p:nvPr>
        </p:nvSpPr>
        <p:spPr>
          <a:xfrm>
            <a:off x="2744699" y="2074254"/>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6676127" y="3010401"/>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0" name="Google Shape;140;p13"/>
          <p:cNvSpPr txBox="1">
            <a:spLocks noGrp="1"/>
          </p:cNvSpPr>
          <p:nvPr>
            <p:ph type="subTitle" idx="8"/>
          </p:nvPr>
        </p:nvSpPr>
        <p:spPr>
          <a:xfrm>
            <a:off x="6676148"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1" name="Google Shape;141;p13"/>
          <p:cNvSpPr txBox="1">
            <a:spLocks noGrp="1"/>
          </p:cNvSpPr>
          <p:nvPr>
            <p:ph type="title" idx="9" hasCustomPrompt="1"/>
          </p:nvPr>
        </p:nvSpPr>
        <p:spPr>
          <a:xfrm>
            <a:off x="6676150" y="2063136"/>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4710424" y="3010394"/>
            <a:ext cx="1689000" cy="717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24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43" name="Google Shape;143;p13"/>
          <p:cNvSpPr txBox="1">
            <a:spLocks noGrp="1"/>
          </p:cNvSpPr>
          <p:nvPr>
            <p:ph type="subTitle" idx="14"/>
          </p:nvPr>
        </p:nvSpPr>
        <p:spPr>
          <a:xfrm>
            <a:off x="4710349" y="3742318"/>
            <a:ext cx="1689000" cy="87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000">
                <a:solidFill>
                  <a:schemeClr val="lt1"/>
                </a:solidFill>
              </a:defRPr>
            </a:lvl2pPr>
            <a:lvl3pPr lvl="2" rtl="0">
              <a:lnSpc>
                <a:spcPct val="100000"/>
              </a:lnSpc>
              <a:spcBef>
                <a:spcPts val="0"/>
              </a:spcBef>
              <a:spcAft>
                <a:spcPts val="0"/>
              </a:spcAft>
              <a:buClr>
                <a:schemeClr val="lt1"/>
              </a:buClr>
              <a:buSzPts val="1000"/>
              <a:buNone/>
              <a:defRPr sz="1000">
                <a:solidFill>
                  <a:schemeClr val="lt1"/>
                </a:solidFill>
              </a:defRPr>
            </a:lvl3pPr>
            <a:lvl4pPr lvl="3" rtl="0">
              <a:lnSpc>
                <a:spcPct val="100000"/>
              </a:lnSpc>
              <a:spcBef>
                <a:spcPts val="0"/>
              </a:spcBef>
              <a:spcAft>
                <a:spcPts val="0"/>
              </a:spcAft>
              <a:buClr>
                <a:schemeClr val="lt1"/>
              </a:buClr>
              <a:buSzPts val="1000"/>
              <a:buNone/>
              <a:defRPr sz="1000">
                <a:solidFill>
                  <a:schemeClr val="lt1"/>
                </a:solidFill>
              </a:defRPr>
            </a:lvl4pPr>
            <a:lvl5pPr lvl="4" rtl="0">
              <a:lnSpc>
                <a:spcPct val="100000"/>
              </a:lnSpc>
              <a:spcBef>
                <a:spcPts val="0"/>
              </a:spcBef>
              <a:spcAft>
                <a:spcPts val="0"/>
              </a:spcAft>
              <a:buClr>
                <a:schemeClr val="lt1"/>
              </a:buClr>
              <a:buSzPts val="1000"/>
              <a:buNone/>
              <a:defRPr sz="1000">
                <a:solidFill>
                  <a:schemeClr val="lt1"/>
                </a:solidFill>
              </a:defRPr>
            </a:lvl5pPr>
            <a:lvl6pPr lvl="5" rtl="0">
              <a:lnSpc>
                <a:spcPct val="100000"/>
              </a:lnSpc>
              <a:spcBef>
                <a:spcPts val="0"/>
              </a:spcBef>
              <a:spcAft>
                <a:spcPts val="0"/>
              </a:spcAft>
              <a:buClr>
                <a:schemeClr val="lt1"/>
              </a:buClr>
              <a:buSzPts val="1000"/>
              <a:buNone/>
              <a:defRPr sz="1000">
                <a:solidFill>
                  <a:schemeClr val="lt1"/>
                </a:solidFill>
              </a:defRPr>
            </a:lvl6pPr>
            <a:lvl7pPr lvl="6" rtl="0">
              <a:lnSpc>
                <a:spcPct val="100000"/>
              </a:lnSpc>
              <a:spcBef>
                <a:spcPts val="0"/>
              </a:spcBef>
              <a:spcAft>
                <a:spcPts val="0"/>
              </a:spcAft>
              <a:buClr>
                <a:schemeClr val="lt1"/>
              </a:buClr>
              <a:buSzPts val="1000"/>
              <a:buNone/>
              <a:defRPr sz="1000">
                <a:solidFill>
                  <a:schemeClr val="lt1"/>
                </a:solidFill>
              </a:defRPr>
            </a:lvl7pPr>
            <a:lvl8pPr lvl="7" rtl="0">
              <a:lnSpc>
                <a:spcPct val="100000"/>
              </a:lnSpc>
              <a:spcBef>
                <a:spcPts val="0"/>
              </a:spcBef>
              <a:spcAft>
                <a:spcPts val="0"/>
              </a:spcAft>
              <a:buClr>
                <a:schemeClr val="lt1"/>
              </a:buClr>
              <a:buSzPts val="1000"/>
              <a:buNone/>
              <a:defRPr sz="1000">
                <a:solidFill>
                  <a:schemeClr val="lt1"/>
                </a:solidFill>
              </a:defRPr>
            </a:lvl8pPr>
            <a:lvl9pPr lvl="8" rtl="0">
              <a:lnSpc>
                <a:spcPct val="100000"/>
              </a:lnSpc>
              <a:spcBef>
                <a:spcPts val="0"/>
              </a:spcBef>
              <a:spcAft>
                <a:spcPts val="0"/>
              </a:spcAft>
              <a:buClr>
                <a:schemeClr val="lt1"/>
              </a:buClr>
              <a:buSzPts val="1000"/>
              <a:buNone/>
              <a:defRPr sz="1000">
                <a:solidFill>
                  <a:schemeClr val="lt1"/>
                </a:solidFill>
              </a:defRPr>
            </a:lvl9pPr>
          </a:lstStyle>
          <a:p>
            <a:endParaRPr/>
          </a:p>
        </p:txBody>
      </p:sp>
      <p:sp>
        <p:nvSpPr>
          <p:cNvPr id="144" name="Google Shape;144;p13"/>
          <p:cNvSpPr txBox="1">
            <a:spLocks noGrp="1"/>
          </p:cNvSpPr>
          <p:nvPr>
            <p:ph type="title" idx="15" hasCustomPrompt="1"/>
          </p:nvPr>
        </p:nvSpPr>
        <p:spPr>
          <a:xfrm>
            <a:off x="4710428" y="2074247"/>
            <a:ext cx="1689000" cy="720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8000">
                <a:solidFill>
                  <a:schemeClr val="accent6"/>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3598699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614300" y="473073"/>
            <a:ext cx="7915500" cy="1261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632258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08" name="Google Shape;208;p17"/>
          <p:cNvSpPr txBox="1">
            <a:spLocks noGrp="1"/>
          </p:cNvSpPr>
          <p:nvPr>
            <p:ph type="subTitle" idx="1"/>
          </p:nvPr>
        </p:nvSpPr>
        <p:spPr>
          <a:xfrm>
            <a:off x="6363225"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089964" y="2128584"/>
            <a:ext cx="1731600" cy="59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7000">
                <a:solidFill>
                  <a:schemeClr val="accent6"/>
                </a:solidFill>
              </a:defRPr>
            </a:lvl1pPr>
            <a:lvl2pPr lvl="1" algn="ctr" rtl="0">
              <a:spcBef>
                <a:spcPts val="0"/>
              </a:spcBef>
              <a:spcAft>
                <a:spcPts val="0"/>
              </a:spcAft>
              <a:buClr>
                <a:schemeClr val="accent4"/>
              </a:buClr>
              <a:buSzPts val="4800"/>
              <a:buNone/>
              <a:defRPr sz="4800">
                <a:solidFill>
                  <a:schemeClr val="accent4"/>
                </a:solidFill>
              </a:defRPr>
            </a:lvl2pPr>
            <a:lvl3pPr lvl="2" algn="ctr" rtl="0">
              <a:spcBef>
                <a:spcPts val="0"/>
              </a:spcBef>
              <a:spcAft>
                <a:spcPts val="0"/>
              </a:spcAft>
              <a:buClr>
                <a:schemeClr val="accent4"/>
              </a:buClr>
              <a:buSzPts val="4800"/>
              <a:buNone/>
              <a:defRPr sz="4800">
                <a:solidFill>
                  <a:schemeClr val="accent4"/>
                </a:solidFill>
              </a:defRPr>
            </a:lvl3pPr>
            <a:lvl4pPr lvl="3" algn="ctr" rtl="0">
              <a:spcBef>
                <a:spcPts val="0"/>
              </a:spcBef>
              <a:spcAft>
                <a:spcPts val="0"/>
              </a:spcAft>
              <a:buClr>
                <a:schemeClr val="accent4"/>
              </a:buClr>
              <a:buSzPts val="4800"/>
              <a:buNone/>
              <a:defRPr sz="4800">
                <a:solidFill>
                  <a:schemeClr val="accent4"/>
                </a:solidFill>
              </a:defRPr>
            </a:lvl4pPr>
            <a:lvl5pPr lvl="4" algn="ctr" rtl="0">
              <a:spcBef>
                <a:spcPts val="0"/>
              </a:spcBef>
              <a:spcAft>
                <a:spcPts val="0"/>
              </a:spcAft>
              <a:buClr>
                <a:schemeClr val="accent4"/>
              </a:buClr>
              <a:buSzPts val="4800"/>
              <a:buNone/>
              <a:defRPr sz="4800">
                <a:solidFill>
                  <a:schemeClr val="accent4"/>
                </a:solidFill>
              </a:defRPr>
            </a:lvl5pPr>
            <a:lvl6pPr lvl="5" algn="ctr" rtl="0">
              <a:spcBef>
                <a:spcPts val="0"/>
              </a:spcBef>
              <a:spcAft>
                <a:spcPts val="0"/>
              </a:spcAft>
              <a:buClr>
                <a:schemeClr val="accent4"/>
              </a:buClr>
              <a:buSzPts val="4800"/>
              <a:buNone/>
              <a:defRPr sz="4800">
                <a:solidFill>
                  <a:schemeClr val="accent4"/>
                </a:solidFill>
              </a:defRPr>
            </a:lvl6pPr>
            <a:lvl7pPr lvl="6" algn="ctr" rtl="0">
              <a:spcBef>
                <a:spcPts val="0"/>
              </a:spcBef>
              <a:spcAft>
                <a:spcPts val="0"/>
              </a:spcAft>
              <a:buClr>
                <a:schemeClr val="accent4"/>
              </a:buClr>
              <a:buSzPts val="4800"/>
              <a:buNone/>
              <a:defRPr sz="4800">
                <a:solidFill>
                  <a:schemeClr val="accent4"/>
                </a:solidFill>
              </a:defRPr>
            </a:lvl7pPr>
            <a:lvl8pPr lvl="7" algn="ctr" rtl="0">
              <a:spcBef>
                <a:spcPts val="0"/>
              </a:spcBef>
              <a:spcAft>
                <a:spcPts val="0"/>
              </a:spcAft>
              <a:buClr>
                <a:schemeClr val="accent4"/>
              </a:buClr>
              <a:buSzPts val="4800"/>
              <a:buNone/>
              <a:defRPr sz="4800">
                <a:solidFill>
                  <a:schemeClr val="accent4"/>
                </a:solidFill>
              </a:defRPr>
            </a:lvl8pPr>
            <a:lvl9pPr lvl="8" algn="ctr" rtl="0">
              <a:spcBef>
                <a:spcPts val="0"/>
              </a:spcBef>
              <a:spcAft>
                <a:spcPts val="0"/>
              </a:spcAft>
              <a:buClr>
                <a:schemeClr val="accent4"/>
              </a:buClr>
              <a:buSzPts val="4800"/>
              <a:buNone/>
              <a:defRPr sz="4800">
                <a:solidFill>
                  <a:schemeClr val="accent4"/>
                </a:solidFill>
              </a:defRPr>
            </a:lvl9pPr>
          </a:lstStyle>
          <a:p>
            <a:r>
              <a:t>xx%</a:t>
            </a:r>
          </a:p>
        </p:txBody>
      </p:sp>
      <p:sp>
        <p:nvSpPr>
          <p:cNvPr id="210" name="Google Shape;210;p17"/>
          <p:cNvSpPr txBox="1">
            <a:spLocks noGrp="1"/>
          </p:cNvSpPr>
          <p:nvPr>
            <p:ph type="subTitle" idx="4"/>
          </p:nvPr>
        </p:nvSpPr>
        <p:spPr>
          <a:xfrm>
            <a:off x="1129900" y="2845350"/>
            <a:ext cx="1650300" cy="1020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90733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ctrTitle"/>
          </p:nvPr>
        </p:nvSpPr>
        <p:spPr>
          <a:xfrm>
            <a:off x="3354400" y="2138900"/>
            <a:ext cx="5312700" cy="11049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6000">
                <a:solidFill>
                  <a:schemeClr val="lt2"/>
                </a:solidFill>
              </a:defRPr>
            </a:lvl1pPr>
            <a:lvl2pPr lvl="1" algn="ctr" rtl="0">
              <a:lnSpc>
                <a:spcPct val="80000"/>
              </a:lnSpc>
              <a:spcBef>
                <a:spcPts val="0"/>
              </a:spcBef>
              <a:spcAft>
                <a:spcPts val="0"/>
              </a:spcAft>
              <a:buClr>
                <a:schemeClr val="accent4"/>
              </a:buClr>
              <a:buSzPts val="5000"/>
              <a:buNone/>
              <a:defRPr sz="5000">
                <a:solidFill>
                  <a:schemeClr val="accent4"/>
                </a:solidFill>
              </a:defRPr>
            </a:lvl2pPr>
            <a:lvl3pPr lvl="2" algn="ctr" rtl="0">
              <a:lnSpc>
                <a:spcPct val="80000"/>
              </a:lnSpc>
              <a:spcBef>
                <a:spcPts val="0"/>
              </a:spcBef>
              <a:spcAft>
                <a:spcPts val="0"/>
              </a:spcAft>
              <a:buClr>
                <a:schemeClr val="accent4"/>
              </a:buClr>
              <a:buSzPts val="5000"/>
              <a:buNone/>
              <a:defRPr sz="5000">
                <a:solidFill>
                  <a:schemeClr val="accent4"/>
                </a:solidFill>
              </a:defRPr>
            </a:lvl3pPr>
            <a:lvl4pPr lvl="3" algn="ctr" rtl="0">
              <a:lnSpc>
                <a:spcPct val="80000"/>
              </a:lnSpc>
              <a:spcBef>
                <a:spcPts val="0"/>
              </a:spcBef>
              <a:spcAft>
                <a:spcPts val="0"/>
              </a:spcAft>
              <a:buClr>
                <a:schemeClr val="accent4"/>
              </a:buClr>
              <a:buSzPts val="5000"/>
              <a:buNone/>
              <a:defRPr sz="5000">
                <a:solidFill>
                  <a:schemeClr val="accent4"/>
                </a:solidFill>
              </a:defRPr>
            </a:lvl4pPr>
            <a:lvl5pPr lvl="4" algn="ctr" rtl="0">
              <a:lnSpc>
                <a:spcPct val="80000"/>
              </a:lnSpc>
              <a:spcBef>
                <a:spcPts val="0"/>
              </a:spcBef>
              <a:spcAft>
                <a:spcPts val="0"/>
              </a:spcAft>
              <a:buClr>
                <a:schemeClr val="accent4"/>
              </a:buClr>
              <a:buSzPts val="5000"/>
              <a:buNone/>
              <a:defRPr sz="5000">
                <a:solidFill>
                  <a:schemeClr val="accent4"/>
                </a:solidFill>
              </a:defRPr>
            </a:lvl5pPr>
            <a:lvl6pPr lvl="5" algn="ctr" rtl="0">
              <a:lnSpc>
                <a:spcPct val="80000"/>
              </a:lnSpc>
              <a:spcBef>
                <a:spcPts val="0"/>
              </a:spcBef>
              <a:spcAft>
                <a:spcPts val="0"/>
              </a:spcAft>
              <a:buClr>
                <a:schemeClr val="accent4"/>
              </a:buClr>
              <a:buSzPts val="5000"/>
              <a:buNone/>
              <a:defRPr sz="5000">
                <a:solidFill>
                  <a:schemeClr val="accent4"/>
                </a:solidFill>
              </a:defRPr>
            </a:lvl6pPr>
            <a:lvl7pPr lvl="6" algn="ctr" rtl="0">
              <a:lnSpc>
                <a:spcPct val="80000"/>
              </a:lnSpc>
              <a:spcBef>
                <a:spcPts val="0"/>
              </a:spcBef>
              <a:spcAft>
                <a:spcPts val="0"/>
              </a:spcAft>
              <a:buClr>
                <a:schemeClr val="accent4"/>
              </a:buClr>
              <a:buSzPts val="5000"/>
              <a:buNone/>
              <a:defRPr sz="5000">
                <a:solidFill>
                  <a:schemeClr val="accent4"/>
                </a:solidFill>
              </a:defRPr>
            </a:lvl7pPr>
            <a:lvl8pPr lvl="7" algn="ctr" rtl="0">
              <a:lnSpc>
                <a:spcPct val="80000"/>
              </a:lnSpc>
              <a:spcBef>
                <a:spcPts val="0"/>
              </a:spcBef>
              <a:spcAft>
                <a:spcPts val="0"/>
              </a:spcAft>
              <a:buClr>
                <a:schemeClr val="accent4"/>
              </a:buClr>
              <a:buSzPts val="5000"/>
              <a:buNone/>
              <a:defRPr sz="5000">
                <a:solidFill>
                  <a:schemeClr val="accent4"/>
                </a:solidFill>
              </a:defRPr>
            </a:lvl8pPr>
            <a:lvl9pPr lvl="8" algn="ctr" rtl="0">
              <a:lnSpc>
                <a:spcPct val="80000"/>
              </a:lnSpc>
              <a:spcBef>
                <a:spcPts val="0"/>
              </a:spcBef>
              <a:spcAft>
                <a:spcPts val="0"/>
              </a:spcAft>
              <a:buClr>
                <a:schemeClr val="accent3"/>
              </a:buClr>
              <a:buSzPts val="5000"/>
              <a:buNone/>
              <a:defRPr sz="5000">
                <a:solidFill>
                  <a:schemeClr val="accent3"/>
                </a:solidFill>
              </a:defRPr>
            </a:lvl9pPr>
          </a:lstStyle>
          <a:p>
            <a:endParaRPr/>
          </a:p>
        </p:txBody>
      </p:sp>
      <p:sp>
        <p:nvSpPr>
          <p:cNvPr id="15" name="Google Shape;15;p3"/>
          <p:cNvSpPr txBox="1">
            <a:spLocks noGrp="1"/>
          </p:cNvSpPr>
          <p:nvPr>
            <p:ph type="title" idx="2" hasCustomPrompt="1"/>
          </p:nvPr>
        </p:nvSpPr>
        <p:spPr>
          <a:xfrm>
            <a:off x="5090150" y="685163"/>
            <a:ext cx="1841100" cy="1449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15000">
                <a:solidFill>
                  <a:schemeClr val="accent6"/>
                </a:solidFill>
              </a:defRPr>
            </a:lvl1pPr>
            <a:lvl2pPr lvl="1" rtl="0">
              <a:spcBef>
                <a:spcPts val="0"/>
              </a:spcBef>
              <a:spcAft>
                <a:spcPts val="0"/>
              </a:spcAft>
              <a:buSzPts val="7200"/>
              <a:buNone/>
              <a:defRPr sz="7200"/>
            </a:lvl2pPr>
            <a:lvl3pPr lvl="2" rtl="0">
              <a:spcBef>
                <a:spcPts val="0"/>
              </a:spcBef>
              <a:spcAft>
                <a:spcPts val="0"/>
              </a:spcAft>
              <a:buSzPts val="7200"/>
              <a:buNone/>
              <a:defRPr sz="7200"/>
            </a:lvl3pPr>
            <a:lvl4pPr lvl="3" rtl="0">
              <a:spcBef>
                <a:spcPts val="0"/>
              </a:spcBef>
              <a:spcAft>
                <a:spcPts val="0"/>
              </a:spcAft>
              <a:buSzPts val="7200"/>
              <a:buNone/>
              <a:defRPr sz="7200"/>
            </a:lvl4pPr>
            <a:lvl5pPr lvl="4" rtl="0">
              <a:spcBef>
                <a:spcPts val="0"/>
              </a:spcBef>
              <a:spcAft>
                <a:spcPts val="0"/>
              </a:spcAft>
              <a:buSzPts val="7200"/>
              <a:buNone/>
              <a:defRPr sz="7200"/>
            </a:lvl5pPr>
            <a:lvl6pPr lvl="5" rtl="0">
              <a:spcBef>
                <a:spcPts val="0"/>
              </a:spcBef>
              <a:spcAft>
                <a:spcPts val="0"/>
              </a:spcAft>
              <a:buSzPts val="7200"/>
              <a:buNone/>
              <a:defRPr sz="7200"/>
            </a:lvl6pPr>
            <a:lvl7pPr lvl="6" rtl="0">
              <a:spcBef>
                <a:spcPts val="0"/>
              </a:spcBef>
              <a:spcAft>
                <a:spcPts val="0"/>
              </a:spcAft>
              <a:buSzPts val="7200"/>
              <a:buNone/>
              <a:defRPr sz="7200"/>
            </a:lvl7pPr>
            <a:lvl8pPr lvl="7" rtl="0">
              <a:spcBef>
                <a:spcPts val="0"/>
              </a:spcBef>
              <a:spcAft>
                <a:spcPts val="0"/>
              </a:spcAft>
              <a:buSzPts val="7200"/>
              <a:buNone/>
              <a:defRPr sz="7200"/>
            </a:lvl8pPr>
            <a:lvl9pPr lvl="8" rtl="0">
              <a:spcBef>
                <a:spcPts val="0"/>
              </a:spcBef>
              <a:spcAft>
                <a:spcPts val="0"/>
              </a:spcAft>
              <a:buSzPts val="7200"/>
              <a:buNone/>
              <a:defRPr sz="7200"/>
            </a:lvl9pPr>
          </a:lstStyle>
          <a:p>
            <a:r>
              <a:t>xx%</a:t>
            </a:r>
          </a:p>
        </p:txBody>
      </p:sp>
      <p:sp>
        <p:nvSpPr>
          <p:cNvPr id="16" name="Google Shape;16;p3"/>
          <p:cNvSpPr txBox="1">
            <a:spLocks noGrp="1"/>
          </p:cNvSpPr>
          <p:nvPr>
            <p:ph type="subTitle" idx="1"/>
          </p:nvPr>
        </p:nvSpPr>
        <p:spPr>
          <a:xfrm>
            <a:off x="4078850" y="3300375"/>
            <a:ext cx="3863700" cy="35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160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226016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621100" y="554700"/>
            <a:ext cx="7901700" cy="572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895528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7"/>
        <p:cNvGrpSpPr/>
        <p:nvPr/>
      </p:nvGrpSpPr>
      <p:grpSpPr>
        <a:xfrm>
          <a:off x="0" y="0"/>
          <a:ext cx="0" cy="0"/>
          <a:chOff x="0" y="0"/>
          <a:chExt cx="0" cy="0"/>
        </a:xfrm>
      </p:grpSpPr>
      <p:sp>
        <p:nvSpPr>
          <p:cNvPr id="98" name="Google Shape;98;p9"/>
          <p:cNvSpPr txBox="1">
            <a:spLocks noGrp="1"/>
          </p:cNvSpPr>
          <p:nvPr>
            <p:ph type="subTitle" idx="1"/>
          </p:nvPr>
        </p:nvSpPr>
        <p:spPr>
          <a:xfrm>
            <a:off x="1301425" y="2322875"/>
            <a:ext cx="2739900" cy="1192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9" name="Google Shape;99;p9"/>
          <p:cNvSpPr txBox="1">
            <a:spLocks noGrp="1"/>
          </p:cNvSpPr>
          <p:nvPr>
            <p:ph type="title"/>
          </p:nvPr>
        </p:nvSpPr>
        <p:spPr>
          <a:xfrm>
            <a:off x="1282975" y="1629775"/>
            <a:ext cx="2776800" cy="747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sz="4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3346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5137981" y="2734143"/>
            <a:ext cx="3382500" cy="503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2959325" y="1242068"/>
            <a:ext cx="5790900" cy="1534200"/>
          </a:xfrm>
          <a:prstGeom prst="rect">
            <a:avLst/>
          </a:prstGeom>
          <a:noFill/>
        </p:spPr>
        <p:txBody>
          <a:bodyPr spcFirstLastPara="1" wrap="square" lIns="91425" tIns="91425" rIns="91425" bIns="91425" anchor="ctr" anchorCtr="0">
            <a:noAutofit/>
          </a:bodyPr>
          <a:lstStyle>
            <a:lvl1pPr marR="228600" lvl="0" algn="r" rtl="0">
              <a:lnSpc>
                <a:spcPct val="100000"/>
              </a:lnSpc>
              <a:spcBef>
                <a:spcPts val="1000"/>
              </a:spcBef>
              <a:spcAft>
                <a:spcPts val="0"/>
              </a:spcAft>
              <a:buClr>
                <a:schemeClr val="dk1"/>
              </a:buClr>
              <a:buSzPts val="1400"/>
              <a:buNone/>
              <a:defRPr sz="2500">
                <a:solidFill>
                  <a:schemeClr val="lt2"/>
                </a:solidFill>
                <a:latin typeface="Lato"/>
                <a:ea typeface="Lato"/>
                <a:cs typeface="Lato"/>
                <a:sym typeface="La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9091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6062750" y="758063"/>
            <a:ext cx="2460300" cy="24759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9122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10738" y="555275"/>
            <a:ext cx="79167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610500" y="1316051"/>
            <a:ext cx="7916700" cy="3437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2"/>
              </a:buClr>
              <a:buSzPts val="1400"/>
              <a:buChar char="●"/>
              <a:defRPr sz="1100">
                <a:solidFill>
                  <a:schemeClr val="dk1"/>
                </a:solidFill>
              </a:defRPr>
            </a:lvl1pPr>
            <a:lvl2pPr marL="914400" lvl="1" indent="-317500" rtl="0">
              <a:lnSpc>
                <a:spcPct val="100000"/>
              </a:lnSpc>
              <a:spcBef>
                <a:spcPts val="1600"/>
              </a:spcBef>
              <a:spcAft>
                <a:spcPts val="0"/>
              </a:spcAft>
              <a:buClr>
                <a:schemeClr val="dk1"/>
              </a:buClr>
              <a:buSzPts val="1400"/>
              <a:buChar char="○"/>
              <a:defRPr>
                <a:solidFill>
                  <a:schemeClr val="dk1"/>
                </a:solidFill>
              </a:defRPr>
            </a:lvl2pPr>
            <a:lvl3pPr marL="1371600" lvl="2" indent="-317500" rtl="0">
              <a:lnSpc>
                <a:spcPct val="100000"/>
              </a:lnSpc>
              <a:spcBef>
                <a:spcPts val="1600"/>
              </a:spcBef>
              <a:spcAft>
                <a:spcPts val="0"/>
              </a:spcAft>
              <a:buClr>
                <a:schemeClr val="dk1"/>
              </a:buClr>
              <a:buSzPts val="1400"/>
              <a:buChar char="■"/>
              <a:defRPr>
                <a:solidFill>
                  <a:schemeClr val="dk1"/>
                </a:solidFill>
              </a:defRPr>
            </a:lvl3pPr>
            <a:lvl4pPr marL="1828800" lvl="3" indent="-317500" rtl="0">
              <a:lnSpc>
                <a:spcPct val="100000"/>
              </a:lnSpc>
              <a:spcBef>
                <a:spcPts val="1600"/>
              </a:spcBef>
              <a:spcAft>
                <a:spcPts val="0"/>
              </a:spcAft>
              <a:buClr>
                <a:schemeClr val="dk1"/>
              </a:buClr>
              <a:buSzPts val="1400"/>
              <a:buChar char="●"/>
              <a:defRPr>
                <a:solidFill>
                  <a:schemeClr val="dk1"/>
                </a:solidFill>
              </a:defRPr>
            </a:lvl4pPr>
            <a:lvl5pPr marL="2286000" lvl="4" indent="-317500" rtl="0">
              <a:lnSpc>
                <a:spcPct val="100000"/>
              </a:lnSpc>
              <a:spcBef>
                <a:spcPts val="1600"/>
              </a:spcBef>
              <a:spcAft>
                <a:spcPts val="0"/>
              </a:spcAft>
              <a:buClr>
                <a:schemeClr val="dk1"/>
              </a:buClr>
              <a:buSzPts val="1400"/>
              <a:buChar char="○"/>
              <a:defRPr>
                <a:solidFill>
                  <a:schemeClr val="dk1"/>
                </a:solidFill>
              </a:defRPr>
            </a:lvl5pPr>
            <a:lvl6pPr marL="2743200" lvl="5" indent="-317500" rtl="0">
              <a:lnSpc>
                <a:spcPct val="100000"/>
              </a:lnSpc>
              <a:spcBef>
                <a:spcPts val="1600"/>
              </a:spcBef>
              <a:spcAft>
                <a:spcPts val="0"/>
              </a:spcAft>
              <a:buClr>
                <a:schemeClr val="dk1"/>
              </a:buClr>
              <a:buSzPts val="1400"/>
              <a:buChar char="■"/>
              <a:defRPr>
                <a:solidFill>
                  <a:schemeClr val="dk1"/>
                </a:solidFill>
              </a:defRPr>
            </a:lvl6pPr>
            <a:lvl7pPr marL="3200400" lvl="6" indent="-317500" rtl="0">
              <a:lnSpc>
                <a:spcPct val="100000"/>
              </a:lnSpc>
              <a:spcBef>
                <a:spcPts val="1600"/>
              </a:spcBef>
              <a:spcAft>
                <a:spcPts val="0"/>
              </a:spcAft>
              <a:buClr>
                <a:schemeClr val="dk1"/>
              </a:buClr>
              <a:buSzPts val="1400"/>
              <a:buChar char="●"/>
              <a:defRPr>
                <a:solidFill>
                  <a:schemeClr val="dk1"/>
                </a:solidFill>
              </a:defRPr>
            </a:lvl7pPr>
            <a:lvl8pPr marL="3657600" lvl="7" indent="-317500" rtl="0">
              <a:lnSpc>
                <a:spcPct val="100000"/>
              </a:lnSpc>
              <a:spcBef>
                <a:spcPts val="1600"/>
              </a:spcBef>
              <a:spcAft>
                <a:spcPts val="0"/>
              </a:spcAft>
              <a:buClr>
                <a:schemeClr val="dk1"/>
              </a:buClr>
              <a:buSzPts val="1400"/>
              <a:buChar char="○"/>
              <a:defRPr>
                <a:solidFill>
                  <a:schemeClr val="dk1"/>
                </a:solidFill>
              </a:defRPr>
            </a:lvl8pPr>
            <a:lvl9pPr marL="4114800" lvl="8" indent="-317500" rtl="0">
              <a:lnSpc>
                <a:spcPct val="100000"/>
              </a:lnSpc>
              <a:spcBef>
                <a:spcPts val="1600"/>
              </a:spcBef>
              <a:spcAft>
                <a:spcPts val="1600"/>
              </a:spcAft>
              <a:buClr>
                <a:schemeClr val="dk1"/>
              </a:buClr>
              <a:buSzPts val="1400"/>
              <a:buChar char="■"/>
              <a:defRPr>
                <a:solidFill>
                  <a:schemeClr val="dk1"/>
                </a:solidFill>
              </a:defRPr>
            </a:lvl9pPr>
          </a:lstStyle>
          <a:p>
            <a:endParaRPr/>
          </a:p>
        </p:txBody>
      </p:sp>
    </p:spTree>
    <p:extLst>
      <p:ext uri="{BB962C8B-B14F-4D97-AF65-F5344CB8AC3E}">
        <p14:creationId xmlns:p14="http://schemas.microsoft.com/office/powerpoint/2010/main" val="334613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2863E-BDC6-47E3-835C-2FBF0253A1F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17344210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142918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2863E-BDC6-47E3-835C-2FBF0253A1F4}" type="datetimeFigureOut">
              <a:rPr lang="en-US" smtClean="0"/>
              <a:t>9/18/2024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89610931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E2863E-BDC6-47E3-835C-2FBF0253A1F4}"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46111075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E2863E-BDC6-47E3-835C-2FBF0253A1F4}" type="datetimeFigureOut">
              <a:rPr lang="en-US" smtClean="0"/>
              <a:t>9/18/2024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4757982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E2863E-BDC6-47E3-835C-2FBF0253A1F4}" type="datetimeFigureOut">
              <a:rPr lang="en-US" smtClean="0"/>
              <a:t>9/18/2024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164624333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2863E-BDC6-47E3-835C-2FBF0253A1F4}" type="datetimeFigureOut">
              <a:rPr lang="en-US" smtClean="0"/>
              <a:t>9/18/2024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1735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389259822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2863E-BDC6-47E3-835C-2FBF0253A1F4}" type="datetimeFigureOut">
              <a:rPr lang="en-US" smtClean="0"/>
              <a:t>9/18/2024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45BB4-6231-4B90-9243-890D3C63055A}" type="slidenum">
              <a:rPr lang="en-US" smtClean="0"/>
              <a:t>‹#›</a:t>
            </a:fld>
            <a:endParaRPr lang="en-US"/>
          </a:p>
        </p:txBody>
      </p:sp>
    </p:spTree>
    <p:extLst>
      <p:ext uri="{BB962C8B-B14F-4D97-AF65-F5344CB8AC3E}">
        <p14:creationId xmlns:p14="http://schemas.microsoft.com/office/powerpoint/2010/main" val="23549384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3E2863E-BDC6-47E3-835C-2FBF0253A1F4}" type="datetimeFigureOut">
              <a:rPr lang="en-US" smtClean="0"/>
              <a:t>9/18/2024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145BB4-6231-4B90-9243-890D3C63055A}" type="slidenum">
              <a:rPr lang="en-US" smtClean="0"/>
              <a:t>‹#›</a:t>
            </a:fld>
            <a:endParaRPr lang="en-US"/>
          </a:p>
        </p:txBody>
      </p:sp>
    </p:spTree>
    <p:extLst>
      <p:ext uri="{BB962C8B-B14F-4D97-AF65-F5344CB8AC3E}">
        <p14:creationId xmlns:p14="http://schemas.microsoft.com/office/powerpoint/2010/main" val="766037746"/>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 id="2147483866" r:id="rId18"/>
    <p:sldLayoutId id="2147483867" r:id="rId19"/>
    <p:sldLayoutId id="2147483868" r:id="rId2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7.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9.w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omments" Target="../comments/comment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15" name="Rounded Rectangle 7">
            <a:extLst>
              <a:ext uri="{FF2B5EF4-FFF2-40B4-BE49-F238E27FC236}">
                <a16:creationId xmlns="" xmlns:a16="http://schemas.microsoft.com/office/drawing/2014/main" id="{FDEA4F8B-EC03-4ADB-A74E-8479C95F0997}"/>
              </a:ext>
            </a:extLst>
          </p:cNvPr>
          <p:cNvSpPr/>
          <p:nvPr/>
        </p:nvSpPr>
        <p:spPr>
          <a:xfrm>
            <a:off x="3511820" y="423970"/>
            <a:ext cx="2323967" cy="541555"/>
          </a:xfrm>
          <a:prstGeom prst="roundRect">
            <a:avLst>
              <a:gd name="adj" fmla="val 50000"/>
            </a:avLst>
          </a:prstGeom>
          <a:solidFill>
            <a:schemeClr val="bg1">
              <a:alpha val="0"/>
            </a:schemeClr>
          </a:solidFill>
          <a:ln w="1587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i="1" dirty="0" err="1">
                <a:solidFill>
                  <a:srgbClr val="C00000"/>
                </a:solidFill>
                <a:latin typeface="Times New Roman" panose="02020603050405020304" pitchFamily="18" charset="0"/>
                <a:cs typeface="Times New Roman" panose="02020603050405020304" pitchFamily="18" charset="0"/>
              </a:rPr>
              <a:t>Bài</a:t>
            </a:r>
            <a:r>
              <a:rPr lang="en-US" altLang="zh-CN" sz="4400" b="1" i="1" dirty="0">
                <a:solidFill>
                  <a:srgbClr val="C00000"/>
                </a:solidFill>
                <a:latin typeface="Times New Roman" panose="02020603050405020304" pitchFamily="18" charset="0"/>
                <a:cs typeface="Times New Roman" panose="02020603050405020304" pitchFamily="18" charset="0"/>
              </a:rPr>
              <a:t> 2:</a:t>
            </a:r>
            <a:endParaRPr lang="ko-KR" altLang="en-US" sz="4400" b="1" i="1" dirty="0">
              <a:solidFill>
                <a:srgbClr val="C00000"/>
              </a:solidFill>
              <a:latin typeface="Times New Roman" panose="02020603050405020304" pitchFamily="18" charset="0"/>
              <a:cs typeface="Times New Roman" panose="02020603050405020304" pitchFamily="18" charset="0"/>
            </a:endParaRPr>
          </a:p>
        </p:txBody>
      </p:sp>
      <p:sp>
        <p:nvSpPr>
          <p:cNvPr id="16" name="标题 1">
            <a:extLst>
              <a:ext uri="{FF2B5EF4-FFF2-40B4-BE49-F238E27FC236}">
                <a16:creationId xmlns="" xmlns:a16="http://schemas.microsoft.com/office/drawing/2014/main" id="{701165BB-A447-408F-9918-D3E02E8B7B3E}"/>
              </a:ext>
            </a:extLst>
          </p:cNvPr>
          <p:cNvSpPr txBox="1">
            <a:spLocks/>
          </p:cNvSpPr>
          <p:nvPr/>
        </p:nvSpPr>
        <p:spPr>
          <a:xfrm>
            <a:off x="338830" y="776922"/>
            <a:ext cx="8321398" cy="139638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CN"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rPr>
              <a:t>NGUYÊN TỐ HÓA HỌC</a:t>
            </a:r>
            <a:endParaRPr lang="zh-CN" altLang="en-US" sz="5400" b="1" dirty="0">
              <a:solidFill>
                <a:srgbClr val="C000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sym typeface="+mn-lt"/>
            </a:endParaRPr>
          </a:p>
        </p:txBody>
      </p:sp>
    </p:spTree>
    <p:extLst>
      <p:ext uri="{BB962C8B-B14F-4D97-AF65-F5344CB8AC3E}">
        <p14:creationId xmlns:p14="http://schemas.microsoft.com/office/powerpoint/2010/main" val="409437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iterate type="lt">
                                    <p:tmPct val="0"/>
                                  </p:iterate>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75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4" presetClass="emph" presetSubtype="0" fill="hold" grpId="1" nodeType="click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16"/>
                                        </p:tgtEl>
                                        <p:attrNameLst>
                                          <p:attrName>ppt_x</p:attrName>
                                          <p:attrName>ppt_y</p:attrName>
                                        </p:attrNameLst>
                                      </p:cBhvr>
                                    </p:animMotion>
                                    <p:animRot by="1500000">
                                      <p:cBhvr>
                                        <p:cTn id="17" dur="125" fill="hold">
                                          <p:stCondLst>
                                            <p:cond delay="0"/>
                                          </p:stCondLst>
                                        </p:cTn>
                                        <p:tgtEl>
                                          <p:spTgt spid="16"/>
                                        </p:tgtEl>
                                        <p:attrNameLst>
                                          <p:attrName>r</p:attrName>
                                        </p:attrNameLst>
                                      </p:cBhvr>
                                    </p:animRot>
                                    <p:animRot by="-1500000">
                                      <p:cBhvr>
                                        <p:cTn id="18" dur="125" fill="hold">
                                          <p:stCondLst>
                                            <p:cond delay="125"/>
                                          </p:stCondLst>
                                        </p:cTn>
                                        <p:tgtEl>
                                          <p:spTgt spid="16"/>
                                        </p:tgtEl>
                                        <p:attrNameLst>
                                          <p:attrName>r</p:attrName>
                                        </p:attrNameLst>
                                      </p:cBhvr>
                                    </p:animRot>
                                    <p:animRot by="-1500000">
                                      <p:cBhvr>
                                        <p:cTn id="19" dur="125" fill="hold">
                                          <p:stCondLst>
                                            <p:cond delay="250"/>
                                          </p:stCondLst>
                                        </p:cTn>
                                        <p:tgtEl>
                                          <p:spTgt spid="16"/>
                                        </p:tgtEl>
                                        <p:attrNameLst>
                                          <p:attrName>r</p:attrName>
                                        </p:attrNameLst>
                                      </p:cBhvr>
                                    </p:animRot>
                                    <p:animRot by="1500000">
                                      <p:cBhvr>
                                        <p:cTn id="20" dur="125" fill="hold">
                                          <p:stCondLst>
                                            <p:cond delay="375"/>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3" name="TextBox 2"/>
          <p:cNvSpPr txBox="1"/>
          <p:nvPr/>
        </p:nvSpPr>
        <p:spPr>
          <a:xfrm>
            <a:off x="1477921" y="74426"/>
            <a:ext cx="6962466"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Bài 2: NGUYÊN TỐ HÓA HỌC</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61782" y="1228342"/>
            <a:ext cx="4527621"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II. </a:t>
            </a:r>
            <a:r>
              <a:rPr lang="en-US" sz="2800" b="1" u="sng" smtClean="0">
                <a:solidFill>
                  <a:srgbClr val="FF0000"/>
                </a:solidFill>
                <a:latin typeface="Times New Roman" panose="02020603050405020304" pitchFamily="18" charset="0"/>
                <a:cs typeface="Times New Roman" panose="02020603050405020304" pitchFamily="18" charset="0"/>
              </a:rPr>
              <a:t>Tên n</a:t>
            </a:r>
            <a:r>
              <a:rPr lang="vi-VN"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guyên </a:t>
            </a:r>
            <a:r>
              <a:rPr lang="vi-VN"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 hoá </a:t>
            </a:r>
            <a:r>
              <a:rPr lang="vi-VN"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80960" y="1767197"/>
            <a:ext cx="6750566" cy="617990"/>
          </a:xfrm>
          <a:prstGeom prst="rect">
            <a:avLst/>
          </a:prstGeom>
        </p:spPr>
        <p:txBody>
          <a:bodyPr wrap="none">
            <a:spAutoFit/>
          </a:bodyPr>
          <a:lstStyle/>
          <a:p>
            <a:pPr algn="just">
              <a:lnSpc>
                <a:spcPct val="122000"/>
              </a:lnSpc>
              <a:spcAft>
                <a:spcPts val="200"/>
              </a:spcAft>
            </a:pPr>
            <a:r>
              <a:rPr lang="en-US" sz="2800" smtClean="0">
                <a:solidFill>
                  <a:srgbClr val="FF0000"/>
                </a:solidFill>
                <a:latin typeface="Times New Roman" panose="02020603050405020304" pitchFamily="18" charset="0"/>
                <a:ea typeface="Times New Roman" panose="02020603050405020304" pitchFamily="18" charset="0"/>
              </a:rPr>
              <a:t>- </a:t>
            </a:r>
            <a:r>
              <a:rPr lang="vi-VN" sz="2800" smtClean="0">
                <a:solidFill>
                  <a:srgbClr val="FF0000"/>
                </a:solidFill>
                <a:latin typeface="Times New Roman" panose="02020603050405020304" pitchFamily="18" charset="0"/>
                <a:ea typeface="Times New Roman" panose="02020603050405020304" pitchFamily="18" charset="0"/>
              </a:rPr>
              <a:t>Mỗi </a:t>
            </a:r>
            <a:r>
              <a:rPr lang="vi-VN" sz="2800">
                <a:solidFill>
                  <a:srgbClr val="FF0000"/>
                </a:solidFill>
                <a:latin typeface="Times New Roman" panose="02020603050405020304" pitchFamily="18" charset="0"/>
                <a:ea typeface="Times New Roman" panose="02020603050405020304" pitchFamily="18" charset="0"/>
              </a:rPr>
              <a:t>nguyên tố hoá học đều có tên gọi riêng</a:t>
            </a:r>
            <a:r>
              <a:rPr lang="en-US" sz="2800">
                <a:solidFill>
                  <a:srgbClr val="FF0000"/>
                </a:solidFill>
                <a:latin typeface="Times New Roman" panose="02020603050405020304" pitchFamily="18" charset="0"/>
                <a:ea typeface="Times New Roman" panose="02020603050405020304" pitchFamily="18" charset="0"/>
              </a:rPr>
              <a:t>.</a:t>
            </a:r>
            <a:endParaRPr lang="vi-VN" sz="2800"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904126" y="2321687"/>
            <a:ext cx="8239874" cy="1014380"/>
          </a:xfrm>
          <a:prstGeom prst="rect">
            <a:avLst/>
          </a:prstGeom>
        </p:spPr>
        <p:txBody>
          <a:bodyPr wrap="square">
            <a:spAutoFit/>
          </a:bodyPr>
          <a:lstStyle/>
          <a:p>
            <a:pPr>
              <a:lnSpc>
                <a:spcPct val="107000"/>
              </a:lnSpc>
              <a:spcAft>
                <a:spcPts val="0"/>
              </a:spcAft>
            </a:pPr>
            <a:r>
              <a:rPr lang="de-DE"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 </a:t>
            </a:r>
            <a:r>
              <a:rPr lang="de-DE"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Bảng 2.1. Tên gọi và kí hiệu của một số nguyên tố hóa học (SGK -17)</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3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1536858" y="95693"/>
            <a:ext cx="6200691" cy="461665"/>
          </a:xfrm>
          <a:prstGeom prst="rect">
            <a:avLst/>
          </a:prstGeom>
          <a:solidFill>
            <a:schemeClr val="accent1">
              <a:lumMod val="20000"/>
              <a:lumOff val="80000"/>
            </a:schemeClr>
          </a:solidFill>
        </p:spPr>
        <p:txBody>
          <a:bodyPr wrap="square">
            <a:spAutoFit/>
          </a:bodyPr>
          <a:lstStyle/>
          <a:p>
            <a:r>
              <a:rPr lang="vi-VN" sz="2400" dirty="0">
                <a:latin typeface="Times New Roman" panose="02020603050405020304" pitchFamily="18" charset="0"/>
              </a:rPr>
              <a:t>Đọc tên 20 nguyên tố hoá học trong bảng 2.1</a:t>
            </a:r>
          </a:p>
        </p:txBody>
      </p:sp>
      <p:graphicFrame>
        <p:nvGraphicFramePr>
          <p:cNvPr id="6" name="Table 4">
            <a:extLst>
              <a:ext uri="{FF2B5EF4-FFF2-40B4-BE49-F238E27FC236}">
                <a16:creationId xmlns="" xmlns:a16="http://schemas.microsoft.com/office/drawing/2014/main" id="{CDCA2F90-C87A-448C-A19D-0608E6697D0B}"/>
              </a:ext>
            </a:extLst>
          </p:cNvPr>
          <p:cNvGraphicFramePr>
            <a:graphicFrameLocks noGrp="1"/>
          </p:cNvGraphicFramePr>
          <p:nvPr>
            <p:extLst>
              <p:ext uri="{D42A27DB-BD31-4B8C-83A1-F6EECF244321}">
                <p14:modId xmlns:p14="http://schemas.microsoft.com/office/powerpoint/2010/main" val="151850852"/>
              </p:ext>
            </p:extLst>
          </p:nvPr>
        </p:nvGraphicFramePr>
        <p:xfrm>
          <a:off x="244549" y="703103"/>
          <a:ext cx="8718697" cy="4446520"/>
        </p:xfrm>
        <a:graphic>
          <a:graphicData uri="http://schemas.openxmlformats.org/drawingml/2006/table">
            <a:tbl>
              <a:tblPr firstRow="1" bandRow="1">
                <a:tableStyleId>{073A0DAA-6AF3-43AB-8588-CEC1D06C72B9}</a:tableStyleId>
              </a:tblPr>
              <a:tblGrid>
                <a:gridCol w="536701">
                  <a:extLst>
                    <a:ext uri="{9D8B030D-6E8A-4147-A177-3AD203B41FA5}">
                      <a16:colId xmlns="" xmlns:a16="http://schemas.microsoft.com/office/drawing/2014/main" val="3096447879"/>
                    </a:ext>
                  </a:extLst>
                </a:gridCol>
                <a:gridCol w="1633650">
                  <a:extLst>
                    <a:ext uri="{9D8B030D-6E8A-4147-A177-3AD203B41FA5}">
                      <a16:colId xmlns="" xmlns:a16="http://schemas.microsoft.com/office/drawing/2014/main" val="3562436979"/>
                    </a:ext>
                  </a:extLst>
                </a:gridCol>
                <a:gridCol w="843076">
                  <a:extLst>
                    <a:ext uri="{9D8B030D-6E8A-4147-A177-3AD203B41FA5}">
                      <a16:colId xmlns="" xmlns:a16="http://schemas.microsoft.com/office/drawing/2014/main" val="2818223583"/>
                    </a:ext>
                  </a:extLst>
                </a:gridCol>
                <a:gridCol w="1339707">
                  <a:extLst>
                    <a:ext uri="{9D8B030D-6E8A-4147-A177-3AD203B41FA5}">
                      <a16:colId xmlns="" xmlns:a16="http://schemas.microsoft.com/office/drawing/2014/main" val="1282315390"/>
                    </a:ext>
                  </a:extLst>
                </a:gridCol>
                <a:gridCol w="615785">
                  <a:extLst>
                    <a:ext uri="{9D8B030D-6E8A-4147-A177-3AD203B41FA5}">
                      <a16:colId xmlns="" xmlns:a16="http://schemas.microsoft.com/office/drawing/2014/main" val="2815943987"/>
                    </a:ext>
                  </a:extLst>
                </a:gridCol>
                <a:gridCol w="1566997">
                  <a:extLst>
                    <a:ext uri="{9D8B030D-6E8A-4147-A177-3AD203B41FA5}">
                      <a16:colId xmlns="" xmlns:a16="http://schemas.microsoft.com/office/drawing/2014/main" val="445383704"/>
                    </a:ext>
                  </a:extLst>
                </a:gridCol>
                <a:gridCol w="911161">
                  <a:extLst>
                    <a:ext uri="{9D8B030D-6E8A-4147-A177-3AD203B41FA5}">
                      <a16:colId xmlns="" xmlns:a16="http://schemas.microsoft.com/office/drawing/2014/main" val="3477085221"/>
                    </a:ext>
                  </a:extLst>
                </a:gridCol>
                <a:gridCol w="1271620">
                  <a:extLst>
                    <a:ext uri="{9D8B030D-6E8A-4147-A177-3AD203B41FA5}">
                      <a16:colId xmlns="" xmlns:a16="http://schemas.microsoft.com/office/drawing/2014/main" val="3506816086"/>
                    </a:ext>
                  </a:extLst>
                </a:gridCol>
              </a:tblGrid>
              <a:tr h="524139">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GB" sz="1600" dirty="0">
                          <a:solidFill>
                            <a:schemeClr val="bg1"/>
                          </a:solidFill>
                          <a:latin typeface="Times New Roman" panose="02020603050405020304" pitchFamily="18" charset="0"/>
                          <a:cs typeface="Times New Roman" panose="02020603050405020304" pitchFamily="18" charset="0"/>
                        </a:rPr>
                        <a:t>STT</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Tên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nguyên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tố</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hóa</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học</a:t>
                      </a: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Kí</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hiệu</a:t>
                      </a:r>
                      <a:endParaRPr lang="en-US" sz="1600" dirty="0">
                        <a:solidFill>
                          <a:schemeClr val="bg1"/>
                        </a:solidFill>
                        <a:latin typeface="Times New Roman" panose="02020603050405020304" pitchFamily="18" charset="0"/>
                        <a:cs typeface="Times New Roman" panose="02020603050405020304" pitchFamily="18" charset="0"/>
                      </a:endParaRPr>
                    </a:p>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err="1">
                          <a:solidFill>
                            <a:schemeClr val="bg1"/>
                          </a:solidFill>
                          <a:latin typeface="Times New Roman" panose="02020603050405020304" pitchFamily="18" charset="0"/>
                          <a:cs typeface="Times New Roman" panose="02020603050405020304" pitchFamily="18" charset="0"/>
                        </a:rPr>
                        <a:t>Phiên</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âm</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quốc</a:t>
                      </a:r>
                      <a:r>
                        <a:rPr lang="en-GB" sz="1600" dirty="0">
                          <a:solidFill>
                            <a:schemeClr val="bg1"/>
                          </a:solidFill>
                          <a:latin typeface="Times New Roman" panose="02020603050405020304" pitchFamily="18" charset="0"/>
                          <a:cs typeface="Times New Roman" panose="02020603050405020304" pitchFamily="18" charset="0"/>
                        </a:rPr>
                        <a:t> </a:t>
                      </a:r>
                      <a:r>
                        <a:rPr lang="en-GB" sz="1600" dirty="0" err="1">
                          <a:solidFill>
                            <a:schemeClr val="bg1"/>
                          </a:solidFill>
                          <a:latin typeface="Times New Roman" panose="02020603050405020304" pitchFamily="18" charset="0"/>
                          <a:cs typeface="Times New Roman" panose="02020603050405020304" pitchFamily="18" charset="0"/>
                        </a:rPr>
                        <a:t>tế</a:t>
                      </a:r>
                      <a:endParaRPr lang="en-US" sz="1600"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17390411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1</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Hydrogen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/ˈhaɪdrədʒən/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11</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Sodium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/ˈsəʊdiəm/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560631538"/>
                  </a:ext>
                </a:extLst>
              </a:tr>
              <a:tr h="487242">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2</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Helium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He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/ˈhiːliəm/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12</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Magnesium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Mg</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/mæɡˈniːziəm/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67677315"/>
                  </a:ext>
                </a:extLst>
              </a:tr>
              <a:tr h="506323">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3</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Lithium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Li</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/ˈlɪθiəm/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13</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Aluminium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/ˌ</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æljəˈmɪniəm</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109112077"/>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4</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Beryllium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/bəˈrɪliəm/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14</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Silicon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Si</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/ˈsɪlɪkən/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172649442"/>
                  </a:ext>
                </a:extLst>
              </a:tr>
              <a:tr h="327761">
                <a:tc>
                  <a:txBody>
                    <a:bodyPr/>
                    <a:lstStyle/>
                    <a:p>
                      <a:pPr algn="ctr">
                        <a:lnSpc>
                          <a:spcPct val="115000"/>
                        </a:lnSpc>
                        <a:spcAft>
                          <a:spcPts val="800"/>
                        </a:spcAft>
                        <a:tabLst>
                          <a:tab pos="1667510" algn="l"/>
                        </a:tabLst>
                      </a:pPr>
                      <a:r>
                        <a:rPr lang="en-GB" sz="1600" dirty="0">
                          <a:solidFill>
                            <a:schemeClr val="tx1">
                              <a:lumMod val="50000"/>
                            </a:schemeClr>
                          </a:solidFill>
                          <a:effectLst/>
                          <a:latin typeface="Times New Roman" panose="02020603050405020304" pitchFamily="18" charset="0"/>
                          <a:cs typeface="Times New Roman" panose="02020603050405020304" pitchFamily="18" charset="0"/>
                        </a:rPr>
                        <a:t>5</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Boron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B</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/ˈbɔːrɒn/</a:t>
                      </a:r>
                      <a:endParaRPr lang="en-US" sz="1600" dirty="0">
                        <a:solidFill>
                          <a:schemeClr val="tx1">
                            <a:lumMod val="50000"/>
                          </a:schemeClr>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15</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Phosphorus</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fɒsfərəs</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25445601"/>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Carbon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/ˈkɑːbən/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16</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Sulfur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S</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sʌlfə</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88278409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Nitrogen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/ˈnaɪtrədʒən/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17</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Chlorine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Cl</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/ˈklɔːriːn/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939056184"/>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Oxygen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O</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/ˈɒksɪdʒən/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18</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Argon</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Ar</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ɑːɡɒn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755258937"/>
                  </a:ext>
                </a:extLst>
              </a:tr>
              <a:tr h="327761">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Fluorine</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F</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flɔːriːn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19</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a:solidFill>
                            <a:schemeClr val="tx1">
                              <a:lumMod val="50000"/>
                            </a:schemeClr>
                          </a:solidFill>
                          <a:effectLst/>
                          <a:latin typeface="Times New Roman" panose="02020603050405020304" pitchFamily="18" charset="0"/>
                          <a:cs typeface="Times New Roman" panose="02020603050405020304" pitchFamily="18" charset="0"/>
                        </a:rPr>
                        <a:t>Potassium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K</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a:solidFill>
                            <a:schemeClr val="tx1">
                              <a:lumMod val="50000"/>
                            </a:schemeClr>
                          </a:solidFill>
                          <a:effectLst/>
                          <a:latin typeface="Times New Roman" panose="02020603050405020304" pitchFamily="18" charset="0"/>
                          <a:cs typeface="Times New Roman" panose="02020603050405020304" pitchFamily="18" charset="0"/>
                        </a:rPr>
                        <a:t>/pəˈtæsiəm/</a:t>
                      </a:r>
                      <a:endParaRPr lang="en-US" sz="160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276618194"/>
                  </a:ext>
                </a:extLst>
              </a:tr>
              <a:tr h="398776">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10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Neon</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Ne</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/ˈ</a:t>
                      </a:r>
                      <a:r>
                        <a:rPr lang="en-US" sz="1600" dirty="0" err="1">
                          <a:solidFill>
                            <a:schemeClr val="tx1">
                              <a:lumMod val="50000"/>
                            </a:schemeClr>
                          </a:solidFill>
                          <a:effectLst/>
                          <a:latin typeface="Times New Roman" panose="02020603050405020304" pitchFamily="18" charset="0"/>
                          <a:cs typeface="Times New Roman" panose="02020603050405020304" pitchFamily="18" charset="0"/>
                        </a:rPr>
                        <a:t>niːɒn</a:t>
                      </a:r>
                      <a:r>
                        <a:rPr lang="en-US" sz="1600" dirty="0">
                          <a:solidFill>
                            <a:schemeClr val="tx1">
                              <a:lumMod val="50000"/>
                            </a:schemeClr>
                          </a:solidFill>
                          <a:effectLst/>
                          <a:latin typeface="Times New Roman" panose="02020603050405020304" pitchFamily="18" charset="0"/>
                          <a:cs typeface="Times New Roman" panose="02020603050405020304" pitchFamily="18" charset="0"/>
                        </a:rPr>
                        <a:t>/ </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GB" sz="1600" dirty="0">
                          <a:solidFill>
                            <a:schemeClr val="tx1">
                              <a:lumMod val="50000"/>
                            </a:schemeClr>
                          </a:solidFill>
                          <a:latin typeface="Times New Roman" panose="02020603050405020304" pitchFamily="18" charset="0"/>
                          <a:cs typeface="Times New Roman" panose="02020603050405020304" pitchFamily="18" charset="0"/>
                        </a:rPr>
                        <a:t>20</a:t>
                      </a:r>
                      <a:endParaRPr lang="en-US" sz="1600" dirty="0">
                        <a:solidFill>
                          <a:schemeClr val="tx1">
                            <a:lumMod val="50000"/>
                          </a:schemeClr>
                        </a:solidFill>
                        <a:latin typeface="Times New Roman" panose="02020603050405020304" pitchFamily="18" charset="0"/>
                        <a:cs typeface="Times New Roman" panose="02020603050405020304" pitchFamily="18" charset="0"/>
                      </a:endParaRPr>
                    </a:p>
                  </a:txBody>
                  <a:tcP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Calcium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en-US" sz="1600" dirty="0">
                          <a:solidFill>
                            <a:schemeClr val="tx1">
                              <a:lumMod val="50000"/>
                            </a:schemeClr>
                          </a:solidFill>
                          <a:effectLst/>
                          <a:latin typeface="Times New Roman" panose="02020603050405020304" pitchFamily="18" charset="0"/>
                          <a:cs typeface="Times New Roman" panose="02020603050405020304" pitchFamily="18" charset="0"/>
                        </a:rPr>
                        <a:t>Ca</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spcAft>
                          <a:spcPts val="800"/>
                        </a:spcAft>
                        <a:tabLst>
                          <a:tab pos="1667510" algn="l"/>
                        </a:tabLst>
                      </a:pPr>
                      <a:r>
                        <a:rPr lang="vi-VN" sz="1600" dirty="0">
                          <a:solidFill>
                            <a:schemeClr val="tx1">
                              <a:lumMod val="50000"/>
                            </a:schemeClr>
                          </a:solidFill>
                          <a:effectLst/>
                          <a:latin typeface="Times New Roman" panose="02020603050405020304" pitchFamily="18" charset="0"/>
                          <a:cs typeface="Times New Roman" panose="02020603050405020304" pitchFamily="18" charset="0"/>
                        </a:rPr>
                        <a:t>/ˈkælsiəm/</a:t>
                      </a:r>
                      <a:endParaRPr lang="en-US" sz="1600" dirty="0">
                        <a:solidFill>
                          <a:schemeClr val="tx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889146043"/>
                  </a:ext>
                </a:extLst>
              </a:tr>
            </a:tbl>
          </a:graphicData>
        </a:graphic>
      </p:graphicFrame>
    </p:spTree>
    <p:extLst>
      <p:ext uri="{BB962C8B-B14F-4D97-AF65-F5344CB8AC3E}">
        <p14:creationId xmlns:p14="http://schemas.microsoft.com/office/powerpoint/2010/main" val="25197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3" name="TextBox 2"/>
          <p:cNvSpPr txBox="1"/>
          <p:nvPr/>
        </p:nvSpPr>
        <p:spPr>
          <a:xfrm>
            <a:off x="1477921" y="74426"/>
            <a:ext cx="6962466"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Bài 2: NGUYÊN TỐ HÓA HỌC</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61783" y="915204"/>
            <a:ext cx="4527621"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III. </a:t>
            </a:r>
            <a:r>
              <a:rPr lang="en-US" sz="2800" b="1" u="sng" smtClean="0">
                <a:solidFill>
                  <a:srgbClr val="FF0000"/>
                </a:solidFill>
                <a:latin typeface="Times New Roman" panose="02020603050405020304" pitchFamily="18" charset="0"/>
                <a:cs typeface="Times New Roman" panose="02020603050405020304" pitchFamily="18" charset="0"/>
              </a:rPr>
              <a:t>Kí hiệu </a:t>
            </a:r>
            <a:r>
              <a:rPr lang="vi-VN"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hoá học</a:t>
            </a:r>
            <a:r>
              <a:rPr lang="en-US"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u="sng">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39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3"/>
        <p:cNvGrpSpPr/>
        <p:nvPr/>
      </p:nvGrpSpPr>
      <p:grpSpPr>
        <a:xfrm>
          <a:off x="0" y="0"/>
          <a:ext cx="0" cy="0"/>
          <a:chOff x="0" y="0"/>
          <a:chExt cx="0" cy="0"/>
        </a:xfrm>
      </p:grpSpPr>
      <p:grpSp>
        <p:nvGrpSpPr>
          <p:cNvPr id="1094" name="Google Shape;1094;p42"/>
          <p:cNvGrpSpPr/>
          <p:nvPr/>
        </p:nvGrpSpPr>
        <p:grpSpPr>
          <a:xfrm>
            <a:off x="3907873" y="1222049"/>
            <a:ext cx="5236127" cy="3232654"/>
            <a:chOff x="5351258" y="290941"/>
            <a:chExt cx="3515173" cy="3232654"/>
          </a:xfrm>
          <a:solidFill>
            <a:schemeClr val="accent1">
              <a:lumMod val="20000"/>
              <a:lumOff val="80000"/>
            </a:schemeClr>
          </a:solidFill>
        </p:grpSpPr>
        <p:sp>
          <p:nvSpPr>
            <p:cNvPr id="1095" name="Google Shape;1095;p42"/>
            <p:cNvSpPr/>
            <p:nvPr/>
          </p:nvSpPr>
          <p:spPr>
            <a:xfrm>
              <a:off x="5351258" y="303395"/>
              <a:ext cx="3502345" cy="3206780"/>
            </a:xfrm>
            <a:custGeom>
              <a:avLst/>
              <a:gdLst/>
              <a:ahLst/>
              <a:cxnLst/>
              <a:rect l="l" t="t" r="r" b="b"/>
              <a:pathLst>
                <a:path w="112489" h="102996" extrusionOk="0">
                  <a:moveTo>
                    <a:pt x="63766" y="0"/>
                  </a:moveTo>
                  <a:cubicBezTo>
                    <a:pt x="56273" y="0"/>
                    <a:pt x="48963" y="1025"/>
                    <a:pt x="41202" y="4461"/>
                  </a:cubicBezTo>
                  <a:cubicBezTo>
                    <a:pt x="28756" y="9940"/>
                    <a:pt x="18020" y="19535"/>
                    <a:pt x="11718" y="31633"/>
                  </a:cubicBezTo>
                  <a:cubicBezTo>
                    <a:pt x="0" y="54118"/>
                    <a:pt x="8424" y="78186"/>
                    <a:pt x="28756" y="92215"/>
                  </a:cubicBezTo>
                  <a:cubicBezTo>
                    <a:pt x="38739" y="99119"/>
                    <a:pt x="50957" y="102995"/>
                    <a:pt x="62872" y="102995"/>
                  </a:cubicBezTo>
                  <a:cubicBezTo>
                    <a:pt x="77791" y="102995"/>
                    <a:pt x="92234" y="96917"/>
                    <a:pt x="101214" y="83095"/>
                  </a:cubicBezTo>
                  <a:cubicBezTo>
                    <a:pt x="109923" y="69762"/>
                    <a:pt x="112489" y="53484"/>
                    <a:pt x="108720" y="38062"/>
                  </a:cubicBezTo>
                  <a:cubicBezTo>
                    <a:pt x="106883" y="30524"/>
                    <a:pt x="103653" y="23367"/>
                    <a:pt x="99473" y="16875"/>
                  </a:cubicBezTo>
                  <a:cubicBezTo>
                    <a:pt x="94691" y="9433"/>
                    <a:pt x="92664" y="2149"/>
                    <a:pt x="82815" y="1294"/>
                  </a:cubicBezTo>
                  <a:cubicBezTo>
                    <a:pt x="76113" y="682"/>
                    <a:pt x="69878" y="0"/>
                    <a:pt x="637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2"/>
            <p:cNvSpPr/>
            <p:nvPr/>
          </p:nvSpPr>
          <p:spPr>
            <a:xfrm>
              <a:off x="5354216" y="290941"/>
              <a:ext cx="3512215" cy="3232654"/>
            </a:xfrm>
            <a:custGeom>
              <a:avLst/>
              <a:gdLst/>
              <a:ahLst/>
              <a:cxnLst/>
              <a:rect l="l" t="t" r="r" b="b"/>
              <a:pathLst>
                <a:path w="112806" h="103827" extrusionOk="0">
                  <a:moveTo>
                    <a:pt x="63687" y="776"/>
                  </a:moveTo>
                  <a:cubicBezTo>
                    <a:pt x="68785" y="776"/>
                    <a:pt x="73979" y="1251"/>
                    <a:pt x="79489" y="1789"/>
                  </a:cubicBezTo>
                  <a:cubicBezTo>
                    <a:pt x="80503" y="1884"/>
                    <a:pt x="81580" y="2011"/>
                    <a:pt x="82656" y="2074"/>
                  </a:cubicBezTo>
                  <a:cubicBezTo>
                    <a:pt x="90479" y="2802"/>
                    <a:pt x="93139" y="7458"/>
                    <a:pt x="96559" y="13348"/>
                  </a:cubicBezTo>
                  <a:cubicBezTo>
                    <a:pt x="97351" y="14710"/>
                    <a:pt x="98143" y="16103"/>
                    <a:pt x="99029" y="17528"/>
                  </a:cubicBezTo>
                  <a:cubicBezTo>
                    <a:pt x="103368" y="24211"/>
                    <a:pt x="106440" y="31336"/>
                    <a:pt x="108213" y="38588"/>
                  </a:cubicBezTo>
                  <a:cubicBezTo>
                    <a:pt x="112077" y="54264"/>
                    <a:pt x="109417" y="70130"/>
                    <a:pt x="100771" y="83305"/>
                  </a:cubicBezTo>
                  <a:cubicBezTo>
                    <a:pt x="94342" y="93249"/>
                    <a:pt x="84620" y="99741"/>
                    <a:pt x="72744" y="102084"/>
                  </a:cubicBezTo>
                  <a:cubicBezTo>
                    <a:pt x="69482" y="102718"/>
                    <a:pt x="66157" y="103034"/>
                    <a:pt x="62737" y="103034"/>
                  </a:cubicBezTo>
                  <a:cubicBezTo>
                    <a:pt x="51051" y="103034"/>
                    <a:pt x="38890" y="99266"/>
                    <a:pt x="28851" y="92299"/>
                  </a:cubicBezTo>
                  <a:cubicBezTo>
                    <a:pt x="7664" y="77699"/>
                    <a:pt x="887" y="53536"/>
                    <a:pt x="11971" y="32254"/>
                  </a:cubicBezTo>
                  <a:cubicBezTo>
                    <a:pt x="18147" y="20442"/>
                    <a:pt x="28534" y="10815"/>
                    <a:pt x="41265" y="5209"/>
                  </a:cubicBezTo>
                  <a:cubicBezTo>
                    <a:pt x="48992" y="1789"/>
                    <a:pt x="56244" y="776"/>
                    <a:pt x="63687" y="776"/>
                  </a:cubicBezTo>
                  <a:close/>
                  <a:moveTo>
                    <a:pt x="63758" y="0"/>
                  </a:moveTo>
                  <a:cubicBezTo>
                    <a:pt x="56200" y="0"/>
                    <a:pt x="48828" y="1023"/>
                    <a:pt x="40948" y="4481"/>
                  </a:cubicBezTo>
                  <a:cubicBezTo>
                    <a:pt x="28059" y="10181"/>
                    <a:pt x="17513" y="19935"/>
                    <a:pt x="11274" y="31874"/>
                  </a:cubicBezTo>
                  <a:cubicBezTo>
                    <a:pt x="0" y="53536"/>
                    <a:pt x="6872" y="78079"/>
                    <a:pt x="28407" y="92964"/>
                  </a:cubicBezTo>
                  <a:cubicBezTo>
                    <a:pt x="38636" y="100026"/>
                    <a:pt x="50892" y="103826"/>
                    <a:pt x="62768" y="103826"/>
                  </a:cubicBezTo>
                  <a:cubicBezTo>
                    <a:pt x="66220" y="103826"/>
                    <a:pt x="69609" y="103510"/>
                    <a:pt x="72902" y="102813"/>
                  </a:cubicBezTo>
                  <a:cubicBezTo>
                    <a:pt x="84968" y="100406"/>
                    <a:pt x="94849" y="93787"/>
                    <a:pt x="101404" y="83716"/>
                  </a:cubicBezTo>
                  <a:cubicBezTo>
                    <a:pt x="110145" y="70321"/>
                    <a:pt x="112805" y="54201"/>
                    <a:pt x="108942" y="38335"/>
                  </a:cubicBezTo>
                  <a:cubicBezTo>
                    <a:pt x="107137" y="31019"/>
                    <a:pt x="104033" y="23831"/>
                    <a:pt x="99663" y="17053"/>
                  </a:cubicBezTo>
                  <a:cubicBezTo>
                    <a:pt x="98808" y="15660"/>
                    <a:pt x="98016" y="14267"/>
                    <a:pt x="97224" y="12936"/>
                  </a:cubicBezTo>
                  <a:cubicBezTo>
                    <a:pt x="93836" y="7014"/>
                    <a:pt x="90954" y="1947"/>
                    <a:pt x="82720" y="1251"/>
                  </a:cubicBezTo>
                  <a:cubicBezTo>
                    <a:pt x="81643" y="1156"/>
                    <a:pt x="80598" y="1061"/>
                    <a:pt x="79553" y="966"/>
                  </a:cubicBezTo>
                  <a:cubicBezTo>
                    <a:pt x="74061" y="467"/>
                    <a:pt x="68867" y="0"/>
                    <a:pt x="63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7" name="Google Shape;1097;p42"/>
          <p:cNvSpPr txBox="1">
            <a:spLocks noGrp="1"/>
          </p:cNvSpPr>
          <p:nvPr>
            <p:ph type="title"/>
          </p:nvPr>
        </p:nvSpPr>
        <p:spPr>
          <a:xfrm>
            <a:off x="4572000" y="1845116"/>
            <a:ext cx="4380931" cy="2475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800" b="0" i="1" dirty="0">
                <a:solidFill>
                  <a:schemeClr val="accent1">
                    <a:lumMod val="10000"/>
                  </a:schemeClr>
                </a:solidFill>
                <a:latin typeface="Times New Roman" panose="02020603050405020304" pitchFamily="18" charset="0"/>
              </a:rPr>
              <a:t>Vì sao cần phải xây dựng hệ thống kí hiệu nguyên tố hoá học? Các kí hiệu hoá học của các nguyên tố được biểu diễn như thế nào?</a:t>
            </a:r>
          </a:p>
        </p:txBody>
      </p:sp>
      <p:grpSp>
        <p:nvGrpSpPr>
          <p:cNvPr id="1102" name="Google Shape;1102;p42"/>
          <p:cNvGrpSpPr/>
          <p:nvPr/>
        </p:nvGrpSpPr>
        <p:grpSpPr>
          <a:xfrm rot="-2540468">
            <a:off x="8513492" y="326515"/>
            <a:ext cx="204232" cy="459554"/>
            <a:chOff x="10478906" y="1799069"/>
            <a:chExt cx="204246" cy="459584"/>
          </a:xfrm>
        </p:grpSpPr>
        <p:sp>
          <p:nvSpPr>
            <p:cNvPr id="1103" name="Google Shape;1103;p42"/>
            <p:cNvSpPr/>
            <p:nvPr/>
          </p:nvSpPr>
          <p:spPr>
            <a:xfrm>
              <a:off x="10478906" y="1819774"/>
              <a:ext cx="193411" cy="144404"/>
            </a:xfrm>
            <a:custGeom>
              <a:avLst/>
              <a:gdLst/>
              <a:ahLst/>
              <a:cxnLst/>
              <a:rect l="l" t="t" r="r" b="b"/>
              <a:pathLst>
                <a:path w="6212" h="4638" extrusionOk="0">
                  <a:moveTo>
                    <a:pt x="3770" y="1"/>
                  </a:moveTo>
                  <a:cubicBezTo>
                    <a:pt x="1665" y="1"/>
                    <a:pt x="0" y="2653"/>
                    <a:pt x="2189" y="4132"/>
                  </a:cubicBezTo>
                  <a:cubicBezTo>
                    <a:pt x="2643" y="4458"/>
                    <a:pt x="3198" y="4638"/>
                    <a:pt x="3736" y="4638"/>
                  </a:cubicBezTo>
                  <a:cubicBezTo>
                    <a:pt x="4399" y="4638"/>
                    <a:pt x="5035" y="4364"/>
                    <a:pt x="5420" y="3752"/>
                  </a:cubicBezTo>
                  <a:cubicBezTo>
                    <a:pt x="6211" y="2485"/>
                    <a:pt x="5736" y="1028"/>
                    <a:pt x="4755" y="110"/>
                  </a:cubicBezTo>
                  <a:lnTo>
                    <a:pt x="4755" y="78"/>
                  </a:lnTo>
                  <a:cubicBezTo>
                    <a:pt x="4687" y="100"/>
                    <a:pt x="4636" y="123"/>
                    <a:pt x="4578" y="123"/>
                  </a:cubicBezTo>
                  <a:cubicBezTo>
                    <a:pt x="4554" y="123"/>
                    <a:pt x="4529" y="119"/>
                    <a:pt x="4501" y="110"/>
                  </a:cubicBezTo>
                  <a:cubicBezTo>
                    <a:pt x="4255" y="35"/>
                    <a:pt x="4010" y="1"/>
                    <a:pt x="3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2"/>
            <p:cNvSpPr/>
            <p:nvPr/>
          </p:nvSpPr>
          <p:spPr>
            <a:xfrm>
              <a:off x="10484947" y="1799069"/>
              <a:ext cx="198205" cy="184195"/>
            </a:xfrm>
            <a:custGeom>
              <a:avLst/>
              <a:gdLst/>
              <a:ahLst/>
              <a:cxnLst/>
              <a:rect l="l" t="t" r="r" b="b"/>
              <a:pathLst>
                <a:path w="6366" h="5916" extrusionOk="0">
                  <a:moveTo>
                    <a:pt x="3564" y="709"/>
                  </a:moveTo>
                  <a:cubicBezTo>
                    <a:pt x="3794" y="709"/>
                    <a:pt x="4032" y="740"/>
                    <a:pt x="4276" y="806"/>
                  </a:cubicBezTo>
                  <a:cubicBezTo>
                    <a:pt x="4303" y="816"/>
                    <a:pt x="4329" y="819"/>
                    <a:pt x="4351" y="819"/>
                  </a:cubicBezTo>
                  <a:cubicBezTo>
                    <a:pt x="4405" y="819"/>
                    <a:pt x="4443" y="797"/>
                    <a:pt x="4466" y="775"/>
                  </a:cubicBezTo>
                  <a:cubicBezTo>
                    <a:pt x="5416" y="1598"/>
                    <a:pt x="6017" y="3086"/>
                    <a:pt x="5162" y="4385"/>
                  </a:cubicBezTo>
                  <a:cubicBezTo>
                    <a:pt x="4877" y="4797"/>
                    <a:pt x="4434" y="5082"/>
                    <a:pt x="3927" y="5208"/>
                  </a:cubicBezTo>
                  <a:cubicBezTo>
                    <a:pt x="3785" y="5237"/>
                    <a:pt x="3637" y="5251"/>
                    <a:pt x="3488" y="5251"/>
                  </a:cubicBezTo>
                  <a:cubicBezTo>
                    <a:pt x="2974" y="5251"/>
                    <a:pt x="2437" y="5084"/>
                    <a:pt x="1995" y="4765"/>
                  </a:cubicBezTo>
                  <a:cubicBezTo>
                    <a:pt x="1045" y="4100"/>
                    <a:pt x="760" y="3150"/>
                    <a:pt x="1204" y="2200"/>
                  </a:cubicBezTo>
                  <a:cubicBezTo>
                    <a:pt x="1596" y="1390"/>
                    <a:pt x="2483" y="709"/>
                    <a:pt x="3564" y="709"/>
                  </a:cubicBezTo>
                  <a:close/>
                  <a:moveTo>
                    <a:pt x="3517" y="0"/>
                  </a:moveTo>
                  <a:cubicBezTo>
                    <a:pt x="2428" y="0"/>
                    <a:pt x="1360" y="677"/>
                    <a:pt x="792" y="1566"/>
                  </a:cubicBezTo>
                  <a:cubicBezTo>
                    <a:pt x="0" y="2833"/>
                    <a:pt x="349" y="4448"/>
                    <a:pt x="1679" y="5367"/>
                  </a:cubicBezTo>
                  <a:cubicBezTo>
                    <a:pt x="1869" y="5493"/>
                    <a:pt x="2059" y="5588"/>
                    <a:pt x="2312" y="5683"/>
                  </a:cubicBezTo>
                  <a:cubicBezTo>
                    <a:pt x="2690" y="5834"/>
                    <a:pt x="3094" y="5916"/>
                    <a:pt x="3495" y="5916"/>
                  </a:cubicBezTo>
                  <a:cubicBezTo>
                    <a:pt x="4272" y="5916"/>
                    <a:pt x="5042" y="5612"/>
                    <a:pt x="5606" y="4923"/>
                  </a:cubicBezTo>
                  <a:cubicBezTo>
                    <a:pt x="6144" y="4163"/>
                    <a:pt x="6366" y="3086"/>
                    <a:pt x="6144" y="2168"/>
                  </a:cubicBezTo>
                  <a:cubicBezTo>
                    <a:pt x="5954" y="1376"/>
                    <a:pt x="5479" y="775"/>
                    <a:pt x="4782" y="458"/>
                  </a:cubicBezTo>
                  <a:lnTo>
                    <a:pt x="4719" y="458"/>
                  </a:lnTo>
                  <a:cubicBezTo>
                    <a:pt x="4719" y="363"/>
                    <a:pt x="4656" y="300"/>
                    <a:pt x="4561" y="205"/>
                  </a:cubicBezTo>
                  <a:cubicBezTo>
                    <a:pt x="4529" y="173"/>
                    <a:pt x="4497" y="173"/>
                    <a:pt x="4434" y="173"/>
                  </a:cubicBezTo>
                  <a:cubicBezTo>
                    <a:pt x="4134" y="54"/>
                    <a:pt x="3825" y="0"/>
                    <a:pt x="3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2"/>
            <p:cNvSpPr/>
            <p:nvPr/>
          </p:nvSpPr>
          <p:spPr>
            <a:xfrm>
              <a:off x="10557896" y="1847827"/>
              <a:ext cx="68061" cy="28987"/>
            </a:xfrm>
            <a:custGeom>
              <a:avLst/>
              <a:gdLst/>
              <a:ahLst/>
              <a:cxnLst/>
              <a:rect l="l" t="t" r="r" b="b"/>
              <a:pathLst>
                <a:path w="2186" h="931" extrusionOk="0">
                  <a:moveTo>
                    <a:pt x="1195" y="1"/>
                  </a:moveTo>
                  <a:cubicBezTo>
                    <a:pt x="1103" y="1"/>
                    <a:pt x="1010" y="11"/>
                    <a:pt x="919" y="32"/>
                  </a:cubicBezTo>
                  <a:cubicBezTo>
                    <a:pt x="508" y="127"/>
                    <a:pt x="191" y="349"/>
                    <a:pt x="32" y="665"/>
                  </a:cubicBezTo>
                  <a:cubicBezTo>
                    <a:pt x="1" y="792"/>
                    <a:pt x="32" y="855"/>
                    <a:pt x="128" y="919"/>
                  </a:cubicBezTo>
                  <a:lnTo>
                    <a:pt x="159" y="919"/>
                  </a:lnTo>
                  <a:cubicBezTo>
                    <a:pt x="175" y="927"/>
                    <a:pt x="193" y="931"/>
                    <a:pt x="211" y="931"/>
                  </a:cubicBezTo>
                  <a:cubicBezTo>
                    <a:pt x="266" y="931"/>
                    <a:pt x="325" y="895"/>
                    <a:pt x="349" y="824"/>
                  </a:cubicBezTo>
                  <a:cubicBezTo>
                    <a:pt x="508" y="602"/>
                    <a:pt x="793" y="444"/>
                    <a:pt x="1109" y="380"/>
                  </a:cubicBezTo>
                  <a:cubicBezTo>
                    <a:pt x="1145" y="376"/>
                    <a:pt x="1181" y="374"/>
                    <a:pt x="1215" y="374"/>
                  </a:cubicBezTo>
                  <a:cubicBezTo>
                    <a:pt x="1450" y="374"/>
                    <a:pt x="1640" y="468"/>
                    <a:pt x="1806" y="634"/>
                  </a:cubicBezTo>
                  <a:cubicBezTo>
                    <a:pt x="1869" y="665"/>
                    <a:pt x="1933" y="681"/>
                    <a:pt x="1988" y="681"/>
                  </a:cubicBezTo>
                  <a:cubicBezTo>
                    <a:pt x="2043" y="681"/>
                    <a:pt x="2091" y="665"/>
                    <a:pt x="2123" y="634"/>
                  </a:cubicBezTo>
                  <a:cubicBezTo>
                    <a:pt x="2123" y="634"/>
                    <a:pt x="2186" y="602"/>
                    <a:pt x="2186" y="539"/>
                  </a:cubicBezTo>
                  <a:cubicBezTo>
                    <a:pt x="2186" y="475"/>
                    <a:pt x="2186" y="380"/>
                    <a:pt x="2091" y="349"/>
                  </a:cubicBezTo>
                  <a:cubicBezTo>
                    <a:pt x="1844" y="127"/>
                    <a:pt x="1521"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2"/>
            <p:cNvSpPr/>
            <p:nvPr/>
          </p:nvSpPr>
          <p:spPr>
            <a:xfrm>
              <a:off x="10513528" y="2097623"/>
              <a:ext cx="153838" cy="143719"/>
            </a:xfrm>
            <a:custGeom>
              <a:avLst/>
              <a:gdLst/>
              <a:ahLst/>
              <a:cxnLst/>
              <a:rect l="l" t="t" r="r" b="b"/>
              <a:pathLst>
                <a:path w="4941" h="4616" extrusionOk="0">
                  <a:moveTo>
                    <a:pt x="2197" y="1"/>
                  </a:moveTo>
                  <a:cubicBezTo>
                    <a:pt x="1188" y="1"/>
                    <a:pt x="248" y="612"/>
                    <a:pt x="127" y="1985"/>
                  </a:cubicBezTo>
                  <a:cubicBezTo>
                    <a:pt x="1" y="3188"/>
                    <a:pt x="761" y="4518"/>
                    <a:pt x="2059" y="4613"/>
                  </a:cubicBezTo>
                  <a:cubicBezTo>
                    <a:pt x="2099" y="4615"/>
                    <a:pt x="2139" y="4616"/>
                    <a:pt x="2178" y="4616"/>
                  </a:cubicBezTo>
                  <a:cubicBezTo>
                    <a:pt x="3574" y="4616"/>
                    <a:pt x="4601" y="3532"/>
                    <a:pt x="4909" y="2238"/>
                  </a:cubicBezTo>
                  <a:cubicBezTo>
                    <a:pt x="4909" y="2175"/>
                    <a:pt x="4941" y="2175"/>
                    <a:pt x="4941" y="2175"/>
                  </a:cubicBezTo>
                  <a:cubicBezTo>
                    <a:pt x="4878" y="2143"/>
                    <a:pt x="4846" y="2111"/>
                    <a:pt x="4783" y="2016"/>
                  </a:cubicBezTo>
                  <a:cubicBezTo>
                    <a:pt x="4501" y="739"/>
                    <a:pt x="3307" y="1"/>
                    <a:pt x="2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2"/>
            <p:cNvSpPr/>
            <p:nvPr/>
          </p:nvSpPr>
          <p:spPr>
            <a:xfrm>
              <a:off x="10498739" y="2075517"/>
              <a:ext cx="182451" cy="183136"/>
            </a:xfrm>
            <a:custGeom>
              <a:avLst/>
              <a:gdLst/>
              <a:ahLst/>
              <a:cxnLst/>
              <a:rect l="l" t="t" r="r" b="b"/>
              <a:pathLst>
                <a:path w="5860" h="5882" extrusionOk="0">
                  <a:moveTo>
                    <a:pt x="2739" y="722"/>
                  </a:moveTo>
                  <a:cubicBezTo>
                    <a:pt x="3773" y="722"/>
                    <a:pt x="4961" y="1390"/>
                    <a:pt x="5258" y="2726"/>
                  </a:cubicBezTo>
                  <a:cubicBezTo>
                    <a:pt x="5258" y="2821"/>
                    <a:pt x="5353" y="2853"/>
                    <a:pt x="5384" y="2885"/>
                  </a:cubicBezTo>
                  <a:cubicBezTo>
                    <a:pt x="5083" y="4061"/>
                    <a:pt x="4121" y="5237"/>
                    <a:pt x="2744" y="5237"/>
                  </a:cubicBezTo>
                  <a:cubicBezTo>
                    <a:pt x="2675" y="5237"/>
                    <a:pt x="2605" y="5234"/>
                    <a:pt x="2534" y="5228"/>
                  </a:cubicBezTo>
                  <a:cubicBezTo>
                    <a:pt x="2028" y="5197"/>
                    <a:pt x="1552" y="4943"/>
                    <a:pt x="1236" y="4563"/>
                  </a:cubicBezTo>
                  <a:cubicBezTo>
                    <a:pt x="792" y="4025"/>
                    <a:pt x="602" y="3360"/>
                    <a:pt x="666" y="2663"/>
                  </a:cubicBezTo>
                  <a:cubicBezTo>
                    <a:pt x="792" y="1523"/>
                    <a:pt x="1457" y="795"/>
                    <a:pt x="2534" y="731"/>
                  </a:cubicBezTo>
                  <a:cubicBezTo>
                    <a:pt x="2602" y="725"/>
                    <a:pt x="2670" y="722"/>
                    <a:pt x="2739" y="722"/>
                  </a:cubicBezTo>
                  <a:close/>
                  <a:moveTo>
                    <a:pt x="2765" y="0"/>
                  </a:moveTo>
                  <a:cubicBezTo>
                    <a:pt x="1329" y="0"/>
                    <a:pt x="156" y="1121"/>
                    <a:pt x="32" y="2631"/>
                  </a:cubicBezTo>
                  <a:cubicBezTo>
                    <a:pt x="1" y="2853"/>
                    <a:pt x="32" y="3106"/>
                    <a:pt x="96" y="3328"/>
                  </a:cubicBezTo>
                  <a:cubicBezTo>
                    <a:pt x="254" y="4531"/>
                    <a:pt x="1046" y="5608"/>
                    <a:pt x="2344" y="5830"/>
                  </a:cubicBezTo>
                  <a:cubicBezTo>
                    <a:pt x="2495" y="5865"/>
                    <a:pt x="2653" y="5882"/>
                    <a:pt x="2813" y="5882"/>
                  </a:cubicBezTo>
                  <a:cubicBezTo>
                    <a:pt x="3530" y="5882"/>
                    <a:pt x="4315" y="5550"/>
                    <a:pt x="4909" y="5007"/>
                  </a:cubicBezTo>
                  <a:cubicBezTo>
                    <a:pt x="5511" y="4436"/>
                    <a:pt x="5764" y="3740"/>
                    <a:pt x="5733" y="2980"/>
                  </a:cubicBezTo>
                  <a:lnTo>
                    <a:pt x="5733" y="2885"/>
                  </a:lnTo>
                  <a:cubicBezTo>
                    <a:pt x="5828" y="2853"/>
                    <a:pt x="5859" y="2726"/>
                    <a:pt x="5859" y="2663"/>
                  </a:cubicBezTo>
                  <a:lnTo>
                    <a:pt x="5859" y="2505"/>
                  </a:lnTo>
                  <a:cubicBezTo>
                    <a:pt x="5669" y="985"/>
                    <a:pt x="4213" y="35"/>
                    <a:pt x="2883" y="3"/>
                  </a:cubicBezTo>
                  <a:cubicBezTo>
                    <a:pt x="2843" y="1"/>
                    <a:pt x="2804" y="0"/>
                    <a:pt x="2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2"/>
            <p:cNvSpPr/>
            <p:nvPr/>
          </p:nvSpPr>
          <p:spPr>
            <a:xfrm>
              <a:off x="10587474" y="2130688"/>
              <a:ext cx="49349" cy="56354"/>
            </a:xfrm>
            <a:custGeom>
              <a:avLst/>
              <a:gdLst/>
              <a:ahLst/>
              <a:cxnLst/>
              <a:rect l="l" t="t" r="r" b="b"/>
              <a:pathLst>
                <a:path w="1585" h="1810" extrusionOk="0">
                  <a:moveTo>
                    <a:pt x="255" y="0"/>
                  </a:moveTo>
                  <a:cubicBezTo>
                    <a:pt x="223" y="0"/>
                    <a:pt x="191" y="2"/>
                    <a:pt x="159" y="4"/>
                  </a:cubicBezTo>
                  <a:cubicBezTo>
                    <a:pt x="33" y="4"/>
                    <a:pt x="1" y="99"/>
                    <a:pt x="1" y="163"/>
                  </a:cubicBezTo>
                  <a:lnTo>
                    <a:pt x="1" y="226"/>
                  </a:lnTo>
                  <a:cubicBezTo>
                    <a:pt x="1" y="289"/>
                    <a:pt x="64" y="321"/>
                    <a:pt x="159" y="384"/>
                  </a:cubicBezTo>
                  <a:cubicBezTo>
                    <a:pt x="444" y="416"/>
                    <a:pt x="698" y="574"/>
                    <a:pt x="856" y="796"/>
                  </a:cubicBezTo>
                  <a:cubicBezTo>
                    <a:pt x="1014" y="1049"/>
                    <a:pt x="1078" y="1271"/>
                    <a:pt x="1014" y="1524"/>
                  </a:cubicBezTo>
                  <a:cubicBezTo>
                    <a:pt x="983" y="1683"/>
                    <a:pt x="1109" y="1746"/>
                    <a:pt x="1173" y="1809"/>
                  </a:cubicBezTo>
                  <a:lnTo>
                    <a:pt x="1268" y="1809"/>
                  </a:lnTo>
                  <a:cubicBezTo>
                    <a:pt x="1394" y="1809"/>
                    <a:pt x="1458" y="1746"/>
                    <a:pt x="1458" y="1651"/>
                  </a:cubicBezTo>
                  <a:cubicBezTo>
                    <a:pt x="1584" y="1239"/>
                    <a:pt x="1458" y="764"/>
                    <a:pt x="1141" y="448"/>
                  </a:cubicBezTo>
                  <a:cubicBezTo>
                    <a:pt x="938" y="158"/>
                    <a:pt x="602"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8" name="Text Box 8">
            <a:extLst>
              <a:ext uri="{FF2B5EF4-FFF2-40B4-BE49-F238E27FC236}">
                <a16:creationId xmlns="" xmlns:a16="http://schemas.microsoft.com/office/drawing/2014/main" id="{E8E21983-CBB2-4D63-99A5-9D6DA38D4DE3}"/>
              </a:ext>
            </a:extLst>
          </p:cNvPr>
          <p:cNvSpPr txBox="1"/>
          <p:nvPr/>
        </p:nvSpPr>
        <p:spPr>
          <a:xfrm>
            <a:off x="259305" y="733372"/>
            <a:ext cx="8679212" cy="1384995"/>
          </a:xfrm>
          <a:prstGeom prst="rect">
            <a:avLst/>
          </a:prstGeom>
          <a:solidFill>
            <a:schemeClr val="accent1">
              <a:lumMod val="20000"/>
              <a:lumOff val="80000"/>
            </a:schemeClr>
          </a:solidFill>
          <a:ln w="9525">
            <a:noFill/>
          </a:ln>
        </p:spPr>
        <p:txBody>
          <a:bodyPr wrap="square">
            <a:spAutoFit/>
          </a:bodyPr>
          <a:lstStyle/>
          <a:p>
            <a:pPr algn="just">
              <a:spcBef>
                <a:spcPct val="50000"/>
              </a:spcBef>
            </a:pPr>
            <a:r>
              <a:rPr sz="2800" i="1" dirty="0">
                <a:latin typeface="Times New Roman" panose="02020603050405020304" pitchFamily="18" charset="0"/>
                <a:cs typeface="Times New Roman" panose="02020603050405020304" pitchFamily="18" charset="0"/>
              </a:rPr>
              <a:t>Trong khoa học để trao đổi với nhau về nguyên tố cần có những biểu diễn ngắn gọn thống nhất trên toàn thế giới. Vì vậy người ta đưa ra kí hiệu hoá học để biểu diễn nguyên tố.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 xmlns:a16="http://schemas.microsoft.com/office/drawing/2014/main" id="{CC067C5C-7354-4999-B711-3A250FB82097}"/>
              </a:ext>
            </a:extLst>
          </p:cNvPr>
          <p:cNvSpPr txBox="1"/>
          <p:nvPr/>
        </p:nvSpPr>
        <p:spPr>
          <a:xfrm>
            <a:off x="2565762"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2</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307232" y="1438603"/>
            <a:ext cx="8720919" cy="461665"/>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2:Hoàn thành thông tin trong bảng sau?</a:t>
            </a:r>
            <a:endParaRPr lang="vi-VN"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F8024FA7-1364-4BD9-769F-E70BEA459BF9}"/>
              </a:ext>
            </a:extLst>
          </p:cNvPr>
          <p:cNvSpPr txBox="1"/>
          <p:nvPr/>
        </p:nvSpPr>
        <p:spPr>
          <a:xfrm>
            <a:off x="307233" y="585195"/>
            <a:ext cx="8720919" cy="830997"/>
          </a:xfrm>
          <a:prstGeom prst="rect">
            <a:avLst/>
          </a:prstGeom>
          <a:solidFill>
            <a:schemeClr val="accent1">
              <a:lumMod val="20000"/>
              <a:lumOff val="8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Câu 1: Nguyên tố hóa học được biểu diễn như thế nào? Cách viết kí hiệu hóa học? Cho ví dụ?</a:t>
            </a:r>
            <a:endParaRPr lang="vi-VN" sz="2400" b="1" dirty="0">
              <a:latin typeface="Times New Roman" panose="02020603050405020304" pitchFamily="18" charset="0"/>
              <a:cs typeface="Times New Roman" panose="02020603050405020304" pitchFamily="18" charset="0"/>
            </a:endParaRPr>
          </a:p>
        </p:txBody>
      </p:sp>
      <p:graphicFrame>
        <p:nvGraphicFramePr>
          <p:cNvPr id="8" name="Table 7">
            <a:extLst>
              <a:ext uri="{FF2B5EF4-FFF2-40B4-BE49-F238E27FC236}">
                <a16:creationId xmlns="" xmlns:a16="http://schemas.microsoft.com/office/drawing/2014/main" id="{E378CC9A-A71B-4726-B887-5860F8C36B2C}"/>
              </a:ext>
            </a:extLst>
          </p:cNvPr>
          <p:cNvGraphicFramePr>
            <a:graphicFrameLocks noGrp="1"/>
          </p:cNvGraphicFramePr>
          <p:nvPr>
            <p:extLst>
              <p:ext uri="{D42A27DB-BD31-4B8C-83A1-F6EECF244321}">
                <p14:modId xmlns:p14="http://schemas.microsoft.com/office/powerpoint/2010/main" val="4230324753"/>
              </p:ext>
            </p:extLst>
          </p:nvPr>
        </p:nvGraphicFramePr>
        <p:xfrm>
          <a:off x="786439" y="1845878"/>
          <a:ext cx="8049335" cy="3297622"/>
        </p:xfrm>
        <a:graphic>
          <a:graphicData uri="http://schemas.openxmlformats.org/drawingml/2006/table">
            <a:tbl>
              <a:tblPr firstRow="1" bandRow="1"/>
              <a:tblGrid>
                <a:gridCol w="3753085">
                  <a:extLst>
                    <a:ext uri="{9D8B030D-6E8A-4147-A177-3AD203B41FA5}">
                      <a16:colId xmlns="" xmlns:a16="http://schemas.microsoft.com/office/drawing/2014/main" val="2103051161"/>
                    </a:ext>
                  </a:extLst>
                </a:gridCol>
                <a:gridCol w="2294321">
                  <a:extLst>
                    <a:ext uri="{9D8B030D-6E8A-4147-A177-3AD203B41FA5}">
                      <a16:colId xmlns="" xmlns:a16="http://schemas.microsoft.com/office/drawing/2014/main" val="773045551"/>
                    </a:ext>
                  </a:extLst>
                </a:gridCol>
                <a:gridCol w="2001929">
                  <a:extLst>
                    <a:ext uri="{9D8B030D-6E8A-4147-A177-3AD203B41FA5}">
                      <a16:colId xmlns="" xmlns:a16="http://schemas.microsoft.com/office/drawing/2014/main" val="1268017771"/>
                    </a:ext>
                  </a:extLst>
                </a:gridCol>
              </a:tblGrid>
              <a:tr h="379050">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Nguyên tố hoá học</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Kí hiệu</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a:noFill/>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tc>
                  <a:txBody>
                    <a:bodyPr/>
                    <a:lstStyle/>
                    <a:p>
                      <a:pPr algn="ctr">
                        <a:lnSpc>
                          <a:spcPct val="107000"/>
                        </a:lnSpc>
                        <a:spcAft>
                          <a:spcPts val="800"/>
                        </a:spcAft>
                      </a:pPr>
                      <a:r>
                        <a:rPr lang="vi-VN" sz="2400" b="1">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Ghi chú</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a:noFill/>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49432"/>
                    </a:solidFill>
                  </a:tcPr>
                </a:tc>
                <a:extLst>
                  <a:ext uri="{0D108BD9-81ED-4DB2-BD59-A6C34878D82A}">
                    <a16:rowId xmlns="" xmlns:a16="http://schemas.microsoft.com/office/drawing/2014/main" val="2059292923"/>
                  </a:ext>
                </a:extLst>
              </a:tr>
              <a:tr h="456505">
                <a:tc>
                  <a:txBody>
                    <a:bodyPr/>
                    <a:lstStyle/>
                    <a:p>
                      <a:pPr algn="ctr">
                        <a:lnSpc>
                          <a:spcPct val="107000"/>
                        </a:lnSpc>
                        <a:spcAft>
                          <a:spcPts val="800"/>
                        </a:spcAft>
                        <a:tabLst>
                          <a:tab pos="688975" algn="l"/>
                        </a:tabLst>
                      </a:pPr>
                      <a:r>
                        <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Iodine	</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1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extLst>
                  <a:ext uri="{0D108BD9-81ED-4DB2-BD59-A6C34878D82A}">
                    <a16:rowId xmlns="" xmlns:a16="http://schemas.microsoft.com/office/drawing/2014/main" val="32127977"/>
                  </a:ext>
                </a:extLst>
              </a:tr>
              <a:tr h="456505">
                <a:tc>
                  <a:txBody>
                    <a:bodyPr/>
                    <a:lstStyle/>
                    <a:p>
                      <a:pPr algn="ctr">
                        <a:lnSpc>
                          <a:spcPct val="107000"/>
                        </a:lnSpc>
                        <a:spcAft>
                          <a:spcPts val="800"/>
                        </a:spcAft>
                      </a:pPr>
                      <a:r>
                        <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Fluorine</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3555227197"/>
                  </a:ext>
                </a:extLst>
              </a:tr>
              <a:tr h="456505">
                <a:tc>
                  <a:txBody>
                    <a:bodyPr/>
                    <a:lstStyle/>
                    <a:p>
                      <a:pPr algn="ctr">
                        <a:lnSpc>
                          <a:spcPct val="107000"/>
                        </a:lnSpc>
                        <a:spcAft>
                          <a:spcPts val="800"/>
                        </a:spcAft>
                      </a:pPr>
                      <a:r>
                        <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Phosphorus</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 xmlns:a16="http://schemas.microsoft.com/office/drawing/2014/main" val="3260074846"/>
                  </a:ext>
                </a:extLst>
              </a:tr>
              <a:tr h="456505">
                <a:tc>
                  <a:txBody>
                    <a:bodyPr/>
                    <a:lstStyle/>
                    <a:p>
                      <a:pPr algn="ctr">
                        <a:lnSpc>
                          <a:spcPct val="107000"/>
                        </a:lnSpc>
                        <a:spcAft>
                          <a:spcPts val="800"/>
                        </a:spcAft>
                      </a:pPr>
                      <a:r>
                        <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Neon</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rowSpan="3">
                  <a:txBody>
                    <a:bodyPr/>
                    <a:lstStyle/>
                    <a:p>
                      <a:pPr algn="ctr">
                        <a:lnSpc>
                          <a:spcPct val="107000"/>
                        </a:lnSpc>
                        <a:spcAft>
                          <a:spcPts val="80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 hiệu có 2 chữ cái</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extLst>
                  <a:ext uri="{0D108BD9-81ED-4DB2-BD59-A6C34878D82A}">
                    <a16:rowId xmlns="" xmlns:a16="http://schemas.microsoft.com/office/drawing/2014/main" val="1347560035"/>
                  </a:ext>
                </a:extLst>
              </a:tr>
              <a:tr h="456505">
                <a:tc>
                  <a:txBody>
                    <a:bodyPr/>
                    <a:lstStyle/>
                    <a:p>
                      <a:pPr algn="ctr">
                        <a:lnSpc>
                          <a:spcPct val="107000"/>
                        </a:lnSpc>
                        <a:spcAft>
                          <a:spcPts val="800"/>
                        </a:spcAft>
                      </a:pPr>
                      <a:r>
                        <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Silicon</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b">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a:txBody>
                    <a:bodyPr/>
                    <a:lstStyle/>
                    <a:p>
                      <a:pPr algn="ctr">
                        <a:lnSpc>
                          <a:spcPct val="107000"/>
                        </a:lnSpc>
                        <a:spcAft>
                          <a:spcPts val="8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solidFill>
                      <a:srgbClr val="FBDCCD"/>
                    </a:solidFill>
                  </a:tcPr>
                </a:tc>
                <a:tc vMerge="1">
                  <a:txBody>
                    <a:bodyPr/>
                    <a:lstStyle/>
                    <a:p>
                      <a:endParaRPr lang="en-US"/>
                    </a:p>
                  </a:txBody>
                  <a:tcPr/>
                </a:tc>
                <a:extLst>
                  <a:ext uri="{0D108BD9-81ED-4DB2-BD59-A6C34878D82A}">
                    <a16:rowId xmlns="" xmlns:a16="http://schemas.microsoft.com/office/drawing/2014/main" val="2118931892"/>
                  </a:ext>
                </a:extLst>
              </a:tr>
              <a:tr h="456505">
                <a:tc>
                  <a:txBody>
                    <a:bodyPr/>
                    <a:lstStyle/>
                    <a:p>
                      <a:pPr algn="ctr">
                        <a:lnSpc>
                          <a:spcPct val="107000"/>
                        </a:lnSpc>
                        <a:spcAft>
                          <a:spcPts val="800"/>
                        </a:spcAft>
                      </a:pPr>
                      <a:r>
                        <a:rPr lang="en-US" sz="2400" b="1">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Aluminium</a:t>
                      </a:r>
                      <a:endParaRPr lang="en-US" sz="2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9525" marB="0" anchor="ct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a:txBody>
                    <a:bodyPr/>
                    <a:lstStyle/>
                    <a:p>
                      <a:pPr algn="ctr">
                        <a:lnSpc>
                          <a:spcPct val="107000"/>
                        </a:lnSpc>
                        <a:spcAft>
                          <a:spcPts val="80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3912C"/>
                      </a:solidFill>
                      <a:prstDash val="solid"/>
                      <a:round/>
                      <a:headEnd type="none" w="med" len="med"/>
                      <a:tailEnd type="none" w="med" len="med"/>
                    </a:lnL>
                    <a:lnR w="12700" cap="flat" cmpd="sng" algn="ctr">
                      <a:solidFill>
                        <a:srgbClr val="F3912C"/>
                      </a:solidFill>
                      <a:prstDash val="solid"/>
                      <a:round/>
                      <a:headEnd type="none" w="med" len="med"/>
                      <a:tailEnd type="none" w="med" len="med"/>
                    </a:lnR>
                    <a:lnT w="12700" cap="flat" cmpd="sng" algn="ctr">
                      <a:solidFill>
                        <a:srgbClr val="F3912C"/>
                      </a:solidFill>
                      <a:prstDash val="solid"/>
                      <a:round/>
                      <a:headEnd type="none" w="med" len="med"/>
                      <a:tailEnd type="none" w="med" len="med"/>
                    </a:lnT>
                    <a:lnB w="12700" cap="flat" cmpd="sng" algn="ctr">
                      <a:solidFill>
                        <a:srgbClr val="F3912C"/>
                      </a:solidFill>
                      <a:prstDash val="solid"/>
                      <a:round/>
                      <a:headEnd type="none" w="med" len="med"/>
                      <a:tailEnd type="none" w="med" len="med"/>
                    </a:lnB>
                  </a:tcPr>
                </a:tc>
                <a:tc vMerge="1">
                  <a:txBody>
                    <a:bodyPr/>
                    <a:lstStyle/>
                    <a:p>
                      <a:endParaRPr lang="en-US"/>
                    </a:p>
                  </a:txBody>
                  <a:tcPr/>
                </a:tc>
                <a:extLst>
                  <a:ext uri="{0D108BD9-81ED-4DB2-BD59-A6C34878D82A}">
                    <a16:rowId xmlns="" xmlns:a16="http://schemas.microsoft.com/office/drawing/2014/main" val="3064132414"/>
                  </a:ext>
                </a:extLst>
              </a:tr>
            </a:tbl>
          </a:graphicData>
        </a:graphic>
      </p:graphicFrame>
    </p:spTree>
    <p:extLst>
      <p:ext uri="{BB962C8B-B14F-4D97-AF65-F5344CB8AC3E}">
        <p14:creationId xmlns:p14="http://schemas.microsoft.com/office/powerpoint/2010/main" val="27855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3" name="TextBox 2"/>
          <p:cNvSpPr txBox="1"/>
          <p:nvPr/>
        </p:nvSpPr>
        <p:spPr>
          <a:xfrm>
            <a:off x="1477921" y="74426"/>
            <a:ext cx="6962466"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Bài 2: NGUYÊN TỐ HÓA HỌC</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62531" y="894757"/>
            <a:ext cx="4527621"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III. </a:t>
            </a:r>
            <a:r>
              <a:rPr lang="en-US" sz="2800" b="1" u="sng" smtClean="0">
                <a:solidFill>
                  <a:srgbClr val="FF0000"/>
                </a:solidFill>
                <a:latin typeface="Times New Roman" panose="02020603050405020304" pitchFamily="18" charset="0"/>
                <a:cs typeface="Times New Roman" panose="02020603050405020304" pitchFamily="18" charset="0"/>
              </a:rPr>
              <a:t>Kí hiệu </a:t>
            </a:r>
            <a:r>
              <a:rPr lang="vi-VN"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hoá học</a:t>
            </a:r>
            <a:r>
              <a:rPr lang="en-US"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u="sng">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59596" y="1417977"/>
            <a:ext cx="8784404" cy="3319498"/>
          </a:xfrm>
          <a:prstGeom prst="rect">
            <a:avLst/>
          </a:prstGeom>
        </p:spPr>
        <p:txBody>
          <a:bodyPr wrap="square">
            <a:spAutoFit/>
          </a:bodyPr>
          <a:lstStyle/>
          <a:p>
            <a:pPr>
              <a:lnSpc>
                <a:spcPct val="107000"/>
              </a:lnSpc>
              <a:spcAft>
                <a:spcPts val="0"/>
              </a:spcAft>
            </a:pPr>
            <a:r>
              <a:rPr lang="de-DE"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Mỗi nguyên tố hóa học được biểu diễn bằng một kí hiệu riêng được gọi là kí hiệu hóa học của nguyên tố.</a:t>
            </a:r>
            <a:endParaRPr lang="en-US" sz="2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Kí </a:t>
            </a:r>
            <a:r>
              <a:rPr lang="de-DE"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 hóa học của một nguyên tố được biểu diễn bằng một hoặc 2 chữ cái trong tên nguyên tố. Chữ cái đầu tiên viết in hoa, chữ cái thứ hai (nếu có) viết ở dạng </a:t>
            </a:r>
            <a:r>
              <a:rPr lang="de-DE"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chữ thường</a:t>
            </a:r>
            <a:r>
              <a:rPr lang="de-DE"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80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de-DE"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Mỗi kí hiệu hóa học còn chỉ một nguyên tử của nguyên tố đó.</a:t>
            </a:r>
            <a:endParaRPr lang="en-US" sz="28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029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 xmlns:a16="http://schemas.microsoft.com/office/drawing/2014/main" id="{F1501450-B420-492F-BED1-418B2B8E41EF}"/>
              </a:ext>
            </a:extLst>
          </p:cNvPr>
          <p:cNvSpPr/>
          <p:nvPr/>
        </p:nvSpPr>
        <p:spPr>
          <a:xfrm>
            <a:off x="1330182" y="236756"/>
            <a:ext cx="8435738" cy="481561"/>
          </a:xfrm>
          <a:prstGeom prst="rect">
            <a:avLst/>
          </a:prstGeom>
          <a:noFill/>
          <a:ln w="9525">
            <a:noFill/>
          </a:ln>
        </p:spPr>
        <p:txBody>
          <a:bodyPr/>
          <a:lstStyle/>
          <a:p>
            <a:pPr marL="342900" indent="-342900">
              <a:spcBef>
                <a:spcPct val="20000"/>
              </a:spcBef>
            </a:pPr>
            <a:r>
              <a:rPr sz="2000" b="1" i="1" dirty="0">
                <a:latin typeface="Times New Roman" panose="02020603050405020304" pitchFamily="18" charset="0"/>
                <a:cs typeface="Times New Roman" panose="02020603050405020304" pitchFamily="18" charset="0"/>
              </a:rPr>
              <a:t>    Mỗi nguyên tố hoá học được biểu diễn bằng 1 kí hiệu hoá học</a:t>
            </a:r>
            <a:r>
              <a:rPr sz="2000" dirty="0">
                <a:latin typeface="Times New Roman" panose="02020603050405020304" pitchFamily="18" charset="0"/>
                <a:cs typeface="Times New Roman" panose="02020603050405020304" pitchFamily="18" charset="0"/>
              </a:rPr>
              <a:t> </a:t>
            </a:r>
          </a:p>
        </p:txBody>
      </p:sp>
      <p:sp>
        <p:nvSpPr>
          <p:cNvPr id="3" name="Text Box 6">
            <a:extLst>
              <a:ext uri="{FF2B5EF4-FFF2-40B4-BE49-F238E27FC236}">
                <a16:creationId xmlns="" xmlns:a16="http://schemas.microsoft.com/office/drawing/2014/main" id="{A3CEAFA1-496E-4DA9-A320-03C204AD3DBA}"/>
              </a:ext>
            </a:extLst>
          </p:cNvPr>
          <p:cNvSpPr txBox="1"/>
          <p:nvPr/>
        </p:nvSpPr>
        <p:spPr>
          <a:xfrm>
            <a:off x="2137900" y="774619"/>
            <a:ext cx="5785339" cy="1015663"/>
          </a:xfrm>
          <a:prstGeom prst="rect">
            <a:avLst/>
          </a:prstGeom>
          <a:solidFill>
            <a:schemeClr val="accent3">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vi-VN" sz="2000" b="1" dirty="0">
                <a:solidFill>
                  <a:srgbClr val="7030A0"/>
                </a:solidFill>
                <a:latin typeface="Times New Roman" panose="02020603050405020304" pitchFamily="18" charset="0"/>
                <a:cs typeface="Times New Roman" panose="02020603050405020304" pitchFamily="18" charset="0"/>
              </a:rPr>
              <a:t>* </a:t>
            </a:r>
            <a:r>
              <a:rPr sz="2000" b="1" dirty="0" err="1">
                <a:solidFill>
                  <a:srgbClr val="7030A0"/>
                </a:solidFill>
                <a:latin typeface="Times New Roman" panose="02020603050405020304" pitchFamily="18" charset="0"/>
                <a:cs typeface="Times New Roman" panose="02020603050405020304" pitchFamily="18" charset="0"/>
              </a:rPr>
              <a:t>Cách</a:t>
            </a:r>
            <a:r>
              <a:rPr sz="2000" b="1" dirty="0">
                <a:solidFill>
                  <a:srgbClr val="7030A0"/>
                </a:solidFill>
                <a:latin typeface="Times New Roman" panose="02020603050405020304" pitchFamily="18" charset="0"/>
                <a:cs typeface="Times New Roman" panose="02020603050405020304" pitchFamily="18" charset="0"/>
              </a:rPr>
              <a:t> </a:t>
            </a:r>
            <a:r>
              <a:rPr sz="2000" b="1">
                <a:solidFill>
                  <a:srgbClr val="7030A0"/>
                </a:solidFill>
                <a:latin typeface="Times New Roman" panose="02020603050405020304" pitchFamily="18" charset="0"/>
                <a:cs typeface="Times New Roman" panose="02020603050405020304" pitchFamily="18" charset="0"/>
              </a:rPr>
              <a:t>viết </a:t>
            </a:r>
            <a:r>
              <a:rPr lang="en-US" sz="2000" b="1">
                <a:solidFill>
                  <a:srgbClr val="7030A0"/>
                </a:solidFill>
                <a:latin typeface="Times New Roman" panose="02020603050405020304" pitchFamily="18" charset="0"/>
                <a:cs typeface="Times New Roman" panose="02020603050405020304" pitchFamily="18" charset="0"/>
              </a:rPr>
              <a:t>kí hiệu hóa học</a:t>
            </a:r>
            <a:r>
              <a:rPr sz="2000" b="1">
                <a:solidFill>
                  <a:srgbClr val="7030A0"/>
                </a:solidFill>
                <a:latin typeface="Times New Roman" panose="02020603050405020304" pitchFamily="18" charset="0"/>
                <a:cs typeface="Times New Roman" panose="02020603050405020304" pitchFamily="18" charset="0"/>
              </a:rPr>
              <a:t> </a:t>
            </a:r>
            <a:endParaRPr sz="2000" b="1" dirty="0">
              <a:solidFill>
                <a:srgbClr val="7030A0"/>
              </a:solidFill>
              <a:latin typeface="Times New Roman" panose="02020603050405020304" pitchFamily="18" charset="0"/>
              <a:cs typeface="Times New Roman" panose="02020603050405020304" pitchFamily="18" charset="0"/>
            </a:endParaRP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đầu viết in hoa</a:t>
            </a:r>
          </a:p>
          <a:p>
            <a:r>
              <a:rPr lang="vi-VN" sz="2000" i="1" dirty="0">
                <a:solidFill>
                  <a:srgbClr val="7030A0"/>
                </a:solidFill>
                <a:latin typeface="Times New Roman" panose="02020603050405020304" pitchFamily="18" charset="0"/>
                <a:cs typeface="Times New Roman" panose="02020603050405020304" pitchFamily="18" charset="0"/>
              </a:rPr>
              <a:t>-</a:t>
            </a:r>
            <a:r>
              <a:rPr sz="2000" i="1" dirty="0">
                <a:solidFill>
                  <a:srgbClr val="7030A0"/>
                </a:solidFill>
                <a:latin typeface="Times New Roman" panose="02020603050405020304" pitchFamily="18" charset="0"/>
                <a:cs typeface="Times New Roman" panose="02020603050405020304" pitchFamily="18" charset="0"/>
              </a:rPr>
              <a:t> Chữ cái sau </a:t>
            </a:r>
            <a:r>
              <a:rPr sz="2000" i="1">
                <a:solidFill>
                  <a:srgbClr val="7030A0"/>
                </a:solidFill>
                <a:latin typeface="Times New Roman" panose="02020603050405020304" pitchFamily="18" charset="0"/>
                <a:cs typeface="Times New Roman" panose="02020603050405020304" pitchFamily="18" charset="0"/>
              </a:rPr>
              <a:t>viết </a:t>
            </a:r>
            <a:r>
              <a:rPr sz="2000" i="1" smtClean="0">
                <a:solidFill>
                  <a:srgbClr val="7030A0"/>
                </a:solidFill>
                <a:latin typeface="Times New Roman" panose="02020603050405020304" pitchFamily="18" charset="0"/>
                <a:cs typeface="Times New Roman" panose="02020603050405020304" pitchFamily="18" charset="0"/>
              </a:rPr>
              <a:t>thường.</a:t>
            </a:r>
            <a:endParaRPr sz="2000" i="1" dirty="0">
              <a:solidFill>
                <a:srgbClr val="7030A0"/>
              </a:solidFill>
              <a:latin typeface="Times New Roman" panose="02020603050405020304" pitchFamily="18" charset="0"/>
              <a:cs typeface="Times New Roman" panose="02020603050405020304" pitchFamily="18" charset="0"/>
            </a:endParaRPr>
          </a:p>
        </p:txBody>
      </p:sp>
      <p:sp>
        <p:nvSpPr>
          <p:cNvPr id="4" name="AutoShape 7">
            <a:extLst>
              <a:ext uri="{FF2B5EF4-FFF2-40B4-BE49-F238E27FC236}">
                <a16:creationId xmlns="" xmlns:a16="http://schemas.microsoft.com/office/drawing/2014/main" id="{2D58749A-FEF2-411D-8D0D-5AF515DF4856}"/>
              </a:ext>
            </a:extLst>
          </p:cNvPr>
          <p:cNvSpPr/>
          <p:nvPr/>
        </p:nvSpPr>
        <p:spPr>
          <a:xfrm>
            <a:off x="167133" y="1781379"/>
            <a:ext cx="1219200" cy="561975"/>
          </a:xfrm>
          <a:prstGeom prst="wave">
            <a:avLst>
              <a:gd name="adj1" fmla="val 7551"/>
              <a:gd name="adj2" fmla="val 0"/>
            </a:avLst>
          </a:prstGeom>
          <a:noFill/>
          <a:ln w="9525">
            <a:noFill/>
          </a:ln>
        </p:spPr>
        <p:txBody>
          <a:bodyPr wrap="none" anchor="ctr" anchorCtr="0"/>
          <a:lstStyle/>
          <a:p>
            <a:r>
              <a:rPr lang="vi-VN" sz="2000" b="1" dirty="0">
                <a:solidFill>
                  <a:srgbClr val="FF0000"/>
                </a:solidFill>
                <a:latin typeface="Times New Roman" panose="02020603050405020304" pitchFamily="18" charset="0"/>
                <a:cs typeface="Times New Roman" panose="02020603050405020304" pitchFamily="18" charset="0"/>
              </a:rPr>
              <a:t>V</a:t>
            </a:r>
            <a:r>
              <a:rPr sz="2000" b="1" err="1">
                <a:solidFill>
                  <a:srgbClr val="FF0000"/>
                </a:solidFill>
                <a:latin typeface="Times New Roman" panose="02020603050405020304" pitchFamily="18" charset="0"/>
                <a:cs typeface="Times New Roman" panose="02020603050405020304" pitchFamily="18" charset="0"/>
              </a:rPr>
              <a:t>i</a:t>
            </a:r>
            <a:r>
              <a:rPr sz="2000" b="1">
                <a:solidFill>
                  <a:srgbClr val="FF0000"/>
                </a:solidFill>
                <a:latin typeface="Times New Roman" panose="02020603050405020304" pitchFamily="18" charset="0"/>
                <a:cs typeface="Times New Roman" panose="02020603050405020304" pitchFamily="18" charset="0"/>
              </a:rPr>
              <a:t>́ dụ</a:t>
            </a:r>
            <a:r>
              <a:rPr lang="en-US" sz="2000" b="1">
                <a:solidFill>
                  <a:srgbClr val="FF0000"/>
                </a:solidFill>
                <a:latin typeface="Times New Roman" panose="02020603050405020304" pitchFamily="18" charset="0"/>
                <a:cs typeface="Times New Roman" panose="02020603050405020304" pitchFamily="18" charset="0"/>
              </a:rPr>
              <a:t>:</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 xmlns:a16="http://schemas.microsoft.com/office/drawing/2014/main" id="{374F499B-D8FE-4D4F-86F7-6F87BC9CD3A8}"/>
              </a:ext>
            </a:extLst>
          </p:cNvPr>
          <p:cNvSpPr txBox="1"/>
          <p:nvPr/>
        </p:nvSpPr>
        <p:spPr>
          <a:xfrm>
            <a:off x="1330182" y="1874530"/>
            <a:ext cx="3365908"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Carbon là C </a:t>
            </a:r>
          </a:p>
        </p:txBody>
      </p:sp>
      <p:sp>
        <p:nvSpPr>
          <p:cNvPr id="6" name="Text Box 9">
            <a:extLst>
              <a:ext uri="{FF2B5EF4-FFF2-40B4-BE49-F238E27FC236}">
                <a16:creationId xmlns="" xmlns:a16="http://schemas.microsoft.com/office/drawing/2014/main" id="{FCB24E5E-A3C8-4C98-A814-82772CC8D882}"/>
              </a:ext>
            </a:extLst>
          </p:cNvPr>
          <p:cNvSpPr txBox="1"/>
          <p:nvPr/>
        </p:nvSpPr>
        <p:spPr>
          <a:xfrm>
            <a:off x="5030570" y="1874530"/>
            <a:ext cx="3572301"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tố Calcium là Ca </a:t>
            </a:r>
          </a:p>
        </p:txBody>
      </p:sp>
      <p:sp>
        <p:nvSpPr>
          <p:cNvPr id="8" name="Text Box 11">
            <a:extLst>
              <a:ext uri="{FF2B5EF4-FFF2-40B4-BE49-F238E27FC236}">
                <a16:creationId xmlns="" xmlns:a16="http://schemas.microsoft.com/office/drawing/2014/main" id="{9D524695-B92A-4486-A4BD-8270B6CCD681}"/>
              </a:ext>
            </a:extLst>
          </p:cNvPr>
          <p:cNvSpPr txBox="1"/>
          <p:nvPr/>
        </p:nvSpPr>
        <p:spPr>
          <a:xfrm>
            <a:off x="568940" y="3010678"/>
            <a:ext cx="8492870" cy="400110"/>
          </a:xfrm>
          <a:prstGeom prst="rect">
            <a:avLst/>
          </a:prstGeom>
          <a:noFill/>
          <a:ln w="9525">
            <a:noFill/>
          </a:ln>
        </p:spPr>
        <p:txBody>
          <a:bodyPr wrap="square">
            <a:spAutoFit/>
          </a:bodyPr>
          <a:lstStyle/>
          <a:p>
            <a:pPr>
              <a:spcBef>
                <a:spcPct val="50000"/>
              </a:spcBef>
            </a:pPr>
            <a:r>
              <a:rPr lang="vi-VN" sz="2000" dirty="0">
                <a:latin typeface="Times New Roman" panose="02020603050405020304" pitchFamily="18" charset="0"/>
                <a:cs typeface="Times New Roman" panose="02020603050405020304" pitchFamily="18" charset="0"/>
              </a:rPr>
              <a:t>- </a:t>
            </a:r>
            <a:r>
              <a:rPr sz="2000" dirty="0" err="1">
                <a:latin typeface="Times New Roman" panose="02020603050405020304" pitchFamily="18" charset="0"/>
                <a:cs typeface="Times New Roman" panose="02020603050405020304" pitchFamily="18" charset="0"/>
              </a:rPr>
              <a:t>Nguyên</a:t>
            </a:r>
            <a:r>
              <a:rPr sz="2000" dirty="0">
                <a:latin typeface="Times New Roman" panose="02020603050405020304" pitchFamily="18" charset="0"/>
                <a:cs typeface="Times New Roman" panose="02020603050405020304" pitchFamily="18" charset="0"/>
              </a:rPr>
              <a:t> </a:t>
            </a:r>
            <a:r>
              <a:rPr sz="2000">
                <a:latin typeface="Times New Roman" panose="02020603050405020304" pitchFamily="18" charset="0"/>
                <a:cs typeface="Times New Roman" panose="02020603050405020304" pitchFamily="18" charset="0"/>
              </a:rPr>
              <a:t>tố </a:t>
            </a:r>
            <a:r>
              <a:rPr lang="en-US" sz="2000">
                <a:latin typeface="Times New Roman" panose="02020603050405020304" pitchFamily="18" charset="0"/>
                <a:cs typeface="Times New Roman" panose="02020603050405020304" pitchFamily="18" charset="0"/>
              </a:rPr>
              <a:t>Potassium (kalium)</a:t>
            </a:r>
            <a:r>
              <a:rPr sz="2000">
                <a:latin typeface="Times New Roman" panose="02020603050405020304" pitchFamily="18" charset="0"/>
                <a:cs typeface="Times New Roman" panose="02020603050405020304" pitchFamily="18" charset="0"/>
              </a:rPr>
              <a:t> là </a:t>
            </a:r>
            <a:r>
              <a:rPr lang="en-US" sz="2000">
                <a:latin typeface="Times New Roman" panose="02020603050405020304" pitchFamily="18" charset="0"/>
                <a:cs typeface="Times New Roman" panose="02020603050405020304" pitchFamily="18" charset="0"/>
              </a:rPr>
              <a:t>K, </a:t>
            </a:r>
            <a:r>
              <a:rPr lang="fr-FR" sz="2000">
                <a:latin typeface="Times New Roman" panose="02020603050405020304" pitchFamily="18" charset="0"/>
                <a:cs typeface="Times New Roman" panose="02020603050405020304" pitchFamily="18" charset="0"/>
              </a:rPr>
              <a:t>nguyên tố Iron </a:t>
            </a:r>
            <a:r>
              <a:rPr lang="fr-FR" sz="1800">
                <a:latin typeface="Times New Roman" panose="02020603050405020304" pitchFamily="18" charset="0"/>
                <a:cs typeface="Times New Roman" panose="02020603050405020304" pitchFamily="18" charset="0"/>
              </a:rPr>
              <a:t>(</a:t>
            </a:r>
            <a:r>
              <a:rPr lang="fr-FR" sz="1800" b="1">
                <a:solidFill>
                  <a:srgbClr val="FF0000"/>
                </a:solidFill>
                <a:latin typeface="Times New Roman" panose="02020603050405020304" pitchFamily="18" charset="0"/>
                <a:cs typeface="Times New Roman" panose="02020603050405020304" pitchFamily="18" charset="0"/>
                <a:sym typeface="+mn-ea"/>
              </a:rPr>
              <a:t>F</a:t>
            </a:r>
            <a:r>
              <a:rPr lang="fr-FR" sz="1800" b="1">
                <a:solidFill>
                  <a:srgbClr val="006600"/>
                </a:solidFill>
                <a:latin typeface="Times New Roman" panose="02020603050405020304" pitchFamily="18" charset="0"/>
                <a:cs typeface="Times New Roman" panose="02020603050405020304" pitchFamily="18" charset="0"/>
                <a:sym typeface="+mn-ea"/>
              </a:rPr>
              <a:t>e</a:t>
            </a:r>
            <a:r>
              <a:rPr lang="fr-FR" sz="1800" b="1">
                <a:solidFill>
                  <a:sysClr val="windowText" lastClr="000000"/>
                </a:solidFill>
                <a:latin typeface="Times New Roman" panose="02020603050405020304" pitchFamily="18" charset="0"/>
                <a:cs typeface="Times New Roman" panose="02020603050405020304" pitchFamily="18" charset="0"/>
                <a:sym typeface="+mn-ea"/>
              </a:rPr>
              <a:t>rrum</a:t>
            </a:r>
            <a:r>
              <a:rPr lang="fr-FR" altLang="en-US" sz="1800" b="1">
                <a:solidFill>
                  <a:sysClr val="windowText" lastClr="000000"/>
                </a:solidFill>
                <a:latin typeface="Times New Roman" panose="02020603050405020304" pitchFamily="18" charset="0"/>
                <a:cs typeface="Times New Roman" panose="02020603050405020304" pitchFamily="18" charset="0"/>
                <a:sym typeface="+mn-ea"/>
              </a:rPr>
              <a:t>) </a:t>
            </a:r>
            <a:r>
              <a:rPr lang="fr-FR" sz="2000">
                <a:latin typeface="Times New Roman" panose="02020603050405020304" pitchFamily="18" charset="0"/>
                <a:cs typeface="Times New Roman" panose="02020603050405020304" pitchFamily="18" charset="0"/>
              </a:rPr>
              <a:t>là Fe </a:t>
            </a:r>
            <a:r>
              <a:rPr sz="2000">
                <a:latin typeface="Times New Roman" panose="02020603050405020304" pitchFamily="18" charset="0"/>
                <a:cs typeface="Times New Roman" panose="02020603050405020304" pitchFamily="18" charset="0"/>
              </a:rPr>
              <a:t> </a:t>
            </a:r>
            <a:endParaRPr sz="2000" dirty="0">
              <a:latin typeface="Times New Roman" panose="02020603050405020304" pitchFamily="18" charset="0"/>
              <a:cs typeface="Times New Roman" panose="02020603050405020304" pitchFamily="18" charset="0"/>
            </a:endParaRPr>
          </a:p>
        </p:txBody>
      </p:sp>
      <p:sp>
        <p:nvSpPr>
          <p:cNvPr id="10" name="AutoShape 13">
            <a:extLst>
              <a:ext uri="{FF2B5EF4-FFF2-40B4-BE49-F238E27FC236}">
                <a16:creationId xmlns="" xmlns:a16="http://schemas.microsoft.com/office/drawing/2014/main" id="{B153B7B8-5ADE-4A64-939E-469307A0791F}"/>
              </a:ext>
            </a:extLst>
          </p:cNvPr>
          <p:cNvSpPr/>
          <p:nvPr/>
        </p:nvSpPr>
        <p:spPr>
          <a:xfrm>
            <a:off x="-428080" y="2149738"/>
            <a:ext cx="2438400" cy="609600"/>
          </a:xfrm>
          <a:prstGeom prst="irregularSeal1">
            <a:avLst/>
          </a:prstGeom>
          <a:noFill/>
          <a:ln w="9525">
            <a:noFill/>
          </a:ln>
        </p:spPr>
        <p:txBody>
          <a:bodyPr wrap="none" anchor="ctr" anchorCtr="0"/>
          <a:lstStyle/>
          <a:p>
            <a:r>
              <a:rPr sz="2000" b="1">
                <a:solidFill>
                  <a:srgbClr val="FF0000"/>
                </a:solidFill>
                <a:latin typeface="Times New Roman" panose="02020603050405020304" pitchFamily="18" charset="0"/>
                <a:cs typeface="Times New Roman" panose="02020603050405020304" pitchFamily="18" charset="0"/>
              </a:rPr>
              <a:t>Chú ý</a:t>
            </a:r>
            <a:r>
              <a:rPr lang="en-US" sz="2000" b="1">
                <a:solidFill>
                  <a:srgbClr val="FF0000"/>
                </a:solidFill>
                <a:latin typeface="Times New Roman" panose="02020603050405020304" pitchFamily="18" charset="0"/>
                <a:cs typeface="Times New Roman" panose="02020603050405020304" pitchFamily="18" charset="0"/>
              </a:rPr>
              <a:t>: </a:t>
            </a:r>
            <a:endParaRPr sz="2000" b="1" dirty="0">
              <a:solidFill>
                <a:srgbClr val="FF0000"/>
              </a:solidFill>
              <a:latin typeface="Times New Roman" panose="02020603050405020304" pitchFamily="18" charset="0"/>
              <a:cs typeface="Times New Roman" panose="02020603050405020304" pitchFamily="18" charset="0"/>
            </a:endParaRPr>
          </a:p>
        </p:txBody>
      </p:sp>
      <p:sp>
        <p:nvSpPr>
          <p:cNvPr id="11" name="Text Box 14">
            <a:extLst>
              <a:ext uri="{FF2B5EF4-FFF2-40B4-BE49-F238E27FC236}">
                <a16:creationId xmlns="" xmlns:a16="http://schemas.microsoft.com/office/drawing/2014/main" id="{170CED4D-8A23-46E3-AD77-9A2804857BDE}"/>
              </a:ext>
            </a:extLst>
          </p:cNvPr>
          <p:cNvSpPr txBox="1"/>
          <p:nvPr/>
        </p:nvSpPr>
        <p:spPr>
          <a:xfrm>
            <a:off x="483998" y="2623582"/>
            <a:ext cx="8118873" cy="400110"/>
          </a:xfrm>
          <a:prstGeom prst="rect">
            <a:avLst/>
          </a:prstGeom>
          <a:noFill/>
          <a:ln w="9525">
            <a:noFill/>
          </a:ln>
        </p:spPr>
        <p:txBody>
          <a:bodyPr wrap="square">
            <a:spAutoFit/>
          </a:bodyPr>
          <a:lstStyle/>
          <a:p>
            <a:pPr>
              <a:spcBef>
                <a:spcPct val="50000"/>
              </a:spcBef>
            </a:pPr>
            <a:r>
              <a:rPr lang="vi-VN" sz="2000" dirty="0">
                <a:solidFill>
                  <a:srgbClr val="006600"/>
                </a:solidFill>
                <a:latin typeface="Times New Roman" panose="02020603050405020304" pitchFamily="18" charset="0"/>
                <a:cs typeface="Times New Roman" panose="02020603050405020304" pitchFamily="18" charset="0"/>
              </a:rPr>
              <a:t>*</a:t>
            </a:r>
            <a:r>
              <a:rPr sz="2000" dirty="0" err="1">
                <a:solidFill>
                  <a:srgbClr val="006600"/>
                </a:solidFill>
                <a:latin typeface="Times New Roman" panose="02020603050405020304" pitchFamily="18" charset="0"/>
                <a:cs typeface="Times New Roman" panose="02020603050405020304" pitchFamily="18" charset="0"/>
              </a:rPr>
              <a:t>Kí</a:t>
            </a:r>
            <a:r>
              <a:rPr sz="2000" dirty="0">
                <a:solidFill>
                  <a:srgbClr val="006600"/>
                </a:solidFill>
                <a:latin typeface="Times New Roman" panose="02020603050405020304" pitchFamily="18" charset="0"/>
                <a:cs typeface="Times New Roman" panose="02020603050405020304" pitchFamily="18" charset="0"/>
              </a:rPr>
              <a:t> hiệu hoá học lấy chữ cái đầu của tên nguyên tố theo tiếng Latinh </a:t>
            </a:r>
          </a:p>
        </p:txBody>
      </p:sp>
      <p:sp>
        <p:nvSpPr>
          <p:cNvPr id="13" name="Text Box 14">
            <a:extLst>
              <a:ext uri="{FF2B5EF4-FFF2-40B4-BE49-F238E27FC236}">
                <a16:creationId xmlns="" xmlns:a16="http://schemas.microsoft.com/office/drawing/2014/main" id="{FEE0FFA2-9727-69F8-D42F-26A8AD08EB9C}"/>
              </a:ext>
            </a:extLst>
          </p:cNvPr>
          <p:cNvSpPr txBox="1"/>
          <p:nvPr/>
        </p:nvSpPr>
        <p:spPr>
          <a:xfrm>
            <a:off x="483998" y="3461873"/>
            <a:ext cx="8118873" cy="400110"/>
          </a:xfrm>
          <a:prstGeom prst="rect">
            <a:avLst/>
          </a:prstGeom>
          <a:noFill/>
          <a:ln w="9525">
            <a:noFill/>
          </a:ln>
        </p:spPr>
        <p:txBody>
          <a:bodyPr wrap="square">
            <a:spAutoFit/>
          </a:bodyPr>
          <a:lstStyle/>
          <a:p>
            <a:pPr>
              <a:spcBef>
                <a:spcPct val="50000"/>
              </a:spcBef>
            </a:pPr>
            <a:r>
              <a:rPr lang="vi-VN" sz="2000">
                <a:solidFill>
                  <a:srgbClr val="006600"/>
                </a:solidFill>
                <a:latin typeface="Times New Roman" panose="02020603050405020304" pitchFamily="18" charset="0"/>
                <a:cs typeface="Times New Roman" panose="02020603050405020304" pitchFamily="18" charset="0"/>
              </a:rPr>
              <a:t>*</a:t>
            </a:r>
            <a:r>
              <a:rPr lang="en-US" sz="2000">
                <a:solidFill>
                  <a:srgbClr val="006600"/>
                </a:solidFill>
                <a:latin typeface="Times New Roman" panose="02020603050405020304" pitchFamily="18" charset="0"/>
                <a:cs typeface="Times New Roman" panose="02020603050405020304" pitchFamily="18" charset="0"/>
              </a:rPr>
              <a:t>Mỗi kí hiệu hóa học của nguyên tố còn chỉ một nguyên tử của nguyên tố đó.</a:t>
            </a:r>
            <a:endParaRPr sz="2000" dirty="0">
              <a:solidFill>
                <a:srgbClr val="006600"/>
              </a:solidFill>
              <a:latin typeface="Times New Roman" panose="02020603050405020304" pitchFamily="18" charset="0"/>
              <a:cs typeface="Times New Roman" panose="02020603050405020304" pitchFamily="18" charset="0"/>
            </a:endParaRPr>
          </a:p>
        </p:txBody>
      </p:sp>
      <p:sp>
        <p:nvSpPr>
          <p:cNvPr id="14" name="Text Box 7">
            <a:extLst>
              <a:ext uri="{FF2B5EF4-FFF2-40B4-BE49-F238E27FC236}">
                <a16:creationId xmlns="" xmlns:a16="http://schemas.microsoft.com/office/drawing/2014/main" id="{B11FCF83-1958-332F-D455-77D60CAF291A}"/>
              </a:ext>
            </a:extLst>
          </p:cNvPr>
          <p:cNvSpPr txBox="1"/>
          <p:nvPr/>
        </p:nvSpPr>
        <p:spPr>
          <a:xfrm>
            <a:off x="1132466" y="4017407"/>
            <a:ext cx="475561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Muốn chỉ hai nguyên tử hydrogen viết</a:t>
            </a:r>
          </a:p>
        </p:txBody>
      </p:sp>
      <p:sp>
        <p:nvSpPr>
          <p:cNvPr id="15" name="Text Box 15">
            <a:extLst>
              <a:ext uri="{FF2B5EF4-FFF2-40B4-BE49-F238E27FC236}">
                <a16:creationId xmlns="" xmlns:a16="http://schemas.microsoft.com/office/drawing/2014/main" id="{DCC41C93-8C1F-67B3-D657-086BC71D93B8}"/>
              </a:ext>
            </a:extLst>
          </p:cNvPr>
          <p:cNvSpPr txBox="1"/>
          <p:nvPr/>
        </p:nvSpPr>
        <p:spPr>
          <a:xfrm>
            <a:off x="6033947" y="4017407"/>
            <a:ext cx="990600" cy="400110"/>
          </a:xfrm>
          <a:prstGeom prst="rect">
            <a:avLst/>
          </a:prstGeom>
          <a:noFill/>
          <a:ln w="9525">
            <a:noFill/>
          </a:ln>
        </p:spPr>
        <p:txBody>
          <a:bodyPr>
            <a:spAutoFit/>
          </a:bodyPr>
          <a:lstStyle/>
          <a:p>
            <a:pPr>
              <a:spcBef>
                <a:spcPct val="50000"/>
              </a:spcBef>
            </a:pPr>
            <a:r>
              <a:rPr sz="2000" dirty="0">
                <a:solidFill>
                  <a:srgbClr val="7030A0"/>
                </a:solidFill>
                <a:latin typeface="Times New Roman" panose="02020603050405020304" pitchFamily="18" charset="0"/>
                <a:cs typeface="Times New Roman" panose="02020603050405020304" pitchFamily="18" charset="0"/>
              </a:rPr>
              <a:t>2H</a:t>
            </a:r>
          </a:p>
        </p:txBody>
      </p:sp>
      <p:sp>
        <p:nvSpPr>
          <p:cNvPr id="16" name="Text Box 13">
            <a:extLst>
              <a:ext uri="{FF2B5EF4-FFF2-40B4-BE49-F238E27FC236}">
                <a16:creationId xmlns="" xmlns:a16="http://schemas.microsoft.com/office/drawing/2014/main" id="{F3935BBA-BA61-DC55-1210-5914EBD3138B}"/>
              </a:ext>
            </a:extLst>
          </p:cNvPr>
          <p:cNvSpPr txBox="1"/>
          <p:nvPr/>
        </p:nvSpPr>
        <p:spPr>
          <a:xfrm>
            <a:off x="1132466" y="4506634"/>
            <a:ext cx="6350303" cy="400110"/>
          </a:xfrm>
          <a:prstGeom prst="rect">
            <a:avLst/>
          </a:prstGeom>
          <a:noFill/>
          <a:ln w="9525">
            <a:noFill/>
          </a:ln>
        </p:spPr>
        <p:txBody>
          <a:bodyPr wrap="square">
            <a:spAutoFit/>
          </a:bodyPr>
          <a:lstStyle/>
          <a:p>
            <a:pPr>
              <a:spcBef>
                <a:spcPct val="50000"/>
              </a:spcBef>
            </a:pPr>
            <a:r>
              <a:rPr sz="2000" dirty="0">
                <a:latin typeface="Times New Roman" panose="02020603050405020304" pitchFamily="18" charset="0"/>
                <a:cs typeface="Times New Roman" panose="02020603050405020304" pitchFamily="18" charset="0"/>
              </a:rPr>
              <a:t>- Cách viết 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Ca có ý nghĩa 10 nguyên tử Calcium</a:t>
            </a:r>
          </a:p>
        </p:txBody>
      </p:sp>
      <p:grpSp>
        <p:nvGrpSpPr>
          <p:cNvPr id="17" name="Google Shape;600;p33">
            <a:extLst>
              <a:ext uri="{FF2B5EF4-FFF2-40B4-BE49-F238E27FC236}">
                <a16:creationId xmlns="" xmlns:a16="http://schemas.microsoft.com/office/drawing/2014/main" id="{8932879D-10B8-D256-3C31-B03013BF4D47}"/>
              </a:ext>
            </a:extLst>
          </p:cNvPr>
          <p:cNvGrpSpPr/>
          <p:nvPr/>
        </p:nvGrpSpPr>
        <p:grpSpPr>
          <a:xfrm>
            <a:off x="33429" y="887920"/>
            <a:ext cx="1486608" cy="753345"/>
            <a:chOff x="16962275" y="372175"/>
            <a:chExt cx="2739375" cy="1529525"/>
          </a:xfrm>
        </p:grpSpPr>
        <p:sp>
          <p:nvSpPr>
            <p:cNvPr id="18" name="Google Shape;601;p33">
              <a:extLst>
                <a:ext uri="{FF2B5EF4-FFF2-40B4-BE49-F238E27FC236}">
                  <a16:creationId xmlns="" xmlns:a16="http://schemas.microsoft.com/office/drawing/2014/main" id="{AACD92F1-9E1E-7494-0DD0-BB89CF7025CC}"/>
                </a:ext>
              </a:extLst>
            </p:cNvPr>
            <p:cNvSpPr/>
            <p:nvPr/>
          </p:nvSpPr>
          <p:spPr>
            <a:xfrm>
              <a:off x="16962275" y="372175"/>
              <a:ext cx="2739375" cy="1529525"/>
            </a:xfrm>
            <a:custGeom>
              <a:avLst/>
              <a:gdLst/>
              <a:ahLst/>
              <a:cxnLst/>
              <a:rect l="l" t="t" r="r" b="b"/>
              <a:pathLst>
                <a:path w="109575" h="61181" extrusionOk="0">
                  <a:moveTo>
                    <a:pt x="16626" y="22663"/>
                  </a:moveTo>
                  <a:cubicBezTo>
                    <a:pt x="23594" y="27572"/>
                    <a:pt x="28629" y="34729"/>
                    <a:pt x="31036" y="42963"/>
                  </a:cubicBezTo>
                  <a:cubicBezTo>
                    <a:pt x="28597" y="38751"/>
                    <a:pt x="25557" y="34666"/>
                    <a:pt x="21630" y="31721"/>
                  </a:cubicBezTo>
                  <a:cubicBezTo>
                    <a:pt x="17576" y="28744"/>
                    <a:pt x="12826" y="27097"/>
                    <a:pt x="7981" y="26020"/>
                  </a:cubicBezTo>
                  <a:cubicBezTo>
                    <a:pt x="10831" y="25007"/>
                    <a:pt x="13618" y="23993"/>
                    <a:pt x="16436" y="22885"/>
                  </a:cubicBezTo>
                  <a:cubicBezTo>
                    <a:pt x="16563" y="22822"/>
                    <a:pt x="16595" y="22727"/>
                    <a:pt x="16626" y="22663"/>
                  </a:cubicBezTo>
                  <a:close/>
                  <a:moveTo>
                    <a:pt x="58554" y="1011"/>
                  </a:moveTo>
                  <a:cubicBezTo>
                    <a:pt x="58626" y="1011"/>
                    <a:pt x="58690" y="1018"/>
                    <a:pt x="58746" y="1034"/>
                  </a:cubicBezTo>
                  <a:cubicBezTo>
                    <a:pt x="60235" y="1445"/>
                    <a:pt x="60076" y="3504"/>
                    <a:pt x="60013" y="4612"/>
                  </a:cubicBezTo>
                  <a:cubicBezTo>
                    <a:pt x="60013" y="4802"/>
                    <a:pt x="60140" y="4929"/>
                    <a:pt x="60298" y="4960"/>
                  </a:cubicBezTo>
                  <a:lnTo>
                    <a:pt x="60298" y="5150"/>
                  </a:lnTo>
                  <a:cubicBezTo>
                    <a:pt x="50892" y="8444"/>
                    <a:pt x="41550" y="11991"/>
                    <a:pt x="32271" y="15760"/>
                  </a:cubicBezTo>
                  <a:cubicBezTo>
                    <a:pt x="32049" y="15886"/>
                    <a:pt x="31954" y="16013"/>
                    <a:pt x="31986" y="16235"/>
                  </a:cubicBezTo>
                  <a:cubicBezTo>
                    <a:pt x="33316" y="25419"/>
                    <a:pt x="32999" y="34508"/>
                    <a:pt x="31637" y="43597"/>
                  </a:cubicBezTo>
                  <a:cubicBezTo>
                    <a:pt x="29452" y="33716"/>
                    <a:pt x="23023" y="25197"/>
                    <a:pt x="14219" y="20162"/>
                  </a:cubicBezTo>
                  <a:cubicBezTo>
                    <a:pt x="21630" y="16076"/>
                    <a:pt x="29231" y="12371"/>
                    <a:pt x="36990" y="9077"/>
                  </a:cubicBezTo>
                  <a:cubicBezTo>
                    <a:pt x="41075" y="7367"/>
                    <a:pt x="45223" y="5721"/>
                    <a:pt x="49404" y="4200"/>
                  </a:cubicBezTo>
                  <a:cubicBezTo>
                    <a:pt x="51399" y="3504"/>
                    <a:pt x="53362" y="2807"/>
                    <a:pt x="55358" y="2142"/>
                  </a:cubicBezTo>
                  <a:cubicBezTo>
                    <a:pt x="55998" y="1938"/>
                    <a:pt x="57737" y="1011"/>
                    <a:pt x="58554" y="1011"/>
                  </a:cubicBezTo>
                  <a:close/>
                  <a:moveTo>
                    <a:pt x="74106" y="1382"/>
                  </a:moveTo>
                  <a:lnTo>
                    <a:pt x="74106" y="1382"/>
                  </a:lnTo>
                  <a:cubicBezTo>
                    <a:pt x="73472" y="3599"/>
                    <a:pt x="72997" y="5879"/>
                    <a:pt x="72776" y="8191"/>
                  </a:cubicBezTo>
                  <a:cubicBezTo>
                    <a:pt x="72744" y="8286"/>
                    <a:pt x="72776" y="8349"/>
                    <a:pt x="72776" y="8349"/>
                  </a:cubicBezTo>
                  <a:cubicBezTo>
                    <a:pt x="64162" y="12054"/>
                    <a:pt x="55611" y="15633"/>
                    <a:pt x="47124" y="19433"/>
                  </a:cubicBezTo>
                  <a:cubicBezTo>
                    <a:pt x="42912" y="21365"/>
                    <a:pt x="42057" y="25862"/>
                    <a:pt x="40156" y="29757"/>
                  </a:cubicBezTo>
                  <a:cubicBezTo>
                    <a:pt x="37781" y="34539"/>
                    <a:pt x="35089" y="39163"/>
                    <a:pt x="32144" y="43628"/>
                  </a:cubicBezTo>
                  <a:cubicBezTo>
                    <a:pt x="33253" y="38276"/>
                    <a:pt x="33728" y="32829"/>
                    <a:pt x="33664" y="27382"/>
                  </a:cubicBezTo>
                  <a:cubicBezTo>
                    <a:pt x="33633" y="24247"/>
                    <a:pt x="33411" y="21112"/>
                    <a:pt x="33031" y="18008"/>
                  </a:cubicBezTo>
                  <a:cubicBezTo>
                    <a:pt x="32778" y="16266"/>
                    <a:pt x="33569" y="16076"/>
                    <a:pt x="35089" y="15443"/>
                  </a:cubicBezTo>
                  <a:cubicBezTo>
                    <a:pt x="36546" y="14841"/>
                    <a:pt x="37971" y="14303"/>
                    <a:pt x="39428" y="13701"/>
                  </a:cubicBezTo>
                  <a:cubicBezTo>
                    <a:pt x="50829" y="9204"/>
                    <a:pt x="62388" y="5087"/>
                    <a:pt x="74106" y="1382"/>
                  </a:cubicBezTo>
                  <a:close/>
                  <a:moveTo>
                    <a:pt x="6334" y="26495"/>
                  </a:moveTo>
                  <a:cubicBezTo>
                    <a:pt x="11338" y="27509"/>
                    <a:pt x="16310" y="28997"/>
                    <a:pt x="20553" y="31911"/>
                  </a:cubicBezTo>
                  <a:cubicBezTo>
                    <a:pt x="24639" y="34761"/>
                    <a:pt x="27362" y="38751"/>
                    <a:pt x="30244" y="42710"/>
                  </a:cubicBezTo>
                  <a:cubicBezTo>
                    <a:pt x="30529" y="43121"/>
                    <a:pt x="30814" y="43502"/>
                    <a:pt x="31099" y="43882"/>
                  </a:cubicBezTo>
                  <a:cubicBezTo>
                    <a:pt x="30691" y="43786"/>
                    <a:pt x="30270" y="43744"/>
                    <a:pt x="29851" y="43744"/>
                  </a:cubicBezTo>
                  <a:cubicBezTo>
                    <a:pt x="29295" y="43744"/>
                    <a:pt x="28741" y="43819"/>
                    <a:pt x="28217" y="43945"/>
                  </a:cubicBezTo>
                  <a:cubicBezTo>
                    <a:pt x="28027" y="44040"/>
                    <a:pt x="27869" y="44103"/>
                    <a:pt x="27679" y="44198"/>
                  </a:cubicBezTo>
                  <a:cubicBezTo>
                    <a:pt x="27647" y="44230"/>
                    <a:pt x="27584" y="44230"/>
                    <a:pt x="27584" y="44262"/>
                  </a:cubicBezTo>
                  <a:cubicBezTo>
                    <a:pt x="27584" y="44230"/>
                    <a:pt x="27552" y="44230"/>
                    <a:pt x="27552" y="44230"/>
                  </a:cubicBezTo>
                  <a:cubicBezTo>
                    <a:pt x="25715" y="43470"/>
                    <a:pt x="23784" y="42805"/>
                    <a:pt x="21947" y="42076"/>
                  </a:cubicBezTo>
                  <a:cubicBezTo>
                    <a:pt x="17038" y="38244"/>
                    <a:pt x="11243" y="35584"/>
                    <a:pt x="5320" y="33906"/>
                  </a:cubicBezTo>
                  <a:cubicBezTo>
                    <a:pt x="5303" y="33899"/>
                    <a:pt x="5286" y="33896"/>
                    <a:pt x="5271" y="33896"/>
                  </a:cubicBezTo>
                  <a:cubicBezTo>
                    <a:pt x="5144" y="33896"/>
                    <a:pt x="5085" y="34099"/>
                    <a:pt x="5225" y="34128"/>
                  </a:cubicBezTo>
                  <a:cubicBezTo>
                    <a:pt x="10673" y="35806"/>
                    <a:pt x="15455" y="38276"/>
                    <a:pt x="20078" y="41380"/>
                  </a:cubicBezTo>
                  <a:cubicBezTo>
                    <a:pt x="18115" y="40651"/>
                    <a:pt x="16151" y="39955"/>
                    <a:pt x="14219" y="39195"/>
                  </a:cubicBezTo>
                  <a:cubicBezTo>
                    <a:pt x="10356" y="37706"/>
                    <a:pt x="6556" y="35838"/>
                    <a:pt x="2660" y="34413"/>
                  </a:cubicBezTo>
                  <a:cubicBezTo>
                    <a:pt x="4909" y="32481"/>
                    <a:pt x="6271" y="29472"/>
                    <a:pt x="6334" y="26495"/>
                  </a:cubicBezTo>
                  <a:close/>
                  <a:moveTo>
                    <a:pt x="79331" y="6354"/>
                  </a:moveTo>
                  <a:lnTo>
                    <a:pt x="79331" y="6354"/>
                  </a:lnTo>
                  <a:cubicBezTo>
                    <a:pt x="77178" y="9616"/>
                    <a:pt x="75626" y="13163"/>
                    <a:pt x="74644" y="17058"/>
                  </a:cubicBezTo>
                  <a:cubicBezTo>
                    <a:pt x="74644" y="17185"/>
                    <a:pt x="74676" y="17280"/>
                    <a:pt x="74707" y="17343"/>
                  </a:cubicBezTo>
                  <a:cubicBezTo>
                    <a:pt x="73599" y="17660"/>
                    <a:pt x="72491" y="17945"/>
                    <a:pt x="71350" y="18261"/>
                  </a:cubicBezTo>
                  <a:lnTo>
                    <a:pt x="63022" y="20478"/>
                  </a:lnTo>
                  <a:cubicBezTo>
                    <a:pt x="60583" y="21112"/>
                    <a:pt x="57891" y="21587"/>
                    <a:pt x="55548" y="22568"/>
                  </a:cubicBezTo>
                  <a:cubicBezTo>
                    <a:pt x="53584" y="23392"/>
                    <a:pt x="52159" y="24944"/>
                    <a:pt x="50639" y="26464"/>
                  </a:cubicBezTo>
                  <a:cubicBezTo>
                    <a:pt x="48675" y="28427"/>
                    <a:pt x="46680" y="30422"/>
                    <a:pt x="44717" y="32354"/>
                  </a:cubicBezTo>
                  <a:cubicBezTo>
                    <a:pt x="40631" y="36344"/>
                    <a:pt x="36483" y="40335"/>
                    <a:pt x="32303" y="44293"/>
                  </a:cubicBezTo>
                  <a:lnTo>
                    <a:pt x="32271" y="44293"/>
                  </a:lnTo>
                  <a:cubicBezTo>
                    <a:pt x="35216" y="40145"/>
                    <a:pt x="37813" y="35806"/>
                    <a:pt x="40125" y="31277"/>
                  </a:cubicBezTo>
                  <a:cubicBezTo>
                    <a:pt x="41233" y="29061"/>
                    <a:pt x="42247" y="26812"/>
                    <a:pt x="43228" y="24500"/>
                  </a:cubicBezTo>
                  <a:cubicBezTo>
                    <a:pt x="43830" y="23138"/>
                    <a:pt x="44432" y="21872"/>
                    <a:pt x="45667" y="20985"/>
                  </a:cubicBezTo>
                  <a:cubicBezTo>
                    <a:pt x="46712" y="20225"/>
                    <a:pt x="48074" y="19813"/>
                    <a:pt x="49245" y="19275"/>
                  </a:cubicBezTo>
                  <a:cubicBezTo>
                    <a:pt x="59316" y="14968"/>
                    <a:pt x="69324" y="10661"/>
                    <a:pt x="79331" y="6354"/>
                  </a:cubicBezTo>
                  <a:close/>
                  <a:moveTo>
                    <a:pt x="85507" y="15158"/>
                  </a:moveTo>
                  <a:lnTo>
                    <a:pt x="85507" y="15158"/>
                  </a:lnTo>
                  <a:cubicBezTo>
                    <a:pt x="78793" y="18895"/>
                    <a:pt x="72459" y="23233"/>
                    <a:pt x="66568" y="28269"/>
                  </a:cubicBezTo>
                  <a:cubicBezTo>
                    <a:pt x="66315" y="28427"/>
                    <a:pt x="66442" y="28680"/>
                    <a:pt x="66600" y="28775"/>
                  </a:cubicBezTo>
                  <a:cubicBezTo>
                    <a:pt x="54566" y="32069"/>
                    <a:pt x="43545" y="37738"/>
                    <a:pt x="33031" y="44388"/>
                  </a:cubicBezTo>
                  <a:cubicBezTo>
                    <a:pt x="32936" y="44452"/>
                    <a:pt x="32904" y="44515"/>
                    <a:pt x="32904" y="44578"/>
                  </a:cubicBezTo>
                  <a:cubicBezTo>
                    <a:pt x="32873" y="44547"/>
                    <a:pt x="32841" y="44547"/>
                    <a:pt x="32778" y="44515"/>
                  </a:cubicBezTo>
                  <a:cubicBezTo>
                    <a:pt x="36673" y="41031"/>
                    <a:pt x="40473" y="37421"/>
                    <a:pt x="44242" y="33779"/>
                  </a:cubicBezTo>
                  <a:cubicBezTo>
                    <a:pt x="46142" y="31942"/>
                    <a:pt x="47979" y="30106"/>
                    <a:pt x="49847" y="28237"/>
                  </a:cubicBezTo>
                  <a:cubicBezTo>
                    <a:pt x="51906" y="26179"/>
                    <a:pt x="53806" y="23867"/>
                    <a:pt x="56624" y="22885"/>
                  </a:cubicBezTo>
                  <a:cubicBezTo>
                    <a:pt x="61596" y="21175"/>
                    <a:pt x="66917" y="20130"/>
                    <a:pt x="72016" y="18768"/>
                  </a:cubicBezTo>
                  <a:cubicBezTo>
                    <a:pt x="76544" y="17596"/>
                    <a:pt x="81010" y="16361"/>
                    <a:pt x="85507" y="15158"/>
                  </a:cubicBezTo>
                  <a:close/>
                  <a:moveTo>
                    <a:pt x="94479" y="25886"/>
                  </a:moveTo>
                  <a:cubicBezTo>
                    <a:pt x="96640" y="25886"/>
                    <a:pt x="98802" y="25952"/>
                    <a:pt x="100961" y="26084"/>
                  </a:cubicBezTo>
                  <a:cubicBezTo>
                    <a:pt x="88832" y="30486"/>
                    <a:pt x="77241" y="36186"/>
                    <a:pt x="65713" y="42045"/>
                  </a:cubicBezTo>
                  <a:cubicBezTo>
                    <a:pt x="64852" y="42483"/>
                    <a:pt x="64285" y="42666"/>
                    <a:pt x="63724" y="42666"/>
                  </a:cubicBezTo>
                  <a:cubicBezTo>
                    <a:pt x="63152" y="42666"/>
                    <a:pt x="62587" y="42475"/>
                    <a:pt x="61723" y="42171"/>
                  </a:cubicBezTo>
                  <a:cubicBezTo>
                    <a:pt x="60330" y="41665"/>
                    <a:pt x="58905" y="41285"/>
                    <a:pt x="57479" y="40968"/>
                  </a:cubicBezTo>
                  <a:cubicBezTo>
                    <a:pt x="55214" y="40504"/>
                    <a:pt x="52901" y="40252"/>
                    <a:pt x="50542" y="40252"/>
                  </a:cubicBezTo>
                  <a:cubicBezTo>
                    <a:pt x="50164" y="40252"/>
                    <a:pt x="49784" y="40258"/>
                    <a:pt x="49404" y="40271"/>
                  </a:cubicBezTo>
                  <a:cubicBezTo>
                    <a:pt x="43923" y="40427"/>
                    <a:pt x="38595" y="41930"/>
                    <a:pt x="33781" y="44600"/>
                  </a:cubicBezTo>
                  <a:lnTo>
                    <a:pt x="33781" y="44600"/>
                  </a:lnTo>
                  <a:cubicBezTo>
                    <a:pt x="44485" y="38552"/>
                    <a:pt x="55088" y="32782"/>
                    <a:pt x="67043" y="29536"/>
                  </a:cubicBezTo>
                  <a:cubicBezTo>
                    <a:pt x="75978" y="27097"/>
                    <a:pt x="85224" y="25886"/>
                    <a:pt x="94479" y="25886"/>
                  </a:cubicBezTo>
                  <a:close/>
                  <a:moveTo>
                    <a:pt x="33499" y="44760"/>
                  </a:moveTo>
                  <a:cubicBezTo>
                    <a:pt x="33450" y="44794"/>
                    <a:pt x="33404" y="44845"/>
                    <a:pt x="33379" y="44895"/>
                  </a:cubicBezTo>
                  <a:cubicBezTo>
                    <a:pt x="33348" y="44895"/>
                    <a:pt x="33348" y="44863"/>
                    <a:pt x="33316" y="44863"/>
                  </a:cubicBezTo>
                  <a:cubicBezTo>
                    <a:pt x="33377" y="44829"/>
                    <a:pt x="33438" y="44794"/>
                    <a:pt x="33499" y="44760"/>
                  </a:cubicBezTo>
                  <a:close/>
                  <a:moveTo>
                    <a:pt x="29605" y="44212"/>
                  </a:moveTo>
                  <a:cubicBezTo>
                    <a:pt x="30264" y="44212"/>
                    <a:pt x="30910" y="44324"/>
                    <a:pt x="31511" y="44547"/>
                  </a:cubicBezTo>
                  <a:cubicBezTo>
                    <a:pt x="31479" y="44705"/>
                    <a:pt x="31479" y="44863"/>
                    <a:pt x="31447" y="45022"/>
                  </a:cubicBezTo>
                  <a:cubicBezTo>
                    <a:pt x="31429" y="45191"/>
                    <a:pt x="31555" y="45282"/>
                    <a:pt x="31667" y="45282"/>
                  </a:cubicBezTo>
                  <a:cubicBezTo>
                    <a:pt x="31744" y="45282"/>
                    <a:pt x="31815" y="45239"/>
                    <a:pt x="31827" y="45148"/>
                  </a:cubicBezTo>
                  <a:cubicBezTo>
                    <a:pt x="31891" y="44990"/>
                    <a:pt x="31891" y="44863"/>
                    <a:pt x="31922" y="44705"/>
                  </a:cubicBezTo>
                  <a:cubicBezTo>
                    <a:pt x="31954" y="44737"/>
                    <a:pt x="31986" y="44737"/>
                    <a:pt x="31986" y="44737"/>
                  </a:cubicBezTo>
                  <a:cubicBezTo>
                    <a:pt x="32038" y="44842"/>
                    <a:pt x="32156" y="44903"/>
                    <a:pt x="32249" y="44903"/>
                  </a:cubicBezTo>
                  <a:cubicBezTo>
                    <a:pt x="32268" y="44903"/>
                    <a:pt x="32286" y="44900"/>
                    <a:pt x="32303" y="44895"/>
                  </a:cubicBezTo>
                  <a:cubicBezTo>
                    <a:pt x="33221" y="45370"/>
                    <a:pt x="33981" y="46098"/>
                    <a:pt x="34583" y="47048"/>
                  </a:cubicBezTo>
                  <a:cubicBezTo>
                    <a:pt x="34630" y="47143"/>
                    <a:pt x="34709" y="47183"/>
                    <a:pt x="34789" y="47183"/>
                  </a:cubicBezTo>
                  <a:cubicBezTo>
                    <a:pt x="34868" y="47183"/>
                    <a:pt x="34947" y="47143"/>
                    <a:pt x="34994" y="47080"/>
                  </a:cubicBezTo>
                  <a:cubicBezTo>
                    <a:pt x="35058" y="47080"/>
                    <a:pt x="35058" y="47112"/>
                    <a:pt x="35089" y="47112"/>
                  </a:cubicBezTo>
                  <a:lnTo>
                    <a:pt x="35089" y="47143"/>
                  </a:lnTo>
                  <a:cubicBezTo>
                    <a:pt x="34803" y="47222"/>
                    <a:pt x="34538" y="47278"/>
                    <a:pt x="34241" y="47278"/>
                  </a:cubicBezTo>
                  <a:cubicBezTo>
                    <a:pt x="34177" y="47278"/>
                    <a:pt x="34112" y="47276"/>
                    <a:pt x="34044" y="47270"/>
                  </a:cubicBezTo>
                  <a:cubicBezTo>
                    <a:pt x="32928" y="45701"/>
                    <a:pt x="30689" y="45080"/>
                    <a:pt x="28754" y="45080"/>
                  </a:cubicBezTo>
                  <a:cubicBezTo>
                    <a:pt x="28659" y="45080"/>
                    <a:pt x="28564" y="45082"/>
                    <a:pt x="28471" y="45085"/>
                  </a:cubicBezTo>
                  <a:cubicBezTo>
                    <a:pt x="28281" y="44895"/>
                    <a:pt x="28091" y="44705"/>
                    <a:pt x="27932" y="44452"/>
                  </a:cubicBezTo>
                  <a:cubicBezTo>
                    <a:pt x="28484" y="44292"/>
                    <a:pt x="29049" y="44212"/>
                    <a:pt x="29605" y="44212"/>
                  </a:cubicBezTo>
                  <a:close/>
                  <a:moveTo>
                    <a:pt x="28787" y="45497"/>
                  </a:moveTo>
                  <a:cubicBezTo>
                    <a:pt x="30497" y="45877"/>
                    <a:pt x="32207" y="46098"/>
                    <a:pt x="33474" y="47397"/>
                  </a:cubicBezTo>
                  <a:cubicBezTo>
                    <a:pt x="31669" y="47397"/>
                    <a:pt x="30054" y="46763"/>
                    <a:pt x="28787" y="45497"/>
                  </a:cubicBezTo>
                  <a:close/>
                  <a:moveTo>
                    <a:pt x="50534" y="41051"/>
                  </a:moveTo>
                  <a:cubicBezTo>
                    <a:pt x="50834" y="41051"/>
                    <a:pt x="51134" y="41055"/>
                    <a:pt x="51431" y="41063"/>
                  </a:cubicBezTo>
                  <a:cubicBezTo>
                    <a:pt x="54439" y="41126"/>
                    <a:pt x="57479" y="41601"/>
                    <a:pt x="60393" y="42520"/>
                  </a:cubicBezTo>
                  <a:cubicBezTo>
                    <a:pt x="61235" y="42800"/>
                    <a:pt x="62937" y="43787"/>
                    <a:pt x="63775" y="43787"/>
                  </a:cubicBezTo>
                  <a:cubicBezTo>
                    <a:pt x="63788" y="43787"/>
                    <a:pt x="63801" y="43787"/>
                    <a:pt x="63813" y="43787"/>
                  </a:cubicBezTo>
                  <a:lnTo>
                    <a:pt x="63813" y="43787"/>
                  </a:lnTo>
                  <a:cubicBezTo>
                    <a:pt x="63465" y="45053"/>
                    <a:pt x="64098" y="46605"/>
                    <a:pt x="64257" y="47840"/>
                  </a:cubicBezTo>
                  <a:cubicBezTo>
                    <a:pt x="64605" y="50437"/>
                    <a:pt x="64605" y="52971"/>
                    <a:pt x="64415" y="55599"/>
                  </a:cubicBezTo>
                  <a:cubicBezTo>
                    <a:pt x="63275" y="55314"/>
                    <a:pt x="62166" y="54997"/>
                    <a:pt x="60963" y="54681"/>
                  </a:cubicBezTo>
                  <a:cubicBezTo>
                    <a:pt x="52222" y="52210"/>
                    <a:pt x="43672" y="49202"/>
                    <a:pt x="34963" y="46668"/>
                  </a:cubicBezTo>
                  <a:cubicBezTo>
                    <a:pt x="34931" y="46637"/>
                    <a:pt x="34899" y="46573"/>
                    <a:pt x="34836" y="46478"/>
                  </a:cubicBezTo>
                  <a:cubicBezTo>
                    <a:pt x="34614" y="46098"/>
                    <a:pt x="34329" y="45718"/>
                    <a:pt x="34013" y="45402"/>
                  </a:cubicBezTo>
                  <a:cubicBezTo>
                    <a:pt x="35438" y="44578"/>
                    <a:pt x="36958" y="43913"/>
                    <a:pt x="38446" y="43312"/>
                  </a:cubicBezTo>
                  <a:cubicBezTo>
                    <a:pt x="41550" y="42140"/>
                    <a:pt x="44780" y="41380"/>
                    <a:pt x="48074" y="41126"/>
                  </a:cubicBezTo>
                  <a:cubicBezTo>
                    <a:pt x="48885" y="41080"/>
                    <a:pt x="49714" y="41051"/>
                    <a:pt x="50534" y="41051"/>
                  </a:cubicBezTo>
                  <a:close/>
                  <a:moveTo>
                    <a:pt x="102513" y="26400"/>
                  </a:moveTo>
                  <a:cubicBezTo>
                    <a:pt x="104951" y="29536"/>
                    <a:pt x="106376" y="32924"/>
                    <a:pt x="106313" y="36914"/>
                  </a:cubicBezTo>
                  <a:cubicBezTo>
                    <a:pt x="106155" y="36978"/>
                    <a:pt x="106060" y="37136"/>
                    <a:pt x="106155" y="37294"/>
                  </a:cubicBezTo>
                  <a:cubicBezTo>
                    <a:pt x="106155" y="37358"/>
                    <a:pt x="106186" y="37389"/>
                    <a:pt x="106186" y="37421"/>
                  </a:cubicBezTo>
                  <a:cubicBezTo>
                    <a:pt x="106186" y="37516"/>
                    <a:pt x="106218" y="37548"/>
                    <a:pt x="106250" y="37579"/>
                  </a:cubicBezTo>
                  <a:cubicBezTo>
                    <a:pt x="104255" y="38561"/>
                    <a:pt x="97382" y="41696"/>
                    <a:pt x="96591" y="42108"/>
                  </a:cubicBezTo>
                  <a:cubicBezTo>
                    <a:pt x="93075" y="43755"/>
                    <a:pt x="89560" y="45433"/>
                    <a:pt x="86045" y="47017"/>
                  </a:cubicBezTo>
                  <a:cubicBezTo>
                    <a:pt x="79078" y="50120"/>
                    <a:pt x="71984" y="52907"/>
                    <a:pt x="65017" y="56042"/>
                  </a:cubicBezTo>
                  <a:cubicBezTo>
                    <a:pt x="65207" y="53889"/>
                    <a:pt x="65302" y="51799"/>
                    <a:pt x="65080" y="49645"/>
                  </a:cubicBezTo>
                  <a:cubicBezTo>
                    <a:pt x="64922" y="47872"/>
                    <a:pt x="64035" y="45528"/>
                    <a:pt x="64257" y="43755"/>
                  </a:cubicBezTo>
                  <a:cubicBezTo>
                    <a:pt x="65048" y="43502"/>
                    <a:pt x="65967" y="42836"/>
                    <a:pt x="66600" y="42520"/>
                  </a:cubicBezTo>
                  <a:cubicBezTo>
                    <a:pt x="78318" y="36598"/>
                    <a:pt x="90099" y="30834"/>
                    <a:pt x="102513" y="26400"/>
                  </a:cubicBezTo>
                  <a:close/>
                  <a:moveTo>
                    <a:pt x="106851" y="37674"/>
                  </a:moveTo>
                  <a:cubicBezTo>
                    <a:pt x="107200" y="37801"/>
                    <a:pt x="107612" y="37959"/>
                    <a:pt x="107960" y="38118"/>
                  </a:cubicBezTo>
                  <a:cubicBezTo>
                    <a:pt x="108118" y="38213"/>
                    <a:pt x="108245" y="38244"/>
                    <a:pt x="108403" y="38339"/>
                  </a:cubicBezTo>
                  <a:cubicBezTo>
                    <a:pt x="101183" y="41823"/>
                    <a:pt x="94026" y="45307"/>
                    <a:pt x="86837" y="48790"/>
                  </a:cubicBezTo>
                  <a:cubicBezTo>
                    <a:pt x="79648" y="52210"/>
                    <a:pt x="72522" y="56169"/>
                    <a:pt x="65048" y="58766"/>
                  </a:cubicBezTo>
                  <a:cubicBezTo>
                    <a:pt x="64257" y="57563"/>
                    <a:pt x="61311" y="57246"/>
                    <a:pt x="60140" y="56802"/>
                  </a:cubicBezTo>
                  <a:cubicBezTo>
                    <a:pt x="57416" y="55821"/>
                    <a:pt x="54661" y="54839"/>
                    <a:pt x="51937" y="53762"/>
                  </a:cubicBezTo>
                  <a:cubicBezTo>
                    <a:pt x="49182" y="52717"/>
                    <a:pt x="46427" y="51514"/>
                    <a:pt x="43703" y="50374"/>
                  </a:cubicBezTo>
                  <a:lnTo>
                    <a:pt x="43703" y="50374"/>
                  </a:lnTo>
                  <a:cubicBezTo>
                    <a:pt x="50449" y="52654"/>
                    <a:pt x="57448" y="54427"/>
                    <a:pt x="64257" y="56232"/>
                  </a:cubicBezTo>
                  <a:lnTo>
                    <a:pt x="64415" y="56232"/>
                  </a:lnTo>
                  <a:cubicBezTo>
                    <a:pt x="64415" y="56296"/>
                    <a:pt x="64510" y="56327"/>
                    <a:pt x="64542" y="56327"/>
                  </a:cubicBezTo>
                  <a:cubicBezTo>
                    <a:pt x="64542" y="56437"/>
                    <a:pt x="64613" y="56524"/>
                    <a:pt x="64715" y="56524"/>
                  </a:cubicBezTo>
                  <a:cubicBezTo>
                    <a:pt x="64731" y="56524"/>
                    <a:pt x="64747" y="56522"/>
                    <a:pt x="64763" y="56517"/>
                  </a:cubicBezTo>
                  <a:cubicBezTo>
                    <a:pt x="72586" y="53921"/>
                    <a:pt x="80154" y="50437"/>
                    <a:pt x="87660" y="47048"/>
                  </a:cubicBezTo>
                  <a:cubicBezTo>
                    <a:pt x="91460" y="45307"/>
                    <a:pt x="95261" y="43502"/>
                    <a:pt x="98998" y="41696"/>
                  </a:cubicBezTo>
                  <a:cubicBezTo>
                    <a:pt x="100993" y="40746"/>
                    <a:pt x="102925" y="39796"/>
                    <a:pt x="104888" y="38815"/>
                  </a:cubicBezTo>
                  <a:cubicBezTo>
                    <a:pt x="105458" y="38498"/>
                    <a:pt x="106408" y="38244"/>
                    <a:pt x="106851" y="37674"/>
                  </a:cubicBezTo>
                  <a:close/>
                  <a:moveTo>
                    <a:pt x="887" y="34603"/>
                  </a:moveTo>
                  <a:cubicBezTo>
                    <a:pt x="4845" y="36756"/>
                    <a:pt x="9342" y="38308"/>
                    <a:pt x="13554" y="39923"/>
                  </a:cubicBezTo>
                  <a:cubicBezTo>
                    <a:pt x="18115" y="41696"/>
                    <a:pt x="22643" y="43438"/>
                    <a:pt x="27362" y="44737"/>
                  </a:cubicBezTo>
                  <a:cubicBezTo>
                    <a:pt x="28442" y="46922"/>
                    <a:pt x="30874" y="48250"/>
                    <a:pt x="33270" y="48250"/>
                  </a:cubicBezTo>
                  <a:cubicBezTo>
                    <a:pt x="33964" y="48250"/>
                    <a:pt x="34656" y="48138"/>
                    <a:pt x="35311" y="47903"/>
                  </a:cubicBezTo>
                  <a:cubicBezTo>
                    <a:pt x="35564" y="47872"/>
                    <a:pt x="35596" y="47682"/>
                    <a:pt x="35596" y="47523"/>
                  </a:cubicBezTo>
                  <a:cubicBezTo>
                    <a:pt x="40030" y="49772"/>
                    <a:pt x="44622" y="51640"/>
                    <a:pt x="49214" y="53509"/>
                  </a:cubicBezTo>
                  <a:cubicBezTo>
                    <a:pt x="50354" y="53984"/>
                    <a:pt x="61438" y="58006"/>
                    <a:pt x="64257" y="58956"/>
                  </a:cubicBezTo>
                  <a:lnTo>
                    <a:pt x="64257" y="58988"/>
                  </a:lnTo>
                  <a:cubicBezTo>
                    <a:pt x="64257" y="59019"/>
                    <a:pt x="64225" y="59083"/>
                    <a:pt x="64225" y="59114"/>
                  </a:cubicBezTo>
                  <a:cubicBezTo>
                    <a:pt x="64193" y="59241"/>
                    <a:pt x="64257" y="59431"/>
                    <a:pt x="64383" y="59494"/>
                  </a:cubicBezTo>
                  <a:cubicBezTo>
                    <a:pt x="64415" y="59558"/>
                    <a:pt x="64510" y="59558"/>
                    <a:pt x="64542" y="59589"/>
                  </a:cubicBezTo>
                  <a:cubicBezTo>
                    <a:pt x="64542" y="59621"/>
                    <a:pt x="64573" y="59621"/>
                    <a:pt x="64605" y="59621"/>
                  </a:cubicBezTo>
                  <a:cubicBezTo>
                    <a:pt x="64668" y="59906"/>
                    <a:pt x="64827" y="60191"/>
                    <a:pt x="65017" y="60413"/>
                  </a:cubicBezTo>
                  <a:cubicBezTo>
                    <a:pt x="55073" y="56897"/>
                    <a:pt x="45445" y="52749"/>
                    <a:pt x="35659" y="48917"/>
                  </a:cubicBezTo>
                  <a:cubicBezTo>
                    <a:pt x="35764" y="48708"/>
                    <a:pt x="35610" y="48434"/>
                    <a:pt x="35374" y="48434"/>
                  </a:cubicBezTo>
                  <a:cubicBezTo>
                    <a:pt x="35325" y="48434"/>
                    <a:pt x="35271" y="48446"/>
                    <a:pt x="35216" y="48474"/>
                  </a:cubicBezTo>
                  <a:cubicBezTo>
                    <a:pt x="34317" y="48847"/>
                    <a:pt x="33363" y="49038"/>
                    <a:pt x="32414" y="49038"/>
                  </a:cubicBezTo>
                  <a:cubicBezTo>
                    <a:pt x="31590" y="49038"/>
                    <a:pt x="30770" y="48894"/>
                    <a:pt x="29991" y="48600"/>
                  </a:cubicBezTo>
                  <a:cubicBezTo>
                    <a:pt x="28439" y="48030"/>
                    <a:pt x="27520" y="46953"/>
                    <a:pt x="26507" y="45782"/>
                  </a:cubicBezTo>
                  <a:cubicBezTo>
                    <a:pt x="26602" y="45623"/>
                    <a:pt x="26602" y="45307"/>
                    <a:pt x="26317" y="45212"/>
                  </a:cubicBezTo>
                  <a:cubicBezTo>
                    <a:pt x="17671" y="42298"/>
                    <a:pt x="9184" y="38878"/>
                    <a:pt x="538" y="35964"/>
                  </a:cubicBezTo>
                  <a:cubicBezTo>
                    <a:pt x="697" y="35521"/>
                    <a:pt x="792" y="35078"/>
                    <a:pt x="887" y="34603"/>
                  </a:cubicBezTo>
                  <a:close/>
                  <a:moveTo>
                    <a:pt x="108910" y="38846"/>
                  </a:moveTo>
                  <a:lnTo>
                    <a:pt x="108910" y="38846"/>
                  </a:lnTo>
                  <a:cubicBezTo>
                    <a:pt x="108847" y="39290"/>
                    <a:pt x="108783" y="39765"/>
                    <a:pt x="108847" y="40176"/>
                  </a:cubicBezTo>
                  <a:cubicBezTo>
                    <a:pt x="94627" y="47397"/>
                    <a:pt x="80091" y="53762"/>
                    <a:pt x="65682" y="60539"/>
                  </a:cubicBezTo>
                  <a:cubicBezTo>
                    <a:pt x="65365" y="60191"/>
                    <a:pt x="65207" y="59811"/>
                    <a:pt x="65080" y="59399"/>
                  </a:cubicBezTo>
                  <a:cubicBezTo>
                    <a:pt x="65143" y="59304"/>
                    <a:pt x="65175" y="59273"/>
                    <a:pt x="65175" y="59178"/>
                  </a:cubicBezTo>
                  <a:cubicBezTo>
                    <a:pt x="72522" y="57056"/>
                    <a:pt x="79426" y="53097"/>
                    <a:pt x="86298" y="49772"/>
                  </a:cubicBezTo>
                  <a:cubicBezTo>
                    <a:pt x="93836" y="46130"/>
                    <a:pt x="101404" y="42488"/>
                    <a:pt x="108910" y="38846"/>
                  </a:cubicBezTo>
                  <a:close/>
                  <a:moveTo>
                    <a:pt x="59737" y="0"/>
                  </a:moveTo>
                  <a:cubicBezTo>
                    <a:pt x="59702" y="0"/>
                    <a:pt x="59667" y="7"/>
                    <a:pt x="59633" y="20"/>
                  </a:cubicBezTo>
                  <a:cubicBezTo>
                    <a:pt x="43577" y="5087"/>
                    <a:pt x="28122" y="11674"/>
                    <a:pt x="13396" y="19813"/>
                  </a:cubicBezTo>
                  <a:cubicBezTo>
                    <a:pt x="13111" y="19972"/>
                    <a:pt x="13111" y="20352"/>
                    <a:pt x="13396" y="20510"/>
                  </a:cubicBezTo>
                  <a:cubicBezTo>
                    <a:pt x="14409" y="21017"/>
                    <a:pt x="15360" y="21618"/>
                    <a:pt x="16278" y="22252"/>
                  </a:cubicBezTo>
                  <a:cubicBezTo>
                    <a:pt x="12984" y="23328"/>
                    <a:pt x="9786" y="24595"/>
                    <a:pt x="6524" y="25704"/>
                  </a:cubicBezTo>
                  <a:cubicBezTo>
                    <a:pt x="6271" y="25767"/>
                    <a:pt x="6176" y="26084"/>
                    <a:pt x="6271" y="26305"/>
                  </a:cubicBezTo>
                  <a:cubicBezTo>
                    <a:pt x="6176" y="26305"/>
                    <a:pt x="6144" y="26337"/>
                    <a:pt x="6144" y="26400"/>
                  </a:cubicBezTo>
                  <a:cubicBezTo>
                    <a:pt x="5669" y="29472"/>
                    <a:pt x="4434" y="31911"/>
                    <a:pt x="2312" y="34128"/>
                  </a:cubicBezTo>
                  <a:cubicBezTo>
                    <a:pt x="2280" y="34191"/>
                    <a:pt x="2217" y="34223"/>
                    <a:pt x="2217" y="34254"/>
                  </a:cubicBezTo>
                  <a:lnTo>
                    <a:pt x="1172" y="33906"/>
                  </a:lnTo>
                  <a:cubicBezTo>
                    <a:pt x="1135" y="33887"/>
                    <a:pt x="1098" y="33880"/>
                    <a:pt x="1062" y="33880"/>
                  </a:cubicBezTo>
                  <a:cubicBezTo>
                    <a:pt x="976" y="33880"/>
                    <a:pt x="900" y="33924"/>
                    <a:pt x="855" y="33969"/>
                  </a:cubicBezTo>
                  <a:cubicBezTo>
                    <a:pt x="760" y="33969"/>
                    <a:pt x="633" y="34001"/>
                    <a:pt x="602" y="34128"/>
                  </a:cubicBezTo>
                  <a:cubicBezTo>
                    <a:pt x="380" y="34634"/>
                    <a:pt x="222" y="35236"/>
                    <a:pt x="63" y="35806"/>
                  </a:cubicBezTo>
                  <a:cubicBezTo>
                    <a:pt x="0" y="35964"/>
                    <a:pt x="95" y="36091"/>
                    <a:pt x="158" y="36123"/>
                  </a:cubicBezTo>
                  <a:cubicBezTo>
                    <a:pt x="158" y="36186"/>
                    <a:pt x="158" y="36249"/>
                    <a:pt x="253" y="36281"/>
                  </a:cubicBezTo>
                  <a:cubicBezTo>
                    <a:pt x="8487" y="40113"/>
                    <a:pt x="17386" y="43026"/>
                    <a:pt x="26064" y="45813"/>
                  </a:cubicBezTo>
                  <a:cubicBezTo>
                    <a:pt x="26877" y="48416"/>
                    <a:pt x="29753" y="49654"/>
                    <a:pt x="32465" y="49654"/>
                  </a:cubicBezTo>
                  <a:cubicBezTo>
                    <a:pt x="33449" y="49654"/>
                    <a:pt x="34413" y="49491"/>
                    <a:pt x="35248" y="49170"/>
                  </a:cubicBezTo>
                  <a:cubicBezTo>
                    <a:pt x="44812" y="53952"/>
                    <a:pt x="55104" y="57658"/>
                    <a:pt x="65238" y="61173"/>
                  </a:cubicBezTo>
                  <a:cubicBezTo>
                    <a:pt x="65266" y="61178"/>
                    <a:pt x="65292" y="61181"/>
                    <a:pt x="65317" y="61181"/>
                  </a:cubicBezTo>
                  <a:cubicBezTo>
                    <a:pt x="65439" y="61181"/>
                    <a:pt x="65540" y="61119"/>
                    <a:pt x="65618" y="61014"/>
                  </a:cubicBezTo>
                  <a:cubicBezTo>
                    <a:pt x="80534" y="55124"/>
                    <a:pt x="95071" y="47872"/>
                    <a:pt x="109353" y="40620"/>
                  </a:cubicBezTo>
                  <a:cubicBezTo>
                    <a:pt x="109575" y="40556"/>
                    <a:pt x="109543" y="40271"/>
                    <a:pt x="109385" y="40145"/>
                  </a:cubicBezTo>
                  <a:cubicBezTo>
                    <a:pt x="109385" y="39638"/>
                    <a:pt x="109322" y="39068"/>
                    <a:pt x="109385" y="38593"/>
                  </a:cubicBezTo>
                  <a:lnTo>
                    <a:pt x="109385" y="38498"/>
                  </a:lnTo>
                  <a:cubicBezTo>
                    <a:pt x="109417" y="38371"/>
                    <a:pt x="109385" y="38244"/>
                    <a:pt x="109290" y="38181"/>
                  </a:cubicBezTo>
                  <a:cubicBezTo>
                    <a:pt x="109037" y="37959"/>
                    <a:pt x="108625" y="37896"/>
                    <a:pt x="108277" y="37769"/>
                  </a:cubicBezTo>
                  <a:cubicBezTo>
                    <a:pt x="107865" y="37643"/>
                    <a:pt x="107517" y="37548"/>
                    <a:pt x="107137" y="37421"/>
                  </a:cubicBezTo>
                  <a:cubicBezTo>
                    <a:pt x="107137" y="37389"/>
                    <a:pt x="107168" y="37389"/>
                    <a:pt x="107168" y="37326"/>
                  </a:cubicBezTo>
                  <a:cubicBezTo>
                    <a:pt x="107200" y="37231"/>
                    <a:pt x="107168" y="37073"/>
                    <a:pt x="107073" y="36978"/>
                  </a:cubicBezTo>
                  <a:cubicBezTo>
                    <a:pt x="107200" y="33051"/>
                    <a:pt x="105901" y="29061"/>
                    <a:pt x="103051" y="26305"/>
                  </a:cubicBezTo>
                  <a:cubicBezTo>
                    <a:pt x="103083" y="26242"/>
                    <a:pt x="103178" y="26242"/>
                    <a:pt x="103210" y="26210"/>
                  </a:cubicBezTo>
                  <a:cubicBezTo>
                    <a:pt x="103653" y="26052"/>
                    <a:pt x="103558" y="25419"/>
                    <a:pt x="103083" y="25387"/>
                  </a:cubicBezTo>
                  <a:cubicBezTo>
                    <a:pt x="100270" y="25164"/>
                    <a:pt x="97453" y="25053"/>
                    <a:pt x="94640" y="25053"/>
                  </a:cubicBezTo>
                  <a:cubicBezTo>
                    <a:pt x="85449" y="25053"/>
                    <a:pt x="76290" y="26241"/>
                    <a:pt x="67392" y="28617"/>
                  </a:cubicBezTo>
                  <a:cubicBezTo>
                    <a:pt x="73947" y="23012"/>
                    <a:pt x="81168" y="18230"/>
                    <a:pt x="88832" y="14303"/>
                  </a:cubicBezTo>
                  <a:cubicBezTo>
                    <a:pt x="89205" y="14131"/>
                    <a:pt x="89006" y="13620"/>
                    <a:pt x="88659" y="13620"/>
                  </a:cubicBezTo>
                  <a:cubicBezTo>
                    <a:pt x="88623" y="13620"/>
                    <a:pt x="88585" y="13626"/>
                    <a:pt x="88547" y="13638"/>
                  </a:cubicBezTo>
                  <a:cubicBezTo>
                    <a:pt x="84208" y="14778"/>
                    <a:pt x="79838" y="15950"/>
                    <a:pt x="75499" y="17121"/>
                  </a:cubicBezTo>
                  <a:cubicBezTo>
                    <a:pt x="76481" y="13004"/>
                    <a:pt x="78223" y="9204"/>
                    <a:pt x="80693" y="5752"/>
                  </a:cubicBezTo>
                  <a:cubicBezTo>
                    <a:pt x="80851" y="5488"/>
                    <a:pt x="80592" y="5246"/>
                    <a:pt x="80354" y="5246"/>
                  </a:cubicBezTo>
                  <a:cubicBezTo>
                    <a:pt x="80307" y="5246"/>
                    <a:pt x="80260" y="5256"/>
                    <a:pt x="80218" y="5277"/>
                  </a:cubicBezTo>
                  <a:cubicBezTo>
                    <a:pt x="78033" y="6227"/>
                    <a:pt x="75847" y="7146"/>
                    <a:pt x="73662" y="8096"/>
                  </a:cubicBezTo>
                  <a:cubicBezTo>
                    <a:pt x="73947" y="5657"/>
                    <a:pt x="74454" y="3282"/>
                    <a:pt x="75182" y="907"/>
                  </a:cubicBezTo>
                  <a:cubicBezTo>
                    <a:pt x="75268" y="678"/>
                    <a:pt x="75044" y="423"/>
                    <a:pt x="74789" y="423"/>
                  </a:cubicBezTo>
                  <a:cubicBezTo>
                    <a:pt x="74762" y="423"/>
                    <a:pt x="74735" y="426"/>
                    <a:pt x="74707" y="432"/>
                  </a:cubicBezTo>
                  <a:cubicBezTo>
                    <a:pt x="70052" y="1920"/>
                    <a:pt x="65365" y="3440"/>
                    <a:pt x="60741" y="5087"/>
                  </a:cubicBezTo>
                  <a:lnTo>
                    <a:pt x="60741" y="4960"/>
                  </a:lnTo>
                  <a:cubicBezTo>
                    <a:pt x="60900" y="4929"/>
                    <a:pt x="60995" y="4802"/>
                    <a:pt x="60995" y="4612"/>
                  </a:cubicBezTo>
                  <a:cubicBezTo>
                    <a:pt x="61090" y="3029"/>
                    <a:pt x="60773" y="1635"/>
                    <a:pt x="60045" y="210"/>
                  </a:cubicBezTo>
                  <a:cubicBezTo>
                    <a:pt x="59995" y="86"/>
                    <a:pt x="59867" y="0"/>
                    <a:pt x="597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02;p33">
              <a:extLst>
                <a:ext uri="{FF2B5EF4-FFF2-40B4-BE49-F238E27FC236}">
                  <a16:creationId xmlns="" xmlns:a16="http://schemas.microsoft.com/office/drawing/2014/main" id="{B7C9B0CE-DD0A-BCAE-7952-8F889A16B295}"/>
                </a:ext>
              </a:extLst>
            </p:cNvPr>
            <p:cNvSpPr/>
            <p:nvPr/>
          </p:nvSpPr>
          <p:spPr>
            <a:xfrm>
              <a:off x="18588475" y="1343325"/>
              <a:ext cx="1096550" cy="542350"/>
            </a:xfrm>
            <a:custGeom>
              <a:avLst/>
              <a:gdLst/>
              <a:ahLst/>
              <a:cxnLst/>
              <a:rect l="l" t="t" r="r" b="b"/>
              <a:pathLst>
                <a:path w="43862" h="21694" extrusionOk="0">
                  <a:moveTo>
                    <a:pt x="43862" y="0"/>
                  </a:moveTo>
                  <a:lnTo>
                    <a:pt x="43862" y="0"/>
                  </a:lnTo>
                  <a:cubicBezTo>
                    <a:pt x="36293" y="3642"/>
                    <a:pt x="28788" y="7284"/>
                    <a:pt x="21219" y="10926"/>
                  </a:cubicBezTo>
                  <a:cubicBezTo>
                    <a:pt x="14346" y="14251"/>
                    <a:pt x="7443" y="18178"/>
                    <a:pt x="95" y="20332"/>
                  </a:cubicBezTo>
                  <a:cubicBezTo>
                    <a:pt x="95" y="20427"/>
                    <a:pt x="32" y="20490"/>
                    <a:pt x="0" y="20553"/>
                  </a:cubicBezTo>
                  <a:cubicBezTo>
                    <a:pt x="127" y="20965"/>
                    <a:pt x="285" y="21345"/>
                    <a:pt x="602" y="21693"/>
                  </a:cubicBezTo>
                  <a:cubicBezTo>
                    <a:pt x="15043" y="14916"/>
                    <a:pt x="29579" y="8551"/>
                    <a:pt x="43799" y="1330"/>
                  </a:cubicBezTo>
                  <a:cubicBezTo>
                    <a:pt x="43799" y="919"/>
                    <a:pt x="43830" y="444"/>
                    <a:pt x="43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03;p33">
              <a:extLst>
                <a:ext uri="{FF2B5EF4-FFF2-40B4-BE49-F238E27FC236}">
                  <a16:creationId xmlns="" xmlns:a16="http://schemas.microsoft.com/office/drawing/2014/main" id="{D3AF35B6-25D8-4227-C400-B793E06C48BA}"/>
                </a:ext>
              </a:extLst>
            </p:cNvPr>
            <p:cNvSpPr/>
            <p:nvPr/>
          </p:nvSpPr>
          <p:spPr>
            <a:xfrm>
              <a:off x="18054050" y="1315600"/>
              <a:ext cx="1618325" cy="527325"/>
            </a:xfrm>
            <a:custGeom>
              <a:avLst/>
              <a:gdLst/>
              <a:ahLst/>
              <a:cxnLst/>
              <a:rect l="l" t="t" r="r" b="b"/>
              <a:pathLst>
                <a:path w="64733" h="21093" extrusionOk="0">
                  <a:moveTo>
                    <a:pt x="63149" y="1"/>
                  </a:moveTo>
                  <a:cubicBezTo>
                    <a:pt x="62705" y="602"/>
                    <a:pt x="61755" y="824"/>
                    <a:pt x="61154" y="1141"/>
                  </a:cubicBezTo>
                  <a:cubicBezTo>
                    <a:pt x="59222" y="2154"/>
                    <a:pt x="57258" y="3104"/>
                    <a:pt x="55295" y="4054"/>
                  </a:cubicBezTo>
                  <a:cubicBezTo>
                    <a:pt x="51558" y="5860"/>
                    <a:pt x="47758" y="7633"/>
                    <a:pt x="43957" y="9375"/>
                  </a:cubicBezTo>
                  <a:cubicBezTo>
                    <a:pt x="36452" y="12795"/>
                    <a:pt x="28851" y="16247"/>
                    <a:pt x="21061" y="18844"/>
                  </a:cubicBezTo>
                  <a:cubicBezTo>
                    <a:pt x="21039" y="18849"/>
                    <a:pt x="21019" y="18852"/>
                    <a:pt x="21001" y="18852"/>
                  </a:cubicBezTo>
                  <a:cubicBezTo>
                    <a:pt x="20913" y="18852"/>
                    <a:pt x="20865" y="18790"/>
                    <a:pt x="20839" y="18685"/>
                  </a:cubicBezTo>
                  <a:lnTo>
                    <a:pt x="20712" y="18559"/>
                  </a:lnTo>
                  <a:lnTo>
                    <a:pt x="20554" y="18559"/>
                  </a:lnTo>
                  <a:cubicBezTo>
                    <a:pt x="13745" y="16817"/>
                    <a:pt x="6778" y="15012"/>
                    <a:pt x="1" y="12700"/>
                  </a:cubicBezTo>
                  <a:lnTo>
                    <a:pt x="1" y="12700"/>
                  </a:lnTo>
                  <a:cubicBezTo>
                    <a:pt x="2724" y="13840"/>
                    <a:pt x="5479" y="15044"/>
                    <a:pt x="8235" y="16120"/>
                  </a:cubicBezTo>
                  <a:cubicBezTo>
                    <a:pt x="10958" y="17134"/>
                    <a:pt x="13713" y="18179"/>
                    <a:pt x="16437" y="19160"/>
                  </a:cubicBezTo>
                  <a:cubicBezTo>
                    <a:pt x="17672" y="19604"/>
                    <a:pt x="20586" y="19921"/>
                    <a:pt x="21346" y="21092"/>
                  </a:cubicBezTo>
                  <a:cubicBezTo>
                    <a:pt x="28851" y="18464"/>
                    <a:pt x="35977" y="14473"/>
                    <a:pt x="43166" y="11053"/>
                  </a:cubicBezTo>
                  <a:cubicBezTo>
                    <a:pt x="50355" y="7570"/>
                    <a:pt x="57512" y="4086"/>
                    <a:pt x="64732" y="602"/>
                  </a:cubicBezTo>
                  <a:cubicBezTo>
                    <a:pt x="64574" y="507"/>
                    <a:pt x="64447" y="476"/>
                    <a:pt x="64257" y="476"/>
                  </a:cubicBezTo>
                  <a:cubicBezTo>
                    <a:pt x="63846" y="317"/>
                    <a:pt x="63497" y="159"/>
                    <a:pt x="63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04;p33">
              <a:extLst>
                <a:ext uri="{FF2B5EF4-FFF2-40B4-BE49-F238E27FC236}">
                  <a16:creationId xmlns="" xmlns:a16="http://schemas.microsoft.com/office/drawing/2014/main" id="{41BDA21C-0C8C-97C8-0711-6C7B4DDC3060}"/>
                </a:ext>
              </a:extLst>
            </p:cNvPr>
            <p:cNvSpPr/>
            <p:nvPr/>
          </p:nvSpPr>
          <p:spPr>
            <a:xfrm>
              <a:off x="18561550" y="1032175"/>
              <a:ext cx="1060150" cy="741075"/>
            </a:xfrm>
            <a:custGeom>
              <a:avLst/>
              <a:gdLst/>
              <a:ahLst/>
              <a:cxnLst/>
              <a:rect l="l" t="t" r="r" b="b"/>
              <a:pathLst>
                <a:path w="42406" h="29643" extrusionOk="0">
                  <a:moveTo>
                    <a:pt x="38150" y="10536"/>
                  </a:moveTo>
                  <a:cubicBezTo>
                    <a:pt x="38293" y="10536"/>
                    <a:pt x="38426" y="10750"/>
                    <a:pt x="38257" y="10863"/>
                  </a:cubicBezTo>
                  <a:cubicBezTo>
                    <a:pt x="33538" y="13365"/>
                    <a:pt x="28661" y="15581"/>
                    <a:pt x="23752" y="17545"/>
                  </a:cubicBezTo>
                  <a:cubicBezTo>
                    <a:pt x="23744" y="17548"/>
                    <a:pt x="23736" y="17549"/>
                    <a:pt x="23728" y="17549"/>
                  </a:cubicBezTo>
                  <a:cubicBezTo>
                    <a:pt x="23647" y="17549"/>
                    <a:pt x="23603" y="17415"/>
                    <a:pt x="23689" y="17387"/>
                  </a:cubicBezTo>
                  <a:cubicBezTo>
                    <a:pt x="28598" y="15296"/>
                    <a:pt x="33380" y="12985"/>
                    <a:pt x="38098" y="10546"/>
                  </a:cubicBezTo>
                  <a:cubicBezTo>
                    <a:pt x="38116" y="10539"/>
                    <a:pt x="38133" y="10536"/>
                    <a:pt x="38150" y="10536"/>
                  </a:cubicBezTo>
                  <a:close/>
                  <a:moveTo>
                    <a:pt x="32455" y="3789"/>
                  </a:moveTo>
                  <a:cubicBezTo>
                    <a:pt x="32590" y="3789"/>
                    <a:pt x="32695" y="3971"/>
                    <a:pt x="32556" y="4054"/>
                  </a:cubicBezTo>
                  <a:cubicBezTo>
                    <a:pt x="22549" y="9153"/>
                    <a:pt x="12288" y="13840"/>
                    <a:pt x="2122" y="18590"/>
                  </a:cubicBezTo>
                  <a:cubicBezTo>
                    <a:pt x="2112" y="18593"/>
                    <a:pt x="2102" y="18595"/>
                    <a:pt x="2092" y="18595"/>
                  </a:cubicBezTo>
                  <a:cubicBezTo>
                    <a:pt x="2015" y="18595"/>
                    <a:pt x="1971" y="18491"/>
                    <a:pt x="2027" y="18463"/>
                  </a:cubicBezTo>
                  <a:cubicBezTo>
                    <a:pt x="12130" y="13555"/>
                    <a:pt x="22169" y="8456"/>
                    <a:pt x="32398" y="3801"/>
                  </a:cubicBezTo>
                  <a:cubicBezTo>
                    <a:pt x="32417" y="3793"/>
                    <a:pt x="32437" y="3789"/>
                    <a:pt x="32455" y="3789"/>
                  </a:cubicBezTo>
                  <a:close/>
                  <a:moveTo>
                    <a:pt x="28993" y="11517"/>
                  </a:moveTo>
                  <a:cubicBezTo>
                    <a:pt x="29107" y="11517"/>
                    <a:pt x="29212" y="11698"/>
                    <a:pt x="29073" y="11781"/>
                  </a:cubicBezTo>
                  <a:cubicBezTo>
                    <a:pt x="24386" y="13935"/>
                    <a:pt x="19794" y="16215"/>
                    <a:pt x="15297" y="18685"/>
                  </a:cubicBezTo>
                  <a:cubicBezTo>
                    <a:pt x="15281" y="18695"/>
                    <a:pt x="15267" y="18700"/>
                    <a:pt x="15254" y="18700"/>
                  </a:cubicBezTo>
                  <a:cubicBezTo>
                    <a:pt x="15185" y="18700"/>
                    <a:pt x="15149" y="18580"/>
                    <a:pt x="15202" y="18527"/>
                  </a:cubicBezTo>
                  <a:cubicBezTo>
                    <a:pt x="19730" y="16056"/>
                    <a:pt x="24291" y="13681"/>
                    <a:pt x="28946" y="11528"/>
                  </a:cubicBezTo>
                  <a:cubicBezTo>
                    <a:pt x="28962" y="11520"/>
                    <a:pt x="28977" y="11517"/>
                    <a:pt x="28993" y="11517"/>
                  </a:cubicBezTo>
                  <a:close/>
                  <a:moveTo>
                    <a:pt x="37948" y="4820"/>
                  </a:moveTo>
                  <a:cubicBezTo>
                    <a:pt x="38144" y="4820"/>
                    <a:pt x="38257" y="5108"/>
                    <a:pt x="38067" y="5162"/>
                  </a:cubicBezTo>
                  <a:cubicBezTo>
                    <a:pt x="26096" y="10419"/>
                    <a:pt x="14568" y="16310"/>
                    <a:pt x="2977" y="22264"/>
                  </a:cubicBezTo>
                  <a:cubicBezTo>
                    <a:pt x="2972" y="22269"/>
                    <a:pt x="2964" y="22272"/>
                    <a:pt x="2955" y="22272"/>
                  </a:cubicBezTo>
                  <a:cubicBezTo>
                    <a:pt x="2917" y="22272"/>
                    <a:pt x="2868" y="22220"/>
                    <a:pt x="2946" y="22169"/>
                  </a:cubicBezTo>
                  <a:cubicBezTo>
                    <a:pt x="14188" y="15676"/>
                    <a:pt x="26033" y="10103"/>
                    <a:pt x="37845" y="4846"/>
                  </a:cubicBezTo>
                  <a:cubicBezTo>
                    <a:pt x="37881" y="4828"/>
                    <a:pt x="37915" y="4820"/>
                    <a:pt x="37948" y="4820"/>
                  </a:cubicBezTo>
                  <a:close/>
                  <a:moveTo>
                    <a:pt x="41363" y="6928"/>
                  </a:moveTo>
                  <a:cubicBezTo>
                    <a:pt x="41581" y="6928"/>
                    <a:pt x="41718" y="7200"/>
                    <a:pt x="41487" y="7316"/>
                  </a:cubicBezTo>
                  <a:cubicBezTo>
                    <a:pt x="29263" y="13745"/>
                    <a:pt x="16722" y="19888"/>
                    <a:pt x="4213" y="25937"/>
                  </a:cubicBezTo>
                  <a:cubicBezTo>
                    <a:pt x="4196" y="25954"/>
                    <a:pt x="4179" y="25961"/>
                    <a:pt x="4164" y="25961"/>
                  </a:cubicBezTo>
                  <a:cubicBezTo>
                    <a:pt x="4090" y="25961"/>
                    <a:pt x="4039" y="25805"/>
                    <a:pt x="4118" y="25779"/>
                  </a:cubicBezTo>
                  <a:cubicBezTo>
                    <a:pt x="16437" y="19382"/>
                    <a:pt x="28788" y="12953"/>
                    <a:pt x="41297" y="6936"/>
                  </a:cubicBezTo>
                  <a:cubicBezTo>
                    <a:pt x="41320" y="6930"/>
                    <a:pt x="41342" y="6928"/>
                    <a:pt x="41363" y="6928"/>
                  </a:cubicBezTo>
                  <a:close/>
                  <a:moveTo>
                    <a:pt x="38542" y="0"/>
                  </a:moveTo>
                  <a:cubicBezTo>
                    <a:pt x="26128" y="4434"/>
                    <a:pt x="14347" y="10229"/>
                    <a:pt x="2597" y="16120"/>
                  </a:cubicBezTo>
                  <a:cubicBezTo>
                    <a:pt x="1964" y="16436"/>
                    <a:pt x="1046" y="17133"/>
                    <a:pt x="254" y="17355"/>
                  </a:cubicBezTo>
                  <a:cubicBezTo>
                    <a:pt x="1" y="19128"/>
                    <a:pt x="919" y="21472"/>
                    <a:pt x="1077" y="23245"/>
                  </a:cubicBezTo>
                  <a:cubicBezTo>
                    <a:pt x="1267" y="25399"/>
                    <a:pt x="1236" y="27489"/>
                    <a:pt x="1014" y="29642"/>
                  </a:cubicBezTo>
                  <a:cubicBezTo>
                    <a:pt x="7981" y="26507"/>
                    <a:pt x="15043" y="23720"/>
                    <a:pt x="22011" y="20617"/>
                  </a:cubicBezTo>
                  <a:cubicBezTo>
                    <a:pt x="25589" y="19033"/>
                    <a:pt x="29104" y="17387"/>
                    <a:pt x="32588" y="15708"/>
                  </a:cubicBezTo>
                  <a:cubicBezTo>
                    <a:pt x="33411" y="15328"/>
                    <a:pt x="40220" y="12225"/>
                    <a:pt x="42247" y="11179"/>
                  </a:cubicBezTo>
                  <a:cubicBezTo>
                    <a:pt x="42215" y="11148"/>
                    <a:pt x="42184" y="11084"/>
                    <a:pt x="42184" y="11021"/>
                  </a:cubicBezTo>
                  <a:cubicBezTo>
                    <a:pt x="42184" y="10989"/>
                    <a:pt x="42120" y="10926"/>
                    <a:pt x="42120" y="10894"/>
                  </a:cubicBezTo>
                  <a:cubicBezTo>
                    <a:pt x="42089" y="10736"/>
                    <a:pt x="42184" y="10578"/>
                    <a:pt x="42279" y="10514"/>
                  </a:cubicBezTo>
                  <a:lnTo>
                    <a:pt x="42342" y="10514"/>
                  </a:lnTo>
                  <a:cubicBezTo>
                    <a:pt x="42405" y="6524"/>
                    <a:pt x="40980" y="3136"/>
                    <a:pt x="385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05;p33">
              <a:extLst>
                <a:ext uri="{FF2B5EF4-FFF2-40B4-BE49-F238E27FC236}">
                  <a16:creationId xmlns="" xmlns:a16="http://schemas.microsoft.com/office/drawing/2014/main" id="{32E596DD-989E-1CA4-EA8A-005A921AC370}"/>
                </a:ext>
              </a:extLst>
            </p:cNvPr>
            <p:cNvSpPr/>
            <p:nvPr/>
          </p:nvSpPr>
          <p:spPr>
            <a:xfrm>
              <a:off x="18663175" y="1204925"/>
              <a:ext cx="941000" cy="477375"/>
            </a:xfrm>
            <a:custGeom>
              <a:avLst/>
              <a:gdLst/>
              <a:ahLst/>
              <a:cxnLst/>
              <a:rect l="l" t="t" r="r" b="b"/>
              <a:pathLst>
                <a:path w="37640" h="19095" extrusionOk="0">
                  <a:moveTo>
                    <a:pt x="37333" y="0"/>
                  </a:moveTo>
                  <a:cubicBezTo>
                    <a:pt x="37302" y="0"/>
                    <a:pt x="37267" y="8"/>
                    <a:pt x="37232" y="26"/>
                  </a:cubicBezTo>
                  <a:cubicBezTo>
                    <a:pt x="24723" y="6043"/>
                    <a:pt x="12372" y="12472"/>
                    <a:pt x="116" y="18900"/>
                  </a:cubicBezTo>
                  <a:cubicBezTo>
                    <a:pt x="1" y="18958"/>
                    <a:pt x="43" y="19095"/>
                    <a:pt x="147" y="19095"/>
                  </a:cubicBezTo>
                  <a:cubicBezTo>
                    <a:pt x="157" y="19095"/>
                    <a:pt x="168" y="19093"/>
                    <a:pt x="179" y="19090"/>
                  </a:cubicBezTo>
                  <a:cubicBezTo>
                    <a:pt x="12657" y="13010"/>
                    <a:pt x="25166" y="6898"/>
                    <a:pt x="37422" y="406"/>
                  </a:cubicBezTo>
                  <a:cubicBezTo>
                    <a:pt x="37640" y="297"/>
                    <a:pt x="37530" y="0"/>
                    <a:pt x="373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06;p33">
              <a:extLst>
                <a:ext uri="{FF2B5EF4-FFF2-40B4-BE49-F238E27FC236}">
                  <a16:creationId xmlns="" xmlns:a16="http://schemas.microsoft.com/office/drawing/2014/main" id="{73A16243-F984-7EE9-2782-81DAEDE22BF0}"/>
                </a:ext>
              </a:extLst>
            </p:cNvPr>
            <p:cNvSpPr/>
            <p:nvPr/>
          </p:nvSpPr>
          <p:spPr>
            <a:xfrm>
              <a:off x="19149950" y="1295875"/>
              <a:ext cx="371225" cy="176625"/>
            </a:xfrm>
            <a:custGeom>
              <a:avLst/>
              <a:gdLst/>
              <a:ahLst/>
              <a:cxnLst/>
              <a:rect l="l" t="t" r="r" b="b"/>
              <a:pathLst>
                <a:path w="14849" h="7065" extrusionOk="0">
                  <a:moveTo>
                    <a:pt x="14619" y="0"/>
                  </a:moveTo>
                  <a:cubicBezTo>
                    <a:pt x="14591" y="0"/>
                    <a:pt x="14561" y="9"/>
                    <a:pt x="14531" y="30"/>
                  </a:cubicBezTo>
                  <a:cubicBezTo>
                    <a:pt x="9812" y="2500"/>
                    <a:pt x="5030" y="4748"/>
                    <a:pt x="58" y="6870"/>
                  </a:cubicBezTo>
                  <a:cubicBezTo>
                    <a:pt x="0" y="6928"/>
                    <a:pt x="48" y="7064"/>
                    <a:pt x="128" y="7064"/>
                  </a:cubicBezTo>
                  <a:cubicBezTo>
                    <a:pt x="136" y="7064"/>
                    <a:pt x="145" y="7063"/>
                    <a:pt x="153" y="7060"/>
                  </a:cubicBezTo>
                  <a:cubicBezTo>
                    <a:pt x="5093" y="5065"/>
                    <a:pt x="9970" y="2817"/>
                    <a:pt x="14689" y="346"/>
                  </a:cubicBezTo>
                  <a:cubicBezTo>
                    <a:pt x="14848" y="240"/>
                    <a:pt x="14763" y="0"/>
                    <a:pt x="14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07;p33">
              <a:extLst>
                <a:ext uri="{FF2B5EF4-FFF2-40B4-BE49-F238E27FC236}">
                  <a16:creationId xmlns="" xmlns:a16="http://schemas.microsoft.com/office/drawing/2014/main" id="{33EF7232-C29D-68C9-EE17-C2A982E6A5D4}"/>
                </a:ext>
              </a:extLst>
            </p:cNvPr>
            <p:cNvSpPr/>
            <p:nvPr/>
          </p:nvSpPr>
          <p:spPr>
            <a:xfrm>
              <a:off x="18634575" y="1152875"/>
              <a:ext cx="882800" cy="436025"/>
            </a:xfrm>
            <a:custGeom>
              <a:avLst/>
              <a:gdLst/>
              <a:ahLst/>
              <a:cxnLst/>
              <a:rect l="l" t="t" r="r" b="b"/>
              <a:pathLst>
                <a:path w="35312" h="17441" extrusionOk="0">
                  <a:moveTo>
                    <a:pt x="35016" y="0"/>
                  </a:moveTo>
                  <a:cubicBezTo>
                    <a:pt x="34987" y="0"/>
                    <a:pt x="34957" y="5"/>
                    <a:pt x="34924" y="18"/>
                  </a:cubicBezTo>
                  <a:cubicBezTo>
                    <a:pt x="23048" y="5275"/>
                    <a:pt x="11267" y="10848"/>
                    <a:pt x="56" y="17341"/>
                  </a:cubicBezTo>
                  <a:cubicBezTo>
                    <a:pt x="0" y="17341"/>
                    <a:pt x="19" y="17441"/>
                    <a:pt x="68" y="17441"/>
                  </a:cubicBezTo>
                  <a:cubicBezTo>
                    <a:pt x="74" y="17441"/>
                    <a:pt x="81" y="17439"/>
                    <a:pt x="88" y="17436"/>
                  </a:cubicBezTo>
                  <a:cubicBezTo>
                    <a:pt x="11647" y="11482"/>
                    <a:pt x="23207" y="5560"/>
                    <a:pt x="35146" y="334"/>
                  </a:cubicBezTo>
                  <a:cubicBezTo>
                    <a:pt x="35311" y="251"/>
                    <a:pt x="35212" y="0"/>
                    <a:pt x="35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08;p33">
              <a:extLst>
                <a:ext uri="{FF2B5EF4-FFF2-40B4-BE49-F238E27FC236}">
                  <a16:creationId xmlns="" xmlns:a16="http://schemas.microsoft.com/office/drawing/2014/main" id="{C445C78A-4C80-5406-4988-26BC792D8935}"/>
                </a:ext>
              </a:extLst>
            </p:cNvPr>
            <p:cNvSpPr/>
            <p:nvPr/>
          </p:nvSpPr>
          <p:spPr>
            <a:xfrm>
              <a:off x="18610800" y="1126900"/>
              <a:ext cx="768150" cy="370150"/>
            </a:xfrm>
            <a:custGeom>
              <a:avLst/>
              <a:gdLst/>
              <a:ahLst/>
              <a:cxnLst/>
              <a:rect l="l" t="t" r="r" b="b"/>
              <a:pathLst>
                <a:path w="30726" h="14806" extrusionOk="0">
                  <a:moveTo>
                    <a:pt x="30485" y="0"/>
                  </a:moveTo>
                  <a:cubicBezTo>
                    <a:pt x="30467" y="0"/>
                    <a:pt x="30447" y="4"/>
                    <a:pt x="30428" y="12"/>
                  </a:cubicBezTo>
                  <a:cubicBezTo>
                    <a:pt x="20199" y="4667"/>
                    <a:pt x="10160" y="9766"/>
                    <a:pt x="57" y="14674"/>
                  </a:cubicBezTo>
                  <a:cubicBezTo>
                    <a:pt x="1" y="14702"/>
                    <a:pt x="45" y="14806"/>
                    <a:pt x="122" y="14806"/>
                  </a:cubicBezTo>
                  <a:cubicBezTo>
                    <a:pt x="132" y="14806"/>
                    <a:pt x="142" y="14804"/>
                    <a:pt x="152" y="14801"/>
                  </a:cubicBezTo>
                  <a:cubicBezTo>
                    <a:pt x="10318" y="10051"/>
                    <a:pt x="20579" y="5332"/>
                    <a:pt x="30586" y="265"/>
                  </a:cubicBezTo>
                  <a:cubicBezTo>
                    <a:pt x="30725" y="182"/>
                    <a:pt x="30620" y="0"/>
                    <a:pt x="30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09;p33">
              <a:extLst>
                <a:ext uri="{FF2B5EF4-FFF2-40B4-BE49-F238E27FC236}">
                  <a16:creationId xmlns="" xmlns:a16="http://schemas.microsoft.com/office/drawing/2014/main" id="{D5696710-F8F4-1EAF-B084-BA874A69667D}"/>
                </a:ext>
              </a:extLst>
            </p:cNvPr>
            <p:cNvSpPr/>
            <p:nvPr/>
          </p:nvSpPr>
          <p:spPr>
            <a:xfrm>
              <a:off x="17795950" y="1018800"/>
              <a:ext cx="1690350" cy="474175"/>
            </a:xfrm>
            <a:custGeom>
              <a:avLst/>
              <a:gdLst/>
              <a:ahLst/>
              <a:cxnLst/>
              <a:rect l="l" t="t" r="r" b="b"/>
              <a:pathLst>
                <a:path w="67614" h="18967" extrusionOk="0">
                  <a:moveTo>
                    <a:pt x="61237" y="1"/>
                  </a:moveTo>
                  <a:cubicBezTo>
                    <a:pt x="51947" y="1"/>
                    <a:pt x="42665" y="1191"/>
                    <a:pt x="33696" y="3639"/>
                  </a:cubicBezTo>
                  <a:cubicBezTo>
                    <a:pt x="21810" y="6898"/>
                    <a:pt x="11261" y="12620"/>
                    <a:pt x="650" y="18570"/>
                  </a:cubicBezTo>
                  <a:lnTo>
                    <a:pt x="650" y="18570"/>
                  </a:lnTo>
                  <a:cubicBezTo>
                    <a:pt x="5415" y="15966"/>
                    <a:pt x="10678" y="14527"/>
                    <a:pt x="16120" y="14311"/>
                  </a:cubicBezTo>
                  <a:cubicBezTo>
                    <a:pt x="16416" y="14304"/>
                    <a:pt x="16712" y="14301"/>
                    <a:pt x="17008" y="14301"/>
                  </a:cubicBezTo>
                  <a:cubicBezTo>
                    <a:pt x="19409" y="14301"/>
                    <a:pt x="21828" y="14532"/>
                    <a:pt x="24196" y="15040"/>
                  </a:cubicBezTo>
                  <a:cubicBezTo>
                    <a:pt x="25621" y="15356"/>
                    <a:pt x="27014" y="15736"/>
                    <a:pt x="28408" y="16211"/>
                  </a:cubicBezTo>
                  <a:cubicBezTo>
                    <a:pt x="29281" y="16519"/>
                    <a:pt x="29866" y="16710"/>
                    <a:pt x="30452" y="16710"/>
                  </a:cubicBezTo>
                  <a:cubicBezTo>
                    <a:pt x="31014" y="16710"/>
                    <a:pt x="31577" y="16535"/>
                    <a:pt x="32398" y="16116"/>
                  </a:cubicBezTo>
                  <a:cubicBezTo>
                    <a:pt x="43926" y="10321"/>
                    <a:pt x="55485" y="4621"/>
                    <a:pt x="67614" y="187"/>
                  </a:cubicBezTo>
                  <a:cubicBezTo>
                    <a:pt x="65491" y="63"/>
                    <a:pt x="63364" y="1"/>
                    <a:pt x="61237" y="1"/>
                  </a:cubicBezTo>
                  <a:close/>
                  <a:moveTo>
                    <a:pt x="650" y="18570"/>
                  </a:moveTo>
                  <a:lnTo>
                    <a:pt x="650" y="18570"/>
                  </a:lnTo>
                  <a:cubicBezTo>
                    <a:pt x="507" y="18649"/>
                    <a:pt x="364" y="18728"/>
                    <a:pt x="222" y="18808"/>
                  </a:cubicBezTo>
                  <a:cubicBezTo>
                    <a:pt x="208" y="18816"/>
                    <a:pt x="193" y="18825"/>
                    <a:pt x="179" y="18835"/>
                  </a:cubicBezTo>
                  <a:lnTo>
                    <a:pt x="179" y="18835"/>
                  </a:lnTo>
                  <a:cubicBezTo>
                    <a:pt x="336" y="18747"/>
                    <a:pt x="493" y="18659"/>
                    <a:pt x="650" y="18570"/>
                  </a:cubicBezTo>
                  <a:close/>
                  <a:moveTo>
                    <a:pt x="179" y="18835"/>
                  </a:moveTo>
                  <a:cubicBezTo>
                    <a:pt x="119" y="18868"/>
                    <a:pt x="60" y="18902"/>
                    <a:pt x="1" y="18935"/>
                  </a:cubicBezTo>
                  <a:cubicBezTo>
                    <a:pt x="32" y="18935"/>
                    <a:pt x="32" y="18967"/>
                    <a:pt x="64" y="18967"/>
                  </a:cubicBezTo>
                  <a:cubicBezTo>
                    <a:pt x="88" y="18918"/>
                    <a:pt x="131" y="18869"/>
                    <a:pt x="179" y="188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10;p33">
              <a:extLst>
                <a:ext uri="{FF2B5EF4-FFF2-40B4-BE49-F238E27FC236}">
                  <a16:creationId xmlns="" xmlns:a16="http://schemas.microsoft.com/office/drawing/2014/main" id="{D4FF1D6C-7E14-5C19-8BD8-2A34B7B6E9E3}"/>
                </a:ext>
              </a:extLst>
            </p:cNvPr>
            <p:cNvSpPr/>
            <p:nvPr/>
          </p:nvSpPr>
          <p:spPr>
            <a:xfrm>
              <a:off x="18938225" y="1320075"/>
              <a:ext cx="352850" cy="179675"/>
            </a:xfrm>
            <a:custGeom>
              <a:avLst/>
              <a:gdLst/>
              <a:ahLst/>
              <a:cxnLst/>
              <a:rect l="l" t="t" r="r" b="b"/>
              <a:pathLst>
                <a:path w="14114" h="7187" extrusionOk="0">
                  <a:moveTo>
                    <a:pt x="13903" y="1"/>
                  </a:moveTo>
                  <a:cubicBezTo>
                    <a:pt x="13886" y="1"/>
                    <a:pt x="13867" y="4"/>
                    <a:pt x="13847" y="12"/>
                  </a:cubicBezTo>
                  <a:cubicBezTo>
                    <a:pt x="9160" y="2102"/>
                    <a:pt x="4632" y="4540"/>
                    <a:pt x="103" y="7011"/>
                  </a:cubicBezTo>
                  <a:cubicBezTo>
                    <a:pt x="0" y="7088"/>
                    <a:pt x="65" y="7186"/>
                    <a:pt x="143" y="7186"/>
                  </a:cubicBezTo>
                  <a:cubicBezTo>
                    <a:pt x="161" y="7186"/>
                    <a:pt x="180" y="7181"/>
                    <a:pt x="198" y="7169"/>
                  </a:cubicBezTo>
                  <a:cubicBezTo>
                    <a:pt x="4695" y="4730"/>
                    <a:pt x="9319" y="2482"/>
                    <a:pt x="13974" y="265"/>
                  </a:cubicBezTo>
                  <a:cubicBezTo>
                    <a:pt x="14113" y="182"/>
                    <a:pt x="14032" y="1"/>
                    <a:pt x="139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11;p33">
              <a:extLst>
                <a:ext uri="{FF2B5EF4-FFF2-40B4-BE49-F238E27FC236}">
                  <a16:creationId xmlns="" xmlns:a16="http://schemas.microsoft.com/office/drawing/2014/main" id="{5E9EC7EB-CDB4-7F2C-7D17-813D77F1A1D5}"/>
                </a:ext>
              </a:extLst>
            </p:cNvPr>
            <p:cNvSpPr/>
            <p:nvPr/>
          </p:nvSpPr>
          <p:spPr>
            <a:xfrm>
              <a:off x="17781700" y="751100"/>
              <a:ext cx="1318250" cy="735550"/>
            </a:xfrm>
            <a:custGeom>
              <a:avLst/>
              <a:gdLst/>
              <a:ahLst/>
              <a:cxnLst/>
              <a:rect l="l" t="t" r="r" b="b"/>
              <a:pathLst>
                <a:path w="52730" h="29422" extrusionOk="0">
                  <a:moveTo>
                    <a:pt x="52730" y="1"/>
                  </a:moveTo>
                  <a:lnTo>
                    <a:pt x="52730" y="1"/>
                  </a:lnTo>
                  <a:cubicBezTo>
                    <a:pt x="48233" y="1236"/>
                    <a:pt x="43767" y="2439"/>
                    <a:pt x="39239" y="3611"/>
                  </a:cubicBezTo>
                  <a:cubicBezTo>
                    <a:pt x="34171" y="4973"/>
                    <a:pt x="28819" y="6018"/>
                    <a:pt x="23847" y="7728"/>
                  </a:cubicBezTo>
                  <a:cubicBezTo>
                    <a:pt x="20997" y="8710"/>
                    <a:pt x="19129" y="11022"/>
                    <a:pt x="17070" y="13080"/>
                  </a:cubicBezTo>
                  <a:cubicBezTo>
                    <a:pt x="15202" y="14949"/>
                    <a:pt x="13333" y="16785"/>
                    <a:pt x="11433" y="18622"/>
                  </a:cubicBezTo>
                  <a:cubicBezTo>
                    <a:pt x="7728" y="22264"/>
                    <a:pt x="3896" y="25811"/>
                    <a:pt x="1" y="29358"/>
                  </a:cubicBezTo>
                  <a:cubicBezTo>
                    <a:pt x="64" y="29390"/>
                    <a:pt x="96" y="29390"/>
                    <a:pt x="127" y="29421"/>
                  </a:cubicBezTo>
                  <a:cubicBezTo>
                    <a:pt x="127" y="29358"/>
                    <a:pt x="159" y="29263"/>
                    <a:pt x="254" y="29231"/>
                  </a:cubicBezTo>
                  <a:cubicBezTo>
                    <a:pt x="10736" y="22581"/>
                    <a:pt x="21789" y="16975"/>
                    <a:pt x="33823" y="13618"/>
                  </a:cubicBezTo>
                  <a:cubicBezTo>
                    <a:pt x="33665" y="13523"/>
                    <a:pt x="33570" y="13270"/>
                    <a:pt x="33791" y="13112"/>
                  </a:cubicBezTo>
                  <a:cubicBezTo>
                    <a:pt x="39650" y="8076"/>
                    <a:pt x="45984" y="3738"/>
                    <a:pt x="527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12;p33">
              <a:extLst>
                <a:ext uri="{FF2B5EF4-FFF2-40B4-BE49-F238E27FC236}">
                  <a16:creationId xmlns="" xmlns:a16="http://schemas.microsoft.com/office/drawing/2014/main" id="{F0869A68-2D60-B360-16BB-32E081E350F2}"/>
                </a:ext>
              </a:extLst>
            </p:cNvPr>
            <p:cNvSpPr/>
            <p:nvPr/>
          </p:nvSpPr>
          <p:spPr>
            <a:xfrm>
              <a:off x="17771400" y="531000"/>
              <a:ext cx="1174150" cy="946925"/>
            </a:xfrm>
            <a:custGeom>
              <a:avLst/>
              <a:gdLst/>
              <a:ahLst/>
              <a:cxnLst/>
              <a:rect l="l" t="t" r="r" b="b"/>
              <a:pathLst>
                <a:path w="46966" h="37877" extrusionOk="0">
                  <a:moveTo>
                    <a:pt x="46966" y="1"/>
                  </a:moveTo>
                  <a:cubicBezTo>
                    <a:pt x="36959" y="4308"/>
                    <a:pt x="26920" y="8615"/>
                    <a:pt x="16880" y="12922"/>
                  </a:cubicBezTo>
                  <a:cubicBezTo>
                    <a:pt x="15709" y="13460"/>
                    <a:pt x="14410" y="13872"/>
                    <a:pt x="13365" y="14569"/>
                  </a:cubicBezTo>
                  <a:cubicBezTo>
                    <a:pt x="12130" y="15487"/>
                    <a:pt x="11560" y="16754"/>
                    <a:pt x="10958" y="18084"/>
                  </a:cubicBezTo>
                  <a:cubicBezTo>
                    <a:pt x="9977" y="20396"/>
                    <a:pt x="8932" y="22644"/>
                    <a:pt x="7823" y="24861"/>
                  </a:cubicBezTo>
                  <a:cubicBezTo>
                    <a:pt x="5543" y="29421"/>
                    <a:pt x="2914" y="33728"/>
                    <a:pt x="1" y="37877"/>
                  </a:cubicBezTo>
                  <a:lnTo>
                    <a:pt x="33" y="37877"/>
                  </a:lnTo>
                  <a:cubicBezTo>
                    <a:pt x="4181" y="33918"/>
                    <a:pt x="8298" y="29960"/>
                    <a:pt x="12415" y="25938"/>
                  </a:cubicBezTo>
                  <a:cubicBezTo>
                    <a:pt x="14442" y="23974"/>
                    <a:pt x="16374" y="22011"/>
                    <a:pt x="18369" y="20016"/>
                  </a:cubicBezTo>
                  <a:cubicBezTo>
                    <a:pt x="19857" y="18559"/>
                    <a:pt x="21282" y="16975"/>
                    <a:pt x="23278" y="16152"/>
                  </a:cubicBezTo>
                  <a:cubicBezTo>
                    <a:pt x="25589" y="15139"/>
                    <a:pt x="28281" y="14727"/>
                    <a:pt x="30752" y="14030"/>
                  </a:cubicBezTo>
                  <a:lnTo>
                    <a:pt x="39049" y="11813"/>
                  </a:lnTo>
                  <a:cubicBezTo>
                    <a:pt x="40157" y="11497"/>
                    <a:pt x="41329" y="11243"/>
                    <a:pt x="42437" y="10927"/>
                  </a:cubicBezTo>
                  <a:cubicBezTo>
                    <a:pt x="42342" y="10832"/>
                    <a:pt x="42311" y="10768"/>
                    <a:pt x="42342" y="10642"/>
                  </a:cubicBezTo>
                  <a:cubicBezTo>
                    <a:pt x="43261" y="6810"/>
                    <a:pt x="44813" y="3263"/>
                    <a:pt x="469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13;p33">
              <a:extLst>
                <a:ext uri="{FF2B5EF4-FFF2-40B4-BE49-F238E27FC236}">
                  <a16:creationId xmlns="" xmlns:a16="http://schemas.microsoft.com/office/drawing/2014/main" id="{CE9A2530-7C35-7E69-B63D-92E6D4835BD2}"/>
                </a:ext>
              </a:extLst>
            </p:cNvPr>
            <p:cNvSpPr/>
            <p:nvPr/>
          </p:nvSpPr>
          <p:spPr>
            <a:xfrm>
              <a:off x="17769025" y="527850"/>
              <a:ext cx="1180500" cy="953250"/>
            </a:xfrm>
            <a:custGeom>
              <a:avLst/>
              <a:gdLst/>
              <a:ahLst/>
              <a:cxnLst/>
              <a:rect l="l" t="t" r="r" b="b"/>
              <a:pathLst>
                <a:path w="47220" h="38130" extrusionOk="0">
                  <a:moveTo>
                    <a:pt x="47029" y="159"/>
                  </a:moveTo>
                  <a:lnTo>
                    <a:pt x="47029" y="159"/>
                  </a:lnTo>
                  <a:cubicBezTo>
                    <a:pt x="44939" y="3420"/>
                    <a:pt x="43387" y="6936"/>
                    <a:pt x="42469" y="10704"/>
                  </a:cubicBezTo>
                  <a:cubicBezTo>
                    <a:pt x="42437" y="10799"/>
                    <a:pt x="42469" y="10894"/>
                    <a:pt x="42532" y="10958"/>
                  </a:cubicBezTo>
                  <a:cubicBezTo>
                    <a:pt x="41962" y="11116"/>
                    <a:pt x="41456" y="11243"/>
                    <a:pt x="40949" y="11401"/>
                  </a:cubicBezTo>
                  <a:cubicBezTo>
                    <a:pt x="40347" y="11559"/>
                    <a:pt x="39777" y="11718"/>
                    <a:pt x="39207" y="11876"/>
                  </a:cubicBezTo>
                  <a:lnTo>
                    <a:pt x="30878" y="14093"/>
                  </a:lnTo>
                  <a:cubicBezTo>
                    <a:pt x="30181" y="14283"/>
                    <a:pt x="29421" y="14473"/>
                    <a:pt x="28693" y="14631"/>
                  </a:cubicBezTo>
                  <a:cubicBezTo>
                    <a:pt x="26920" y="15075"/>
                    <a:pt x="25051" y="15518"/>
                    <a:pt x="23404" y="16215"/>
                  </a:cubicBezTo>
                  <a:cubicBezTo>
                    <a:pt x="21567" y="17006"/>
                    <a:pt x="20206" y="18400"/>
                    <a:pt x="18844" y="19762"/>
                  </a:cubicBezTo>
                  <a:lnTo>
                    <a:pt x="18464" y="20142"/>
                  </a:lnTo>
                  <a:cubicBezTo>
                    <a:pt x="16310" y="22295"/>
                    <a:pt x="14410" y="24195"/>
                    <a:pt x="12510" y="26064"/>
                  </a:cubicBezTo>
                  <a:cubicBezTo>
                    <a:pt x="8900" y="29579"/>
                    <a:pt x="5036" y="33316"/>
                    <a:pt x="286" y="37845"/>
                  </a:cubicBezTo>
                  <a:cubicBezTo>
                    <a:pt x="3168" y="33696"/>
                    <a:pt x="5796" y="29421"/>
                    <a:pt x="7950" y="25050"/>
                  </a:cubicBezTo>
                  <a:cubicBezTo>
                    <a:pt x="9153" y="22738"/>
                    <a:pt x="10230" y="20300"/>
                    <a:pt x="11085" y="18305"/>
                  </a:cubicBezTo>
                  <a:cubicBezTo>
                    <a:pt x="11655" y="17006"/>
                    <a:pt x="12193" y="15708"/>
                    <a:pt x="13460" y="14790"/>
                  </a:cubicBezTo>
                  <a:cubicBezTo>
                    <a:pt x="14252" y="14220"/>
                    <a:pt x="15202" y="13840"/>
                    <a:pt x="16152" y="13460"/>
                  </a:cubicBezTo>
                  <a:cubicBezTo>
                    <a:pt x="16437" y="13333"/>
                    <a:pt x="16754" y="13206"/>
                    <a:pt x="17039" y="13111"/>
                  </a:cubicBezTo>
                  <a:cubicBezTo>
                    <a:pt x="27901" y="8392"/>
                    <a:pt x="38732" y="3769"/>
                    <a:pt x="47029" y="159"/>
                  </a:cubicBezTo>
                  <a:close/>
                  <a:moveTo>
                    <a:pt x="47219" y="0"/>
                  </a:moveTo>
                  <a:lnTo>
                    <a:pt x="47061" y="95"/>
                  </a:lnTo>
                  <a:cubicBezTo>
                    <a:pt x="38827" y="3642"/>
                    <a:pt x="27933" y="8297"/>
                    <a:pt x="16975" y="13016"/>
                  </a:cubicBezTo>
                  <a:cubicBezTo>
                    <a:pt x="16722" y="13143"/>
                    <a:pt x="16405" y="13270"/>
                    <a:pt x="16120" y="13365"/>
                  </a:cubicBezTo>
                  <a:cubicBezTo>
                    <a:pt x="15170" y="13745"/>
                    <a:pt x="14220" y="14125"/>
                    <a:pt x="13397" y="14726"/>
                  </a:cubicBezTo>
                  <a:cubicBezTo>
                    <a:pt x="12130" y="15645"/>
                    <a:pt x="11528" y="17038"/>
                    <a:pt x="10958" y="18242"/>
                  </a:cubicBezTo>
                  <a:cubicBezTo>
                    <a:pt x="10103" y="20268"/>
                    <a:pt x="9027" y="22675"/>
                    <a:pt x="7855" y="25019"/>
                  </a:cubicBezTo>
                  <a:cubicBezTo>
                    <a:pt x="5638" y="29421"/>
                    <a:pt x="3009" y="33759"/>
                    <a:pt x="33" y="38003"/>
                  </a:cubicBezTo>
                  <a:lnTo>
                    <a:pt x="1" y="38035"/>
                  </a:lnTo>
                  <a:lnTo>
                    <a:pt x="33" y="38066"/>
                  </a:lnTo>
                  <a:cubicBezTo>
                    <a:pt x="33" y="38066"/>
                    <a:pt x="96" y="38130"/>
                    <a:pt x="128" y="38130"/>
                  </a:cubicBezTo>
                  <a:cubicBezTo>
                    <a:pt x="4941" y="33538"/>
                    <a:pt x="8868" y="29737"/>
                    <a:pt x="12510" y="26095"/>
                  </a:cubicBezTo>
                  <a:cubicBezTo>
                    <a:pt x="14410" y="24227"/>
                    <a:pt x="16342" y="22327"/>
                    <a:pt x="18464" y="20205"/>
                  </a:cubicBezTo>
                  <a:lnTo>
                    <a:pt x="18844" y="19793"/>
                  </a:lnTo>
                  <a:cubicBezTo>
                    <a:pt x="20206" y="18495"/>
                    <a:pt x="21567" y="17070"/>
                    <a:pt x="23373" y="16310"/>
                  </a:cubicBezTo>
                  <a:cubicBezTo>
                    <a:pt x="25019" y="15581"/>
                    <a:pt x="26888" y="15170"/>
                    <a:pt x="28661" y="14726"/>
                  </a:cubicBezTo>
                  <a:cubicBezTo>
                    <a:pt x="29390" y="14536"/>
                    <a:pt x="30118" y="14378"/>
                    <a:pt x="30847" y="14156"/>
                  </a:cubicBezTo>
                  <a:lnTo>
                    <a:pt x="39144" y="11971"/>
                  </a:lnTo>
                  <a:cubicBezTo>
                    <a:pt x="39746" y="11813"/>
                    <a:pt x="40316" y="11654"/>
                    <a:pt x="40886" y="11496"/>
                  </a:cubicBezTo>
                  <a:cubicBezTo>
                    <a:pt x="41424" y="11338"/>
                    <a:pt x="41962" y="11211"/>
                    <a:pt x="42532" y="11053"/>
                  </a:cubicBezTo>
                  <a:lnTo>
                    <a:pt x="42596" y="11053"/>
                  </a:lnTo>
                  <a:lnTo>
                    <a:pt x="42564" y="11021"/>
                  </a:lnTo>
                  <a:cubicBezTo>
                    <a:pt x="42532" y="10926"/>
                    <a:pt x="42469" y="10863"/>
                    <a:pt x="42532" y="10768"/>
                  </a:cubicBezTo>
                  <a:cubicBezTo>
                    <a:pt x="43419" y="6967"/>
                    <a:pt x="45003" y="3357"/>
                    <a:pt x="47156" y="127"/>
                  </a:cubicBezTo>
                  <a:lnTo>
                    <a:pt x="472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4;p33">
              <a:extLst>
                <a:ext uri="{FF2B5EF4-FFF2-40B4-BE49-F238E27FC236}">
                  <a16:creationId xmlns="" xmlns:a16="http://schemas.microsoft.com/office/drawing/2014/main" id="{E6053450-F040-B9EF-5F44-89F0248D4D50}"/>
                </a:ext>
              </a:extLst>
            </p:cNvPr>
            <p:cNvSpPr/>
            <p:nvPr/>
          </p:nvSpPr>
          <p:spPr>
            <a:xfrm>
              <a:off x="17767450" y="406700"/>
              <a:ext cx="1047475" cy="1056975"/>
            </a:xfrm>
            <a:custGeom>
              <a:avLst/>
              <a:gdLst/>
              <a:ahLst/>
              <a:cxnLst/>
              <a:rect l="l" t="t" r="r" b="b"/>
              <a:pathLst>
                <a:path w="41899" h="42279" extrusionOk="0">
                  <a:moveTo>
                    <a:pt x="41899" y="1"/>
                  </a:moveTo>
                  <a:cubicBezTo>
                    <a:pt x="30181" y="3706"/>
                    <a:pt x="18622" y="7760"/>
                    <a:pt x="7284" y="12352"/>
                  </a:cubicBezTo>
                  <a:cubicBezTo>
                    <a:pt x="5796" y="12922"/>
                    <a:pt x="4371" y="13524"/>
                    <a:pt x="2914" y="14094"/>
                  </a:cubicBezTo>
                  <a:cubicBezTo>
                    <a:pt x="1426" y="14727"/>
                    <a:pt x="634" y="14980"/>
                    <a:pt x="856" y="16690"/>
                  </a:cubicBezTo>
                  <a:cubicBezTo>
                    <a:pt x="1267" y="19762"/>
                    <a:pt x="1457" y="22898"/>
                    <a:pt x="1489" y="26033"/>
                  </a:cubicBezTo>
                  <a:cubicBezTo>
                    <a:pt x="1521" y="31480"/>
                    <a:pt x="1109" y="36958"/>
                    <a:pt x="0" y="42279"/>
                  </a:cubicBezTo>
                  <a:cubicBezTo>
                    <a:pt x="2914" y="37814"/>
                    <a:pt x="5638" y="33222"/>
                    <a:pt x="7981" y="28408"/>
                  </a:cubicBezTo>
                  <a:cubicBezTo>
                    <a:pt x="9881" y="24513"/>
                    <a:pt x="10705" y="20016"/>
                    <a:pt x="14948" y="18116"/>
                  </a:cubicBezTo>
                  <a:cubicBezTo>
                    <a:pt x="23467" y="14315"/>
                    <a:pt x="32018" y="10673"/>
                    <a:pt x="40600" y="7031"/>
                  </a:cubicBezTo>
                  <a:cubicBezTo>
                    <a:pt x="40569" y="6968"/>
                    <a:pt x="40569" y="6905"/>
                    <a:pt x="40569" y="6810"/>
                  </a:cubicBezTo>
                  <a:cubicBezTo>
                    <a:pt x="40790" y="4498"/>
                    <a:pt x="41265" y="2218"/>
                    <a:pt x="418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15;p33">
              <a:extLst>
                <a:ext uri="{FF2B5EF4-FFF2-40B4-BE49-F238E27FC236}">
                  <a16:creationId xmlns="" xmlns:a16="http://schemas.microsoft.com/office/drawing/2014/main" id="{DAF70816-E411-E8B6-8521-BD5A976014F5}"/>
                </a:ext>
              </a:extLst>
            </p:cNvPr>
            <p:cNvSpPr/>
            <p:nvPr/>
          </p:nvSpPr>
          <p:spPr>
            <a:xfrm>
              <a:off x="17764275" y="405925"/>
              <a:ext cx="1053025" cy="1064100"/>
            </a:xfrm>
            <a:custGeom>
              <a:avLst/>
              <a:gdLst/>
              <a:ahLst/>
              <a:cxnLst/>
              <a:rect l="l" t="t" r="r" b="b"/>
              <a:pathLst>
                <a:path w="42121" h="42564" extrusionOk="0">
                  <a:moveTo>
                    <a:pt x="41962" y="127"/>
                  </a:moveTo>
                  <a:lnTo>
                    <a:pt x="41962" y="127"/>
                  </a:lnTo>
                  <a:cubicBezTo>
                    <a:pt x="41329" y="2375"/>
                    <a:pt x="40886" y="4592"/>
                    <a:pt x="40601" y="6841"/>
                  </a:cubicBezTo>
                  <a:cubicBezTo>
                    <a:pt x="40601" y="6936"/>
                    <a:pt x="40601" y="6967"/>
                    <a:pt x="40664" y="7062"/>
                  </a:cubicBezTo>
                  <a:lnTo>
                    <a:pt x="37560" y="8361"/>
                  </a:lnTo>
                  <a:cubicBezTo>
                    <a:pt x="30150" y="11528"/>
                    <a:pt x="22518" y="14758"/>
                    <a:pt x="15044" y="18083"/>
                  </a:cubicBezTo>
                  <a:cubicBezTo>
                    <a:pt x="11750" y="19572"/>
                    <a:pt x="10515" y="22517"/>
                    <a:pt x="9217" y="25684"/>
                  </a:cubicBezTo>
                  <a:cubicBezTo>
                    <a:pt x="8836" y="26602"/>
                    <a:pt x="8456" y="27520"/>
                    <a:pt x="8045" y="28376"/>
                  </a:cubicBezTo>
                  <a:cubicBezTo>
                    <a:pt x="5860" y="32904"/>
                    <a:pt x="3199" y="37496"/>
                    <a:pt x="191" y="42088"/>
                  </a:cubicBezTo>
                  <a:cubicBezTo>
                    <a:pt x="1173" y="37021"/>
                    <a:pt x="1711" y="31637"/>
                    <a:pt x="1616" y="26064"/>
                  </a:cubicBezTo>
                  <a:cubicBezTo>
                    <a:pt x="1584" y="22929"/>
                    <a:pt x="1394" y="19762"/>
                    <a:pt x="983" y="16658"/>
                  </a:cubicBezTo>
                  <a:cubicBezTo>
                    <a:pt x="793" y="15075"/>
                    <a:pt x="1426" y="14821"/>
                    <a:pt x="2819" y="14251"/>
                  </a:cubicBezTo>
                  <a:lnTo>
                    <a:pt x="3009" y="14188"/>
                  </a:lnTo>
                  <a:cubicBezTo>
                    <a:pt x="4403" y="13618"/>
                    <a:pt x="5860" y="13016"/>
                    <a:pt x="7348" y="12446"/>
                  </a:cubicBezTo>
                  <a:cubicBezTo>
                    <a:pt x="18686" y="7917"/>
                    <a:pt x="30308" y="3769"/>
                    <a:pt x="41962" y="127"/>
                  </a:cubicBezTo>
                  <a:close/>
                  <a:moveTo>
                    <a:pt x="42121" y="0"/>
                  </a:moveTo>
                  <a:lnTo>
                    <a:pt x="42026" y="32"/>
                  </a:lnTo>
                  <a:cubicBezTo>
                    <a:pt x="30371" y="3674"/>
                    <a:pt x="18717" y="7854"/>
                    <a:pt x="7348" y="12351"/>
                  </a:cubicBezTo>
                  <a:cubicBezTo>
                    <a:pt x="5860" y="12953"/>
                    <a:pt x="4403" y="13491"/>
                    <a:pt x="3009" y="14093"/>
                  </a:cubicBezTo>
                  <a:lnTo>
                    <a:pt x="2819" y="14188"/>
                  </a:lnTo>
                  <a:cubicBezTo>
                    <a:pt x="1394" y="14726"/>
                    <a:pt x="698" y="15043"/>
                    <a:pt x="919" y="16721"/>
                  </a:cubicBezTo>
                  <a:cubicBezTo>
                    <a:pt x="1299" y="19793"/>
                    <a:pt x="1489" y="22929"/>
                    <a:pt x="1553" y="26064"/>
                  </a:cubicBezTo>
                  <a:cubicBezTo>
                    <a:pt x="1584" y="31701"/>
                    <a:pt x="1109" y="37211"/>
                    <a:pt x="32" y="42310"/>
                  </a:cubicBezTo>
                  <a:lnTo>
                    <a:pt x="1" y="42563"/>
                  </a:lnTo>
                  <a:lnTo>
                    <a:pt x="159" y="42373"/>
                  </a:lnTo>
                  <a:cubicBezTo>
                    <a:pt x="3199" y="37686"/>
                    <a:pt x="5891" y="33031"/>
                    <a:pt x="8140" y="28439"/>
                  </a:cubicBezTo>
                  <a:cubicBezTo>
                    <a:pt x="8583" y="27552"/>
                    <a:pt x="8995" y="26634"/>
                    <a:pt x="9343" y="25747"/>
                  </a:cubicBezTo>
                  <a:cubicBezTo>
                    <a:pt x="10642" y="22612"/>
                    <a:pt x="11877" y="19635"/>
                    <a:pt x="15107" y="18178"/>
                  </a:cubicBezTo>
                  <a:cubicBezTo>
                    <a:pt x="22549" y="14853"/>
                    <a:pt x="30245" y="11591"/>
                    <a:pt x="37655" y="8424"/>
                  </a:cubicBezTo>
                  <a:lnTo>
                    <a:pt x="40822" y="7094"/>
                  </a:lnTo>
                  <a:lnTo>
                    <a:pt x="40759" y="7062"/>
                  </a:lnTo>
                  <a:cubicBezTo>
                    <a:pt x="40727" y="6999"/>
                    <a:pt x="40727" y="6967"/>
                    <a:pt x="40727" y="6904"/>
                  </a:cubicBezTo>
                  <a:cubicBezTo>
                    <a:pt x="40981" y="4592"/>
                    <a:pt x="41392" y="2375"/>
                    <a:pt x="42089" y="95"/>
                  </a:cubicBezTo>
                  <a:lnTo>
                    <a:pt x="421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16;p33">
              <a:extLst>
                <a:ext uri="{FF2B5EF4-FFF2-40B4-BE49-F238E27FC236}">
                  <a16:creationId xmlns="" xmlns:a16="http://schemas.microsoft.com/office/drawing/2014/main" id="{49755E5F-C802-780B-0D41-28D91120DF0F}"/>
                </a:ext>
              </a:extLst>
            </p:cNvPr>
            <p:cNvSpPr/>
            <p:nvPr/>
          </p:nvSpPr>
          <p:spPr>
            <a:xfrm>
              <a:off x="16974150" y="1237225"/>
              <a:ext cx="1612750" cy="644500"/>
            </a:xfrm>
            <a:custGeom>
              <a:avLst/>
              <a:gdLst/>
              <a:ahLst/>
              <a:cxnLst/>
              <a:rect l="l" t="t" r="r" b="b"/>
              <a:pathLst>
                <a:path w="64510" h="25780" extrusionOk="0">
                  <a:moveTo>
                    <a:pt x="380" y="1"/>
                  </a:moveTo>
                  <a:cubicBezTo>
                    <a:pt x="285" y="444"/>
                    <a:pt x="158" y="919"/>
                    <a:pt x="0" y="1362"/>
                  </a:cubicBezTo>
                  <a:cubicBezTo>
                    <a:pt x="8677" y="4276"/>
                    <a:pt x="17165" y="7696"/>
                    <a:pt x="25810" y="10610"/>
                  </a:cubicBezTo>
                  <a:cubicBezTo>
                    <a:pt x="26095" y="10705"/>
                    <a:pt x="26127" y="11021"/>
                    <a:pt x="25969" y="11180"/>
                  </a:cubicBezTo>
                  <a:cubicBezTo>
                    <a:pt x="27014" y="12351"/>
                    <a:pt x="27932" y="13396"/>
                    <a:pt x="29452" y="13967"/>
                  </a:cubicBezTo>
                  <a:cubicBezTo>
                    <a:pt x="30270" y="14300"/>
                    <a:pt x="31124" y="14466"/>
                    <a:pt x="31973" y="14466"/>
                  </a:cubicBezTo>
                  <a:cubicBezTo>
                    <a:pt x="32899" y="14466"/>
                    <a:pt x="33819" y="14268"/>
                    <a:pt x="34678" y="13872"/>
                  </a:cubicBezTo>
                  <a:cubicBezTo>
                    <a:pt x="34733" y="13844"/>
                    <a:pt x="34788" y="13832"/>
                    <a:pt x="34839" y="13832"/>
                  </a:cubicBezTo>
                  <a:cubicBezTo>
                    <a:pt x="35082" y="13832"/>
                    <a:pt x="35257" y="14100"/>
                    <a:pt x="35153" y="14283"/>
                  </a:cubicBezTo>
                  <a:cubicBezTo>
                    <a:pt x="44970" y="18115"/>
                    <a:pt x="54566" y="22295"/>
                    <a:pt x="64510" y="25779"/>
                  </a:cubicBezTo>
                  <a:cubicBezTo>
                    <a:pt x="64288" y="25557"/>
                    <a:pt x="64193" y="25272"/>
                    <a:pt x="64098" y="24987"/>
                  </a:cubicBezTo>
                  <a:lnTo>
                    <a:pt x="64035" y="24987"/>
                  </a:lnTo>
                  <a:cubicBezTo>
                    <a:pt x="63972" y="24956"/>
                    <a:pt x="63908" y="24956"/>
                    <a:pt x="63877" y="24892"/>
                  </a:cubicBezTo>
                  <a:cubicBezTo>
                    <a:pt x="63750" y="24829"/>
                    <a:pt x="63655" y="24671"/>
                    <a:pt x="63718" y="24512"/>
                  </a:cubicBezTo>
                  <a:cubicBezTo>
                    <a:pt x="63718" y="24481"/>
                    <a:pt x="63750" y="24417"/>
                    <a:pt x="63750" y="24386"/>
                  </a:cubicBezTo>
                  <a:lnTo>
                    <a:pt x="63750" y="24354"/>
                  </a:lnTo>
                  <a:cubicBezTo>
                    <a:pt x="60931" y="23404"/>
                    <a:pt x="49847" y="19350"/>
                    <a:pt x="48707" y="18875"/>
                  </a:cubicBezTo>
                  <a:cubicBezTo>
                    <a:pt x="44115" y="17038"/>
                    <a:pt x="39491" y="15170"/>
                    <a:pt x="35089" y="12921"/>
                  </a:cubicBezTo>
                  <a:cubicBezTo>
                    <a:pt x="35089" y="13080"/>
                    <a:pt x="34994" y="13238"/>
                    <a:pt x="34804" y="13301"/>
                  </a:cubicBezTo>
                  <a:cubicBezTo>
                    <a:pt x="34149" y="13536"/>
                    <a:pt x="33458" y="13648"/>
                    <a:pt x="32763" y="13648"/>
                  </a:cubicBezTo>
                  <a:cubicBezTo>
                    <a:pt x="30367" y="13648"/>
                    <a:pt x="27936" y="12320"/>
                    <a:pt x="26855" y="10135"/>
                  </a:cubicBezTo>
                  <a:cubicBezTo>
                    <a:pt x="22137" y="8836"/>
                    <a:pt x="17576" y="7094"/>
                    <a:pt x="13048" y="5321"/>
                  </a:cubicBezTo>
                  <a:cubicBezTo>
                    <a:pt x="8836" y="3674"/>
                    <a:pt x="4339" y="2186"/>
                    <a:pt x="3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17;p33">
              <a:extLst>
                <a:ext uri="{FF2B5EF4-FFF2-40B4-BE49-F238E27FC236}">
                  <a16:creationId xmlns="" xmlns:a16="http://schemas.microsoft.com/office/drawing/2014/main" id="{206B3D2A-9CCD-9C19-4542-CF5D28BA7CEE}"/>
                </a:ext>
              </a:extLst>
            </p:cNvPr>
            <p:cNvSpPr/>
            <p:nvPr/>
          </p:nvSpPr>
          <p:spPr>
            <a:xfrm>
              <a:off x="17966975" y="1397300"/>
              <a:ext cx="610425" cy="364875"/>
            </a:xfrm>
            <a:custGeom>
              <a:avLst/>
              <a:gdLst/>
              <a:ahLst/>
              <a:cxnLst/>
              <a:rect l="l" t="t" r="r" b="b"/>
              <a:pathLst>
                <a:path w="24417" h="14595" extrusionOk="0">
                  <a:moveTo>
                    <a:pt x="10262" y="0"/>
                  </a:moveTo>
                  <a:cubicBezTo>
                    <a:pt x="9469" y="0"/>
                    <a:pt x="8669" y="45"/>
                    <a:pt x="7886" y="90"/>
                  </a:cubicBezTo>
                  <a:lnTo>
                    <a:pt x="7981" y="1451"/>
                  </a:lnTo>
                  <a:cubicBezTo>
                    <a:pt x="11623" y="1673"/>
                    <a:pt x="15233" y="2465"/>
                    <a:pt x="18685" y="3700"/>
                  </a:cubicBezTo>
                  <a:cubicBezTo>
                    <a:pt x="18880" y="3812"/>
                    <a:pt x="18829" y="4096"/>
                    <a:pt x="18641" y="4096"/>
                  </a:cubicBezTo>
                  <a:cubicBezTo>
                    <a:pt x="18616" y="4096"/>
                    <a:pt x="18588" y="4091"/>
                    <a:pt x="18558" y="4080"/>
                  </a:cubicBezTo>
                  <a:lnTo>
                    <a:pt x="18273" y="4998"/>
                  </a:lnTo>
                  <a:cubicBezTo>
                    <a:pt x="19445" y="5315"/>
                    <a:pt x="20617" y="5663"/>
                    <a:pt x="21757" y="6075"/>
                  </a:cubicBezTo>
                  <a:cubicBezTo>
                    <a:pt x="22023" y="6134"/>
                    <a:pt x="21930" y="6525"/>
                    <a:pt x="21710" y="6525"/>
                  </a:cubicBezTo>
                  <a:cubicBezTo>
                    <a:pt x="21695" y="6525"/>
                    <a:pt x="21679" y="6523"/>
                    <a:pt x="21662" y="6518"/>
                  </a:cubicBezTo>
                  <a:cubicBezTo>
                    <a:pt x="14992" y="4295"/>
                    <a:pt x="8094" y="3183"/>
                    <a:pt x="1130" y="3183"/>
                  </a:cubicBezTo>
                  <a:cubicBezTo>
                    <a:pt x="753" y="3183"/>
                    <a:pt x="377" y="3187"/>
                    <a:pt x="0" y="3193"/>
                  </a:cubicBezTo>
                  <a:lnTo>
                    <a:pt x="0" y="4302"/>
                  </a:lnTo>
                  <a:cubicBezTo>
                    <a:pt x="5796" y="5093"/>
                    <a:pt x="11559" y="6392"/>
                    <a:pt x="17133" y="8134"/>
                  </a:cubicBezTo>
                  <a:cubicBezTo>
                    <a:pt x="17359" y="8190"/>
                    <a:pt x="17308" y="8497"/>
                    <a:pt x="17138" y="8497"/>
                  </a:cubicBezTo>
                  <a:cubicBezTo>
                    <a:pt x="17117" y="8497"/>
                    <a:pt x="17094" y="8492"/>
                    <a:pt x="17070" y="8482"/>
                  </a:cubicBezTo>
                  <a:cubicBezTo>
                    <a:pt x="14568" y="7785"/>
                    <a:pt x="12066" y="7152"/>
                    <a:pt x="9532" y="6550"/>
                  </a:cubicBezTo>
                  <a:lnTo>
                    <a:pt x="9311" y="7564"/>
                  </a:lnTo>
                  <a:cubicBezTo>
                    <a:pt x="13554" y="8609"/>
                    <a:pt x="17576" y="10002"/>
                    <a:pt x="21313" y="12092"/>
                  </a:cubicBezTo>
                  <a:cubicBezTo>
                    <a:pt x="21491" y="12211"/>
                    <a:pt x="21392" y="12412"/>
                    <a:pt x="21223" y="12412"/>
                  </a:cubicBezTo>
                  <a:cubicBezTo>
                    <a:pt x="21211" y="12412"/>
                    <a:pt x="21199" y="12411"/>
                    <a:pt x="21187" y="12409"/>
                  </a:cubicBezTo>
                  <a:lnTo>
                    <a:pt x="20838" y="13676"/>
                  </a:lnTo>
                  <a:cubicBezTo>
                    <a:pt x="21978" y="13992"/>
                    <a:pt x="23087" y="14309"/>
                    <a:pt x="24227" y="14594"/>
                  </a:cubicBezTo>
                  <a:cubicBezTo>
                    <a:pt x="24417" y="11966"/>
                    <a:pt x="24417" y="9400"/>
                    <a:pt x="24069" y="6835"/>
                  </a:cubicBezTo>
                  <a:cubicBezTo>
                    <a:pt x="23910" y="5600"/>
                    <a:pt x="23309" y="4048"/>
                    <a:pt x="23625" y="2750"/>
                  </a:cubicBezTo>
                  <a:lnTo>
                    <a:pt x="23625" y="2750"/>
                  </a:lnTo>
                  <a:cubicBezTo>
                    <a:pt x="23601" y="2752"/>
                    <a:pt x="23576" y="2753"/>
                    <a:pt x="23550" y="2753"/>
                  </a:cubicBezTo>
                  <a:cubicBezTo>
                    <a:pt x="22699" y="2753"/>
                    <a:pt x="21003" y="1760"/>
                    <a:pt x="20173" y="1483"/>
                  </a:cubicBezTo>
                  <a:cubicBezTo>
                    <a:pt x="17291" y="565"/>
                    <a:pt x="14283" y="90"/>
                    <a:pt x="11243" y="26"/>
                  </a:cubicBezTo>
                  <a:cubicBezTo>
                    <a:pt x="10918" y="8"/>
                    <a:pt x="10591" y="0"/>
                    <a:pt x="102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18;p33">
              <a:extLst>
                <a:ext uri="{FF2B5EF4-FFF2-40B4-BE49-F238E27FC236}">
                  <a16:creationId xmlns="" xmlns:a16="http://schemas.microsoft.com/office/drawing/2014/main" id="{5F1F80F4-D793-1D04-DDD0-53AF06B08929}"/>
                </a:ext>
              </a:extLst>
            </p:cNvPr>
            <p:cNvSpPr/>
            <p:nvPr/>
          </p:nvSpPr>
          <p:spPr>
            <a:xfrm>
              <a:off x="17928175" y="1471150"/>
              <a:ext cx="590600" cy="91250"/>
            </a:xfrm>
            <a:custGeom>
              <a:avLst/>
              <a:gdLst/>
              <a:ahLst/>
              <a:cxnLst/>
              <a:rect l="l" t="t" r="r" b="b"/>
              <a:pathLst>
                <a:path w="23624" h="3650" extrusionOk="0">
                  <a:moveTo>
                    <a:pt x="3797" y="0"/>
                  </a:moveTo>
                  <a:cubicBezTo>
                    <a:pt x="2585" y="0"/>
                    <a:pt x="1372" y="37"/>
                    <a:pt x="159" y="113"/>
                  </a:cubicBezTo>
                  <a:lnTo>
                    <a:pt x="127" y="113"/>
                  </a:lnTo>
                  <a:cubicBezTo>
                    <a:pt x="0" y="144"/>
                    <a:pt x="0" y="334"/>
                    <a:pt x="159" y="334"/>
                  </a:cubicBezTo>
                  <a:cubicBezTo>
                    <a:pt x="634" y="303"/>
                    <a:pt x="1109" y="303"/>
                    <a:pt x="1584" y="303"/>
                  </a:cubicBezTo>
                  <a:cubicBezTo>
                    <a:pt x="1973" y="296"/>
                    <a:pt x="2362" y="293"/>
                    <a:pt x="2750" y="293"/>
                  </a:cubicBezTo>
                  <a:cubicBezTo>
                    <a:pt x="9755" y="293"/>
                    <a:pt x="16614" y="1377"/>
                    <a:pt x="23245" y="3628"/>
                  </a:cubicBezTo>
                  <a:cubicBezTo>
                    <a:pt x="23279" y="3643"/>
                    <a:pt x="23310" y="3649"/>
                    <a:pt x="23338" y="3649"/>
                  </a:cubicBezTo>
                  <a:cubicBezTo>
                    <a:pt x="23554" y="3649"/>
                    <a:pt x="23624" y="3268"/>
                    <a:pt x="23372" y="3184"/>
                  </a:cubicBezTo>
                  <a:cubicBezTo>
                    <a:pt x="22232" y="2804"/>
                    <a:pt x="21029" y="2456"/>
                    <a:pt x="19888" y="2171"/>
                  </a:cubicBezTo>
                  <a:cubicBezTo>
                    <a:pt x="14632" y="747"/>
                    <a:pt x="9228" y="0"/>
                    <a:pt x="37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19;p33">
              <a:extLst>
                <a:ext uri="{FF2B5EF4-FFF2-40B4-BE49-F238E27FC236}">
                  <a16:creationId xmlns="" xmlns:a16="http://schemas.microsoft.com/office/drawing/2014/main" id="{AD648A38-1694-AC3F-264B-D4BEED47AD37}"/>
                </a:ext>
              </a:extLst>
            </p:cNvPr>
            <p:cNvSpPr/>
            <p:nvPr/>
          </p:nvSpPr>
          <p:spPr>
            <a:xfrm>
              <a:off x="17837300" y="1526125"/>
              <a:ext cx="666950" cy="181475"/>
            </a:xfrm>
            <a:custGeom>
              <a:avLst/>
              <a:gdLst/>
              <a:ahLst/>
              <a:cxnLst/>
              <a:rect l="l" t="t" r="r" b="b"/>
              <a:pathLst>
                <a:path w="26678" h="7259" extrusionOk="0">
                  <a:moveTo>
                    <a:pt x="131" y="0"/>
                  </a:moveTo>
                  <a:cubicBezTo>
                    <a:pt x="48" y="0"/>
                    <a:pt x="1" y="164"/>
                    <a:pt x="88" y="194"/>
                  </a:cubicBezTo>
                  <a:lnTo>
                    <a:pt x="120" y="194"/>
                  </a:lnTo>
                  <a:cubicBezTo>
                    <a:pt x="9241" y="1777"/>
                    <a:pt x="17886" y="3361"/>
                    <a:pt x="26342" y="7256"/>
                  </a:cubicBezTo>
                  <a:lnTo>
                    <a:pt x="26374" y="7256"/>
                  </a:lnTo>
                  <a:cubicBezTo>
                    <a:pt x="26384" y="7258"/>
                    <a:pt x="26394" y="7259"/>
                    <a:pt x="26405" y="7259"/>
                  </a:cubicBezTo>
                  <a:cubicBezTo>
                    <a:pt x="26551" y="7259"/>
                    <a:pt x="26678" y="7058"/>
                    <a:pt x="26500" y="6939"/>
                  </a:cubicBezTo>
                  <a:cubicBezTo>
                    <a:pt x="22795" y="4881"/>
                    <a:pt x="18741" y="3456"/>
                    <a:pt x="14529" y="2411"/>
                  </a:cubicBezTo>
                  <a:cubicBezTo>
                    <a:pt x="9779" y="1270"/>
                    <a:pt x="4870" y="605"/>
                    <a:pt x="152" y="4"/>
                  </a:cubicBezTo>
                  <a:cubicBezTo>
                    <a:pt x="144" y="1"/>
                    <a:pt x="137"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20;p33">
              <a:extLst>
                <a:ext uri="{FF2B5EF4-FFF2-40B4-BE49-F238E27FC236}">
                  <a16:creationId xmlns="" xmlns:a16="http://schemas.microsoft.com/office/drawing/2014/main" id="{67A25D39-564A-9956-4F3E-19A877A5CE52}"/>
                </a:ext>
              </a:extLst>
            </p:cNvPr>
            <p:cNvSpPr/>
            <p:nvPr/>
          </p:nvSpPr>
          <p:spPr>
            <a:xfrm>
              <a:off x="17834750" y="1530950"/>
              <a:ext cx="661900" cy="208250"/>
            </a:xfrm>
            <a:custGeom>
              <a:avLst/>
              <a:gdLst/>
              <a:ahLst/>
              <a:cxnLst/>
              <a:rect l="l" t="t" r="r" b="b"/>
              <a:pathLst>
                <a:path w="26476" h="8330" extrusionOk="0">
                  <a:moveTo>
                    <a:pt x="190" y="1"/>
                  </a:moveTo>
                  <a:lnTo>
                    <a:pt x="0" y="127"/>
                  </a:lnTo>
                  <a:cubicBezTo>
                    <a:pt x="32" y="159"/>
                    <a:pt x="64" y="254"/>
                    <a:pt x="95" y="317"/>
                  </a:cubicBezTo>
                  <a:cubicBezTo>
                    <a:pt x="8804" y="2914"/>
                    <a:pt x="17355" y="5923"/>
                    <a:pt x="26127" y="8330"/>
                  </a:cubicBezTo>
                  <a:lnTo>
                    <a:pt x="26476" y="7063"/>
                  </a:lnTo>
                  <a:lnTo>
                    <a:pt x="26444" y="7063"/>
                  </a:lnTo>
                  <a:cubicBezTo>
                    <a:pt x="17988" y="3136"/>
                    <a:pt x="9343" y="1552"/>
                    <a:pt x="2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21;p33">
              <a:extLst>
                <a:ext uri="{FF2B5EF4-FFF2-40B4-BE49-F238E27FC236}">
                  <a16:creationId xmlns="" xmlns:a16="http://schemas.microsoft.com/office/drawing/2014/main" id="{89CE6625-CB46-B04F-E0A9-5706894A149A}"/>
                </a:ext>
              </a:extLst>
            </p:cNvPr>
            <p:cNvSpPr/>
            <p:nvPr/>
          </p:nvSpPr>
          <p:spPr>
            <a:xfrm>
              <a:off x="17318550" y="398225"/>
              <a:ext cx="1151975" cy="1064675"/>
            </a:xfrm>
            <a:custGeom>
              <a:avLst/>
              <a:gdLst/>
              <a:ahLst/>
              <a:cxnLst/>
              <a:rect l="l" t="t" r="r" b="b"/>
              <a:pathLst>
                <a:path w="46079" h="42587" extrusionOk="0">
                  <a:moveTo>
                    <a:pt x="44367" y="1"/>
                  </a:moveTo>
                  <a:cubicBezTo>
                    <a:pt x="43549" y="1"/>
                    <a:pt x="41808" y="928"/>
                    <a:pt x="41138" y="1132"/>
                  </a:cubicBezTo>
                  <a:cubicBezTo>
                    <a:pt x="39175" y="1765"/>
                    <a:pt x="37180" y="2493"/>
                    <a:pt x="35216" y="3190"/>
                  </a:cubicBezTo>
                  <a:cubicBezTo>
                    <a:pt x="31004" y="4710"/>
                    <a:pt x="26887" y="6325"/>
                    <a:pt x="22770" y="8067"/>
                  </a:cubicBezTo>
                  <a:cubicBezTo>
                    <a:pt x="15011" y="11392"/>
                    <a:pt x="7411" y="15129"/>
                    <a:pt x="0" y="19151"/>
                  </a:cubicBezTo>
                  <a:cubicBezTo>
                    <a:pt x="8804" y="24187"/>
                    <a:pt x="15265" y="32705"/>
                    <a:pt x="17418" y="42586"/>
                  </a:cubicBezTo>
                  <a:cubicBezTo>
                    <a:pt x="18812" y="33434"/>
                    <a:pt x="19097" y="24377"/>
                    <a:pt x="17798" y="15224"/>
                  </a:cubicBezTo>
                  <a:cubicBezTo>
                    <a:pt x="17798" y="15003"/>
                    <a:pt x="17861" y="14844"/>
                    <a:pt x="18052" y="14749"/>
                  </a:cubicBezTo>
                  <a:cubicBezTo>
                    <a:pt x="27299" y="10917"/>
                    <a:pt x="36673" y="7402"/>
                    <a:pt x="46079" y="4108"/>
                  </a:cubicBezTo>
                  <a:lnTo>
                    <a:pt x="46079" y="3918"/>
                  </a:lnTo>
                  <a:cubicBezTo>
                    <a:pt x="45920" y="3887"/>
                    <a:pt x="45825" y="3760"/>
                    <a:pt x="45825" y="3602"/>
                  </a:cubicBezTo>
                  <a:cubicBezTo>
                    <a:pt x="45857" y="2493"/>
                    <a:pt x="46015" y="435"/>
                    <a:pt x="44559" y="23"/>
                  </a:cubicBezTo>
                  <a:cubicBezTo>
                    <a:pt x="44502" y="8"/>
                    <a:pt x="44438" y="1"/>
                    <a:pt x="443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22;p33">
              <a:extLst>
                <a:ext uri="{FF2B5EF4-FFF2-40B4-BE49-F238E27FC236}">
                  <a16:creationId xmlns="" xmlns:a16="http://schemas.microsoft.com/office/drawing/2014/main" id="{02FA7316-D80A-2108-2E18-F64D63632CD3}"/>
                </a:ext>
              </a:extLst>
            </p:cNvPr>
            <p:cNvSpPr/>
            <p:nvPr/>
          </p:nvSpPr>
          <p:spPr>
            <a:xfrm>
              <a:off x="18163425" y="1435075"/>
              <a:ext cx="276525" cy="66000"/>
            </a:xfrm>
            <a:custGeom>
              <a:avLst/>
              <a:gdLst/>
              <a:ahLst/>
              <a:cxnLst/>
              <a:rect l="l" t="t" r="r" b="b"/>
              <a:pathLst>
                <a:path w="11061" h="2640" extrusionOk="0">
                  <a:moveTo>
                    <a:pt x="125" y="1"/>
                  </a:moveTo>
                  <a:lnTo>
                    <a:pt x="125" y="1"/>
                  </a:lnTo>
                  <a:cubicBezTo>
                    <a:pt x="1" y="1"/>
                    <a:pt x="36" y="194"/>
                    <a:pt x="154" y="194"/>
                  </a:cubicBezTo>
                  <a:cubicBezTo>
                    <a:pt x="3796" y="605"/>
                    <a:pt x="7280" y="1397"/>
                    <a:pt x="10700" y="2632"/>
                  </a:cubicBezTo>
                  <a:cubicBezTo>
                    <a:pt x="10719" y="2637"/>
                    <a:pt x="10738" y="2639"/>
                    <a:pt x="10756" y="2639"/>
                  </a:cubicBezTo>
                  <a:cubicBezTo>
                    <a:pt x="10971" y="2639"/>
                    <a:pt x="11061" y="2308"/>
                    <a:pt x="10827" y="2221"/>
                  </a:cubicBezTo>
                  <a:cubicBezTo>
                    <a:pt x="7375" y="986"/>
                    <a:pt x="3796" y="194"/>
                    <a:pt x="154" y="4"/>
                  </a:cubicBezTo>
                  <a:cubicBezTo>
                    <a:pt x="144" y="2"/>
                    <a:pt x="134"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23;p33">
              <a:extLst>
                <a:ext uri="{FF2B5EF4-FFF2-40B4-BE49-F238E27FC236}">
                  <a16:creationId xmlns="" xmlns:a16="http://schemas.microsoft.com/office/drawing/2014/main" id="{A5108FFD-3AF5-490E-7805-7B76C0223273}"/>
                </a:ext>
              </a:extLst>
            </p:cNvPr>
            <p:cNvSpPr/>
            <p:nvPr/>
          </p:nvSpPr>
          <p:spPr>
            <a:xfrm>
              <a:off x="17923425" y="1400325"/>
              <a:ext cx="507525" cy="122750"/>
            </a:xfrm>
            <a:custGeom>
              <a:avLst/>
              <a:gdLst/>
              <a:ahLst/>
              <a:cxnLst/>
              <a:rect l="l" t="t" r="r" b="b"/>
              <a:pathLst>
                <a:path w="20301" h="4910" extrusionOk="0">
                  <a:moveTo>
                    <a:pt x="9628" y="0"/>
                  </a:moveTo>
                  <a:cubicBezTo>
                    <a:pt x="6302" y="254"/>
                    <a:pt x="3104" y="1014"/>
                    <a:pt x="0" y="2186"/>
                  </a:cubicBezTo>
                  <a:lnTo>
                    <a:pt x="285" y="2851"/>
                  </a:lnTo>
                  <a:lnTo>
                    <a:pt x="317" y="2851"/>
                  </a:lnTo>
                  <a:cubicBezTo>
                    <a:pt x="1499" y="2783"/>
                    <a:pt x="2680" y="2750"/>
                    <a:pt x="3857" y="2750"/>
                  </a:cubicBezTo>
                  <a:cubicBezTo>
                    <a:pt x="9335" y="2750"/>
                    <a:pt x="14755" y="3475"/>
                    <a:pt x="20047" y="4909"/>
                  </a:cubicBezTo>
                  <a:lnTo>
                    <a:pt x="20300" y="4022"/>
                  </a:lnTo>
                  <a:cubicBezTo>
                    <a:pt x="16880" y="2787"/>
                    <a:pt x="13396" y="1995"/>
                    <a:pt x="9754" y="1552"/>
                  </a:cubicBezTo>
                  <a:cubicBezTo>
                    <a:pt x="9628" y="1552"/>
                    <a:pt x="9596" y="1362"/>
                    <a:pt x="9754" y="1362"/>
                  </a:cubicBezTo>
                  <a:lnTo>
                    <a:pt x="962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24;p33">
              <a:extLst>
                <a:ext uri="{FF2B5EF4-FFF2-40B4-BE49-F238E27FC236}">
                  <a16:creationId xmlns="" xmlns:a16="http://schemas.microsoft.com/office/drawing/2014/main" id="{01DF3A09-F913-A7A8-0100-1A6B6F275806}"/>
                </a:ext>
              </a:extLst>
            </p:cNvPr>
            <p:cNvSpPr/>
            <p:nvPr/>
          </p:nvSpPr>
          <p:spPr>
            <a:xfrm>
              <a:off x="17963800" y="1506400"/>
              <a:ext cx="438375" cy="104600"/>
            </a:xfrm>
            <a:custGeom>
              <a:avLst/>
              <a:gdLst/>
              <a:ahLst/>
              <a:cxnLst/>
              <a:rect l="l" t="t" r="r" b="b"/>
              <a:pathLst>
                <a:path w="17535" h="4184" extrusionOk="0">
                  <a:moveTo>
                    <a:pt x="159" y="1"/>
                  </a:moveTo>
                  <a:cubicBezTo>
                    <a:pt x="0" y="1"/>
                    <a:pt x="0" y="223"/>
                    <a:pt x="127" y="254"/>
                  </a:cubicBezTo>
                  <a:cubicBezTo>
                    <a:pt x="3389" y="824"/>
                    <a:pt x="6556" y="1458"/>
                    <a:pt x="9723" y="2218"/>
                  </a:cubicBezTo>
                  <a:cubicBezTo>
                    <a:pt x="12256" y="2788"/>
                    <a:pt x="14727" y="3453"/>
                    <a:pt x="17228" y="4181"/>
                  </a:cubicBezTo>
                  <a:cubicBezTo>
                    <a:pt x="17237" y="4183"/>
                    <a:pt x="17246" y="4183"/>
                    <a:pt x="17255" y="4183"/>
                  </a:cubicBezTo>
                  <a:cubicBezTo>
                    <a:pt x="17430" y="4183"/>
                    <a:pt x="17535" y="3892"/>
                    <a:pt x="17323" y="3801"/>
                  </a:cubicBezTo>
                  <a:cubicBezTo>
                    <a:pt x="11718" y="2059"/>
                    <a:pt x="5954" y="76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625;p33">
              <a:extLst>
                <a:ext uri="{FF2B5EF4-FFF2-40B4-BE49-F238E27FC236}">
                  <a16:creationId xmlns="" xmlns:a16="http://schemas.microsoft.com/office/drawing/2014/main" id="{7C42E687-37CB-0444-E8AF-66A7C7156C47}"/>
                </a:ext>
              </a:extLst>
            </p:cNvPr>
            <p:cNvSpPr/>
            <p:nvPr/>
          </p:nvSpPr>
          <p:spPr>
            <a:xfrm>
              <a:off x="17813375" y="1454950"/>
              <a:ext cx="393500" cy="131450"/>
            </a:xfrm>
            <a:custGeom>
              <a:avLst/>
              <a:gdLst/>
              <a:ahLst/>
              <a:cxnLst/>
              <a:rect l="l" t="t" r="r" b="b"/>
              <a:pathLst>
                <a:path w="15740" h="5258" extrusionOk="0">
                  <a:moveTo>
                    <a:pt x="4434" y="1"/>
                  </a:moveTo>
                  <a:cubicBezTo>
                    <a:pt x="2914" y="602"/>
                    <a:pt x="1425" y="1299"/>
                    <a:pt x="0" y="2091"/>
                  </a:cubicBezTo>
                  <a:cubicBezTo>
                    <a:pt x="317" y="2407"/>
                    <a:pt x="602" y="2787"/>
                    <a:pt x="855" y="3167"/>
                  </a:cubicBezTo>
                  <a:lnTo>
                    <a:pt x="1045" y="3041"/>
                  </a:lnTo>
                  <a:cubicBezTo>
                    <a:pt x="950" y="3009"/>
                    <a:pt x="982" y="2851"/>
                    <a:pt x="1109" y="2851"/>
                  </a:cubicBezTo>
                  <a:cubicBezTo>
                    <a:pt x="5827" y="3452"/>
                    <a:pt x="10736" y="4117"/>
                    <a:pt x="15486" y="5258"/>
                  </a:cubicBezTo>
                  <a:lnTo>
                    <a:pt x="15740" y="4244"/>
                  </a:lnTo>
                  <a:cubicBezTo>
                    <a:pt x="12573" y="3484"/>
                    <a:pt x="9406" y="2851"/>
                    <a:pt x="6144" y="2217"/>
                  </a:cubicBezTo>
                  <a:cubicBezTo>
                    <a:pt x="6017" y="2186"/>
                    <a:pt x="6049" y="1996"/>
                    <a:pt x="6176" y="1996"/>
                  </a:cubicBezTo>
                  <a:lnTo>
                    <a:pt x="6176" y="887"/>
                  </a:lnTo>
                  <a:cubicBezTo>
                    <a:pt x="5701" y="887"/>
                    <a:pt x="5226" y="919"/>
                    <a:pt x="4751" y="919"/>
                  </a:cubicBezTo>
                  <a:cubicBezTo>
                    <a:pt x="4744" y="921"/>
                    <a:pt x="4738" y="922"/>
                    <a:pt x="4732" y="922"/>
                  </a:cubicBezTo>
                  <a:cubicBezTo>
                    <a:pt x="4648" y="922"/>
                    <a:pt x="4601" y="725"/>
                    <a:pt x="4719" y="666"/>
                  </a:cubicBezTo>
                  <a:lnTo>
                    <a:pt x="443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26;p33">
              <a:extLst>
                <a:ext uri="{FF2B5EF4-FFF2-40B4-BE49-F238E27FC236}">
                  <a16:creationId xmlns="" xmlns:a16="http://schemas.microsoft.com/office/drawing/2014/main" id="{ED569A63-36B1-293F-99FC-5794230A785B}"/>
                </a:ext>
              </a:extLst>
            </p:cNvPr>
            <p:cNvSpPr/>
            <p:nvPr/>
          </p:nvSpPr>
          <p:spPr>
            <a:xfrm>
              <a:off x="17660575" y="1479750"/>
              <a:ext cx="178950" cy="76575"/>
            </a:xfrm>
            <a:custGeom>
              <a:avLst/>
              <a:gdLst/>
              <a:ahLst/>
              <a:cxnLst/>
              <a:rect l="l" t="t" r="r" b="b"/>
              <a:pathLst>
                <a:path w="7158" h="3063" extrusionOk="0">
                  <a:moveTo>
                    <a:pt x="7142" y="2804"/>
                  </a:moveTo>
                  <a:cubicBezTo>
                    <a:pt x="7128" y="2804"/>
                    <a:pt x="7103" y="2814"/>
                    <a:pt x="7068" y="2864"/>
                  </a:cubicBezTo>
                  <a:lnTo>
                    <a:pt x="7068" y="2864"/>
                  </a:lnTo>
                  <a:cubicBezTo>
                    <a:pt x="7098" y="2856"/>
                    <a:pt x="7128" y="2849"/>
                    <a:pt x="7157" y="2840"/>
                  </a:cubicBezTo>
                  <a:lnTo>
                    <a:pt x="7157" y="2809"/>
                  </a:lnTo>
                  <a:cubicBezTo>
                    <a:pt x="7157" y="2809"/>
                    <a:pt x="7152" y="2804"/>
                    <a:pt x="7142" y="2804"/>
                  </a:cubicBezTo>
                  <a:close/>
                  <a:moveTo>
                    <a:pt x="1707" y="1"/>
                  </a:moveTo>
                  <a:cubicBezTo>
                    <a:pt x="1139" y="1"/>
                    <a:pt x="563" y="81"/>
                    <a:pt x="0" y="244"/>
                  </a:cubicBezTo>
                  <a:cubicBezTo>
                    <a:pt x="190" y="465"/>
                    <a:pt x="349" y="687"/>
                    <a:pt x="539" y="877"/>
                  </a:cubicBezTo>
                  <a:cubicBezTo>
                    <a:pt x="668" y="871"/>
                    <a:pt x="800" y="867"/>
                    <a:pt x="933" y="867"/>
                  </a:cubicBezTo>
                  <a:cubicBezTo>
                    <a:pt x="2791" y="867"/>
                    <a:pt x="4989" y="1496"/>
                    <a:pt x="6112" y="3062"/>
                  </a:cubicBezTo>
                  <a:cubicBezTo>
                    <a:pt x="6312" y="3022"/>
                    <a:pt x="6536" y="2982"/>
                    <a:pt x="6762" y="2935"/>
                  </a:cubicBezTo>
                  <a:lnTo>
                    <a:pt x="6762" y="2935"/>
                  </a:lnTo>
                  <a:cubicBezTo>
                    <a:pt x="6796" y="2952"/>
                    <a:pt x="6833" y="2959"/>
                    <a:pt x="6868" y="2959"/>
                  </a:cubicBezTo>
                  <a:cubicBezTo>
                    <a:pt x="6952" y="2959"/>
                    <a:pt x="7031" y="2920"/>
                    <a:pt x="7062" y="2872"/>
                  </a:cubicBezTo>
                  <a:cubicBezTo>
                    <a:pt x="7064" y="2869"/>
                    <a:pt x="7066" y="2867"/>
                    <a:pt x="7068" y="2864"/>
                  </a:cubicBezTo>
                  <a:lnTo>
                    <a:pt x="7068" y="2864"/>
                  </a:lnTo>
                  <a:cubicBezTo>
                    <a:pt x="6967" y="2890"/>
                    <a:pt x="6865" y="2913"/>
                    <a:pt x="6762" y="2935"/>
                  </a:cubicBezTo>
                  <a:lnTo>
                    <a:pt x="6762" y="2935"/>
                  </a:lnTo>
                  <a:cubicBezTo>
                    <a:pt x="6718" y="2912"/>
                    <a:pt x="6678" y="2872"/>
                    <a:pt x="6651" y="2809"/>
                  </a:cubicBezTo>
                  <a:cubicBezTo>
                    <a:pt x="6049" y="1859"/>
                    <a:pt x="5289" y="1162"/>
                    <a:pt x="4371" y="687"/>
                  </a:cubicBezTo>
                  <a:cubicBezTo>
                    <a:pt x="4349" y="691"/>
                    <a:pt x="4329" y="693"/>
                    <a:pt x="4310" y="693"/>
                  </a:cubicBezTo>
                  <a:cubicBezTo>
                    <a:pt x="4187" y="693"/>
                    <a:pt x="4109" y="611"/>
                    <a:pt x="4054" y="529"/>
                  </a:cubicBezTo>
                  <a:cubicBezTo>
                    <a:pt x="4022" y="497"/>
                    <a:pt x="4022" y="497"/>
                    <a:pt x="3990" y="497"/>
                  </a:cubicBezTo>
                  <a:cubicBezTo>
                    <a:pt x="3959" y="624"/>
                    <a:pt x="3959" y="750"/>
                    <a:pt x="3895" y="909"/>
                  </a:cubicBezTo>
                  <a:cubicBezTo>
                    <a:pt x="3871" y="1005"/>
                    <a:pt x="3806" y="1047"/>
                    <a:pt x="3735" y="1047"/>
                  </a:cubicBezTo>
                  <a:cubicBezTo>
                    <a:pt x="3621" y="1047"/>
                    <a:pt x="3496" y="939"/>
                    <a:pt x="3515" y="782"/>
                  </a:cubicBezTo>
                  <a:cubicBezTo>
                    <a:pt x="3547" y="624"/>
                    <a:pt x="3547" y="497"/>
                    <a:pt x="3579" y="307"/>
                  </a:cubicBezTo>
                  <a:cubicBezTo>
                    <a:pt x="2988" y="105"/>
                    <a:pt x="2353" y="1"/>
                    <a:pt x="1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27;p33">
              <a:extLst>
                <a:ext uri="{FF2B5EF4-FFF2-40B4-BE49-F238E27FC236}">
                  <a16:creationId xmlns="" xmlns:a16="http://schemas.microsoft.com/office/drawing/2014/main" id="{4FD1947E-1F9C-2EAE-2A9C-CBD1FB669343}"/>
                </a:ext>
              </a:extLst>
            </p:cNvPr>
            <p:cNvSpPr/>
            <p:nvPr/>
          </p:nvSpPr>
          <p:spPr>
            <a:xfrm>
              <a:off x="17681150" y="1509575"/>
              <a:ext cx="116400" cy="47550"/>
            </a:xfrm>
            <a:custGeom>
              <a:avLst/>
              <a:gdLst/>
              <a:ahLst/>
              <a:cxnLst/>
              <a:rect l="l" t="t" r="r" b="b"/>
              <a:pathLst>
                <a:path w="4656" h="1902" extrusionOk="0">
                  <a:moveTo>
                    <a:pt x="1" y="1"/>
                  </a:moveTo>
                  <a:cubicBezTo>
                    <a:pt x="1269" y="1239"/>
                    <a:pt x="2811" y="1902"/>
                    <a:pt x="4535" y="1902"/>
                  </a:cubicBezTo>
                  <a:cubicBezTo>
                    <a:pt x="4575" y="1902"/>
                    <a:pt x="4616" y="1902"/>
                    <a:pt x="4656" y="1901"/>
                  </a:cubicBezTo>
                  <a:cubicBezTo>
                    <a:pt x="3452" y="602"/>
                    <a:pt x="1742" y="38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28;p33">
              <a:extLst>
                <a:ext uri="{FF2B5EF4-FFF2-40B4-BE49-F238E27FC236}">
                  <a16:creationId xmlns="" xmlns:a16="http://schemas.microsoft.com/office/drawing/2014/main" id="{CBDD5B47-7B55-F019-030B-95B4CAA141FE}"/>
                </a:ext>
              </a:extLst>
            </p:cNvPr>
            <p:cNvSpPr/>
            <p:nvPr/>
          </p:nvSpPr>
          <p:spPr>
            <a:xfrm>
              <a:off x="17537850" y="1302950"/>
              <a:ext cx="201900" cy="171025"/>
            </a:xfrm>
            <a:custGeom>
              <a:avLst/>
              <a:gdLst/>
              <a:ahLst/>
              <a:cxnLst/>
              <a:rect l="l" t="t" r="r" b="b"/>
              <a:pathLst>
                <a:path w="8076" h="6841" extrusionOk="0">
                  <a:moveTo>
                    <a:pt x="919" y="0"/>
                  </a:moveTo>
                  <a:lnTo>
                    <a:pt x="666" y="950"/>
                  </a:lnTo>
                  <a:cubicBezTo>
                    <a:pt x="848" y="1080"/>
                    <a:pt x="752" y="1339"/>
                    <a:pt x="589" y="1339"/>
                  </a:cubicBezTo>
                  <a:cubicBezTo>
                    <a:pt x="553" y="1339"/>
                    <a:pt x="515" y="1327"/>
                    <a:pt x="476" y="1299"/>
                  </a:cubicBezTo>
                  <a:lnTo>
                    <a:pt x="0" y="2027"/>
                  </a:lnTo>
                  <a:cubicBezTo>
                    <a:pt x="1679" y="3167"/>
                    <a:pt x="3357" y="4402"/>
                    <a:pt x="4941" y="5669"/>
                  </a:cubicBezTo>
                  <a:cubicBezTo>
                    <a:pt x="5099" y="5764"/>
                    <a:pt x="4941" y="6049"/>
                    <a:pt x="4782" y="6049"/>
                  </a:cubicBezTo>
                  <a:lnTo>
                    <a:pt x="5163" y="6841"/>
                  </a:lnTo>
                  <a:cubicBezTo>
                    <a:pt x="5728" y="6652"/>
                    <a:pt x="6315" y="6565"/>
                    <a:pt x="6899" y="6565"/>
                  </a:cubicBezTo>
                  <a:cubicBezTo>
                    <a:pt x="7296" y="6565"/>
                    <a:pt x="7691" y="6605"/>
                    <a:pt x="8076" y="6682"/>
                  </a:cubicBezTo>
                  <a:cubicBezTo>
                    <a:pt x="7791" y="6271"/>
                    <a:pt x="7506" y="5922"/>
                    <a:pt x="7221" y="5542"/>
                  </a:cubicBezTo>
                  <a:lnTo>
                    <a:pt x="7221" y="5542"/>
                  </a:lnTo>
                  <a:cubicBezTo>
                    <a:pt x="7345" y="5716"/>
                    <a:pt x="7177" y="5949"/>
                    <a:pt x="6991" y="5949"/>
                  </a:cubicBezTo>
                  <a:cubicBezTo>
                    <a:pt x="6941" y="5949"/>
                    <a:pt x="6889" y="5931"/>
                    <a:pt x="6841" y="5890"/>
                  </a:cubicBezTo>
                  <a:cubicBezTo>
                    <a:pt x="5004" y="3705"/>
                    <a:pt x="3041" y="1774"/>
                    <a:pt x="9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29;p33">
              <a:extLst>
                <a:ext uri="{FF2B5EF4-FFF2-40B4-BE49-F238E27FC236}">
                  <a16:creationId xmlns="" xmlns:a16="http://schemas.microsoft.com/office/drawing/2014/main" id="{3FCDA4CA-12F1-921B-E4EB-01C470FEFD1D}"/>
                </a:ext>
              </a:extLst>
            </p:cNvPr>
            <p:cNvSpPr/>
            <p:nvPr/>
          </p:nvSpPr>
          <p:spPr>
            <a:xfrm>
              <a:off x="17162825" y="1077225"/>
              <a:ext cx="559850" cy="374775"/>
            </a:xfrm>
            <a:custGeom>
              <a:avLst/>
              <a:gdLst/>
              <a:ahLst/>
              <a:cxnLst/>
              <a:rect l="l" t="t" r="r" b="b"/>
              <a:pathLst>
                <a:path w="22394" h="14991" extrusionOk="0">
                  <a:moveTo>
                    <a:pt x="156" y="0"/>
                  </a:moveTo>
                  <a:cubicBezTo>
                    <a:pt x="46" y="0"/>
                    <a:pt x="1" y="196"/>
                    <a:pt x="149" y="225"/>
                  </a:cubicBezTo>
                  <a:cubicBezTo>
                    <a:pt x="6007" y="2220"/>
                    <a:pt x="11360" y="5134"/>
                    <a:pt x="15983" y="9029"/>
                  </a:cubicBezTo>
                  <a:cubicBezTo>
                    <a:pt x="18073" y="10803"/>
                    <a:pt x="20069" y="12734"/>
                    <a:pt x="21874" y="14919"/>
                  </a:cubicBezTo>
                  <a:cubicBezTo>
                    <a:pt x="21917" y="14969"/>
                    <a:pt x="21969" y="14990"/>
                    <a:pt x="22022" y="14990"/>
                  </a:cubicBezTo>
                  <a:cubicBezTo>
                    <a:pt x="22204" y="14990"/>
                    <a:pt x="22394" y="14743"/>
                    <a:pt x="22222" y="14571"/>
                  </a:cubicBezTo>
                  <a:cubicBezTo>
                    <a:pt x="16585" y="7636"/>
                    <a:pt x="8826" y="2347"/>
                    <a:pt x="180" y="3"/>
                  </a:cubicBezTo>
                  <a:cubicBezTo>
                    <a:pt x="172" y="1"/>
                    <a:pt x="164"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30;p33">
              <a:extLst>
                <a:ext uri="{FF2B5EF4-FFF2-40B4-BE49-F238E27FC236}">
                  <a16:creationId xmlns="" xmlns:a16="http://schemas.microsoft.com/office/drawing/2014/main" id="{B978FE87-0EF5-0718-9821-120845AF213F}"/>
                </a:ext>
              </a:extLst>
            </p:cNvPr>
            <p:cNvSpPr/>
            <p:nvPr/>
          </p:nvSpPr>
          <p:spPr>
            <a:xfrm>
              <a:off x="17028775" y="1037700"/>
              <a:ext cx="689600" cy="444200"/>
            </a:xfrm>
            <a:custGeom>
              <a:avLst/>
              <a:gdLst/>
              <a:ahLst/>
              <a:cxnLst/>
              <a:rect l="l" t="t" r="r" b="b"/>
              <a:pathLst>
                <a:path w="27584" h="17768" extrusionOk="0">
                  <a:moveTo>
                    <a:pt x="3674" y="1"/>
                  </a:moveTo>
                  <a:cubicBezTo>
                    <a:pt x="3611" y="2946"/>
                    <a:pt x="2249" y="5923"/>
                    <a:pt x="0" y="7918"/>
                  </a:cubicBezTo>
                  <a:cubicBezTo>
                    <a:pt x="3896" y="9343"/>
                    <a:pt x="7696" y="11180"/>
                    <a:pt x="11559" y="12700"/>
                  </a:cubicBezTo>
                  <a:cubicBezTo>
                    <a:pt x="13491" y="13460"/>
                    <a:pt x="15486" y="14157"/>
                    <a:pt x="17418" y="14885"/>
                  </a:cubicBezTo>
                  <a:cubicBezTo>
                    <a:pt x="12795" y="11782"/>
                    <a:pt x="7949" y="9280"/>
                    <a:pt x="2565" y="7633"/>
                  </a:cubicBezTo>
                  <a:cubicBezTo>
                    <a:pt x="2416" y="7603"/>
                    <a:pt x="2492" y="7377"/>
                    <a:pt x="2633" y="7377"/>
                  </a:cubicBezTo>
                  <a:cubicBezTo>
                    <a:pt x="2642" y="7377"/>
                    <a:pt x="2651" y="7378"/>
                    <a:pt x="2660" y="7380"/>
                  </a:cubicBezTo>
                  <a:cubicBezTo>
                    <a:pt x="8583" y="9090"/>
                    <a:pt x="14378" y="11782"/>
                    <a:pt x="19287" y="15582"/>
                  </a:cubicBezTo>
                  <a:cubicBezTo>
                    <a:pt x="21187" y="16247"/>
                    <a:pt x="23055" y="16976"/>
                    <a:pt x="24892" y="17736"/>
                  </a:cubicBezTo>
                  <a:lnTo>
                    <a:pt x="24955" y="17767"/>
                  </a:lnTo>
                  <a:cubicBezTo>
                    <a:pt x="24987" y="17736"/>
                    <a:pt x="24987" y="17672"/>
                    <a:pt x="25019" y="17672"/>
                  </a:cubicBezTo>
                  <a:cubicBezTo>
                    <a:pt x="25209" y="17577"/>
                    <a:pt x="25367" y="17514"/>
                    <a:pt x="25589" y="17451"/>
                  </a:cubicBezTo>
                  <a:lnTo>
                    <a:pt x="25177" y="16659"/>
                  </a:lnTo>
                  <a:cubicBezTo>
                    <a:pt x="25145" y="16659"/>
                    <a:pt x="25114" y="16659"/>
                    <a:pt x="25050" y="16627"/>
                  </a:cubicBezTo>
                  <a:cubicBezTo>
                    <a:pt x="18558" y="11782"/>
                    <a:pt x="11844" y="7792"/>
                    <a:pt x="4371" y="4783"/>
                  </a:cubicBezTo>
                  <a:cubicBezTo>
                    <a:pt x="4251" y="4753"/>
                    <a:pt x="4272" y="4527"/>
                    <a:pt x="4407" y="4527"/>
                  </a:cubicBezTo>
                  <a:cubicBezTo>
                    <a:pt x="4416" y="4527"/>
                    <a:pt x="4425" y="4528"/>
                    <a:pt x="4434" y="4530"/>
                  </a:cubicBezTo>
                  <a:cubicBezTo>
                    <a:pt x="9976" y="6588"/>
                    <a:pt x="15455" y="9280"/>
                    <a:pt x="20395" y="12605"/>
                  </a:cubicBezTo>
                  <a:lnTo>
                    <a:pt x="20870" y="11909"/>
                  </a:lnTo>
                  <a:cubicBezTo>
                    <a:pt x="17355" y="9470"/>
                    <a:pt x="13650" y="7285"/>
                    <a:pt x="9818" y="5321"/>
                  </a:cubicBezTo>
                  <a:cubicBezTo>
                    <a:pt x="9702" y="5264"/>
                    <a:pt x="9797" y="5127"/>
                    <a:pt x="9911" y="5127"/>
                  </a:cubicBezTo>
                  <a:cubicBezTo>
                    <a:pt x="9922" y="5127"/>
                    <a:pt x="9933" y="5129"/>
                    <a:pt x="9944" y="5131"/>
                  </a:cubicBezTo>
                  <a:cubicBezTo>
                    <a:pt x="13808" y="6873"/>
                    <a:pt x="17577" y="9027"/>
                    <a:pt x="21060" y="11497"/>
                  </a:cubicBezTo>
                  <a:lnTo>
                    <a:pt x="21345" y="10547"/>
                  </a:lnTo>
                  <a:cubicBezTo>
                    <a:pt x="16722" y="6683"/>
                    <a:pt x="11401" y="3801"/>
                    <a:pt x="5511" y="1774"/>
                  </a:cubicBezTo>
                  <a:cubicBezTo>
                    <a:pt x="5372" y="1719"/>
                    <a:pt x="5379" y="1542"/>
                    <a:pt x="5490" y="1542"/>
                  </a:cubicBezTo>
                  <a:lnTo>
                    <a:pt x="5490" y="1542"/>
                  </a:lnTo>
                  <a:cubicBezTo>
                    <a:pt x="5505" y="1542"/>
                    <a:pt x="5523" y="1545"/>
                    <a:pt x="5542" y="1553"/>
                  </a:cubicBezTo>
                  <a:cubicBezTo>
                    <a:pt x="14220" y="3960"/>
                    <a:pt x="21947" y="9217"/>
                    <a:pt x="27584" y="16152"/>
                  </a:cubicBezTo>
                  <a:cubicBezTo>
                    <a:pt x="24702" y="12194"/>
                    <a:pt x="21979" y="8172"/>
                    <a:pt x="17893" y="5416"/>
                  </a:cubicBezTo>
                  <a:cubicBezTo>
                    <a:pt x="13650" y="2471"/>
                    <a:pt x="8678" y="1014"/>
                    <a:pt x="3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31;p33">
              <a:extLst>
                <a:ext uri="{FF2B5EF4-FFF2-40B4-BE49-F238E27FC236}">
                  <a16:creationId xmlns="" xmlns:a16="http://schemas.microsoft.com/office/drawing/2014/main" id="{922EC7E0-9292-91A3-7210-1F09DE0EC408}"/>
                </a:ext>
              </a:extLst>
            </p:cNvPr>
            <p:cNvSpPr/>
            <p:nvPr/>
          </p:nvSpPr>
          <p:spPr>
            <a:xfrm>
              <a:off x="17132875" y="1149900"/>
              <a:ext cx="532475" cy="303500"/>
            </a:xfrm>
            <a:custGeom>
              <a:avLst/>
              <a:gdLst/>
              <a:ahLst/>
              <a:cxnLst/>
              <a:rect l="l" t="t" r="r" b="b"/>
              <a:pathLst>
                <a:path w="21299" h="12140" extrusionOk="0">
                  <a:moveTo>
                    <a:pt x="193" y="1"/>
                  </a:moveTo>
                  <a:cubicBezTo>
                    <a:pt x="64" y="1"/>
                    <a:pt x="1" y="235"/>
                    <a:pt x="143" y="263"/>
                  </a:cubicBezTo>
                  <a:cubicBezTo>
                    <a:pt x="7680" y="3304"/>
                    <a:pt x="14363" y="7294"/>
                    <a:pt x="20855" y="12107"/>
                  </a:cubicBezTo>
                  <a:cubicBezTo>
                    <a:pt x="20886" y="12139"/>
                    <a:pt x="20950" y="12139"/>
                    <a:pt x="20981" y="12139"/>
                  </a:cubicBezTo>
                  <a:cubicBezTo>
                    <a:pt x="21140" y="12139"/>
                    <a:pt x="21298" y="11854"/>
                    <a:pt x="21140" y="11727"/>
                  </a:cubicBezTo>
                  <a:cubicBezTo>
                    <a:pt x="19556" y="10461"/>
                    <a:pt x="17878" y="9226"/>
                    <a:pt x="16168" y="8086"/>
                  </a:cubicBezTo>
                  <a:cubicBezTo>
                    <a:pt x="11227" y="4760"/>
                    <a:pt x="5812" y="2068"/>
                    <a:pt x="238" y="10"/>
                  </a:cubicBezTo>
                  <a:cubicBezTo>
                    <a:pt x="223" y="4"/>
                    <a:pt x="207"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32;p33">
              <a:extLst>
                <a:ext uri="{FF2B5EF4-FFF2-40B4-BE49-F238E27FC236}">
                  <a16:creationId xmlns="" xmlns:a16="http://schemas.microsoft.com/office/drawing/2014/main" id="{65422D18-DD5B-C7A0-9269-B2130F141C00}"/>
                </a:ext>
              </a:extLst>
            </p:cNvPr>
            <p:cNvSpPr/>
            <p:nvPr/>
          </p:nvSpPr>
          <p:spPr>
            <a:xfrm>
              <a:off x="17161775" y="939550"/>
              <a:ext cx="576400" cy="507500"/>
            </a:xfrm>
            <a:custGeom>
              <a:avLst/>
              <a:gdLst/>
              <a:ahLst/>
              <a:cxnLst/>
              <a:rect l="l" t="t" r="r" b="b"/>
              <a:pathLst>
                <a:path w="23056" h="20300" extrusionOk="0">
                  <a:moveTo>
                    <a:pt x="8646" y="0"/>
                  </a:moveTo>
                  <a:cubicBezTo>
                    <a:pt x="8615" y="127"/>
                    <a:pt x="8583" y="190"/>
                    <a:pt x="8456" y="222"/>
                  </a:cubicBezTo>
                  <a:cubicBezTo>
                    <a:pt x="5638" y="1330"/>
                    <a:pt x="2788" y="2344"/>
                    <a:pt x="1" y="3357"/>
                  </a:cubicBezTo>
                  <a:cubicBezTo>
                    <a:pt x="4846" y="4434"/>
                    <a:pt x="9660" y="6049"/>
                    <a:pt x="13650" y="9057"/>
                  </a:cubicBezTo>
                  <a:cubicBezTo>
                    <a:pt x="17577" y="12003"/>
                    <a:pt x="20586" y="16120"/>
                    <a:pt x="23056" y="20300"/>
                  </a:cubicBezTo>
                  <a:cubicBezTo>
                    <a:pt x="20649" y="12066"/>
                    <a:pt x="15677" y="4877"/>
                    <a:pt x="8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33;p33">
              <a:extLst>
                <a:ext uri="{FF2B5EF4-FFF2-40B4-BE49-F238E27FC236}">
                  <a16:creationId xmlns="" xmlns:a16="http://schemas.microsoft.com/office/drawing/2014/main" id="{2CAB8D7B-1A4D-EF2F-3CBD-805E8B6A55FC}"/>
                </a:ext>
              </a:extLst>
            </p:cNvPr>
            <p:cNvSpPr/>
            <p:nvPr/>
          </p:nvSpPr>
          <p:spPr>
            <a:xfrm>
              <a:off x="17271325" y="1165075"/>
              <a:ext cx="287925" cy="170500"/>
            </a:xfrm>
            <a:custGeom>
              <a:avLst/>
              <a:gdLst/>
              <a:ahLst/>
              <a:cxnLst/>
              <a:rect l="l" t="t" r="r" b="b"/>
              <a:pathLst>
                <a:path w="11517" h="6820" extrusionOk="0">
                  <a:moveTo>
                    <a:pt x="209" y="1"/>
                  </a:moveTo>
                  <a:cubicBezTo>
                    <a:pt x="95" y="1"/>
                    <a:pt x="0" y="137"/>
                    <a:pt x="116" y="195"/>
                  </a:cubicBezTo>
                  <a:cubicBezTo>
                    <a:pt x="4011" y="2158"/>
                    <a:pt x="7653" y="4312"/>
                    <a:pt x="11168" y="6782"/>
                  </a:cubicBezTo>
                  <a:cubicBezTo>
                    <a:pt x="11200" y="6808"/>
                    <a:pt x="11232" y="6820"/>
                    <a:pt x="11261" y="6820"/>
                  </a:cubicBezTo>
                  <a:cubicBezTo>
                    <a:pt x="11411" y="6820"/>
                    <a:pt x="11517" y="6534"/>
                    <a:pt x="11358" y="6402"/>
                  </a:cubicBezTo>
                  <a:cubicBezTo>
                    <a:pt x="7843" y="3932"/>
                    <a:pt x="4106" y="1778"/>
                    <a:pt x="242" y="5"/>
                  </a:cubicBezTo>
                  <a:cubicBezTo>
                    <a:pt x="231" y="2"/>
                    <a:pt x="220" y="1"/>
                    <a:pt x="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Arrow: Right 50">
            <a:extLst>
              <a:ext uri="{FF2B5EF4-FFF2-40B4-BE49-F238E27FC236}">
                <a16:creationId xmlns="" xmlns:a16="http://schemas.microsoft.com/office/drawing/2014/main" id="{93D83F0E-7144-31C3-4BDB-EF8E4E985E0A}"/>
              </a:ext>
            </a:extLst>
          </p:cNvPr>
          <p:cNvSpPr/>
          <p:nvPr/>
        </p:nvSpPr>
        <p:spPr>
          <a:xfrm>
            <a:off x="294174" y="329622"/>
            <a:ext cx="656339" cy="338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4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Right)">
                                      <p:cBhvr>
                                        <p:cTn id="22" dur="1000"/>
                                        <p:tgtEl>
                                          <p:spTgt spid="5"/>
                                        </p:tgtEl>
                                      </p:cBhvr>
                                    </p:animEffect>
                                  </p:childTnLst>
                                </p:cTn>
                              </p:par>
                              <p:par>
                                <p:cTn id="23" presetID="18" presetClass="entr" presetSubtype="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Right)">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000" fill="hold"/>
                                        <p:tgtEl>
                                          <p:spTgt spid="8"/>
                                        </p:tgtEl>
                                        <p:attrNameLst>
                                          <p:attrName>ppt_x</p:attrName>
                                        </p:attrNameLst>
                                      </p:cBhvr>
                                      <p:tavLst>
                                        <p:tav tm="0">
                                          <p:val>
                                            <p:strVal val="1+#ppt_w/2"/>
                                          </p:val>
                                        </p:tav>
                                        <p:tav tm="100000">
                                          <p:val>
                                            <p:strVal val="#ppt_x"/>
                                          </p:val>
                                        </p:tav>
                                      </p:tavLst>
                                    </p:anim>
                                    <p:anim calcmode="lin" valueType="num">
                                      <p:cBhvr additive="base">
                                        <p:cTn id="36"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heckerboard(across)">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p:bldP spid="5" grpId="0"/>
      <p:bldP spid="6" grpId="0"/>
      <p:bldP spid="8" grpId="0"/>
      <p:bldP spid="10" grpId="0"/>
      <p:bldP spid="11"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4550" y="401769"/>
            <a:ext cx="8495414" cy="1913665"/>
          </a:xfrm>
          <a:prstGeom prst="rect">
            <a:avLst/>
          </a:prstGeom>
        </p:spPr>
        <p:txBody>
          <a:bodyPr wrap="square">
            <a:spAutoFit/>
          </a:bodyPr>
          <a:lstStyle/>
          <a:p>
            <a:pPr>
              <a:lnSpc>
                <a:spcPct val="107000"/>
              </a:lnSpc>
              <a:spcAft>
                <a:spcPts val="0"/>
              </a:spcAft>
            </a:pPr>
            <a:r>
              <a:rPr lang="de-DE"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Chú ý: Một số trường hợp, kí hiệu hóa học không tương ứng với tên gọi theo IUPAC.</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VD: Potassium là K</a:t>
            </a:r>
            <a:endParaRPr lang="en-US" sz="28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Copper là Cu</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0654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484179" y="3801465"/>
            <a:ext cx="1512872" cy="598815"/>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1"/>
          <p:cNvSpPr/>
          <p:nvPr/>
        </p:nvSpPr>
        <p:spPr>
          <a:xfrm>
            <a:off x="1085925" y="1571048"/>
            <a:ext cx="2142467" cy="2855547"/>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1"/>
          <p:cNvSpPr/>
          <p:nvPr/>
        </p:nvSpPr>
        <p:spPr>
          <a:xfrm>
            <a:off x="1085925" y="1494361"/>
            <a:ext cx="2010062" cy="2881817"/>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1"/>
          <p:cNvSpPr/>
          <p:nvPr/>
        </p:nvSpPr>
        <p:spPr>
          <a:xfrm>
            <a:off x="1758361" y="915775"/>
            <a:ext cx="177274" cy="90135"/>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1"/>
          <p:cNvSpPr/>
          <p:nvPr/>
        </p:nvSpPr>
        <p:spPr>
          <a:xfrm>
            <a:off x="1758361" y="915775"/>
            <a:ext cx="348228" cy="378218"/>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1"/>
          <p:cNvSpPr/>
          <p:nvPr/>
        </p:nvSpPr>
        <p:spPr>
          <a:xfrm>
            <a:off x="1846979" y="1199340"/>
            <a:ext cx="356589" cy="164633"/>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1"/>
          <p:cNvSpPr/>
          <p:nvPr/>
        </p:nvSpPr>
        <p:spPr>
          <a:xfrm>
            <a:off x="1849053" y="1220178"/>
            <a:ext cx="1011302" cy="85299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1"/>
          <p:cNvSpPr/>
          <p:nvPr/>
        </p:nvSpPr>
        <p:spPr>
          <a:xfrm>
            <a:off x="2023161" y="1760216"/>
            <a:ext cx="912246" cy="41568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1"/>
          <p:cNvSpPr/>
          <p:nvPr/>
        </p:nvSpPr>
        <p:spPr>
          <a:xfrm>
            <a:off x="2239998" y="2134474"/>
            <a:ext cx="182476" cy="186623"/>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1"/>
          <p:cNvSpPr/>
          <p:nvPr/>
        </p:nvSpPr>
        <p:spPr>
          <a:xfrm>
            <a:off x="2489162" y="2014582"/>
            <a:ext cx="323209" cy="297794"/>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1484179" y="2006028"/>
            <a:ext cx="7693905" cy="2079708"/>
          </a:xfrm>
          <a:prstGeom prst="rect">
            <a:avLst/>
          </a:prstGeom>
        </p:spPr>
        <p:txBody>
          <a:bodyPr spcFirstLastPara="1" wrap="square" lIns="91425" tIns="91425" rIns="91425" bIns="91425" anchor="t" anchorCtr="0">
            <a:noAutofit/>
          </a:bodyPr>
          <a:lstStyle/>
          <a:p>
            <a:pPr lvl="0" algn="ctr">
              <a:defRPr/>
            </a:pPr>
            <a:r>
              <a:rPr lang="en-US" altLang="zh-CN" sz="8800" b="1">
                <a:solidFill>
                  <a:srgbClr val="FF3399"/>
                </a:solidFill>
                <a:latin typeface="Times New Roman" panose="02020603050405020304" pitchFamily="18" charset="0"/>
                <a:cs typeface="Times New Roman" panose="02020603050405020304" pitchFamily="18" charset="0"/>
                <a:sym typeface="+mn-lt"/>
              </a:rPr>
              <a:t>LUYỆN TẬP</a:t>
            </a:r>
            <a:endParaRPr lang="en-US" altLang="zh-CN" sz="4800" dirty="0">
              <a:solidFill>
                <a:srgbClr val="FF3399"/>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120859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30"/>
          <p:cNvSpPr txBox="1">
            <a:spLocks noGrp="1"/>
          </p:cNvSpPr>
          <p:nvPr>
            <p:ph type="title"/>
          </p:nvPr>
        </p:nvSpPr>
        <p:spPr>
          <a:xfrm>
            <a:off x="698707" y="1244408"/>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endParaRPr sz="4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55" name="Google Shape;555;p30"/>
          <p:cNvSpPr txBox="1">
            <a:spLocks noGrp="1"/>
          </p:cNvSpPr>
          <p:nvPr>
            <p:ph type="subTitle" idx="1"/>
          </p:nvPr>
        </p:nvSpPr>
        <p:spPr>
          <a:xfrm>
            <a:off x="2052083" y="1272346"/>
            <a:ext cx="3817087" cy="873600"/>
          </a:xfrm>
          <a:prstGeom prst="rect">
            <a:avLst/>
          </a:prstGeom>
        </p:spPr>
        <p:txBody>
          <a:bodyPr spcFirstLastPara="1" wrap="square" lIns="91425" tIns="91425" rIns="91425" bIns="91425" anchor="t" anchorCtr="0">
            <a:noAutofit/>
          </a:bodyPr>
          <a:lstStyle/>
          <a:p>
            <a:pPr marL="0" marR="0" lvl="0" indent="0" defTabSz="914400" rtl="0" eaLnBrk="1" fontAlgn="auto" latinLnBrk="0" hangingPunct="1">
              <a:spcBef>
                <a:spcPts val="0"/>
              </a:spcBef>
              <a:spcAft>
                <a:spcPts val="0"/>
              </a:spcAft>
              <a:buClrTx/>
              <a:buSzTx/>
              <a:buFontTx/>
              <a:buNone/>
              <a:tabLst/>
              <a:defRPr/>
            </a:pPr>
            <a:r>
              <a:rPr lang="en-US" altLang="zh-CN" sz="2400" b="1" noProof="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NGUYÊN TỐ HÓA HỌC LÀ GÌ?</a:t>
            </a:r>
            <a:endParaRPr lang="en-US" altLang="zh-CN" sz="2400" dirty="0">
              <a:solidFill>
                <a:schemeClr val="accent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560" name="Google Shape;560;p30"/>
          <p:cNvSpPr txBox="1">
            <a:spLocks noGrp="1"/>
          </p:cNvSpPr>
          <p:nvPr>
            <p:ph type="title" idx="3"/>
          </p:nvPr>
        </p:nvSpPr>
        <p:spPr>
          <a:xfrm>
            <a:off x="782954" y="2327183"/>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C00000"/>
                </a:solidFill>
                <a:latin typeface="Times New Roman" panose="02020603050405020304" pitchFamily="18" charset="0"/>
                <a:cs typeface="Times New Roman" panose="02020603050405020304" pitchFamily="18" charset="0"/>
              </a:rPr>
              <a:t>II.</a:t>
            </a:r>
            <a:endParaRPr sz="5400" dirty="0">
              <a:solidFill>
                <a:srgbClr val="C00000"/>
              </a:solidFill>
              <a:latin typeface="Times New Roman" panose="02020603050405020304" pitchFamily="18" charset="0"/>
              <a:cs typeface="Times New Roman" panose="02020603050405020304" pitchFamily="18" charset="0"/>
            </a:endParaRPr>
          </a:p>
        </p:txBody>
      </p:sp>
      <p:sp>
        <p:nvSpPr>
          <p:cNvPr id="559" name="Google Shape;559;p30"/>
          <p:cNvSpPr txBox="1">
            <a:spLocks noGrp="1"/>
          </p:cNvSpPr>
          <p:nvPr>
            <p:ph type="subTitle" idx="5"/>
          </p:nvPr>
        </p:nvSpPr>
        <p:spPr>
          <a:xfrm>
            <a:off x="2357710" y="2304850"/>
            <a:ext cx="3205832"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2400" b="1" dirty="0">
                <a:solidFill>
                  <a:srgbClr val="C00000"/>
                </a:solidFill>
                <a:effectLst/>
                <a:latin typeface="Times New Roman" panose="02020603050405020304" pitchFamily="18" charset="0"/>
                <a:ea typeface="Courier New" panose="02070309020205020404" pitchFamily="49" charset="0"/>
              </a:rPr>
              <a:t>TÊN NGUYÊN TỐ HOÁ HỌC</a:t>
            </a:r>
            <a:endParaRPr sz="1800" dirty="0">
              <a:solidFill>
                <a:srgbClr val="C00000"/>
              </a:solidFill>
              <a:latin typeface="+mn-lt"/>
            </a:endParaRPr>
          </a:p>
        </p:txBody>
      </p:sp>
      <p:sp>
        <p:nvSpPr>
          <p:cNvPr id="566" name="Google Shape;566;p30"/>
          <p:cNvSpPr txBox="1">
            <a:spLocks noGrp="1"/>
          </p:cNvSpPr>
          <p:nvPr>
            <p:ph type="title" idx="6"/>
          </p:nvPr>
        </p:nvSpPr>
        <p:spPr>
          <a:xfrm>
            <a:off x="881430" y="3511004"/>
            <a:ext cx="1689000" cy="72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solidFill>
                  <a:srgbClr val="00B050"/>
                </a:solidFill>
                <a:latin typeface="Times New Roman" panose="02020603050405020304" pitchFamily="18" charset="0"/>
                <a:cs typeface="Times New Roman" panose="02020603050405020304" pitchFamily="18" charset="0"/>
              </a:rPr>
              <a:t>III.</a:t>
            </a:r>
            <a:endParaRPr sz="5400" dirty="0">
              <a:solidFill>
                <a:srgbClr val="00B050"/>
              </a:solidFill>
              <a:latin typeface="Times New Roman" panose="02020603050405020304" pitchFamily="18" charset="0"/>
              <a:cs typeface="Times New Roman" panose="02020603050405020304" pitchFamily="18" charset="0"/>
            </a:endParaRPr>
          </a:p>
        </p:txBody>
      </p:sp>
      <p:sp>
        <p:nvSpPr>
          <p:cNvPr id="565" name="Google Shape;565;p30"/>
          <p:cNvSpPr txBox="1">
            <a:spLocks noGrp="1"/>
          </p:cNvSpPr>
          <p:nvPr>
            <p:ph type="subTitle" idx="8"/>
          </p:nvPr>
        </p:nvSpPr>
        <p:spPr>
          <a:xfrm>
            <a:off x="2471954" y="3540925"/>
            <a:ext cx="2759265" cy="87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b="1">
                <a:solidFill>
                  <a:srgbClr val="00B050"/>
                </a:solidFill>
                <a:latin typeface="Times New Roman" panose="02020603050405020304" pitchFamily="18" charset="0"/>
                <a:cs typeface="Times New Roman" panose="02020603050405020304" pitchFamily="18" charset="0"/>
              </a:rPr>
              <a:t>KÍ </a:t>
            </a:r>
            <a:r>
              <a:rPr lang="en-US" sz="2400" b="1" dirty="0">
                <a:solidFill>
                  <a:srgbClr val="00B050"/>
                </a:solidFill>
                <a:latin typeface="Times New Roman" panose="02020603050405020304" pitchFamily="18" charset="0"/>
                <a:cs typeface="Times New Roman" panose="02020603050405020304" pitchFamily="18" charset="0"/>
              </a:rPr>
              <a:t>HIỆU HOÁ HỌC</a:t>
            </a:r>
            <a:endParaRPr sz="2400" b="1" dirty="0">
              <a:solidFill>
                <a:srgbClr val="00B050"/>
              </a:solidFill>
              <a:latin typeface="Times New Roman" panose="02020603050405020304" pitchFamily="18" charset="0"/>
              <a:cs typeface="Times New Roman" panose="02020603050405020304" pitchFamily="18" charset="0"/>
            </a:endParaRPr>
          </a:p>
        </p:txBody>
      </p:sp>
      <p:sp>
        <p:nvSpPr>
          <p:cNvPr id="29" name="矩形 33">
            <a:extLst>
              <a:ext uri="{FF2B5EF4-FFF2-40B4-BE49-F238E27FC236}">
                <a16:creationId xmlns="" xmlns:a16="http://schemas.microsoft.com/office/drawing/2014/main" id="{857367A5-9DCD-4A05-8E7A-B6D3BEE04AF4}"/>
              </a:ext>
            </a:extLst>
          </p:cNvPr>
          <p:cNvSpPr/>
          <p:nvPr/>
        </p:nvSpPr>
        <p:spPr>
          <a:xfrm>
            <a:off x="1543207" y="444777"/>
            <a:ext cx="50702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NỘI</a:t>
            </a:r>
            <a:r>
              <a:rPr kumimoji="0" lang="en-US" altLang="zh-CN" sz="36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rPr>
              <a:t> DUNG BÀI HỌC</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5">
                                            <p:txEl>
                                              <p:pRg st="0" end="0"/>
                                            </p:txEl>
                                          </p:spTgt>
                                        </p:tgtEl>
                                        <p:attrNameLst>
                                          <p:attrName>style.visibility</p:attrName>
                                        </p:attrNameLst>
                                      </p:cBhvr>
                                      <p:to>
                                        <p:strVal val="visible"/>
                                      </p:to>
                                    </p:set>
                                    <p:animEffect transition="in" filter="barn(inVertical)">
                                      <p:cBhvr>
                                        <p:cTn id="7" dur="500"/>
                                        <p:tgtEl>
                                          <p:spTgt spid="55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56"/>
                                        </p:tgtEl>
                                        <p:attrNameLst>
                                          <p:attrName>style.visibility</p:attrName>
                                        </p:attrNameLst>
                                      </p:cBhvr>
                                      <p:to>
                                        <p:strVal val="visible"/>
                                      </p:to>
                                    </p:set>
                                    <p:animEffect transition="in" filter="barn(inVertical)">
                                      <p:cBhvr>
                                        <p:cTn id="10" dur="500"/>
                                        <p:tgtEl>
                                          <p:spTgt spid="55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59">
                                            <p:txEl>
                                              <p:pRg st="0" end="0"/>
                                            </p:txEl>
                                          </p:spTgt>
                                        </p:tgtEl>
                                        <p:attrNameLst>
                                          <p:attrName>style.visibility</p:attrName>
                                        </p:attrNameLst>
                                      </p:cBhvr>
                                      <p:to>
                                        <p:strVal val="visible"/>
                                      </p:to>
                                    </p:set>
                                    <p:animEffect transition="in" filter="barn(inVertical)">
                                      <p:cBhvr>
                                        <p:cTn id="13" dur="500"/>
                                        <p:tgtEl>
                                          <p:spTgt spid="559">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60"/>
                                        </p:tgtEl>
                                        <p:attrNameLst>
                                          <p:attrName>style.visibility</p:attrName>
                                        </p:attrNameLst>
                                      </p:cBhvr>
                                      <p:to>
                                        <p:strVal val="visible"/>
                                      </p:to>
                                    </p:set>
                                    <p:animEffect transition="in" filter="barn(inVertical)">
                                      <p:cBhvr>
                                        <p:cTn id="16" dur="500"/>
                                        <p:tgtEl>
                                          <p:spTgt spid="56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5">
                                            <p:txEl>
                                              <p:pRg st="0" end="0"/>
                                            </p:txEl>
                                          </p:spTgt>
                                        </p:tgtEl>
                                        <p:attrNameLst>
                                          <p:attrName>style.visibility</p:attrName>
                                        </p:attrNameLst>
                                      </p:cBhvr>
                                      <p:to>
                                        <p:strVal val="visible"/>
                                      </p:to>
                                    </p:set>
                                    <p:animEffect transition="in" filter="barn(inVertical)">
                                      <p:cBhvr>
                                        <p:cTn id="19" dur="500"/>
                                        <p:tgtEl>
                                          <p:spTgt spid="565">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6"/>
                                        </p:tgtEl>
                                        <p:attrNameLst>
                                          <p:attrName>style.visibility</p:attrName>
                                        </p:attrNameLst>
                                      </p:cBhvr>
                                      <p:to>
                                        <p:strVal val="visible"/>
                                      </p:to>
                                    </p:set>
                                    <p:animEffect transition="in" filter="barn(inVertical)">
                                      <p:cBhvr>
                                        <p:cTn id="22" dur="500"/>
                                        <p:tgtEl>
                                          <p:spTgt spid="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 grpId="0"/>
      <p:bldP spid="555" grpId="0" build="p"/>
      <p:bldP spid="560" grpId="0"/>
      <p:bldP spid="559" grpId="0" build="p"/>
      <p:bldP spid="566" grpId="0"/>
      <p:bldP spid="56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394531" y="811415"/>
            <a:ext cx="8354938"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1. </a:t>
            </a:r>
            <a:r>
              <a:rPr lang="vi-VN" sz="2000" dirty="0">
                <a:latin typeface="Times New Roman" panose="02020603050405020304" pitchFamily="18" charset="0"/>
              </a:rPr>
              <a:t>Đọc và viết tên các nguyên tố hoá học có kí hiệu là: C, O, Mg, S.</a:t>
            </a:r>
          </a:p>
        </p:txBody>
      </p:sp>
      <p:sp>
        <p:nvSpPr>
          <p:cNvPr id="6" name="TextBox 5">
            <a:extLst>
              <a:ext uri="{FF2B5EF4-FFF2-40B4-BE49-F238E27FC236}">
                <a16:creationId xmlns="" xmlns:a16="http://schemas.microsoft.com/office/drawing/2014/main" id="{1C257223-C199-4E96-8AE9-CE99B6A36319}"/>
              </a:ext>
            </a:extLst>
          </p:cNvPr>
          <p:cNvSpPr txBox="1"/>
          <p:nvPr/>
        </p:nvSpPr>
        <p:spPr>
          <a:xfrm>
            <a:off x="394531" y="1289340"/>
            <a:ext cx="8354938" cy="707886"/>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2. </a:t>
            </a:r>
            <a:r>
              <a:rPr lang="vi-VN" sz="2000" dirty="0">
                <a:latin typeface="Times New Roman" panose="02020603050405020304" pitchFamily="18" charset="0"/>
              </a:rPr>
              <a:t>Hoàn thành thông tin về tên hoặc kí hiệu hóa học của nguyên tố theo mẫu trong các ô sau:</a:t>
            </a:r>
          </a:p>
        </p:txBody>
      </p:sp>
      <p:sp>
        <p:nvSpPr>
          <p:cNvPr id="7" name="TextBox 6">
            <a:extLst>
              <a:ext uri="{FF2B5EF4-FFF2-40B4-BE49-F238E27FC236}">
                <a16:creationId xmlns="" xmlns:a16="http://schemas.microsoft.com/office/drawing/2014/main" id="{BFDEB100-B862-4EC8-B4AF-7E5D241E2987}"/>
              </a:ext>
            </a:extLst>
          </p:cNvPr>
          <p:cNvSpPr txBox="1"/>
          <p:nvPr/>
        </p:nvSpPr>
        <p:spPr>
          <a:xfrm>
            <a:off x="394531" y="4601297"/>
            <a:ext cx="6879726" cy="400110"/>
          </a:xfrm>
          <a:prstGeom prst="rect">
            <a:avLst/>
          </a:prstGeom>
          <a:solidFill>
            <a:schemeClr val="accent1">
              <a:lumMod val="20000"/>
              <a:lumOff val="80000"/>
            </a:schemeClr>
          </a:solidFill>
        </p:spPr>
        <p:txBody>
          <a:bodyPr wrap="square">
            <a:spAutoFit/>
          </a:bodyPr>
          <a:lstStyle/>
          <a:p>
            <a:r>
              <a:rPr lang="vi-VN" sz="2000" b="1" dirty="0">
                <a:solidFill>
                  <a:srgbClr val="C00000"/>
                </a:solidFill>
                <a:latin typeface="Times New Roman" panose="02020603050405020304" pitchFamily="18" charset="0"/>
              </a:rPr>
              <a:t>Câu 3. </a:t>
            </a:r>
            <a:r>
              <a:rPr lang="vi-VN" sz="2000" dirty="0">
                <a:latin typeface="Times New Roman" panose="02020603050405020304" pitchFamily="18" charset="0"/>
              </a:rPr>
              <a:t>Đọc tên các nguyên tố hoá học có trong các ô trên.</a:t>
            </a:r>
          </a:p>
        </p:txBody>
      </p:sp>
      <p:sp>
        <p:nvSpPr>
          <p:cNvPr id="2" name="Rectangle: Rounded Corners 1">
            <a:extLst>
              <a:ext uri="{FF2B5EF4-FFF2-40B4-BE49-F238E27FC236}">
                <a16:creationId xmlns="" xmlns:a16="http://schemas.microsoft.com/office/drawing/2014/main" id="{2BD45F54-2C78-4B05-A9E2-1F72964C7383}"/>
              </a:ext>
            </a:extLst>
          </p:cNvPr>
          <p:cNvSpPr/>
          <p:nvPr/>
        </p:nvSpPr>
        <p:spPr>
          <a:xfrm>
            <a:off x="1704717" y="2057570"/>
            <a:ext cx="956597" cy="1141481"/>
          </a:xfrm>
          <a:prstGeom prst="roundRect">
            <a:avLst/>
          </a:prstGeom>
          <a:solidFill>
            <a:schemeClr val="accent1">
              <a:lumMod val="20000"/>
              <a:lumOff val="8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chemeClr val="accent1">
                    <a:lumMod val="10000"/>
                  </a:schemeClr>
                </a:solidFill>
                <a:latin typeface="Times New Roman" panose="02020603050405020304" pitchFamily="18" charset="0"/>
              </a:rPr>
              <a:t>Li</a:t>
            </a:r>
            <a:r>
              <a:rPr lang="vi-VN" sz="2000" dirty="0">
                <a:solidFill>
                  <a:schemeClr val="accent1">
                    <a:lumMod val="10000"/>
                  </a:schemeClr>
                </a:solidFill>
                <a:latin typeface="Times New Roman" panose="02020603050405020304" pitchFamily="18" charset="0"/>
              </a:rPr>
              <a:t> </a:t>
            </a:r>
          </a:p>
          <a:p>
            <a:pPr algn="ctr"/>
            <a:r>
              <a:rPr lang="vi-VN" sz="2000" dirty="0">
                <a:solidFill>
                  <a:schemeClr val="accent1">
                    <a:lumMod val="10000"/>
                  </a:schemeClr>
                </a:solidFill>
                <a:latin typeface="Times New Roman" panose="02020603050405020304" pitchFamily="18" charset="0"/>
              </a:rPr>
              <a:t>_(1)_</a:t>
            </a:r>
          </a:p>
        </p:txBody>
      </p:sp>
      <p:sp>
        <p:nvSpPr>
          <p:cNvPr id="9" name="Rectangle: Rounded Corners 8">
            <a:extLst>
              <a:ext uri="{FF2B5EF4-FFF2-40B4-BE49-F238E27FC236}">
                <a16:creationId xmlns="" xmlns:a16="http://schemas.microsoft.com/office/drawing/2014/main" id="{69DF1B0D-5EE1-41B8-8393-B9AEB866E2D1}"/>
              </a:ext>
            </a:extLst>
          </p:cNvPr>
          <p:cNvSpPr/>
          <p:nvPr/>
        </p:nvSpPr>
        <p:spPr>
          <a:xfrm>
            <a:off x="1704717" y="3320141"/>
            <a:ext cx="956597" cy="1141481"/>
          </a:xfrm>
          <a:prstGeom prst="roundRect">
            <a:avLst/>
          </a:prstGeom>
          <a:solidFill>
            <a:srgbClr val="FFFF00"/>
          </a:solidFill>
          <a:ln>
            <a:solidFill>
              <a:srgbClr val="FFFF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_(5)_</a:t>
            </a:r>
          </a:p>
          <a:p>
            <a:pPr algn="ctr"/>
            <a:r>
              <a:rPr lang="vi-VN" dirty="0">
                <a:solidFill>
                  <a:srgbClr val="7030A0"/>
                </a:solidFill>
                <a:latin typeface="Times New Roman" panose="02020603050405020304" pitchFamily="18" charset="0"/>
              </a:rPr>
              <a:t>Neon </a:t>
            </a:r>
            <a:endParaRPr lang="vi-VN" sz="1400" dirty="0">
              <a:solidFill>
                <a:srgbClr val="7030A0"/>
              </a:solidFill>
              <a:latin typeface="Times New Roman" panose="02020603050405020304" pitchFamily="18" charset="0"/>
            </a:endParaRPr>
          </a:p>
        </p:txBody>
      </p:sp>
      <p:sp>
        <p:nvSpPr>
          <p:cNvPr id="12" name="Rectangle: Rounded Corners 11">
            <a:extLst>
              <a:ext uri="{FF2B5EF4-FFF2-40B4-BE49-F238E27FC236}">
                <a16:creationId xmlns="" xmlns:a16="http://schemas.microsoft.com/office/drawing/2014/main" id="{879F9483-25AC-46F6-957E-580FF3213873}"/>
              </a:ext>
            </a:extLst>
          </p:cNvPr>
          <p:cNvSpPr/>
          <p:nvPr/>
        </p:nvSpPr>
        <p:spPr>
          <a:xfrm>
            <a:off x="3085415" y="3364426"/>
            <a:ext cx="956597" cy="1141481"/>
          </a:xfrm>
          <a:prstGeom prst="roundRect">
            <a:avLst/>
          </a:prstGeom>
          <a:solidFill>
            <a:srgbClr val="FFC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rgbClr val="7030A0"/>
                </a:solidFill>
                <a:latin typeface="Times New Roman" panose="02020603050405020304" pitchFamily="18" charset="0"/>
              </a:rPr>
              <a:t>_(6)_</a:t>
            </a:r>
          </a:p>
          <a:p>
            <a:pPr algn="ctr"/>
            <a:r>
              <a:rPr lang="vi-VN" sz="1100" dirty="0">
                <a:solidFill>
                  <a:srgbClr val="7030A0"/>
                </a:solidFill>
                <a:latin typeface="Times New Roman" panose="02020603050405020304" pitchFamily="18" charset="0"/>
              </a:rPr>
              <a:t>Phosphorus</a:t>
            </a:r>
          </a:p>
        </p:txBody>
      </p:sp>
      <p:sp>
        <p:nvSpPr>
          <p:cNvPr id="14" name="Rectangle: Rounded Corners 13">
            <a:extLst>
              <a:ext uri="{FF2B5EF4-FFF2-40B4-BE49-F238E27FC236}">
                <a16:creationId xmlns="" xmlns:a16="http://schemas.microsoft.com/office/drawing/2014/main" id="{55825B47-D63B-4621-8F94-C0600098F59C}"/>
              </a:ext>
            </a:extLst>
          </p:cNvPr>
          <p:cNvSpPr/>
          <p:nvPr/>
        </p:nvSpPr>
        <p:spPr>
          <a:xfrm>
            <a:off x="4466113" y="2077309"/>
            <a:ext cx="956597" cy="1141481"/>
          </a:xfrm>
          <a:prstGeom prst="roundRect">
            <a:avLst/>
          </a:prstGeom>
          <a:solidFill>
            <a:schemeClr val="accent3">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Na</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_(3)_</a:t>
            </a:r>
          </a:p>
        </p:txBody>
      </p:sp>
      <p:sp>
        <p:nvSpPr>
          <p:cNvPr id="16" name="Rectangle: Rounded Corners 15">
            <a:extLst>
              <a:ext uri="{FF2B5EF4-FFF2-40B4-BE49-F238E27FC236}">
                <a16:creationId xmlns="" xmlns:a16="http://schemas.microsoft.com/office/drawing/2014/main" id="{D2AC365A-5D41-45AA-BDB8-7C2E9C4A8061}"/>
              </a:ext>
            </a:extLst>
          </p:cNvPr>
          <p:cNvSpPr/>
          <p:nvPr/>
        </p:nvSpPr>
        <p:spPr>
          <a:xfrm>
            <a:off x="5882186" y="2112640"/>
            <a:ext cx="956597" cy="1141481"/>
          </a:xfrm>
          <a:prstGeom prst="roundRect">
            <a:avLst/>
          </a:prstGeom>
          <a:solidFill>
            <a:schemeClr val="accent5">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Al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_(4)_</a:t>
            </a:r>
          </a:p>
        </p:txBody>
      </p:sp>
      <p:sp>
        <p:nvSpPr>
          <p:cNvPr id="18" name="Rectangle: Rounded Corners 17">
            <a:extLst>
              <a:ext uri="{FF2B5EF4-FFF2-40B4-BE49-F238E27FC236}">
                <a16:creationId xmlns="" xmlns:a16="http://schemas.microsoft.com/office/drawing/2014/main" id="{3759F3D7-57BE-4B87-ADC3-16EAAD383533}"/>
              </a:ext>
            </a:extLst>
          </p:cNvPr>
          <p:cNvSpPr/>
          <p:nvPr/>
        </p:nvSpPr>
        <p:spPr>
          <a:xfrm>
            <a:off x="4466113" y="3339303"/>
            <a:ext cx="956597" cy="1141481"/>
          </a:xfrm>
          <a:prstGeom prst="roundRect">
            <a:avLst/>
          </a:prstGeom>
          <a:solidFill>
            <a:srgbClr val="FF99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000" dirty="0">
                <a:solidFill>
                  <a:srgbClr val="7030A0"/>
                </a:solidFill>
                <a:latin typeface="Times New Roman" panose="02020603050405020304" pitchFamily="18" charset="0"/>
              </a:rPr>
              <a:t>Cl</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_(7)_</a:t>
            </a:r>
          </a:p>
        </p:txBody>
      </p:sp>
      <p:sp>
        <p:nvSpPr>
          <p:cNvPr id="19" name="Rectangle: Rounded Corners 18">
            <a:extLst>
              <a:ext uri="{FF2B5EF4-FFF2-40B4-BE49-F238E27FC236}">
                <a16:creationId xmlns="" xmlns:a16="http://schemas.microsoft.com/office/drawing/2014/main" id="{7DFABDC7-009E-4FC2-B588-31B4A58F7BB0}"/>
              </a:ext>
            </a:extLst>
          </p:cNvPr>
          <p:cNvSpPr/>
          <p:nvPr/>
        </p:nvSpPr>
        <p:spPr>
          <a:xfrm>
            <a:off x="5882186" y="3374634"/>
            <a:ext cx="956597" cy="1141481"/>
          </a:xfrm>
          <a:prstGeom prst="roundRect">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4400" dirty="0">
                <a:solidFill>
                  <a:srgbClr val="7030A0"/>
                </a:solidFill>
                <a:latin typeface="Times New Roman" panose="02020603050405020304" pitchFamily="18" charset="0"/>
              </a:rPr>
              <a:t>F</a:t>
            </a:r>
            <a:r>
              <a:rPr lang="vi-VN" sz="2000" dirty="0">
                <a:solidFill>
                  <a:srgbClr val="7030A0"/>
                </a:solidFill>
                <a:latin typeface="Times New Roman" panose="02020603050405020304" pitchFamily="18" charset="0"/>
              </a:rPr>
              <a:t> </a:t>
            </a:r>
          </a:p>
          <a:p>
            <a:pPr algn="ctr"/>
            <a:r>
              <a:rPr lang="vi-VN" sz="2000" dirty="0">
                <a:solidFill>
                  <a:srgbClr val="7030A0"/>
                </a:solidFill>
                <a:latin typeface="Times New Roman" panose="02020603050405020304" pitchFamily="18" charset="0"/>
              </a:rPr>
              <a:t>_(8)_</a:t>
            </a:r>
          </a:p>
        </p:txBody>
      </p:sp>
      <p:sp>
        <p:nvSpPr>
          <p:cNvPr id="20" name="Rectangle: Rounded Corners 19">
            <a:extLst>
              <a:ext uri="{FF2B5EF4-FFF2-40B4-BE49-F238E27FC236}">
                <a16:creationId xmlns="" xmlns:a16="http://schemas.microsoft.com/office/drawing/2014/main" id="{A86605A7-6CE8-4ABA-B8C9-B8E0D992976A}"/>
              </a:ext>
            </a:extLst>
          </p:cNvPr>
          <p:cNvSpPr/>
          <p:nvPr/>
        </p:nvSpPr>
        <p:spPr>
          <a:xfrm>
            <a:off x="3050040" y="2067101"/>
            <a:ext cx="956597" cy="1141481"/>
          </a:xfrm>
          <a:prstGeom prst="round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vi-VN" sz="2000" dirty="0">
                <a:solidFill>
                  <a:schemeClr val="accent1">
                    <a:lumMod val="10000"/>
                  </a:schemeClr>
                </a:solidFill>
                <a:latin typeface="Times New Roman" panose="02020603050405020304" pitchFamily="18" charset="0"/>
              </a:rPr>
              <a:t>_(</a:t>
            </a:r>
            <a:r>
              <a:rPr lang="vi-VN" sz="2000">
                <a:solidFill>
                  <a:schemeClr val="accent1">
                    <a:lumMod val="10000"/>
                  </a:schemeClr>
                </a:solidFill>
                <a:latin typeface="Times New Roman" panose="02020603050405020304" pitchFamily="18" charset="0"/>
              </a:rPr>
              <a:t>2)</a:t>
            </a:r>
            <a:endParaRPr lang="en-US" sz="2000">
              <a:solidFill>
                <a:schemeClr val="accent1">
                  <a:lumMod val="10000"/>
                </a:schemeClr>
              </a:solidFill>
              <a:latin typeface="Times New Roman" panose="02020603050405020304" pitchFamily="18" charset="0"/>
            </a:endParaRPr>
          </a:p>
          <a:p>
            <a:pPr algn="ctr"/>
            <a:r>
              <a:rPr lang="vi-VN" sz="1600">
                <a:solidFill>
                  <a:schemeClr val="accent1">
                    <a:lumMod val="10000"/>
                  </a:schemeClr>
                </a:solidFill>
                <a:latin typeface="Times New Roman" panose="02020603050405020304" pitchFamily="18" charset="0"/>
              </a:rPr>
              <a:t>Helium </a:t>
            </a:r>
            <a:endParaRPr lang="vi-VN" sz="1600" dirty="0">
              <a:solidFill>
                <a:schemeClr val="accent1">
                  <a:lumMod val="10000"/>
                </a:schemeClr>
              </a:solidFill>
              <a:latin typeface="Times New Roman" panose="02020603050405020304" pitchFamily="18" charset="0"/>
            </a:endParaRPr>
          </a:p>
        </p:txBody>
      </p:sp>
    </p:spTree>
    <p:extLst>
      <p:ext uri="{BB962C8B-B14F-4D97-AF65-F5344CB8AC3E}">
        <p14:creationId xmlns:p14="http://schemas.microsoft.com/office/powerpoint/2010/main" val="12156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arn(inVertical)">
                                      <p:cBhvr>
                                        <p:cTn id="35" dur="500"/>
                                        <p:tgtEl>
                                          <p:spTgt spid="19"/>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 grpId="0" animBg="1"/>
      <p:bldP spid="9" grpId="0" animBg="1"/>
      <p:bldP spid="12" grpId="0" animBg="1"/>
      <p:bldP spid="14" grpId="0" animBg="1"/>
      <p:bldP spid="16" grpId="0" animBg="1"/>
      <p:bldP spid="18" grpId="0" animBg="1"/>
      <p:bldP spid="19"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 xmlns:a16="http://schemas.microsoft.com/office/drawing/2014/main" id="{D5DBBE26-DD53-2BFA-92E5-7A3788AD1808}"/>
              </a:ext>
            </a:extLst>
          </p:cNvPr>
          <p:cNvSpPr txBox="1"/>
          <p:nvPr/>
        </p:nvSpPr>
        <p:spPr>
          <a:xfrm>
            <a:off x="0" y="996530"/>
            <a:ext cx="9199954"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Có 2 đội chơi, mỗi đội chơi gồm 10 HS.</a:t>
            </a:r>
          </a:p>
          <a:p>
            <a:pPr algn="just"/>
            <a:r>
              <a:rPr lang="en-US" sz="3200">
                <a:latin typeface="Times New Roman" panose="02020603050405020304" pitchFamily="18" charset="0"/>
                <a:cs typeface="Times New Roman" panose="02020603050405020304" pitchFamily="18" charset="0"/>
              </a:rPr>
              <a:t>Mỗi HS có nhiệm vụ ghép đúng tên gọi và kí hiệu hóa</a:t>
            </a:r>
          </a:p>
          <a:p>
            <a:pPr algn="just"/>
            <a:r>
              <a:rPr lang="en-US" sz="3200">
                <a:latin typeface="Times New Roman" panose="02020603050405020304" pitchFamily="18" charset="0"/>
                <a:cs typeface="Times New Roman" panose="02020603050405020304" pitchFamily="18" charset="0"/>
              </a:rPr>
              <a:t>học của một nguyên tố. Đội chơi nào hoàn thành </a:t>
            </a:r>
          </a:p>
          <a:p>
            <a:pPr algn="just"/>
            <a:r>
              <a:rPr lang="en-US" sz="3200">
                <a:latin typeface="Times New Roman" panose="02020603050405020304" pitchFamily="18" charset="0"/>
                <a:cs typeface="Times New Roman" panose="02020603050405020304" pitchFamily="18" charset="0"/>
              </a:rPr>
              <a:t>đúng 10 nguyên tố trong thời gian ngắn nhất sẽ giành</a:t>
            </a:r>
          </a:p>
          <a:p>
            <a:pPr algn="just"/>
            <a:r>
              <a:rPr lang="en-US" sz="3200">
                <a:latin typeface="Times New Roman" panose="02020603050405020304" pitchFamily="18" charset="0"/>
                <a:cs typeface="Times New Roman" panose="02020603050405020304" pitchFamily="18" charset="0"/>
              </a:rPr>
              <a:t>chiến thắng</a:t>
            </a:r>
          </a:p>
        </p:txBody>
      </p:sp>
    </p:spTree>
    <p:extLst>
      <p:ext uri="{BB962C8B-B14F-4D97-AF65-F5344CB8AC3E}">
        <p14:creationId xmlns:p14="http://schemas.microsoft.com/office/powerpoint/2010/main" val="359434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GHÉP TRANH</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pic>
        <p:nvPicPr>
          <p:cNvPr id="4" name="Picture 3">
            <a:extLst>
              <a:ext uri="{FF2B5EF4-FFF2-40B4-BE49-F238E27FC236}">
                <a16:creationId xmlns="" xmlns:a16="http://schemas.microsoft.com/office/drawing/2014/main" id="{47F4C5CA-E4D6-D31D-73A3-A66456AD5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953" y="626840"/>
            <a:ext cx="7942521" cy="4516660"/>
          </a:xfrm>
          <a:prstGeom prst="rect">
            <a:avLst/>
          </a:prstGeom>
          <a:noFill/>
          <a:ln>
            <a:noFill/>
          </a:ln>
        </p:spPr>
      </p:pic>
    </p:spTree>
    <p:extLst>
      <p:ext uri="{BB962C8B-B14F-4D97-AF65-F5344CB8AC3E}">
        <p14:creationId xmlns:p14="http://schemas.microsoft.com/office/powerpoint/2010/main" val="99116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21" name="Google Shape;555;p30">
            <a:extLst>
              <a:ext uri="{FF2B5EF4-FFF2-40B4-BE49-F238E27FC236}">
                <a16:creationId xmlns="" xmlns:a16="http://schemas.microsoft.com/office/drawing/2014/main" id="{85A15261-AA29-4655-B0F0-D2BE1326420C}"/>
              </a:ext>
            </a:extLst>
          </p:cNvPr>
          <p:cNvSpPr txBox="1">
            <a:spLocks noGrp="1"/>
          </p:cNvSpPr>
          <p:nvPr>
            <p:ph type="subTitle" idx="1"/>
          </p:nvPr>
        </p:nvSpPr>
        <p:spPr>
          <a:xfrm>
            <a:off x="725047" y="0"/>
            <a:ext cx="7693905" cy="658978"/>
          </a:xfrm>
          <a:prstGeom prst="rect">
            <a:avLst/>
          </a:prstGeom>
        </p:spPr>
        <p:txBody>
          <a:bodyPr spcFirstLastPara="1" wrap="square" lIns="91425" tIns="91425" rIns="91425" bIns="91425" anchor="t" anchorCtr="0">
            <a:noAutofit/>
          </a:bodyPr>
          <a:lstStyle/>
          <a:p>
            <a:pPr lvl="0" algn="ctr">
              <a:defRPr/>
            </a:pPr>
            <a:r>
              <a:rPr lang="en-US" altLang="zh-CN" sz="3200" b="1">
                <a:solidFill>
                  <a:srgbClr val="FF3399"/>
                </a:solidFill>
                <a:latin typeface="Times New Roman" panose="02020603050405020304" pitchFamily="18" charset="0"/>
                <a:cs typeface="Times New Roman" panose="02020603050405020304" pitchFamily="18" charset="0"/>
                <a:sym typeface="+mn-lt"/>
              </a:rPr>
              <a:t>TRÒ CHƠI PLICKERS</a:t>
            </a:r>
            <a:endParaRPr lang="en-US" altLang="zh-CN" sz="3200" dirty="0">
              <a:solidFill>
                <a:srgbClr val="FF3399"/>
              </a:solidFill>
              <a:latin typeface="Times New Roman" panose="02020603050405020304" pitchFamily="18" charset="0"/>
              <a:cs typeface="Times New Roman" panose="02020603050405020304" pitchFamily="18" charset="0"/>
              <a:sym typeface="+mn-lt"/>
            </a:endParaRPr>
          </a:p>
        </p:txBody>
      </p:sp>
      <p:sp>
        <p:nvSpPr>
          <p:cNvPr id="2" name="TextBox 1">
            <a:extLst>
              <a:ext uri="{FF2B5EF4-FFF2-40B4-BE49-F238E27FC236}">
                <a16:creationId xmlns="" xmlns:a16="http://schemas.microsoft.com/office/drawing/2014/main" id="{D5DBBE26-DD53-2BFA-92E5-7A3788AD1808}"/>
              </a:ext>
            </a:extLst>
          </p:cNvPr>
          <p:cNvSpPr txBox="1"/>
          <p:nvPr/>
        </p:nvSpPr>
        <p:spPr>
          <a:xfrm>
            <a:off x="178084" y="1081591"/>
            <a:ext cx="8965916" cy="2554545"/>
          </a:xfrm>
          <a:prstGeom prst="rect">
            <a:avLst/>
          </a:prstGeom>
          <a:noFill/>
        </p:spPr>
        <p:txBody>
          <a:bodyPr wrap="none" rtlCol="0">
            <a:spAutoFit/>
          </a:bodyPr>
          <a:lstStyle/>
          <a:p>
            <a:pPr algn="just"/>
            <a:r>
              <a:rPr lang="en-US" sz="3200">
                <a:latin typeface="Times New Roman" panose="02020603050405020304" pitchFamily="18" charset="0"/>
                <a:cs typeface="Times New Roman" panose="02020603050405020304" pitchFamily="18" charset="0"/>
              </a:rPr>
              <a:t>LUẬT CHƠI: GV chiếu câu hỏi trắc nghiệm </a:t>
            </a:r>
          </a:p>
          <a:p>
            <a:pPr marL="457200" indent="-457200" algn="just">
              <a:buFontTx/>
              <a:buChar char="-"/>
            </a:pPr>
            <a:r>
              <a:rPr lang="en-US" sz="3200">
                <a:latin typeface="Times New Roman" panose="02020603050405020304" pitchFamily="18" charset="0"/>
                <a:cs typeface="Times New Roman" panose="02020603050405020304" pitchFamily="18" charset="0"/>
              </a:rPr>
              <a:t>HS trả lời câu hỏi bằng cách giơ thẻ hình plickers</a:t>
            </a:r>
          </a:p>
          <a:p>
            <a:pPr algn="just"/>
            <a:r>
              <a:rPr lang="en-US" sz="3200">
                <a:latin typeface="Times New Roman" panose="02020603050405020304" pitchFamily="18" charset="0"/>
                <a:cs typeface="Times New Roman" panose="02020603050405020304" pitchFamily="18" charset="0"/>
              </a:rPr>
              <a:t> tương ứng với đáp án đúng mình lựa chọn</a:t>
            </a:r>
          </a:p>
          <a:p>
            <a:pPr marL="457200" indent="-457200" algn="just">
              <a:buFontTx/>
              <a:buChar char="-"/>
            </a:pPr>
            <a:r>
              <a:rPr lang="en-US" sz="3200">
                <a:latin typeface="Times New Roman" panose="02020603050405020304" pitchFamily="18" charset="0"/>
                <a:cs typeface="Times New Roman" panose="02020603050405020304" pitchFamily="18" charset="0"/>
              </a:rPr>
              <a:t>GV sử dụng điện thoại để quét đáp án của HS qua </a:t>
            </a:r>
          </a:p>
          <a:p>
            <a:pPr algn="just"/>
            <a:r>
              <a:rPr lang="en-US" sz="3200">
                <a:latin typeface="Times New Roman" panose="02020603050405020304" pitchFamily="18" charset="0"/>
                <a:cs typeface="Times New Roman" panose="02020603050405020304" pitchFamily="18" charset="0"/>
              </a:rPr>
              <a:t>phần mềm plickers.</a:t>
            </a:r>
          </a:p>
        </p:txBody>
      </p:sp>
    </p:spTree>
    <p:extLst>
      <p:ext uri="{BB962C8B-B14F-4D97-AF65-F5344CB8AC3E}">
        <p14:creationId xmlns:p14="http://schemas.microsoft.com/office/powerpoint/2010/main" val="3674218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352426" y="32385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298511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30315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electron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869857" y="2997486"/>
            <a:ext cx="286488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866224" y="3905351"/>
            <a:ext cx="43845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Số proton và số neutron trong 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1</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tố hóa học là tập hợp những nguyên tử cùng loại có cùng:</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59642909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357188" y="356595"/>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2" name="矩形 11">
            <a:extLst>
              <a:ext uri="{FF2B5EF4-FFF2-40B4-BE49-F238E27FC236}">
                <a16:creationId xmlns="" xmlns:a16="http://schemas.microsoft.com/office/drawing/2014/main" id="{2FEF196C-E6C3-438C-8E02-B259BB6965A6}"/>
              </a:ext>
            </a:extLst>
          </p:cNvPr>
          <p:cNvSpPr/>
          <p:nvPr/>
        </p:nvSpPr>
        <p:spPr>
          <a:xfrm>
            <a:off x="959657" y="3016099"/>
            <a:ext cx="1204719" cy="461665"/>
          </a:xfrm>
          <a:prstGeom prst="rect">
            <a:avLst/>
          </a:prstGeom>
          <a:solidFill>
            <a:srgbClr val="FFFFCC"/>
          </a:solidFill>
        </p:spPr>
        <p:txBody>
          <a:bodyPr wrap="square">
            <a:spAutoFit/>
          </a:bodyPr>
          <a:lstStyle/>
          <a:p>
            <a:pPr algn="ctr" defTabSz="685732">
              <a:spcBef>
                <a:spcPct val="0"/>
              </a:spcBef>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4" name="椭圆 13">
            <a:extLst>
              <a:ext uri="{FF2B5EF4-FFF2-40B4-BE49-F238E27FC236}">
                <a16:creationId xmlns="" xmlns:a16="http://schemas.microsoft.com/office/drawing/2014/main" id="{542D4869-A0F2-499F-A3E4-D98F95692AD6}"/>
              </a:ext>
            </a:extLst>
          </p:cNvPr>
          <p:cNvSpPr/>
          <p:nvPr/>
        </p:nvSpPr>
        <p:spPr>
          <a:xfrm>
            <a:off x="1366069" y="245287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A</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6" name="矩形 15">
            <a:extLst>
              <a:ext uri="{FF2B5EF4-FFF2-40B4-BE49-F238E27FC236}">
                <a16:creationId xmlns="" xmlns:a16="http://schemas.microsoft.com/office/drawing/2014/main" id="{8BBD021C-B98D-49AE-926A-4DC4A0AB7915}"/>
              </a:ext>
            </a:extLst>
          </p:cNvPr>
          <p:cNvSpPr/>
          <p:nvPr/>
        </p:nvSpPr>
        <p:spPr>
          <a:xfrm>
            <a:off x="2691947" y="2991932"/>
            <a:ext cx="1204718"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椭圆 18">
            <a:extLst>
              <a:ext uri="{FF2B5EF4-FFF2-40B4-BE49-F238E27FC236}">
                <a16:creationId xmlns="" xmlns:a16="http://schemas.microsoft.com/office/drawing/2014/main" id="{41430ACE-462A-43EA-9F1A-6A2E5D5902F0}"/>
              </a:ext>
            </a:extLst>
          </p:cNvPr>
          <p:cNvSpPr/>
          <p:nvPr/>
        </p:nvSpPr>
        <p:spPr>
          <a:xfrm>
            <a:off x="3083863" y="2378269"/>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B</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矩形 19">
            <a:extLst>
              <a:ext uri="{FF2B5EF4-FFF2-40B4-BE49-F238E27FC236}">
                <a16:creationId xmlns="" xmlns:a16="http://schemas.microsoft.com/office/drawing/2014/main" id="{84089D39-93FD-4DB0-B8CD-E12BF17C6A48}"/>
              </a:ext>
            </a:extLst>
          </p:cNvPr>
          <p:cNvSpPr/>
          <p:nvPr/>
        </p:nvSpPr>
        <p:spPr>
          <a:xfrm>
            <a:off x="4695783" y="2919498"/>
            <a:ext cx="1204718" cy="461665"/>
          </a:xfrm>
          <a:prstGeom prst="rect">
            <a:avLst/>
          </a:prstGeom>
          <a:solidFill>
            <a:srgbClr val="FFFFCC"/>
          </a:solidFill>
        </p:spPr>
        <p:txBody>
          <a:bodyPr wrap="square">
            <a:spAutoFit/>
          </a:bodyPr>
          <a:lstStyle/>
          <a:p>
            <a:pPr algn="ctr" defTabSz="685732">
              <a:spcBef>
                <a:spcPct val="0"/>
              </a:spcBef>
            </a:pPr>
            <a:r>
              <a:rPr lang="en-US" altLang="zh-CN" sz="2400" dirty="0" err="1">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3" name="椭圆 22">
            <a:extLst>
              <a:ext uri="{FF2B5EF4-FFF2-40B4-BE49-F238E27FC236}">
                <a16:creationId xmlns="" xmlns:a16="http://schemas.microsoft.com/office/drawing/2014/main" id="{02D428D6-AE55-4293-A35A-09B7E22C775D}"/>
              </a:ext>
            </a:extLst>
          </p:cNvPr>
          <p:cNvSpPr/>
          <p:nvPr/>
        </p:nvSpPr>
        <p:spPr>
          <a:xfrm>
            <a:off x="5087698" y="2361307"/>
            <a:ext cx="420887" cy="420887"/>
          </a:xfrm>
          <a:prstGeom prst="ellipse">
            <a:avLst/>
          </a:prstGeom>
          <a:solidFill>
            <a:srgbClr val="FFF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C</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4" name="矩形 23">
            <a:extLst>
              <a:ext uri="{FF2B5EF4-FFF2-40B4-BE49-F238E27FC236}">
                <a16:creationId xmlns="" xmlns:a16="http://schemas.microsoft.com/office/drawing/2014/main" id="{1491E703-CB20-41B5-B617-09CBEBA8AB9D}"/>
              </a:ext>
            </a:extLst>
          </p:cNvPr>
          <p:cNvSpPr/>
          <p:nvPr/>
        </p:nvSpPr>
        <p:spPr>
          <a:xfrm>
            <a:off x="6669745" y="2935507"/>
            <a:ext cx="1259909" cy="461665"/>
          </a:xfrm>
          <a:prstGeom prst="rect">
            <a:avLst/>
          </a:prstGeom>
          <a:solidFill>
            <a:srgbClr val="FFFFCC"/>
          </a:solidFill>
        </p:spPr>
        <p:txBody>
          <a:bodyPr wrap="square">
            <a:spAutoFit/>
          </a:bodyPr>
          <a:lstStyle/>
          <a:p>
            <a:pPr algn="ctr" defTabSz="685732">
              <a:spcBef>
                <a:spcPct val="0"/>
              </a:spcBef>
            </a:pPr>
            <a:r>
              <a:rPr lang="en-US" altLang="zh-CN" sz="2400" dirty="0">
                <a:solidFill>
                  <a:schemeClr val="tx1">
                    <a:lumMod val="95000"/>
                    <a:lumOff val="5000"/>
                  </a:schemeClr>
                </a:solidFill>
                <a:latin typeface="Times New Roman" panose="02020603050405020304" pitchFamily="18" charset="0"/>
                <a:cs typeface="Times New Roman" panose="02020603050405020304" pitchFamily="18" charset="0"/>
                <a:sym typeface="+mn-lt"/>
              </a:rPr>
              <a:t>Cl</a:t>
            </a:r>
            <a:endParaRPr lang="zh-CN" altLang="en-US" sz="24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7" name="椭圆 26">
            <a:extLst>
              <a:ext uri="{FF2B5EF4-FFF2-40B4-BE49-F238E27FC236}">
                <a16:creationId xmlns="" xmlns:a16="http://schemas.microsoft.com/office/drawing/2014/main" id="{68C4EF74-5EED-4F98-B057-765943441690}"/>
              </a:ext>
            </a:extLst>
          </p:cNvPr>
          <p:cNvSpPr/>
          <p:nvPr/>
        </p:nvSpPr>
        <p:spPr>
          <a:xfrm>
            <a:off x="7089256" y="2369792"/>
            <a:ext cx="420887" cy="420887"/>
          </a:xfrm>
          <a:prstGeom prst="ellipse">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altLang="zh-CN"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rPr>
              <a:t>D</a:t>
            </a:r>
            <a:endParaRPr lang="zh-CN" altLang="en-US" sz="2400"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8" name="矩形 9">
            <a:extLst>
              <a:ext uri="{FF2B5EF4-FFF2-40B4-BE49-F238E27FC236}">
                <a16:creationId xmlns="" xmlns:a16="http://schemas.microsoft.com/office/drawing/2014/main" id="{AC394F77-16EA-414A-8673-52A38C36CFA5}"/>
              </a:ext>
            </a:extLst>
          </p:cNvPr>
          <p:cNvSpPr/>
          <p:nvPr/>
        </p:nvSpPr>
        <p:spPr>
          <a:xfrm>
            <a:off x="721101" y="1387647"/>
            <a:ext cx="7701798" cy="461665"/>
          </a:xfrm>
          <a:prstGeom prst="rect">
            <a:avLst/>
          </a:prstGeom>
        </p:spPr>
        <p:txBody>
          <a:bodyPr wrap="square">
            <a:spAutoFit/>
          </a:bodyPr>
          <a:lstStyle/>
          <a:p>
            <a:pPr lvl="0" algn="just">
              <a:defRPr/>
            </a:pPr>
            <a:r>
              <a:rPr lang="vi-VN" altLang="zh-CN" sz="2400" b="1" u="sng" dirty="0">
                <a:solidFill>
                  <a:srgbClr val="C00000"/>
                </a:solidFill>
                <a:latin typeface="Times New Roman" panose="02020603050405020304" pitchFamily="18" charset="0"/>
                <a:cs typeface="Times New Roman" panose="02020603050405020304" pitchFamily="18" charset="0"/>
                <a:sym typeface="+mn-lt"/>
              </a:rPr>
              <a:t>Câu 2: </a:t>
            </a:r>
            <a:r>
              <a:rPr lang="vi-VN" altLang="zh-CN" sz="2400" b="1" dirty="0">
                <a:solidFill>
                  <a:srgbClr val="7030A0"/>
                </a:solidFill>
                <a:latin typeface="Times New Roman" panose="02020603050405020304" pitchFamily="18" charset="0"/>
                <a:cs typeface="Times New Roman" panose="02020603050405020304" pitchFamily="18" charset="0"/>
                <a:sym typeface="+mn-lt"/>
              </a:rPr>
              <a:t>Kí hiệu hoá học của nguyên tố chlorine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30" name="Rectangle: Rounded Corners 29">
            <a:extLst>
              <a:ext uri="{FF2B5EF4-FFF2-40B4-BE49-F238E27FC236}">
                <a16:creationId xmlns="" xmlns:a16="http://schemas.microsoft.com/office/drawing/2014/main" id="{27AF96FC-215F-4CE8-B5AD-88D02EE5748D}"/>
              </a:ext>
            </a:extLst>
          </p:cNvPr>
          <p:cNvSpPr/>
          <p:nvPr/>
        </p:nvSpPr>
        <p:spPr>
          <a:xfrm>
            <a:off x="6604905" y="2909067"/>
            <a:ext cx="1370802" cy="46502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30236153"/>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inVertical)">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9" grpId="0" animBg="1"/>
      <p:bldP spid="20" grpId="0" animBg="1"/>
      <p:bldP spid="23" grpId="0" animBg="1"/>
      <p:bldP spid="24" grpId="0" animBg="1"/>
      <p:bldP spid="27" grpId="0" animBg="1"/>
      <p:bldP spid="18" grpId="0"/>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234551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254268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869857" y="2997486"/>
            <a:ext cx="25539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tử hydrogen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24743" y="1240469"/>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866224" y="3905351"/>
            <a:ext cx="227498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5 nguyên tố helium</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3</a:t>
            </a:r>
            <a:r>
              <a:rPr lang="vi-VN" altLang="zh-CN" sz="2400" b="1" u="sng">
                <a:solidFill>
                  <a:srgbClr val="C00000"/>
                </a:solidFill>
                <a:latin typeface="Times New Roman" panose="02020603050405020304" pitchFamily="18" charset="0"/>
                <a:cs typeface="Times New Roman" panose="02020603050405020304" pitchFamily="18" charset="0"/>
                <a:sym typeface="+mn-lt"/>
              </a:rPr>
              <a:t>: </a:t>
            </a:r>
            <a:r>
              <a:rPr lang="vi-VN" altLang="zh-CN" sz="2400" b="1">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Cách biểu diễn 5H có ý nghĩa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866225" y="2909066"/>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81731086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 xmlns:a16="http://schemas.microsoft.com/office/drawing/2014/main" id="{C7089F2B-CFC3-4D08-9551-723620268CBC}"/>
              </a:ext>
            </a:extLst>
          </p:cNvPr>
          <p:cNvSpPr/>
          <p:nvPr/>
        </p:nvSpPr>
        <p:spPr>
          <a:xfrm>
            <a:off x="697457" y="953553"/>
            <a:ext cx="7701797" cy="769441"/>
          </a:xfrm>
          <a:prstGeom prst="rect">
            <a:avLst/>
          </a:prstGeom>
        </p:spPr>
        <p:txBody>
          <a:bodyPr wrap="square">
            <a:spAutoFit/>
          </a:bodyPr>
          <a:lstStyle/>
          <a:p>
            <a:pPr lvl="0" algn="just" defTabSz="914400" eaLnBrk="0" fontAlgn="base" hangingPunct="0">
              <a:spcBef>
                <a:spcPct val="0"/>
              </a:spcBef>
              <a:spcAft>
                <a:spcPct val="0"/>
              </a:spcAft>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4</a:t>
            </a:r>
            <a:r>
              <a:rPr lang="vi-VN" altLang="zh-CN" sz="2400" b="1" u="sng" smtClean="0">
                <a:solidFill>
                  <a:srgbClr val="C00000"/>
                </a:solidFill>
                <a:latin typeface="Times New Roman" panose="02020603050405020304" pitchFamily="18" charset="0"/>
                <a:cs typeface="Times New Roman" panose="02020603050405020304" pitchFamily="18" charset="0"/>
                <a:sym typeface="+mn-lt"/>
              </a:rPr>
              <a:t>:</a:t>
            </a:r>
            <a:r>
              <a:rPr lang="en-US" altLang="zh-CN" sz="2400" b="1" u="sng" smtClean="0">
                <a:solidFill>
                  <a:srgbClr val="C00000"/>
                </a:solidFill>
                <a:latin typeface="Times New Roman" panose="02020603050405020304" pitchFamily="18" charset="0"/>
                <a:cs typeface="Times New Roman" panose="02020603050405020304" pitchFamily="18" charset="0"/>
                <a:sym typeface="+mn-lt"/>
              </a:rPr>
              <a:t> </a:t>
            </a:r>
            <a:r>
              <a:rPr lang="en-US" altLang="en-US" sz="2000" b="1">
                <a:solidFill>
                  <a:srgbClr val="FF0000"/>
                </a:solidFill>
                <a:latin typeface="Times New Roman" panose="02020603050405020304" pitchFamily="18" charset="0"/>
                <a:cs typeface="Times New Roman" panose="02020603050405020304" pitchFamily="18" charset="0"/>
              </a:rPr>
              <a:t>Hoàn thành các thông tin còn thiếu trong bảng sau:</a:t>
            </a:r>
          </a:p>
          <a:p>
            <a:pPr lvl="0" algn="just">
              <a:defRPr/>
            </a:pPr>
            <a:r>
              <a:rPr lang="en-US" altLang="zh-CN" sz="2000" b="1" u="sng" smtClean="0">
                <a:solidFill>
                  <a:srgbClr val="FF0000"/>
                </a:solidFill>
                <a:latin typeface="Times New Roman" panose="02020603050405020304" pitchFamily="18" charset="0"/>
                <a:cs typeface="Times New Roman" panose="02020603050405020304" pitchFamily="18" charset="0"/>
                <a:sym typeface="+mn-lt"/>
              </a:rPr>
              <a:t> </a:t>
            </a:r>
            <a:endParaRPr lang="en-US" altLang="zh-CN" sz="2000" b="1" dirty="0">
              <a:solidFill>
                <a:srgbClr val="FF0000"/>
              </a:solidFill>
              <a:latin typeface="Times New Roman" panose="02020603050405020304" pitchFamily="18" charset="0"/>
              <a:cs typeface="Times New Roman" panose="02020603050405020304" pitchFamily="18" charset="0"/>
              <a:sym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068469144"/>
              </p:ext>
            </p:extLst>
          </p:nvPr>
        </p:nvGraphicFramePr>
        <p:xfrm>
          <a:off x="635525" y="1511831"/>
          <a:ext cx="7740001" cy="2652332"/>
        </p:xfrm>
        <a:graphic>
          <a:graphicData uri="http://schemas.openxmlformats.org/drawingml/2006/table">
            <a:tbl>
              <a:tblPr/>
              <a:tblGrid>
                <a:gridCol w="1296403"/>
                <a:gridCol w="987982"/>
                <a:gridCol w="1626101"/>
                <a:gridCol w="1362955"/>
                <a:gridCol w="1295482"/>
                <a:gridCol w="1171078"/>
              </a:tblGrid>
              <a:tr h="391035">
                <a:tc rowSpan="2">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Nguyên tố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Kí hiệu hóa học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r>
                        <a:rPr lang="en-US" sz="2000" b="1">
                          <a:solidFill>
                            <a:srgbClr val="000000"/>
                          </a:solidFill>
                          <a:effectLst/>
                        </a:rPr>
                        <a:t>Cấu tạo nguyên tử của nguyên tố</a:t>
                      </a:r>
                      <a:endParaRPr lang="en-US" sz="200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a:r>
                        <a:rPr lang="vi-VN" sz="2000" b="0">
                          <a:solidFill>
                            <a:srgbClr val="000000"/>
                          </a:solidFill>
                          <a:effectLst/>
                          <a:latin typeface="Times New Roman" panose="02020603050405020304" pitchFamily="18" charset="0"/>
                          <a:cs typeface="Times New Roman" panose="02020603050405020304" pitchFamily="18" charset="0"/>
                        </a:rPr>
                        <a:t>Khối lượng </a:t>
                      </a:r>
                      <a:r>
                        <a:rPr lang="vi-VN" sz="2000" b="0">
                          <a:solidFill>
                            <a:srgbClr val="000000"/>
                          </a:solidFill>
                          <a:effectLst/>
                          <a:latin typeface="Times New Roman" panose="02020603050405020304" pitchFamily="18" charset="0"/>
                          <a:cs typeface="Times New Roman" panose="02020603050405020304" pitchFamily="18" charset="0"/>
                        </a:rPr>
                        <a:t>nguyên </a:t>
                      </a:r>
                      <a:r>
                        <a:rPr lang="vi-VN" sz="2000" b="0" smtClean="0">
                          <a:solidFill>
                            <a:srgbClr val="000000"/>
                          </a:solidFill>
                          <a:effectLst/>
                          <a:latin typeface="Times New Roman" panose="02020603050405020304" pitchFamily="18" charset="0"/>
                          <a:cs typeface="Times New Roman" panose="02020603050405020304" pitchFamily="18" charset="0"/>
                        </a:rPr>
                        <a:t>tử</a:t>
                      </a:r>
                      <a:r>
                        <a:rPr lang="en-US" sz="2000" b="0" smtClean="0">
                          <a:solidFill>
                            <a:srgbClr val="000000"/>
                          </a:solidFill>
                          <a:effectLst/>
                          <a:latin typeface="Times New Roman" panose="02020603050405020304" pitchFamily="18" charset="0"/>
                          <a:cs typeface="Times New Roman" panose="02020603050405020304" pitchFamily="18" charset="0"/>
                        </a:rPr>
                        <a:t> (amu)</a:t>
                      </a:r>
                      <a:endParaRPr lang="vi-VN" sz="2000" b="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035">
                <a:tc vMerge="1">
                  <a:txBody>
                    <a:bodyPr/>
                    <a:lstStyle/>
                    <a:p>
                      <a:endParaRPr lang="en-US"/>
                    </a:p>
                  </a:txBody>
                  <a:tcPr/>
                </a:tc>
                <a:tc vMerge="1">
                  <a:txBody>
                    <a:bodyPr/>
                    <a:lstStyle/>
                    <a:p>
                      <a:endParaRPr lang="en-US"/>
                    </a:p>
                  </a:txBody>
                  <a:tcPr/>
                </a:tc>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Số proton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Số neutron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Số electron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r>
              <a:tr h="391035">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Argon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035">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Phosphorus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035">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Calcium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0">
                          <a:solidFill>
                            <a:srgbClr val="000000"/>
                          </a:solidFill>
                          <a:effectLst/>
                          <a:latin typeface="Times New Roman" panose="02020603050405020304" pitchFamily="18" charset="0"/>
                          <a:cs typeface="Times New Roman" panose="02020603050405020304" pitchFamily="18"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b="0">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827">
                <a:tc>
                  <a:txBody>
                    <a:bodyPr/>
                    <a:lstStyle/>
                    <a:p>
                      <a:pPr algn="ctr"/>
                      <a:r>
                        <a:rPr lang="en-US" sz="2000" b="0" i="0">
                          <a:solidFill>
                            <a:srgbClr val="000000"/>
                          </a:solidFill>
                          <a:effectLst/>
                          <a:latin typeface="Times New Roman" panose="02020603050405020304" pitchFamily="18" charset="0"/>
                          <a:cs typeface="Times New Roman" panose="02020603050405020304" pitchFamily="18" charset="0"/>
                        </a:rPr>
                        <a:t>Aluminium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i="0">
                        <a:solidFill>
                          <a:srgbClr val="31313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a:solidFill>
                            <a:srgbClr val="000000"/>
                          </a:solidFill>
                          <a:effectLst/>
                          <a:latin typeface="Times New Roman" panose="02020603050405020304" pitchFamily="18" charset="0"/>
                          <a:cs typeface="Times New Roman" panose="02020603050405020304" pitchFamily="18" charset="0"/>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0" i="0">
                          <a:solidFill>
                            <a:srgbClr val="000000"/>
                          </a:solidFill>
                          <a:effectLst/>
                          <a:latin typeface="Times New Roman" panose="02020603050405020304" pitchFamily="18" charset="0"/>
                          <a:cs typeface="Times New Roman" panose="02020603050405020304" pitchFamily="18"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i="0">
                        <a:solidFill>
                          <a:srgbClr val="313131"/>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000" b="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TextBox 13"/>
          <p:cNvSpPr txBox="1"/>
          <p:nvPr/>
        </p:nvSpPr>
        <p:spPr>
          <a:xfrm>
            <a:off x="2151934" y="2413191"/>
            <a:ext cx="563765" cy="646331"/>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Ar</a:t>
            </a:r>
            <a:endParaRPr lang="en-US">
              <a:solidFill>
                <a:srgbClr val="FF0000"/>
              </a:solidFill>
              <a:latin typeface="Times New Roman" panose="02020603050405020304" pitchFamily="18" charset="0"/>
              <a:cs typeface="Times New Roman" panose="02020603050405020304" pitchFamily="18" charset="0"/>
            </a:endParaRPr>
          </a:p>
          <a:p>
            <a:endParaRPr lang="en-US"/>
          </a:p>
        </p:txBody>
      </p:sp>
      <p:sp>
        <p:nvSpPr>
          <p:cNvPr id="23" name="TextBox 22"/>
          <p:cNvSpPr txBox="1"/>
          <p:nvPr/>
        </p:nvSpPr>
        <p:spPr>
          <a:xfrm>
            <a:off x="6070791" y="2432387"/>
            <a:ext cx="962526" cy="646331"/>
          </a:xfrm>
          <a:prstGeom prst="rect">
            <a:avLst/>
          </a:prstGeom>
          <a:noFill/>
        </p:spPr>
        <p:txBody>
          <a:bodyPr wrap="square" rtlCol="0">
            <a:spAutoFit/>
          </a:bodyPr>
          <a:lstStyle/>
          <a:p>
            <a:r>
              <a:rPr lang="en-US" b="1">
                <a:solidFill>
                  <a:srgbClr val="FF0000"/>
                </a:solidFill>
                <a:latin typeface="Times New Roman" panose="02020603050405020304" pitchFamily="18" charset="0"/>
                <a:cs typeface="Times New Roman" panose="02020603050405020304" pitchFamily="18" charset="0"/>
              </a:rPr>
              <a:t>10</a:t>
            </a:r>
            <a:endParaRPr lang="en-US">
              <a:solidFill>
                <a:srgbClr val="FF0000"/>
              </a:solidFill>
              <a:latin typeface="Times New Roman" panose="02020603050405020304" pitchFamily="18" charset="0"/>
              <a:cs typeface="Times New Roman" panose="02020603050405020304" pitchFamily="18" charset="0"/>
            </a:endParaRPr>
          </a:p>
          <a:p>
            <a:endParaRPr lang="en-US"/>
          </a:p>
        </p:txBody>
      </p:sp>
      <p:sp>
        <p:nvSpPr>
          <p:cNvPr id="25" name="TextBox 24"/>
          <p:cNvSpPr txBox="1"/>
          <p:nvPr/>
        </p:nvSpPr>
        <p:spPr>
          <a:xfrm>
            <a:off x="7566633" y="2413191"/>
            <a:ext cx="818147" cy="369332"/>
          </a:xfrm>
          <a:prstGeom prst="rect">
            <a:avLst/>
          </a:prstGeom>
          <a:noFill/>
        </p:spPr>
        <p:txBody>
          <a:bodyPr wrap="square" rtlCol="0">
            <a:spAutoFit/>
          </a:bodyPr>
          <a:lstStyle/>
          <a:p>
            <a:r>
              <a:rPr lang="en-US" b="1" smtClean="0">
                <a:solidFill>
                  <a:srgbClr val="FF0000"/>
                </a:solidFill>
                <a:latin typeface="Times New Roman" panose="02020603050405020304" pitchFamily="18" charset="0"/>
                <a:cs typeface="Times New Roman" panose="02020603050405020304" pitchFamily="18" charset="0"/>
              </a:rPr>
              <a:t>20</a:t>
            </a:r>
            <a:endParaRPr lang="en-US" b="1">
              <a:solidFill>
                <a:srgbClr val="FF000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2151934" y="2801719"/>
            <a:ext cx="756271" cy="646331"/>
          </a:xfrm>
          <a:prstGeom prst="rect">
            <a:avLst/>
          </a:prstGeom>
          <a:noFill/>
        </p:spPr>
        <p:txBody>
          <a:bodyPr wrap="square" rtlCol="0">
            <a:spAutoFit/>
          </a:bodyPr>
          <a:lstStyle/>
          <a:p>
            <a:r>
              <a:rPr lang="en-US" b="1">
                <a:solidFill>
                  <a:srgbClr val="0070C0"/>
                </a:solidFill>
                <a:latin typeface="Times New Roman" panose="02020603050405020304" pitchFamily="18" charset="0"/>
                <a:cs typeface="Times New Roman" panose="02020603050405020304" pitchFamily="18" charset="0"/>
              </a:rPr>
              <a:t>P</a:t>
            </a:r>
            <a:endParaRPr lang="en-US">
              <a:solidFill>
                <a:srgbClr val="0070C0"/>
              </a:solidFill>
              <a:latin typeface="Times New Roman" panose="02020603050405020304" pitchFamily="18" charset="0"/>
              <a:cs typeface="Times New Roman" panose="02020603050405020304" pitchFamily="18" charset="0"/>
            </a:endParaRPr>
          </a:p>
          <a:p>
            <a:endParaRPr lang="en-US"/>
          </a:p>
        </p:txBody>
      </p:sp>
      <p:sp>
        <p:nvSpPr>
          <p:cNvPr id="27" name="TextBox 26"/>
          <p:cNvSpPr txBox="1"/>
          <p:nvPr/>
        </p:nvSpPr>
        <p:spPr>
          <a:xfrm>
            <a:off x="5060139" y="2801719"/>
            <a:ext cx="694394" cy="646331"/>
          </a:xfrm>
          <a:prstGeom prst="rect">
            <a:avLst/>
          </a:prstGeom>
          <a:noFill/>
        </p:spPr>
        <p:txBody>
          <a:bodyPr wrap="square" rtlCol="0">
            <a:spAutoFit/>
          </a:bodyPr>
          <a:lstStyle/>
          <a:p>
            <a:r>
              <a:rPr lang="en-US" b="1">
                <a:solidFill>
                  <a:srgbClr val="0070C0"/>
                </a:solidFill>
                <a:latin typeface="Times New Roman" panose="02020603050405020304" pitchFamily="18" charset="0"/>
                <a:cs typeface="Times New Roman" panose="02020603050405020304" pitchFamily="18" charset="0"/>
              </a:rPr>
              <a:t>16</a:t>
            </a:r>
            <a:endParaRPr lang="en-US">
              <a:solidFill>
                <a:srgbClr val="0070C0"/>
              </a:solidFill>
              <a:latin typeface="Times New Roman" panose="02020603050405020304" pitchFamily="18" charset="0"/>
              <a:cs typeface="Times New Roman" panose="02020603050405020304" pitchFamily="18" charset="0"/>
            </a:endParaRPr>
          </a:p>
          <a:p>
            <a:endParaRPr lang="en-US"/>
          </a:p>
        </p:txBody>
      </p:sp>
      <p:sp>
        <p:nvSpPr>
          <p:cNvPr id="28" name="TextBox 27"/>
          <p:cNvSpPr txBox="1"/>
          <p:nvPr/>
        </p:nvSpPr>
        <p:spPr>
          <a:xfrm>
            <a:off x="6129230" y="2801719"/>
            <a:ext cx="880024" cy="646331"/>
          </a:xfrm>
          <a:prstGeom prst="rect">
            <a:avLst/>
          </a:prstGeom>
          <a:noFill/>
        </p:spPr>
        <p:txBody>
          <a:bodyPr wrap="square" rtlCol="0">
            <a:spAutoFit/>
          </a:bodyPr>
          <a:lstStyle/>
          <a:p>
            <a:r>
              <a:rPr lang="en-US" b="1">
                <a:solidFill>
                  <a:srgbClr val="0070C0"/>
                </a:solidFill>
                <a:latin typeface="Times New Roman" panose="02020603050405020304" pitchFamily="18" charset="0"/>
                <a:cs typeface="Times New Roman" panose="02020603050405020304" pitchFamily="18" charset="0"/>
              </a:rPr>
              <a:t>15</a:t>
            </a:r>
            <a:endParaRPr lang="en-US">
              <a:solidFill>
                <a:srgbClr val="0070C0"/>
              </a:solidFill>
              <a:latin typeface="Times New Roman" panose="02020603050405020304" pitchFamily="18" charset="0"/>
              <a:cs typeface="Times New Roman" panose="02020603050405020304" pitchFamily="18" charset="0"/>
            </a:endParaRPr>
          </a:p>
          <a:p>
            <a:endParaRPr lang="en-US"/>
          </a:p>
        </p:txBody>
      </p:sp>
      <p:sp>
        <p:nvSpPr>
          <p:cNvPr id="29" name="TextBox 28"/>
          <p:cNvSpPr txBox="1"/>
          <p:nvPr/>
        </p:nvSpPr>
        <p:spPr>
          <a:xfrm>
            <a:off x="2105527" y="3190247"/>
            <a:ext cx="660018" cy="646331"/>
          </a:xfrm>
          <a:prstGeom prst="rect">
            <a:avLst/>
          </a:prstGeom>
          <a:noFill/>
        </p:spPr>
        <p:txBody>
          <a:bodyPr wrap="square" rtlCol="0">
            <a:spAutoFit/>
          </a:bodyPr>
          <a:lstStyle/>
          <a:p>
            <a:r>
              <a:rPr lang="en-US" b="1">
                <a:solidFill>
                  <a:srgbClr val="FF3399"/>
                </a:solidFill>
                <a:latin typeface="Times New Roman" panose="02020603050405020304" pitchFamily="18" charset="0"/>
                <a:cs typeface="Times New Roman" panose="02020603050405020304" pitchFamily="18" charset="0"/>
              </a:rPr>
              <a:t>Ca</a:t>
            </a:r>
            <a:endParaRPr lang="en-US">
              <a:solidFill>
                <a:srgbClr val="FF3399"/>
              </a:solidFill>
              <a:latin typeface="Times New Roman" panose="02020603050405020304" pitchFamily="18" charset="0"/>
              <a:cs typeface="Times New Roman" panose="02020603050405020304" pitchFamily="18" charset="0"/>
            </a:endParaRPr>
          </a:p>
          <a:p>
            <a:endParaRPr lang="en-US"/>
          </a:p>
        </p:txBody>
      </p:sp>
      <p:sp>
        <p:nvSpPr>
          <p:cNvPr id="30" name="TextBox 29"/>
          <p:cNvSpPr txBox="1"/>
          <p:nvPr/>
        </p:nvSpPr>
        <p:spPr>
          <a:xfrm>
            <a:off x="3513220" y="3190247"/>
            <a:ext cx="962527" cy="646331"/>
          </a:xfrm>
          <a:prstGeom prst="rect">
            <a:avLst/>
          </a:prstGeom>
          <a:noFill/>
        </p:spPr>
        <p:txBody>
          <a:bodyPr wrap="square" rtlCol="0">
            <a:spAutoFit/>
          </a:bodyPr>
          <a:lstStyle/>
          <a:p>
            <a:r>
              <a:rPr lang="en-US" b="1">
                <a:solidFill>
                  <a:srgbClr val="FF3399"/>
                </a:solidFill>
                <a:latin typeface="Times New Roman" panose="02020603050405020304" pitchFamily="18" charset="0"/>
                <a:cs typeface="Times New Roman" panose="02020603050405020304" pitchFamily="18" charset="0"/>
              </a:rPr>
              <a:t>20</a:t>
            </a:r>
            <a:endParaRPr lang="en-US">
              <a:solidFill>
                <a:srgbClr val="FF3399"/>
              </a:solidFill>
              <a:latin typeface="Times New Roman" panose="02020603050405020304" pitchFamily="18" charset="0"/>
              <a:cs typeface="Times New Roman" panose="02020603050405020304" pitchFamily="18" charset="0"/>
            </a:endParaRPr>
          </a:p>
          <a:p>
            <a:endParaRPr lang="en-US"/>
          </a:p>
        </p:txBody>
      </p:sp>
      <p:sp>
        <p:nvSpPr>
          <p:cNvPr id="31" name="TextBox 30"/>
          <p:cNvSpPr txBox="1"/>
          <p:nvPr/>
        </p:nvSpPr>
        <p:spPr>
          <a:xfrm>
            <a:off x="7592910" y="3190247"/>
            <a:ext cx="602105" cy="646331"/>
          </a:xfrm>
          <a:prstGeom prst="rect">
            <a:avLst/>
          </a:prstGeom>
          <a:noFill/>
        </p:spPr>
        <p:txBody>
          <a:bodyPr wrap="square" rtlCol="0">
            <a:spAutoFit/>
          </a:bodyPr>
          <a:lstStyle/>
          <a:p>
            <a:r>
              <a:rPr lang="en-US" b="1">
                <a:solidFill>
                  <a:srgbClr val="FF3399"/>
                </a:solidFill>
                <a:latin typeface="Times New Roman" panose="02020603050405020304" pitchFamily="18" charset="0"/>
                <a:cs typeface="Times New Roman" panose="02020603050405020304" pitchFamily="18" charset="0"/>
              </a:rPr>
              <a:t>40</a:t>
            </a:r>
            <a:endParaRPr lang="en-US">
              <a:solidFill>
                <a:srgbClr val="FF3399"/>
              </a:solidFill>
              <a:latin typeface="Times New Roman" panose="02020603050405020304" pitchFamily="18" charset="0"/>
              <a:cs typeface="Times New Roman" panose="02020603050405020304" pitchFamily="18" charset="0"/>
            </a:endParaRPr>
          </a:p>
          <a:p>
            <a:endParaRPr lang="en-US"/>
          </a:p>
        </p:txBody>
      </p:sp>
      <p:sp>
        <p:nvSpPr>
          <p:cNvPr id="32" name="TextBox 31"/>
          <p:cNvSpPr txBox="1"/>
          <p:nvPr/>
        </p:nvSpPr>
        <p:spPr>
          <a:xfrm>
            <a:off x="2105527" y="3644137"/>
            <a:ext cx="610172" cy="646331"/>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Al</a:t>
            </a:r>
            <a:endParaRPr lang="en-US">
              <a:solidFill>
                <a:srgbClr val="00B050"/>
              </a:solidFill>
              <a:latin typeface="Times New Roman" panose="02020603050405020304" pitchFamily="18" charset="0"/>
              <a:cs typeface="Times New Roman" panose="02020603050405020304" pitchFamily="18" charset="0"/>
            </a:endParaRPr>
          </a:p>
          <a:p>
            <a:endParaRPr lang="en-US"/>
          </a:p>
        </p:txBody>
      </p:sp>
      <p:sp>
        <p:nvSpPr>
          <p:cNvPr id="33" name="TextBox 32"/>
          <p:cNvSpPr txBox="1"/>
          <p:nvPr/>
        </p:nvSpPr>
        <p:spPr>
          <a:xfrm>
            <a:off x="6194544" y="3644136"/>
            <a:ext cx="814710" cy="646331"/>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13</a:t>
            </a:r>
            <a:endParaRPr lang="en-US">
              <a:solidFill>
                <a:srgbClr val="00B050"/>
              </a:solidFill>
              <a:latin typeface="Times New Roman" panose="02020603050405020304" pitchFamily="18" charset="0"/>
              <a:cs typeface="Times New Roman" panose="02020603050405020304" pitchFamily="18" charset="0"/>
            </a:endParaRPr>
          </a:p>
          <a:p>
            <a:endParaRPr lang="en-US"/>
          </a:p>
        </p:txBody>
      </p:sp>
      <p:sp>
        <p:nvSpPr>
          <p:cNvPr id="34" name="TextBox 33"/>
          <p:cNvSpPr txBox="1"/>
          <p:nvPr/>
        </p:nvSpPr>
        <p:spPr>
          <a:xfrm>
            <a:off x="7566633" y="3644137"/>
            <a:ext cx="818147" cy="646331"/>
          </a:xfrm>
          <a:prstGeom prst="rect">
            <a:avLst/>
          </a:prstGeom>
          <a:noFill/>
        </p:spPr>
        <p:txBody>
          <a:bodyPr wrap="square" rtlCol="0">
            <a:spAutoFit/>
          </a:bodyPr>
          <a:lstStyle/>
          <a:p>
            <a:r>
              <a:rPr lang="en-US" b="1">
                <a:solidFill>
                  <a:srgbClr val="00B050"/>
                </a:solidFill>
                <a:latin typeface="Times New Roman" panose="02020603050405020304" pitchFamily="18" charset="0"/>
                <a:cs typeface="Times New Roman" panose="02020603050405020304" pitchFamily="18" charset="0"/>
              </a:rPr>
              <a:t>27</a:t>
            </a:r>
            <a:endParaRPr lang="en-US">
              <a:solidFill>
                <a:srgbClr val="00B050"/>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4063129274"/>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3">
                                            <p:txEl>
                                              <p:pRg st="0" end="0"/>
                                            </p:txEl>
                                          </p:spTgt>
                                        </p:tgtEl>
                                        <p:attrNameLst>
                                          <p:attrName>style.visibility</p:attrName>
                                        </p:attrNameLst>
                                      </p:cBhvr>
                                      <p:to>
                                        <p:strVal val="visible"/>
                                      </p:to>
                                    </p:set>
                                    <p:animEffect transition="in" filter="wipe(down)">
                                      <p:cBhvr>
                                        <p:cTn id="23" dur="500"/>
                                        <p:tgtEl>
                                          <p:spTgt spid="2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circle(in)">
                                      <p:cBhvr>
                                        <p:cTn id="28" dur="20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6">
                                            <p:txEl>
                                              <p:pRg st="0" end="0"/>
                                            </p:txEl>
                                          </p:spTgt>
                                        </p:tgtEl>
                                        <p:attrNameLst>
                                          <p:attrName>style.visibility</p:attrName>
                                        </p:attrNameLst>
                                      </p:cBhvr>
                                      <p:to>
                                        <p:strVal val="visible"/>
                                      </p:to>
                                    </p:set>
                                    <p:animEffect transition="in" filter="barn(inVertical)">
                                      <p:cBhvr>
                                        <p:cTn id="33" dur="500"/>
                                        <p:tgtEl>
                                          <p:spTgt spid="2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circle(in)">
                                      <p:cBhvr>
                                        <p:cTn id="38" dur="2000"/>
                                        <p:tgtEl>
                                          <p:spTgt spid="27">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28">
                                            <p:txEl>
                                              <p:pRg st="0" end="0"/>
                                            </p:txEl>
                                          </p:spTgt>
                                        </p:tgtEl>
                                        <p:attrNameLst>
                                          <p:attrName>style.visibility</p:attrName>
                                        </p:attrNameLst>
                                      </p:cBhvr>
                                      <p:to>
                                        <p:strVal val="visible"/>
                                      </p:to>
                                    </p:set>
                                    <p:animEffect transition="in" filter="circle(in)">
                                      <p:cBhvr>
                                        <p:cTn id="43" dur="2000"/>
                                        <p:tgtEl>
                                          <p:spTgt spid="2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9">
                                            <p:txEl>
                                              <p:pRg st="0" end="0"/>
                                            </p:txEl>
                                          </p:spTgt>
                                        </p:tgtEl>
                                        <p:attrNameLst>
                                          <p:attrName>style.visibility</p:attrName>
                                        </p:attrNameLst>
                                      </p:cBhvr>
                                      <p:to>
                                        <p:strVal val="visible"/>
                                      </p:to>
                                    </p:set>
                                    <p:animEffect transition="in" filter="fade">
                                      <p:cBhvr>
                                        <p:cTn id="48" dur="1000"/>
                                        <p:tgtEl>
                                          <p:spTgt spid="29">
                                            <p:txEl>
                                              <p:pRg st="0" end="0"/>
                                            </p:txEl>
                                          </p:spTgt>
                                        </p:tgtEl>
                                      </p:cBhvr>
                                    </p:animEffect>
                                    <p:anim calcmode="lin" valueType="num">
                                      <p:cBhvr>
                                        <p:cTn id="4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0">
                                            <p:txEl>
                                              <p:pRg st="0" end="0"/>
                                            </p:txEl>
                                          </p:spTgt>
                                        </p:tgtEl>
                                        <p:attrNameLst>
                                          <p:attrName>style.visibility</p:attrName>
                                        </p:attrNameLst>
                                      </p:cBhvr>
                                      <p:to>
                                        <p:strVal val="visible"/>
                                      </p:to>
                                    </p:set>
                                    <p:animEffect transition="in" filter="fade">
                                      <p:cBhvr>
                                        <p:cTn id="55" dur="1000"/>
                                        <p:tgtEl>
                                          <p:spTgt spid="30">
                                            <p:txEl>
                                              <p:pRg st="0" end="0"/>
                                            </p:txEl>
                                          </p:spTgt>
                                        </p:tgtEl>
                                      </p:cBhvr>
                                    </p:animEffect>
                                    <p:anim calcmode="lin" valueType="num">
                                      <p:cBhvr>
                                        <p:cTn id="56"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additive="base">
                                        <p:cTn id="62" dur="500" fill="hold"/>
                                        <p:tgtEl>
                                          <p:spTgt spid="31"/>
                                        </p:tgtEl>
                                        <p:attrNameLst>
                                          <p:attrName>ppt_x</p:attrName>
                                        </p:attrNameLst>
                                      </p:cBhvr>
                                      <p:tavLst>
                                        <p:tav tm="0">
                                          <p:val>
                                            <p:strVal val="#ppt_x"/>
                                          </p:val>
                                        </p:tav>
                                        <p:tav tm="100000">
                                          <p:val>
                                            <p:strVal val="#ppt_x"/>
                                          </p:val>
                                        </p:tav>
                                      </p:tavLst>
                                    </p:anim>
                                    <p:anim calcmode="lin" valueType="num">
                                      <p:cBhvr additive="base">
                                        <p:cTn id="6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2">
                                            <p:txEl>
                                              <p:pRg st="0" end="0"/>
                                            </p:txEl>
                                          </p:spTgt>
                                        </p:tgtEl>
                                        <p:attrNameLst>
                                          <p:attrName>style.visibility</p:attrName>
                                        </p:attrNameLst>
                                      </p:cBhvr>
                                      <p:to>
                                        <p:strVal val="visible"/>
                                      </p:to>
                                    </p:set>
                                    <p:animEffect transition="in" filter="fade">
                                      <p:cBhvr>
                                        <p:cTn id="68" dur="500"/>
                                        <p:tgtEl>
                                          <p:spTgt spid="3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25" grpId="0"/>
      <p:bldP spid="31"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141737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O , 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15760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Na, Ca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869857" y="2997486"/>
            <a:ext cx="13051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S, O</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866224" y="3905351"/>
            <a:ext cx="15376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 H , O, Na</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5</a:t>
            </a:r>
            <a:r>
              <a:rPr lang="vi-VN" altLang="zh-CN" sz="2400" b="1" u="sng" smtClean="0">
                <a:solidFill>
                  <a:srgbClr val="C00000"/>
                </a:solidFill>
                <a:latin typeface="Times New Roman" panose="02020603050405020304" pitchFamily="18" charset="0"/>
                <a:cs typeface="Times New Roman" panose="02020603050405020304" pitchFamily="18" charset="0"/>
                <a:sym typeface="+mn-lt"/>
              </a:rPr>
              <a:t>: </a:t>
            </a:r>
            <a:r>
              <a:rPr lang="vi-VN" altLang="zh-CN" sz="2400" b="1" smtClean="0">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Bốn nguyên tố phổ biến nhất trong cơ thể người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269658018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24696"/>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O2</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400">
                <a:solidFill>
                  <a:schemeClr val="accent1">
                    <a:lumMod val="10000"/>
                  </a:schemeClr>
                </a:solidFill>
                <a:latin typeface="Times New Roman" panose="02020603050405020304" pitchFamily="18" charset="0"/>
                <a:cs typeface="Times New Roman" panose="02020603050405020304" pitchFamily="18" charset="0"/>
              </a:rPr>
              <a:t>2O</a:t>
            </a:r>
            <a:endParaRPr lang="en-US" altLang="zh-CN" sz="2400" kern="1200" dirty="0">
              <a:solidFill>
                <a:schemeClr val="accent1">
                  <a:lumMod val="10000"/>
                </a:schemeClr>
              </a:solidFill>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461665"/>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6</a:t>
            </a:r>
            <a:r>
              <a:rPr lang="vi-VN" altLang="zh-CN" sz="2400" b="1" u="sng" smtClean="0">
                <a:solidFill>
                  <a:srgbClr val="C00000"/>
                </a:solidFill>
                <a:latin typeface="Times New Roman" panose="02020603050405020304" pitchFamily="18" charset="0"/>
                <a:cs typeface="Times New Roman" panose="02020603050405020304" pitchFamily="18" charset="0"/>
                <a:sym typeface="+mn-lt"/>
              </a:rPr>
              <a:t>: </a:t>
            </a:r>
            <a:r>
              <a:rPr lang="vi-VN" altLang="zh-CN" sz="2400" b="1" smtClean="0">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Kí hiệu biểu diễn 2 nguyên tử oxygen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724023" y="1944550"/>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graphicFrame>
        <p:nvGraphicFramePr>
          <p:cNvPr id="2" name="Object 1">
            <a:extLst>
              <a:ext uri="{FF2B5EF4-FFF2-40B4-BE49-F238E27FC236}">
                <a16:creationId xmlns="" xmlns:a16="http://schemas.microsoft.com/office/drawing/2014/main" id="{22E32419-91CC-6AA0-0100-BCE9C084070F}"/>
              </a:ext>
            </a:extLst>
          </p:cNvPr>
          <p:cNvGraphicFramePr>
            <a:graphicFrameLocks noChangeAspect="1"/>
          </p:cNvGraphicFramePr>
          <p:nvPr>
            <p:extLst>
              <p:ext uri="{D42A27DB-BD31-4B8C-83A1-F6EECF244321}">
                <p14:modId xmlns:p14="http://schemas.microsoft.com/office/powerpoint/2010/main" val="2840623244"/>
              </p:ext>
            </p:extLst>
          </p:nvPr>
        </p:nvGraphicFramePr>
        <p:xfrm>
          <a:off x="1899455" y="2960012"/>
          <a:ext cx="417972" cy="501567"/>
        </p:xfrm>
        <a:graphic>
          <a:graphicData uri="http://schemas.openxmlformats.org/presentationml/2006/ole">
            <mc:AlternateContent xmlns:mc="http://schemas.openxmlformats.org/markup-compatibility/2006">
              <mc:Choice xmlns:v="urn:schemas-microsoft-com:vml" Requires="v">
                <p:oleObj spid="_x0000_s1078" name="Equation" r:id="rId6" imgW="190440" imgH="228600" progId="Equation.DSMT4">
                  <p:embed/>
                </p:oleObj>
              </mc:Choice>
              <mc:Fallback>
                <p:oleObj name="Equation" r:id="rId6" imgW="190440" imgH="228600" progId="Equation.DSMT4">
                  <p:embed/>
                  <p:pic>
                    <p:nvPicPr>
                      <p:cNvPr id="0" name=""/>
                      <p:cNvPicPr/>
                      <p:nvPr/>
                    </p:nvPicPr>
                    <p:blipFill>
                      <a:blip r:embed="rId7"/>
                      <a:stretch>
                        <a:fillRect/>
                      </a:stretch>
                    </p:blipFill>
                    <p:spPr>
                      <a:xfrm>
                        <a:off x="1899455" y="2960012"/>
                        <a:ext cx="417972" cy="501567"/>
                      </a:xfrm>
                      <a:prstGeom prst="rect">
                        <a:avLst/>
                      </a:prstGeom>
                    </p:spPr>
                  </p:pic>
                </p:oleObj>
              </mc:Fallback>
            </mc:AlternateContent>
          </a:graphicData>
        </a:graphic>
      </p:graphicFrame>
      <p:graphicFrame>
        <p:nvGraphicFramePr>
          <p:cNvPr id="3" name="Object 2">
            <a:extLst>
              <a:ext uri="{FF2B5EF4-FFF2-40B4-BE49-F238E27FC236}">
                <a16:creationId xmlns="" xmlns:a16="http://schemas.microsoft.com/office/drawing/2014/main" id="{48279A5B-B9F6-CACC-E0FC-1B55F5229835}"/>
              </a:ext>
            </a:extLst>
          </p:cNvPr>
          <p:cNvGraphicFramePr>
            <a:graphicFrameLocks noChangeAspect="1"/>
          </p:cNvGraphicFramePr>
          <p:nvPr>
            <p:extLst>
              <p:ext uri="{D42A27DB-BD31-4B8C-83A1-F6EECF244321}">
                <p14:modId xmlns:p14="http://schemas.microsoft.com/office/powerpoint/2010/main" val="4075188186"/>
              </p:ext>
            </p:extLst>
          </p:nvPr>
        </p:nvGraphicFramePr>
        <p:xfrm>
          <a:off x="1853724" y="3818173"/>
          <a:ext cx="463703" cy="490980"/>
        </p:xfrm>
        <a:graphic>
          <a:graphicData uri="http://schemas.openxmlformats.org/presentationml/2006/ole">
            <mc:AlternateContent xmlns:mc="http://schemas.openxmlformats.org/markup-compatibility/2006">
              <mc:Choice xmlns:v="urn:schemas-microsoft-com:vml" Requires="v">
                <p:oleObj spid="_x0000_s1079" name="Equation" r:id="rId8" imgW="215640" imgH="228600" progId="Equation.DSMT4">
                  <p:embed/>
                </p:oleObj>
              </mc:Choice>
              <mc:Fallback>
                <p:oleObj name="Equation" r:id="rId8" imgW="215640" imgH="228600" progId="Equation.DSMT4">
                  <p:embed/>
                  <p:pic>
                    <p:nvPicPr>
                      <p:cNvPr id="0" name=""/>
                      <p:cNvPicPr/>
                      <p:nvPr/>
                    </p:nvPicPr>
                    <p:blipFill>
                      <a:blip r:embed="rId9"/>
                      <a:stretch>
                        <a:fillRect/>
                      </a:stretch>
                    </p:blipFill>
                    <p:spPr>
                      <a:xfrm>
                        <a:off x="1853724" y="3818173"/>
                        <a:ext cx="463703" cy="490980"/>
                      </a:xfrm>
                      <a:prstGeom prst="rect">
                        <a:avLst/>
                      </a:prstGeom>
                    </p:spPr>
                  </p:pic>
                </p:oleObj>
              </mc:Fallback>
            </mc:AlternateContent>
          </a:graphicData>
        </a:graphic>
      </p:graphicFrame>
    </p:spTree>
    <p:extLst>
      <p:ext uri="{BB962C8B-B14F-4D97-AF65-F5344CB8AC3E}">
        <p14:creationId xmlns:p14="http://schemas.microsoft.com/office/powerpoint/2010/main" val="308970357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Effect transition="in" filter="fade">
                                      <p:cBhvr>
                                        <p:cTn id="19" dur="500"/>
                                        <p:tgtEl>
                                          <p:spTgt spid="2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p:cTn id="22" dur="500" fill="hold"/>
                                        <p:tgtEl>
                                          <p:spTgt spid="37"/>
                                        </p:tgtEl>
                                        <p:attrNameLst>
                                          <p:attrName>ppt_w</p:attrName>
                                        </p:attrNameLst>
                                      </p:cBhvr>
                                      <p:tavLst>
                                        <p:tav tm="0">
                                          <p:val>
                                            <p:fltVal val="0"/>
                                          </p:val>
                                        </p:tav>
                                        <p:tav tm="100000">
                                          <p:val>
                                            <p:strVal val="#ppt_w"/>
                                          </p:val>
                                        </p:tav>
                                      </p:tavLst>
                                    </p:anim>
                                    <p:anim calcmode="lin" valueType="num">
                                      <p:cBhvr>
                                        <p:cTn id="23" dur="500" fill="hold"/>
                                        <p:tgtEl>
                                          <p:spTgt spid="37"/>
                                        </p:tgtEl>
                                        <p:attrNameLst>
                                          <p:attrName>ppt_h</p:attrName>
                                        </p:attrNameLst>
                                      </p:cBhvr>
                                      <p:tavLst>
                                        <p:tav tm="0">
                                          <p:val>
                                            <p:fltVal val="0"/>
                                          </p:val>
                                        </p:tav>
                                        <p:tav tm="100000">
                                          <p:val>
                                            <p:strVal val="#ppt_h"/>
                                          </p:val>
                                        </p:tav>
                                      </p:tavLst>
                                    </p:anim>
                                    <p:animEffect transition="in" filter="fade">
                                      <p:cBhvr>
                                        <p:cTn id="24" dur="500"/>
                                        <p:tgtEl>
                                          <p:spTgt spid="3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p:cTn id="40" dur="500" fill="hold"/>
                                        <p:tgtEl>
                                          <p:spTgt spid="39"/>
                                        </p:tgtEl>
                                        <p:attrNameLst>
                                          <p:attrName>ppt_w</p:attrName>
                                        </p:attrNameLst>
                                      </p:cBhvr>
                                      <p:tavLst>
                                        <p:tav tm="0">
                                          <p:val>
                                            <p:fltVal val="0"/>
                                          </p:val>
                                        </p:tav>
                                        <p:tav tm="100000">
                                          <p:val>
                                            <p:strVal val="#ppt_w"/>
                                          </p:val>
                                        </p:tav>
                                      </p:tavLst>
                                    </p:anim>
                                    <p:anim calcmode="lin" valueType="num">
                                      <p:cBhvr>
                                        <p:cTn id="41" dur="500" fill="hold"/>
                                        <p:tgtEl>
                                          <p:spTgt spid="39"/>
                                        </p:tgtEl>
                                        <p:attrNameLst>
                                          <p:attrName>ppt_h</p:attrName>
                                        </p:attrNameLst>
                                      </p:cBhvr>
                                      <p:tavLst>
                                        <p:tav tm="0">
                                          <p:val>
                                            <p:fltVal val="0"/>
                                          </p:val>
                                        </p:tav>
                                        <p:tav tm="100000">
                                          <p:val>
                                            <p:strVal val="#ppt_h"/>
                                          </p:val>
                                        </p:tav>
                                      </p:tavLst>
                                    </p:anim>
                                    <p:animEffect transition="in" filter="fade">
                                      <p:cBhvr>
                                        <p:cTn id="42" dur="500"/>
                                        <p:tgtEl>
                                          <p:spTgt spid="39"/>
                                        </p:tgtEl>
                                      </p:cBhvr>
                                    </p:animEffect>
                                  </p:child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barn(inVertical)">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6" grpId="0" animBg="1"/>
      <p:bldP spid="37" grpId="0" animBg="1"/>
      <p:bldP spid="38" grpId="0" animBg="1"/>
      <p:bldP spid="39" grpId="0" animBg="1"/>
      <p:bldP spid="35"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pic>
        <p:nvPicPr>
          <p:cNvPr id="17" name="Picture 16">
            <a:extLst>
              <a:ext uri="{FF2B5EF4-FFF2-40B4-BE49-F238E27FC236}">
                <a16:creationId xmlns="" xmlns:a16="http://schemas.microsoft.com/office/drawing/2014/main" id="{ECAC05A5-9306-4D84-A879-2E3628549F43}"/>
              </a:ext>
            </a:extLst>
          </p:cNvPr>
          <p:cNvPicPr>
            <a:picLocks noChangeAspect="1"/>
          </p:cNvPicPr>
          <p:nvPr/>
        </p:nvPicPr>
        <p:blipFill>
          <a:blip r:embed="rId3"/>
          <a:stretch>
            <a:fillRect/>
          </a:stretch>
        </p:blipFill>
        <p:spPr>
          <a:xfrm>
            <a:off x="245355" y="1090096"/>
            <a:ext cx="3022821" cy="3724803"/>
          </a:xfrm>
          <a:prstGeom prst="rect">
            <a:avLst/>
          </a:prstGeom>
        </p:spPr>
      </p:pic>
      <p:sp>
        <p:nvSpPr>
          <p:cNvPr id="18" name="TextBox 17">
            <a:extLst>
              <a:ext uri="{FF2B5EF4-FFF2-40B4-BE49-F238E27FC236}">
                <a16:creationId xmlns="" xmlns:a16="http://schemas.microsoft.com/office/drawing/2014/main" id="{2E9DB0A1-F8EA-47BC-91E7-1CC96A0AA58B}"/>
              </a:ext>
            </a:extLst>
          </p:cNvPr>
          <p:cNvSpPr txBox="1"/>
          <p:nvPr/>
        </p:nvSpPr>
        <p:spPr>
          <a:xfrm>
            <a:off x="3725335" y="277600"/>
            <a:ext cx="4572000" cy="39703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just"/>
            <a:r>
              <a:rPr lang="vi-VN" sz="2800" i="1" dirty="0">
                <a:solidFill>
                  <a:schemeClr val="accent6">
                    <a:lumMod val="25000"/>
                  </a:schemeClr>
                </a:solidFill>
                <a:latin typeface="Times New Roman" panose="02020603050405020304" pitchFamily="18" charset="0"/>
              </a:rPr>
              <a:t>Trên nhãn của một loại thuốc phòng bệnh loãng xương, giảm đau xương khớp có ghi các từ “calcium”, "magnesium”, “zinc”. Đó là tên của ba nguyên tố hoá học có trong thánh phần thuốc để bổ sung cho cơ thể. Vậy nguyên tố hoá học là gì?</a:t>
            </a:r>
          </a:p>
        </p:txBody>
      </p:sp>
      <p:grpSp>
        <p:nvGrpSpPr>
          <p:cNvPr id="4" name="Group 3">
            <a:extLst>
              <a:ext uri="{FF2B5EF4-FFF2-40B4-BE49-F238E27FC236}">
                <a16:creationId xmlns="" xmlns:a16="http://schemas.microsoft.com/office/drawing/2014/main" id="{33122E36-34D6-6ADF-9638-6C46C09F1CE7}"/>
              </a:ext>
            </a:extLst>
          </p:cNvPr>
          <p:cNvGrpSpPr/>
          <p:nvPr/>
        </p:nvGrpSpPr>
        <p:grpSpPr>
          <a:xfrm>
            <a:off x="4391378" y="914401"/>
            <a:ext cx="2743200" cy="1456266"/>
            <a:chOff x="4391378" y="914401"/>
            <a:chExt cx="2743200" cy="1456266"/>
          </a:xfrm>
        </p:grpSpPr>
        <p:sp>
          <p:nvSpPr>
            <p:cNvPr id="2" name="Speech Bubble: Oval 1">
              <a:extLst>
                <a:ext uri="{FF2B5EF4-FFF2-40B4-BE49-F238E27FC236}">
                  <a16:creationId xmlns="" xmlns:a16="http://schemas.microsoft.com/office/drawing/2014/main" id="{75DF9795-BF71-4E0A-651D-76CAF9265534}"/>
                </a:ext>
              </a:extLst>
            </p:cNvPr>
            <p:cNvSpPr/>
            <p:nvPr/>
          </p:nvSpPr>
          <p:spPr>
            <a:xfrm>
              <a:off x="4391378" y="914401"/>
              <a:ext cx="2743200" cy="1456266"/>
            </a:xfrm>
            <a:prstGeom prst="wedgeEllipseCallout">
              <a:avLst>
                <a:gd name="adj1" fmla="val -106430"/>
                <a:gd name="adj2" fmla="val 1209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 xmlns:a16="http://schemas.microsoft.com/office/drawing/2014/main" id="{54A37CBD-16BE-4548-114B-31298026C916}"/>
                </a:ext>
              </a:extLst>
            </p:cNvPr>
            <p:cNvSpPr txBox="1"/>
            <p:nvPr/>
          </p:nvSpPr>
          <p:spPr>
            <a:xfrm>
              <a:off x="4555067" y="1288591"/>
              <a:ext cx="2415822" cy="707886"/>
            </a:xfrm>
            <a:prstGeom prst="rect">
              <a:avLst/>
            </a:prstGeom>
            <a:noFill/>
          </p:spPr>
          <p:txBody>
            <a:bodyPr wrap="square" rtlCol="0">
              <a:spAutoFit/>
            </a:bodyPr>
            <a:lstStyle/>
            <a:p>
              <a:pPr algn="ctr"/>
              <a:r>
                <a:rPr lang="en-US" sz="2000" b="1">
                  <a:latin typeface="Times New Roman" panose="02020603050405020304" pitchFamily="18" charset="0"/>
                  <a:cs typeface="Times New Roman" panose="02020603050405020304" pitchFamily="18" charset="0"/>
                </a:rPr>
                <a:t>Trên lọ thuốc có ghi những gì?</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0"/>
                                  </p:stCondLst>
                                  <p:childTnLst>
                                    <p:anim calcmode="lin" valueType="num">
                                      <p:cBhvr additive="base">
                                        <p:cTn id="16" dur="500"/>
                                        <p:tgtEl>
                                          <p:spTgt spid="4"/>
                                        </p:tgtEl>
                                        <p:attrNameLst>
                                          <p:attrName>ppt_x</p:attrName>
                                        </p:attrNameLst>
                                      </p:cBhvr>
                                      <p:tavLst>
                                        <p:tav tm="0">
                                          <p:val>
                                            <p:strVal val="ppt_x"/>
                                          </p:val>
                                        </p:tav>
                                        <p:tav tm="100000">
                                          <p:val>
                                            <p:strVal val="ppt_x"/>
                                          </p:val>
                                        </p:tav>
                                      </p:tavLst>
                                    </p:anim>
                                    <p:anim calcmode="lin" valueType="num">
                                      <p:cBhvr additive="base">
                                        <p:cTn id="17" dur="500"/>
                                        <p:tgtEl>
                                          <p:spTgt spid="4"/>
                                        </p:tgtEl>
                                        <p:attrNameLst>
                                          <p:attrName>ppt_y</p:attrName>
                                        </p:attrNameLst>
                                      </p:cBhvr>
                                      <p:tavLst>
                                        <p:tav tm="0">
                                          <p:val>
                                            <p:strVal val="ppt_y"/>
                                          </p:val>
                                        </p:tav>
                                        <p:tav tm="100000">
                                          <p:val>
                                            <p:strVal val="1+ppt_h/2"/>
                                          </p:val>
                                        </p:tav>
                                      </p:tavLst>
                                    </p:anim>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451536" y="236871"/>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50" dirty="0">
                <a:latin typeface="Times New Roman" panose="02020603050405020304" pitchFamily="18" charset="0"/>
              </a:rPr>
              <a:t>Các nguyên tử thuộc cùng một nguyên tố hoá học là</a:t>
            </a:r>
            <a:endParaRPr lang="zh-CN" altLang="en-US" sz="1050" dirty="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10" name="矩形 9">
            <a:extLst>
              <a:ext uri="{FF2B5EF4-FFF2-40B4-BE49-F238E27FC236}">
                <a16:creationId xmlns="" xmlns:a16="http://schemas.microsoft.com/office/drawing/2014/main" id="{C7089F2B-CFC3-4D08-9551-723620268CBC}"/>
              </a:ext>
            </a:extLst>
          </p:cNvPr>
          <p:cNvSpPr/>
          <p:nvPr/>
        </p:nvSpPr>
        <p:spPr>
          <a:xfrm>
            <a:off x="697457" y="953553"/>
            <a:ext cx="7701797" cy="1200329"/>
          </a:xfrm>
          <a:prstGeom prst="rect">
            <a:avLst/>
          </a:prstGeom>
        </p:spPr>
        <p:txBody>
          <a:bodyPr wrap="square">
            <a:spAutoFit/>
          </a:bodyPr>
          <a:lstStyle/>
          <a:p>
            <a:pPr lvl="0" algn="just">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7</a:t>
            </a:r>
            <a:r>
              <a:rPr lang="vi-VN" altLang="zh-CN" sz="2400" b="1" u="sng" smtClean="0">
                <a:solidFill>
                  <a:srgbClr val="C0000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Cho thành phần các nguyên tử như sau: A(17p, 17e,16n); B(20p, 20e, 19n); C (17p, 17e, 17n); D (19p, 19e, 20n). Có tất cả bao nhiêu nguyên tố hóa học ?</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15" name="Oval 6">
            <a:extLst>
              <a:ext uri="{FF2B5EF4-FFF2-40B4-BE49-F238E27FC236}">
                <a16:creationId xmlns="" xmlns:a16="http://schemas.microsoft.com/office/drawing/2014/main" id="{FADA74CE-FDD1-4FD3-A147-23A912FCD6E4}"/>
              </a:ext>
            </a:extLst>
          </p:cNvPr>
          <p:cNvSpPr/>
          <p:nvPr/>
        </p:nvSpPr>
        <p:spPr>
          <a:xfrm>
            <a:off x="962385" y="2939576"/>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A</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6" name="Oval 8">
            <a:extLst>
              <a:ext uri="{FF2B5EF4-FFF2-40B4-BE49-F238E27FC236}">
                <a16:creationId xmlns="" xmlns:a16="http://schemas.microsoft.com/office/drawing/2014/main" id="{9B86F6A2-E93C-4B03-BF79-9E2968406F2F}"/>
              </a:ext>
            </a:extLst>
          </p:cNvPr>
          <p:cNvSpPr/>
          <p:nvPr/>
        </p:nvSpPr>
        <p:spPr>
          <a:xfrm>
            <a:off x="2644089" y="2963830"/>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B</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7" name="Oval 10">
            <a:extLst>
              <a:ext uri="{FF2B5EF4-FFF2-40B4-BE49-F238E27FC236}">
                <a16:creationId xmlns="" xmlns:a16="http://schemas.microsoft.com/office/drawing/2014/main" id="{B7863CA1-CF92-4A85-8DDB-5BDA37153705}"/>
              </a:ext>
            </a:extLst>
          </p:cNvPr>
          <p:cNvSpPr/>
          <p:nvPr/>
        </p:nvSpPr>
        <p:spPr>
          <a:xfrm>
            <a:off x="4521898" y="2902382"/>
            <a:ext cx="498688" cy="498818"/>
          </a:xfrm>
          <a:prstGeom prst="ellipse">
            <a:avLst/>
          </a:prstGeom>
          <a:solidFill>
            <a:srgbClr val="7BD3E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C</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18" name="文本框 17">
            <a:extLst>
              <a:ext uri="{FF2B5EF4-FFF2-40B4-BE49-F238E27FC236}">
                <a16:creationId xmlns="" xmlns:a16="http://schemas.microsoft.com/office/drawing/2014/main" id="{874FC64E-8127-4E22-BEDB-927B82328EE5}"/>
              </a:ext>
            </a:extLst>
          </p:cNvPr>
          <p:cNvSpPr txBox="1"/>
          <p:nvPr/>
        </p:nvSpPr>
        <p:spPr>
          <a:xfrm>
            <a:off x="1501947" y="2884798"/>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1</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9" name="文本框 18">
            <a:extLst>
              <a:ext uri="{FF2B5EF4-FFF2-40B4-BE49-F238E27FC236}">
                <a16:creationId xmlns="" xmlns:a16="http://schemas.microsoft.com/office/drawing/2014/main" id="{8720AF21-B30F-423C-9DE8-46B3CDAD3CC9}"/>
              </a:ext>
            </a:extLst>
          </p:cNvPr>
          <p:cNvSpPr txBox="1"/>
          <p:nvPr/>
        </p:nvSpPr>
        <p:spPr>
          <a:xfrm>
            <a:off x="3337065" y="28628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4</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0" name="文本框 19">
            <a:extLst>
              <a:ext uri="{FF2B5EF4-FFF2-40B4-BE49-F238E27FC236}">
                <a16:creationId xmlns="" xmlns:a16="http://schemas.microsoft.com/office/drawing/2014/main" id="{B0800499-87D7-4954-94B3-18B5B30A47BE}"/>
              </a:ext>
            </a:extLst>
          </p:cNvPr>
          <p:cNvSpPr txBox="1"/>
          <p:nvPr/>
        </p:nvSpPr>
        <p:spPr>
          <a:xfrm>
            <a:off x="5102065" y="2792841"/>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2</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21" name="Oval 8">
            <a:extLst>
              <a:ext uri="{FF2B5EF4-FFF2-40B4-BE49-F238E27FC236}">
                <a16:creationId xmlns="" xmlns:a16="http://schemas.microsoft.com/office/drawing/2014/main" id="{B78DB5D2-5496-419C-8FB1-F457F816ED9F}"/>
              </a:ext>
            </a:extLst>
          </p:cNvPr>
          <p:cNvSpPr/>
          <p:nvPr/>
        </p:nvSpPr>
        <p:spPr>
          <a:xfrm>
            <a:off x="6328487" y="2845778"/>
            <a:ext cx="498688" cy="498818"/>
          </a:xfrm>
          <a:prstGeom prst="ellipse">
            <a:avLst/>
          </a:prstGeom>
          <a:solidFill>
            <a:srgbClr val="FFF87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a:buClrTx/>
              <a:defRPr/>
            </a:pPr>
            <a:r>
              <a:rPr lang="en-US" altLang="zh-CN"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rPr>
              <a:t>D</a:t>
            </a:r>
            <a:endParaRPr lang="x-none" sz="2400" b="1" kern="12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lt"/>
            </a:endParaRPr>
          </a:p>
        </p:txBody>
      </p:sp>
      <p:sp>
        <p:nvSpPr>
          <p:cNvPr id="22" name="文本框 18">
            <a:extLst>
              <a:ext uri="{FF2B5EF4-FFF2-40B4-BE49-F238E27FC236}">
                <a16:creationId xmlns="" xmlns:a16="http://schemas.microsoft.com/office/drawing/2014/main" id="{BEEC0EA1-9929-4A10-AC7D-83D62DC45CDE}"/>
              </a:ext>
            </a:extLst>
          </p:cNvPr>
          <p:cNvSpPr txBox="1"/>
          <p:nvPr/>
        </p:nvSpPr>
        <p:spPr>
          <a:xfrm>
            <a:off x="6991613" y="2761166"/>
            <a:ext cx="939950" cy="577850"/>
          </a:xfrm>
          <a:prstGeom prst="rect">
            <a:avLst/>
          </a:prstGeom>
          <a:noFill/>
        </p:spPr>
        <p:txBody>
          <a:bodyPr wrap="square" rtlCol="0">
            <a:spAutoFit/>
          </a:bodyPr>
          <a:lstStyle/>
          <a:p>
            <a:pPr defTabSz="685800">
              <a:lnSpc>
                <a:spcPct val="150000"/>
              </a:lnSpc>
              <a:buClrTx/>
              <a:defRPr/>
            </a:pPr>
            <a:r>
              <a:rPr lang="en-US" altLang="zh-CN" sz="2400" kern="1200">
                <a:solidFill>
                  <a:schemeClr val="tx1">
                    <a:lumMod val="95000"/>
                    <a:lumOff val="5000"/>
                  </a:schemeClr>
                </a:solidFill>
                <a:latin typeface="Times New Roman" panose="02020603050405020304" pitchFamily="18" charset="0"/>
                <a:cs typeface="Times New Roman" panose="02020603050405020304" pitchFamily="18" charset="0"/>
                <a:sym typeface="+mn-lt"/>
              </a:rPr>
              <a:t>3</a:t>
            </a:r>
            <a:endParaRPr lang="en-US" altLang="zh-CN" sz="2400" b="1" kern="1200" dirty="0">
              <a:solidFill>
                <a:schemeClr val="tx1">
                  <a:lumMod val="95000"/>
                  <a:lumOff val="5000"/>
                </a:schemeClr>
              </a:solidFill>
              <a:latin typeface="Times New Roman" panose="02020603050405020304" pitchFamily="18" charset="0"/>
              <a:cs typeface="Times New Roman" panose="02020603050405020304" pitchFamily="18" charset="0"/>
              <a:sym typeface="+mn-lt"/>
            </a:endParaRPr>
          </a:p>
        </p:txBody>
      </p:sp>
      <p:sp>
        <p:nvSpPr>
          <p:cNvPr id="12" name="Rectangle: Rounded Corners 11">
            <a:extLst>
              <a:ext uri="{FF2B5EF4-FFF2-40B4-BE49-F238E27FC236}">
                <a16:creationId xmlns="" xmlns:a16="http://schemas.microsoft.com/office/drawing/2014/main" id="{23103231-9662-42A0-B147-85A4DF6BEF31}"/>
              </a:ext>
            </a:extLst>
          </p:cNvPr>
          <p:cNvSpPr/>
          <p:nvPr/>
        </p:nvSpPr>
        <p:spPr>
          <a:xfrm>
            <a:off x="6111602" y="2795311"/>
            <a:ext cx="1711020" cy="652645"/>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358717720"/>
      </p:ext>
    </p:extLst>
  </p:cSld>
  <p:clrMapOvr>
    <a:masterClrMapping/>
  </p:clrMapOvr>
  <mc:AlternateContent xmlns:mc="http://schemas.openxmlformats.org/markup-compatibility/2006" xmlns:p14="http://schemas.microsoft.com/office/powerpoint/2010/main">
    <mc:Choice Requires="p14">
      <p:transition spd="slow" p14:dur="175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ppt_x"/>
                                          </p:val>
                                        </p:tav>
                                        <p:tav tm="100000">
                                          <p:val>
                                            <p:strVal val="#ppt_x"/>
                                          </p:val>
                                        </p:tav>
                                      </p:tavLst>
                                    </p:anim>
                                    <p:anim calcmode="lin" valueType="num">
                                      <p:cBhvr additive="base">
                                        <p:cTn id="16" dur="75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750" fill="hold"/>
                                        <p:tgtEl>
                                          <p:spTgt spid="17"/>
                                        </p:tgtEl>
                                        <p:attrNameLst>
                                          <p:attrName>ppt_x</p:attrName>
                                        </p:attrNameLst>
                                      </p:cBhvr>
                                      <p:tavLst>
                                        <p:tav tm="0">
                                          <p:val>
                                            <p:strVal val="#ppt_x"/>
                                          </p:val>
                                        </p:tav>
                                        <p:tav tm="100000">
                                          <p:val>
                                            <p:strVal val="#ppt_x"/>
                                          </p:val>
                                        </p:tav>
                                      </p:tavLst>
                                    </p:anim>
                                    <p:anim calcmode="lin" valueType="num">
                                      <p:cBhvr additive="base">
                                        <p:cTn id="20" dur="75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750" fill="hold"/>
                                        <p:tgtEl>
                                          <p:spTgt spid="18"/>
                                        </p:tgtEl>
                                        <p:attrNameLst>
                                          <p:attrName>ppt_x</p:attrName>
                                        </p:attrNameLst>
                                      </p:cBhvr>
                                      <p:tavLst>
                                        <p:tav tm="0">
                                          <p:val>
                                            <p:strVal val="#ppt_x"/>
                                          </p:val>
                                        </p:tav>
                                        <p:tav tm="100000">
                                          <p:val>
                                            <p:strVal val="#ppt_x"/>
                                          </p:val>
                                        </p:tav>
                                      </p:tavLst>
                                    </p:anim>
                                    <p:anim calcmode="lin" valueType="num">
                                      <p:cBhvr additive="base">
                                        <p:cTn id="24" dur="75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750" fill="hold"/>
                                        <p:tgtEl>
                                          <p:spTgt spid="20"/>
                                        </p:tgtEl>
                                        <p:attrNameLst>
                                          <p:attrName>ppt_x</p:attrName>
                                        </p:attrNameLst>
                                      </p:cBhvr>
                                      <p:tavLst>
                                        <p:tav tm="0">
                                          <p:val>
                                            <p:strVal val="#ppt_x"/>
                                          </p:val>
                                        </p:tav>
                                        <p:tav tm="100000">
                                          <p:val>
                                            <p:strVal val="#ppt_x"/>
                                          </p:val>
                                        </p:tav>
                                      </p:tavLst>
                                    </p:anim>
                                    <p:anim calcmode="lin" valueType="num">
                                      <p:cBhvr additive="base">
                                        <p:cTn id="32" dur="75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750" fill="hold"/>
                                        <p:tgtEl>
                                          <p:spTgt spid="21"/>
                                        </p:tgtEl>
                                        <p:attrNameLst>
                                          <p:attrName>ppt_x</p:attrName>
                                        </p:attrNameLst>
                                      </p:cBhvr>
                                      <p:tavLst>
                                        <p:tav tm="0">
                                          <p:val>
                                            <p:strVal val="#ppt_x"/>
                                          </p:val>
                                        </p:tav>
                                        <p:tav tm="100000">
                                          <p:val>
                                            <p:strVal val="#ppt_x"/>
                                          </p:val>
                                        </p:tav>
                                      </p:tavLst>
                                    </p:anim>
                                    <p:anim calcmode="lin" valueType="num">
                                      <p:cBhvr additive="base">
                                        <p:cTn id="36" dur="75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750" fill="hold"/>
                                        <p:tgtEl>
                                          <p:spTgt spid="22"/>
                                        </p:tgtEl>
                                        <p:attrNameLst>
                                          <p:attrName>ppt_x</p:attrName>
                                        </p:attrNameLst>
                                      </p:cBhvr>
                                      <p:tavLst>
                                        <p:tav tm="0">
                                          <p:val>
                                            <p:strVal val="#ppt_x"/>
                                          </p:val>
                                        </p:tav>
                                        <p:tav tm="100000">
                                          <p:val>
                                            <p:strVal val="#ppt_x"/>
                                          </p:val>
                                        </p:tav>
                                      </p:tavLst>
                                    </p:anim>
                                    <p:anim calcmode="lin" valueType="num">
                                      <p:cBhvr additive="base">
                                        <p:cTn id="40" dur="75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animBg="1"/>
      <p:bldP spid="16" grpId="0" animBg="1"/>
      <p:bldP spid="17" grpId="0" animBg="1"/>
      <p:bldP spid="18" grpId="0"/>
      <p:bldP spid="19" grpId="0"/>
      <p:bldP spid="20" grpId="0"/>
      <p:bldP spid="21" grpId="0" animBg="1"/>
      <p:bldP spid="22"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866224" y="1317590"/>
            <a:ext cx="88838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856107" y="2118673"/>
            <a:ext cx="100860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869857" y="2997486"/>
            <a:ext cx="210185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proton và neutron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1200510" y="134268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1224743" y="2086774"/>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1244201" y="2971528"/>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866224" y="3905351"/>
            <a:ext cx="116570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Hạt nhân</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1244201" y="3914180"/>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265754"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8</a:t>
            </a:r>
            <a:r>
              <a:rPr lang="vi-VN" altLang="zh-CN" sz="2400" b="1" u="sng" smtClean="0">
                <a:solidFill>
                  <a:srgbClr val="C00000"/>
                </a:solidFill>
                <a:latin typeface="Times New Roman" panose="02020603050405020304" pitchFamily="18" charset="0"/>
                <a:cs typeface="Times New Roman" panose="02020603050405020304" pitchFamily="18" charset="0"/>
                <a:sym typeface="+mn-lt"/>
              </a:rPr>
              <a:t>: </a:t>
            </a:r>
            <a:r>
              <a:rPr lang="vi-VN" altLang="zh-CN" sz="2400" b="1" smtClean="0">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Số lượng hạt nào đặc trưng cho một nguyên tố hóa học?</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1724345" y="1253358"/>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74687092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 xmlns:a16="http://schemas.microsoft.com/office/drawing/2014/main" id="{54B84B57-C12A-4410-99FC-41399B51DCDD}"/>
              </a:ext>
            </a:extLst>
          </p:cNvPr>
          <p:cNvSpPr/>
          <p:nvPr/>
        </p:nvSpPr>
        <p:spPr>
          <a:xfrm>
            <a:off x="0" y="0"/>
            <a:ext cx="9144000" cy="5143499"/>
          </a:xfrm>
          <a:prstGeom prst="rect">
            <a:avLst/>
          </a:prstGeom>
          <a:solidFill>
            <a:srgbClr val="7B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sp>
        <p:nvSpPr>
          <p:cNvPr id="5" name="矩形 4">
            <a:extLst>
              <a:ext uri="{FF2B5EF4-FFF2-40B4-BE49-F238E27FC236}">
                <a16:creationId xmlns="" xmlns:a16="http://schemas.microsoft.com/office/drawing/2014/main" id="{A48ED37B-F43C-482F-BEEB-625E99D37C9A}"/>
              </a:ext>
            </a:extLst>
          </p:cNvPr>
          <p:cNvSpPr/>
          <p:nvPr/>
        </p:nvSpPr>
        <p:spPr>
          <a:xfrm>
            <a:off x="262839" y="356594"/>
            <a:ext cx="8429625" cy="4495799"/>
          </a:xfrm>
          <a:prstGeom prst="rect">
            <a:avLst/>
          </a:prstGeom>
          <a:solidFill>
            <a:schemeClr val="bg1"/>
          </a:solidFill>
          <a:ln w="889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cs typeface="+mn-ea"/>
              <a:sym typeface="+mn-lt"/>
            </a:endParaRPr>
          </a:p>
        </p:txBody>
      </p:sp>
      <p:grpSp>
        <p:nvGrpSpPr>
          <p:cNvPr id="11" name="组合 10">
            <a:extLst>
              <a:ext uri="{FF2B5EF4-FFF2-40B4-BE49-F238E27FC236}">
                <a16:creationId xmlns="" xmlns:a16="http://schemas.microsoft.com/office/drawing/2014/main" id="{568E802E-22BD-4046-A8A1-62805B9E4D56}"/>
              </a:ext>
            </a:extLst>
          </p:cNvPr>
          <p:cNvGrpSpPr/>
          <p:nvPr/>
        </p:nvGrpSpPr>
        <p:grpSpPr>
          <a:xfrm>
            <a:off x="7299700" y="356595"/>
            <a:ext cx="1392764" cy="886420"/>
            <a:chOff x="9732933" y="475457"/>
            <a:chExt cx="1857018" cy="1181893"/>
          </a:xfrm>
        </p:grpSpPr>
        <p:pic>
          <p:nvPicPr>
            <p:cNvPr id="6" name="图片 5">
              <a:extLst>
                <a:ext uri="{FF2B5EF4-FFF2-40B4-BE49-F238E27FC236}">
                  <a16:creationId xmlns="" xmlns:a16="http://schemas.microsoft.com/office/drawing/2014/main" id="{2FC623EB-59A6-423B-AE6C-606786674C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75417" y="475458"/>
              <a:ext cx="707935" cy="1181892"/>
            </a:xfrm>
            <a:prstGeom prst="rect">
              <a:avLst/>
            </a:prstGeom>
          </p:spPr>
        </p:pic>
        <p:pic>
          <p:nvPicPr>
            <p:cNvPr id="7" name="图片 6">
              <a:extLst>
                <a:ext uri="{FF2B5EF4-FFF2-40B4-BE49-F238E27FC236}">
                  <a16:creationId xmlns="" xmlns:a16="http://schemas.microsoft.com/office/drawing/2014/main" id="{E957DFC3-7921-4CAA-BD39-CDB9272E3A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99004" y="475457"/>
              <a:ext cx="390947" cy="870744"/>
            </a:xfrm>
            <a:prstGeom prst="rect">
              <a:avLst/>
            </a:prstGeom>
          </p:spPr>
        </p:pic>
        <p:pic>
          <p:nvPicPr>
            <p:cNvPr id="8" name="图片 7">
              <a:extLst>
                <a:ext uri="{FF2B5EF4-FFF2-40B4-BE49-F238E27FC236}">
                  <a16:creationId xmlns="" xmlns:a16="http://schemas.microsoft.com/office/drawing/2014/main" id="{B2801CB4-1834-4A06-8DF1-10864BD588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43329" y="475457"/>
              <a:ext cx="390947" cy="870744"/>
            </a:xfrm>
            <a:prstGeom prst="rect">
              <a:avLst/>
            </a:prstGeom>
          </p:spPr>
        </p:pic>
        <p:pic>
          <p:nvPicPr>
            <p:cNvPr id="9" name="图片 8">
              <a:extLst>
                <a:ext uri="{FF2B5EF4-FFF2-40B4-BE49-F238E27FC236}">
                  <a16:creationId xmlns="" xmlns:a16="http://schemas.microsoft.com/office/drawing/2014/main" id="{2252009E-A6B2-4CC4-9B7A-DF8142F05B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32933" y="475457"/>
              <a:ext cx="390947" cy="870744"/>
            </a:xfrm>
            <a:prstGeom prst="rect">
              <a:avLst/>
            </a:prstGeom>
          </p:spPr>
        </p:pic>
      </p:grpSp>
      <p:sp>
        <p:nvSpPr>
          <p:cNvPr id="27" name="文本框 6">
            <a:extLst>
              <a:ext uri="{FF2B5EF4-FFF2-40B4-BE49-F238E27FC236}">
                <a16:creationId xmlns="" xmlns:a16="http://schemas.microsoft.com/office/drawing/2014/main" id="{D3C0B75C-3A3C-4AB7-8288-6CB92002B012}"/>
              </a:ext>
            </a:extLst>
          </p:cNvPr>
          <p:cNvSpPr txBox="1">
            <a:spLocks noChangeArrowheads="1"/>
          </p:cNvSpPr>
          <p:nvPr/>
        </p:nvSpPr>
        <p:spPr bwMode="auto">
          <a:xfrm>
            <a:off x="1420950" y="1495073"/>
            <a:ext cx="33374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altLang="zh-CN" sz="2100">
                <a:latin typeface="Times New Roman" panose="02020603050405020304" pitchFamily="18" charset="0"/>
                <a:cs typeface="Times New Roman" panose="02020603050405020304" pitchFamily="18" charset="0"/>
              </a:rPr>
              <a:t>F</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0" name="文本框 6">
            <a:extLst>
              <a:ext uri="{FF2B5EF4-FFF2-40B4-BE49-F238E27FC236}">
                <a16:creationId xmlns="" xmlns:a16="http://schemas.microsoft.com/office/drawing/2014/main" id="{C6CCF4CD-7800-4216-9432-28C3FC160DA8}"/>
              </a:ext>
            </a:extLst>
          </p:cNvPr>
          <p:cNvSpPr txBox="1">
            <a:spLocks noChangeArrowheads="1"/>
          </p:cNvSpPr>
          <p:nvPr/>
        </p:nvSpPr>
        <p:spPr bwMode="auto">
          <a:xfrm>
            <a:off x="1420950" y="2222283"/>
            <a:ext cx="43794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Cl</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3" name="文本框 6">
            <a:extLst>
              <a:ext uri="{FF2B5EF4-FFF2-40B4-BE49-F238E27FC236}">
                <a16:creationId xmlns="" xmlns:a16="http://schemas.microsoft.com/office/drawing/2014/main" id="{F9CE383A-8157-421C-AB0B-9644D378C3BE}"/>
              </a:ext>
            </a:extLst>
          </p:cNvPr>
          <p:cNvSpPr txBox="1">
            <a:spLocks noChangeArrowheads="1"/>
          </p:cNvSpPr>
          <p:nvPr/>
        </p:nvSpPr>
        <p:spPr bwMode="auto">
          <a:xfrm>
            <a:off x="1420950" y="3039377"/>
            <a:ext cx="45397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Br</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6" name="椭圆 35">
            <a:extLst>
              <a:ext uri="{FF2B5EF4-FFF2-40B4-BE49-F238E27FC236}">
                <a16:creationId xmlns="" xmlns:a16="http://schemas.microsoft.com/office/drawing/2014/main" id="{C3A2CD3B-E0C8-485A-BA2A-56BE8ED06B64}"/>
              </a:ext>
            </a:extLst>
          </p:cNvPr>
          <p:cNvSpPr/>
          <p:nvPr/>
        </p:nvSpPr>
        <p:spPr>
          <a:xfrm>
            <a:off x="851786" y="1536880"/>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A</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7" name="椭圆 36">
            <a:extLst>
              <a:ext uri="{FF2B5EF4-FFF2-40B4-BE49-F238E27FC236}">
                <a16:creationId xmlns="" xmlns:a16="http://schemas.microsoft.com/office/drawing/2014/main" id="{523C55B5-CA1A-4A33-93FF-ECBCADAECB3D}"/>
              </a:ext>
            </a:extLst>
          </p:cNvPr>
          <p:cNvSpPr/>
          <p:nvPr/>
        </p:nvSpPr>
        <p:spPr>
          <a:xfrm>
            <a:off x="863266" y="2244842"/>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B</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8" name="椭圆 37">
            <a:extLst>
              <a:ext uri="{FF2B5EF4-FFF2-40B4-BE49-F238E27FC236}">
                <a16:creationId xmlns="" xmlns:a16="http://schemas.microsoft.com/office/drawing/2014/main" id="{D3346C5A-6FFE-4FC5-ACA8-63C88BF5B854}"/>
              </a:ext>
            </a:extLst>
          </p:cNvPr>
          <p:cNvSpPr/>
          <p:nvPr/>
        </p:nvSpPr>
        <p:spPr>
          <a:xfrm>
            <a:off x="870141" y="2955896"/>
            <a:ext cx="392415" cy="392415"/>
          </a:xfrm>
          <a:prstGeom prst="ellipse">
            <a:avLst/>
          </a:prstGeom>
          <a:solidFill>
            <a:srgbClr val="7BD3E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dirty="0">
                <a:solidFill>
                  <a:schemeClr val="tx1"/>
                </a:solidFill>
                <a:latin typeface="Times New Roman" panose="02020603050405020304" pitchFamily="18" charset="0"/>
                <a:cs typeface="Times New Roman" panose="02020603050405020304" pitchFamily="18" charset="0"/>
                <a:sym typeface="+mn-lt"/>
              </a:rPr>
              <a:t>C</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24" name="文本框 6">
            <a:extLst>
              <a:ext uri="{FF2B5EF4-FFF2-40B4-BE49-F238E27FC236}">
                <a16:creationId xmlns="" xmlns:a16="http://schemas.microsoft.com/office/drawing/2014/main" id="{008D196B-01C7-49C2-94AE-838B17634517}"/>
              </a:ext>
            </a:extLst>
          </p:cNvPr>
          <p:cNvSpPr txBox="1">
            <a:spLocks noChangeArrowheads="1"/>
          </p:cNvSpPr>
          <p:nvPr/>
        </p:nvSpPr>
        <p:spPr bwMode="auto">
          <a:xfrm>
            <a:off x="1465834" y="3689873"/>
            <a:ext cx="274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3874" fontAlgn="base">
              <a:spcBef>
                <a:spcPct val="0"/>
              </a:spcBef>
              <a:spcAft>
                <a:spcPct val="0"/>
              </a:spcAft>
              <a:buClrTx/>
              <a:defRPr/>
            </a:pPr>
            <a:r>
              <a:rPr lang="en-US" sz="2100">
                <a:latin typeface="Times New Roman" panose="02020603050405020304" pitchFamily="18" charset="0"/>
                <a:cs typeface="Times New Roman" panose="02020603050405020304" pitchFamily="18" charset="0"/>
              </a:rPr>
              <a:t>I</a:t>
            </a:r>
            <a:endParaRPr lang="en-US" altLang="zh-CN" sz="2100" kern="1200" dirty="0">
              <a:latin typeface="Times New Roman" panose="02020603050405020304" pitchFamily="18" charset="0"/>
              <a:ea typeface="+mn-ea"/>
              <a:cs typeface="Times New Roman" panose="02020603050405020304" pitchFamily="18" charset="0"/>
              <a:sym typeface="+mn-lt"/>
            </a:endParaRPr>
          </a:p>
        </p:txBody>
      </p:sp>
      <p:sp>
        <p:nvSpPr>
          <p:cNvPr id="39" name="椭圆 36">
            <a:extLst>
              <a:ext uri="{FF2B5EF4-FFF2-40B4-BE49-F238E27FC236}">
                <a16:creationId xmlns="" xmlns:a16="http://schemas.microsoft.com/office/drawing/2014/main" id="{5F06F274-6A70-4390-A36B-A83C819CE8A8}"/>
              </a:ext>
            </a:extLst>
          </p:cNvPr>
          <p:cNvSpPr/>
          <p:nvPr/>
        </p:nvSpPr>
        <p:spPr>
          <a:xfrm>
            <a:off x="870141" y="3701415"/>
            <a:ext cx="392415" cy="392415"/>
          </a:xfrm>
          <a:prstGeom prst="ellipse">
            <a:avLst/>
          </a:prstGeom>
          <a:solidFill>
            <a:srgbClr val="FFF87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324">
              <a:buClrTx/>
              <a:defRPr/>
            </a:pPr>
            <a:r>
              <a:rPr lang="en-US" altLang="zh-CN" sz="2100" kern="1200" dirty="0">
                <a:solidFill>
                  <a:schemeClr val="tx1"/>
                </a:solidFill>
                <a:latin typeface="Times New Roman" panose="02020603050405020304" pitchFamily="18" charset="0"/>
                <a:cs typeface="Times New Roman" panose="02020603050405020304" pitchFamily="18" charset="0"/>
                <a:sym typeface="+mn-lt"/>
              </a:rPr>
              <a:t>D</a:t>
            </a:r>
            <a:endParaRPr lang="zh-CN" altLang="en-US" sz="2100" kern="1200" dirty="0">
              <a:solidFill>
                <a:schemeClr val="tx1"/>
              </a:solidFill>
              <a:latin typeface="Times New Roman" panose="02020603050405020304" pitchFamily="18" charset="0"/>
              <a:cs typeface="Times New Roman" panose="02020603050405020304" pitchFamily="18" charset="0"/>
              <a:sym typeface="+mn-lt"/>
            </a:endParaRPr>
          </a:p>
        </p:txBody>
      </p:sp>
      <p:sp>
        <p:nvSpPr>
          <p:cNvPr id="35" name="矩形 9">
            <a:extLst>
              <a:ext uri="{FF2B5EF4-FFF2-40B4-BE49-F238E27FC236}">
                <a16:creationId xmlns="" xmlns:a16="http://schemas.microsoft.com/office/drawing/2014/main" id="{1BE49D2C-D78F-4414-B6EB-7BE5A9AD4F1B}"/>
              </a:ext>
            </a:extLst>
          </p:cNvPr>
          <p:cNvSpPr/>
          <p:nvPr/>
        </p:nvSpPr>
        <p:spPr>
          <a:xfrm>
            <a:off x="541276" y="513705"/>
            <a:ext cx="7628028" cy="830997"/>
          </a:xfrm>
          <a:prstGeom prst="rect">
            <a:avLst/>
          </a:prstGeom>
        </p:spPr>
        <p:txBody>
          <a:bodyPr wrap="square">
            <a:spAutoFit/>
          </a:bodyPr>
          <a:lstStyle/>
          <a:p>
            <a:pPr lvl="0" algn="ctr">
              <a:defRPr/>
            </a:pPr>
            <a:r>
              <a:rPr lang="vi-VN" altLang="zh-CN" sz="2400" b="1" u="sng">
                <a:solidFill>
                  <a:srgbClr val="C00000"/>
                </a:solidFill>
                <a:latin typeface="Times New Roman" panose="02020603050405020304" pitchFamily="18" charset="0"/>
                <a:cs typeface="Times New Roman" panose="02020603050405020304" pitchFamily="18" charset="0"/>
                <a:sym typeface="+mn-lt"/>
              </a:rPr>
              <a:t>Câu </a:t>
            </a:r>
            <a:r>
              <a:rPr lang="en-US" altLang="zh-CN" sz="2400" b="1" u="sng">
                <a:solidFill>
                  <a:srgbClr val="C00000"/>
                </a:solidFill>
                <a:latin typeface="Times New Roman" panose="02020603050405020304" pitchFamily="18" charset="0"/>
                <a:cs typeface="Times New Roman" panose="02020603050405020304" pitchFamily="18" charset="0"/>
                <a:sym typeface="+mn-lt"/>
              </a:rPr>
              <a:t>9</a:t>
            </a:r>
            <a:r>
              <a:rPr lang="vi-VN" altLang="zh-CN" sz="2400" b="1" u="sng" smtClean="0">
                <a:solidFill>
                  <a:srgbClr val="C00000"/>
                </a:solidFill>
                <a:latin typeface="Times New Roman" panose="02020603050405020304" pitchFamily="18" charset="0"/>
                <a:cs typeface="Times New Roman" panose="02020603050405020304" pitchFamily="18" charset="0"/>
                <a:sym typeface="+mn-lt"/>
              </a:rPr>
              <a:t>: </a:t>
            </a:r>
            <a:r>
              <a:rPr lang="vi-VN" altLang="zh-CN" sz="2400" b="1" smtClean="0">
                <a:solidFill>
                  <a:srgbClr val="7030A0"/>
                </a:solidFill>
                <a:latin typeface="Times New Roman" panose="02020603050405020304" pitchFamily="18" charset="0"/>
                <a:cs typeface="Times New Roman" panose="02020603050405020304" pitchFamily="18" charset="0"/>
                <a:sym typeface="+mn-lt"/>
              </a:rPr>
              <a:t> </a:t>
            </a:r>
            <a:r>
              <a:rPr lang="en-US" altLang="zh-CN" sz="2400" b="1">
                <a:solidFill>
                  <a:srgbClr val="7030A0"/>
                </a:solidFill>
                <a:latin typeface="Times New Roman" panose="02020603050405020304" pitchFamily="18" charset="0"/>
                <a:cs typeface="Times New Roman" panose="02020603050405020304" pitchFamily="18" charset="0"/>
                <a:sym typeface="+mn-lt"/>
              </a:rPr>
              <a:t>Nguyên tử X có tổng số hạt là 115. Trong đó số neutron là 45. Kí hiệu hóa học của X là?</a:t>
            </a:r>
            <a:endParaRPr lang="en-US" altLang="zh-CN" sz="1800" b="1" dirty="0">
              <a:solidFill>
                <a:srgbClr val="7030A0"/>
              </a:solidFill>
              <a:latin typeface="Times New Roman" panose="02020603050405020304" pitchFamily="18" charset="0"/>
              <a:cs typeface="Times New Roman" panose="02020603050405020304" pitchFamily="18" charset="0"/>
              <a:sym typeface="+mn-lt"/>
            </a:endParaRPr>
          </a:p>
        </p:txBody>
      </p:sp>
      <p:sp>
        <p:nvSpPr>
          <p:cNvPr id="40" name="Rectangle: Rounded Corners 39">
            <a:extLst>
              <a:ext uri="{FF2B5EF4-FFF2-40B4-BE49-F238E27FC236}">
                <a16:creationId xmlns="" xmlns:a16="http://schemas.microsoft.com/office/drawing/2014/main" id="{14A9E5BD-4CF9-40E6-B8F2-3769CA80698A}"/>
              </a:ext>
            </a:extLst>
          </p:cNvPr>
          <p:cNvSpPr/>
          <p:nvPr/>
        </p:nvSpPr>
        <p:spPr>
          <a:xfrm>
            <a:off x="826805" y="2101755"/>
            <a:ext cx="5695309" cy="804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050">
              <a:latin typeface="Times New Roman" panose="02020603050405020304" pitchFamily="18" charset="0"/>
            </a:endParaRPr>
          </a:p>
        </p:txBody>
      </p:sp>
    </p:spTree>
    <p:extLst>
      <p:ext uri="{BB962C8B-B14F-4D97-AF65-F5344CB8AC3E}">
        <p14:creationId xmlns:p14="http://schemas.microsoft.com/office/powerpoint/2010/main" val="10569394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7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500" fill="hold"/>
                                        <p:tgtEl>
                                          <p:spTgt spid="33"/>
                                        </p:tgtEl>
                                        <p:attrNameLst>
                                          <p:attrName>ppt_w</p:attrName>
                                        </p:attrNameLst>
                                      </p:cBhvr>
                                      <p:tavLst>
                                        <p:tav tm="0">
                                          <p:val>
                                            <p:fltVal val="0"/>
                                          </p:val>
                                        </p:tav>
                                        <p:tav tm="100000">
                                          <p:val>
                                            <p:strVal val="#ppt_w"/>
                                          </p:val>
                                        </p:tav>
                                      </p:tavLst>
                                    </p:anim>
                                    <p:anim calcmode="lin" valueType="num">
                                      <p:cBhvr>
                                        <p:cTn id="43" dur="500" fill="hold"/>
                                        <p:tgtEl>
                                          <p:spTgt spid="33"/>
                                        </p:tgtEl>
                                        <p:attrNameLst>
                                          <p:attrName>ppt_h</p:attrName>
                                        </p:attrNameLst>
                                      </p:cBhvr>
                                      <p:tavLst>
                                        <p:tav tm="0">
                                          <p:val>
                                            <p:fltVal val="0"/>
                                          </p:val>
                                        </p:tav>
                                        <p:tav tm="100000">
                                          <p:val>
                                            <p:strVal val="#ppt_h"/>
                                          </p:val>
                                        </p:tav>
                                      </p:tavLst>
                                    </p:anim>
                                    <p:animEffect transition="in" filter="fade">
                                      <p:cBhvr>
                                        <p:cTn id="44" dur="5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barn(inVertical)">
                                      <p:cBhvr>
                                        <p:cTn id="5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p:bldP spid="36" grpId="0" animBg="1"/>
      <p:bldP spid="37" grpId="0" animBg="1"/>
      <p:bldP spid="38" grpId="0" animBg="1"/>
      <p:bldP spid="24" grpId="0"/>
      <p:bldP spid="39" grpId="0" animBg="1"/>
      <p:bldP spid="35" grpId="0"/>
      <p:bldP spid="4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1" name="文本框 13">
            <a:extLst>
              <a:ext uri="{FF2B5EF4-FFF2-40B4-BE49-F238E27FC236}">
                <a16:creationId xmlns="" xmlns:a16="http://schemas.microsoft.com/office/drawing/2014/main" id="{CC067C5C-7354-4999-B711-3A250FB82097}"/>
              </a:ext>
            </a:extLst>
          </p:cNvPr>
          <p:cNvSpPr txBox="1"/>
          <p:nvPr/>
        </p:nvSpPr>
        <p:spPr>
          <a:xfrm>
            <a:off x="3016157" y="187466"/>
            <a:ext cx="2581074"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Vận</a:t>
            </a:r>
            <a:r>
              <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800" b="1" i="0" u="none" strike="noStrike" kern="0" cap="none" spc="0" normalizeH="0" baseline="0" noProof="0" dirty="0" err="1">
                <a:ln w="0">
                  <a:noFill/>
                </a:ln>
                <a:solidFill>
                  <a:srgbClr val="FF0000"/>
                </a:solidFill>
                <a:effectLst/>
                <a:uLnTx/>
                <a:uFillTx/>
                <a:latin typeface="Times New Roman" panose="02020603050405020304" pitchFamily="18" charset="0"/>
                <a:cs typeface="Times New Roman" panose="02020603050405020304" pitchFamily="18" charset="0"/>
                <a:sym typeface="+mn-lt"/>
              </a:rPr>
              <a:t>dụng</a:t>
            </a:r>
            <a:endParaRPr kumimoji="0" lang="en-US" altLang="zh-CN" sz="28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573404" y="842837"/>
            <a:ext cx="7466579" cy="2554545"/>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1</a:t>
            </a:r>
            <a:r>
              <a:rPr lang="vi-VN" sz="2000" b="1">
                <a:solidFill>
                  <a:srgbClr val="C00000"/>
                </a:solidFill>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Calcium là một nguyên tố hóa học có nhiều trong xương và răng, giúp cho xương </a:t>
            </a:r>
            <a:r>
              <a:rPr lang="vi-VN" sz="2000">
                <a:latin typeface="Times New Roman" panose="02020603050405020304" pitchFamily="18" charset="0"/>
                <a:cs typeface="Times New Roman" panose="02020603050405020304" pitchFamily="18" charset="0"/>
              </a:rPr>
              <a:t>và r</a:t>
            </a:r>
            <a:r>
              <a:rPr lang="en-US" sz="2000">
                <a:latin typeface="Times New Roman" panose="02020603050405020304" pitchFamily="18" charset="0"/>
                <a:cs typeface="Times New Roman" panose="02020603050405020304" pitchFamily="18" charset="0"/>
              </a:rPr>
              <a:t>ă</a:t>
            </a:r>
            <a:r>
              <a:rPr lang="vi-VN" sz="2000">
                <a:latin typeface="Times New Roman" panose="02020603050405020304" pitchFamily="18" charset="0"/>
                <a:cs typeface="Times New Roman" panose="02020603050405020304" pitchFamily="18" charset="0"/>
              </a:rPr>
              <a:t>ng </a:t>
            </a:r>
            <a:r>
              <a:rPr lang="vi-VN" sz="2000" dirty="0">
                <a:latin typeface="Times New Roman" panose="02020603050405020304" pitchFamily="18" charset="0"/>
                <a:cs typeface="Times New Roman" panose="02020603050405020304" pitchFamily="18" charset="0"/>
              </a:rPr>
              <a:t>chắc khỏe. Ngoài ra, calcium còn cần cho quá trình hoạt động của thần kinh, cơ, tim, chuyển hóa của tế bào và quá trình đông máu. </a:t>
            </a:r>
            <a:r>
              <a:rPr lang="vi-VN" sz="2000">
                <a:latin typeface="Times New Roman" panose="02020603050405020304" pitchFamily="18" charset="0"/>
                <a:cs typeface="Times New Roman" panose="02020603050405020304" pitchFamily="18" charset="0"/>
              </a:rPr>
              <a:t>Thực p</a:t>
            </a:r>
            <a:r>
              <a:rPr lang="en-US" sz="2000">
                <a:latin typeface="Times New Roman" panose="02020603050405020304" pitchFamily="18" charset="0"/>
                <a:cs typeface="Times New Roman" panose="02020603050405020304" pitchFamily="18" charset="0"/>
              </a:rPr>
              <a:t>hẩm</a:t>
            </a:r>
            <a:r>
              <a:rPr lang="vi-VN" sz="200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và thuốc bổ chứa nguyên tố calcium giúp phòng ngừa bệnh loãng xương ở tuổi già và hỗ trợ quá trình phát triển chiều cao của trẻ em.</a:t>
            </a:r>
          </a:p>
          <a:p>
            <a:r>
              <a:rPr lang="vi-VN" sz="2000" dirty="0">
                <a:latin typeface="Times New Roman" panose="02020603050405020304" pitchFamily="18" charset="0"/>
                <a:cs typeface="Times New Roman" panose="02020603050405020304" pitchFamily="18" charset="0"/>
              </a:rPr>
              <a:t>a) Viết kí hiệu hóa học của nguyên tố calcium và đọc tên.</a:t>
            </a:r>
          </a:p>
          <a:p>
            <a:r>
              <a:rPr lang="vi-VN" sz="2000" dirty="0">
                <a:latin typeface="Times New Roman" panose="02020603050405020304" pitchFamily="18" charset="0"/>
                <a:cs typeface="Times New Roman" panose="02020603050405020304" pitchFamily="18" charset="0"/>
              </a:rPr>
              <a:t>b) Kể tên hai thực phẩm có chứa nhiều calcium mà em biết.</a:t>
            </a:r>
          </a:p>
        </p:txBody>
      </p:sp>
      <p:sp>
        <p:nvSpPr>
          <p:cNvPr id="4" name="TextBox 3">
            <a:extLst>
              <a:ext uri="{FF2B5EF4-FFF2-40B4-BE49-F238E27FC236}">
                <a16:creationId xmlns="" xmlns:a16="http://schemas.microsoft.com/office/drawing/2014/main" id="{14EBBFEC-8A78-CE2C-6773-7987E6B1F81D}"/>
              </a:ext>
            </a:extLst>
          </p:cNvPr>
          <p:cNvSpPr txBox="1"/>
          <p:nvPr/>
        </p:nvSpPr>
        <p:spPr>
          <a:xfrm>
            <a:off x="573403" y="3671097"/>
            <a:ext cx="7466579" cy="1015663"/>
          </a:xfrm>
          <a:prstGeom prst="rect">
            <a:avLst/>
          </a:prstGeom>
          <a:solidFill>
            <a:schemeClr val="accent1">
              <a:lumMod val="20000"/>
              <a:lumOff val="80000"/>
            </a:schemeClr>
          </a:solidFill>
        </p:spPr>
        <p:txBody>
          <a:bodyPr wrap="square">
            <a:spAutoFit/>
          </a:bodyPr>
          <a:lstStyle/>
          <a:p>
            <a:r>
              <a:rPr lang="vi-VN" sz="2000" b="1">
                <a:solidFill>
                  <a:srgbClr val="C00000"/>
                </a:solidFill>
                <a:latin typeface="Times New Roman" panose="02020603050405020304" pitchFamily="18" charset="0"/>
                <a:cs typeface="Times New Roman" panose="02020603050405020304" pitchFamily="18" charset="0"/>
              </a:rPr>
              <a:t>Câu </a:t>
            </a:r>
            <a:r>
              <a:rPr lang="en-US" sz="2000" b="1">
                <a:solidFill>
                  <a:srgbClr val="C00000"/>
                </a:solidFill>
                <a:latin typeface="Times New Roman" panose="02020603050405020304" pitchFamily="18" charset="0"/>
                <a:cs typeface="Times New Roman" panose="02020603050405020304" pitchFamily="18" charset="0"/>
              </a:rPr>
              <a:t>2</a:t>
            </a:r>
            <a:r>
              <a:rPr lang="vi-VN" sz="2000" b="1">
                <a:solidFill>
                  <a:srgbClr val="C00000"/>
                </a:solidFill>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cs typeface="Times New Roman" panose="02020603050405020304" pitchFamily="18" charset="0"/>
              </a:rPr>
              <a:t>a. </a:t>
            </a:r>
            <a:r>
              <a:rPr lang="vi-VN" sz="2000">
                <a:solidFill>
                  <a:schemeClr val="tx1">
                    <a:lumMod val="50000"/>
                  </a:schemeClr>
                </a:solidFill>
                <a:latin typeface="Times New Roman" panose="02020603050405020304" pitchFamily="18" charset="0"/>
                <a:cs typeface="Times New Roman" panose="02020603050405020304" pitchFamily="18" charset="0"/>
              </a:rPr>
              <a:t>Hãy kể tên và viết kí hiệu của ba nguyên tố hoá học chiếm khối lượng lớn nhất trong vỏ Trái Đất</a:t>
            </a:r>
            <a:r>
              <a:rPr lang="en-US" sz="2000">
                <a:solidFill>
                  <a:schemeClr val="tx1">
                    <a:lumMod val="50000"/>
                  </a:schemeClr>
                </a:solidFill>
                <a:latin typeface="Times New Roman" panose="02020603050405020304" pitchFamily="18" charset="0"/>
                <a:cs typeface="Times New Roman" panose="02020603050405020304" pitchFamily="18" charset="0"/>
              </a:rPr>
              <a:t>?</a:t>
            </a:r>
          </a:p>
          <a:p>
            <a:r>
              <a:rPr lang="en-US" sz="2000">
                <a:solidFill>
                  <a:schemeClr val="tx1">
                    <a:lumMod val="50000"/>
                  </a:schemeClr>
                </a:solidFill>
                <a:latin typeface="Times New Roman" panose="02020603050405020304" pitchFamily="18" charset="0"/>
                <a:cs typeface="Times New Roman" panose="02020603050405020304" pitchFamily="18" charset="0"/>
              </a:rPr>
              <a:t>            b. </a:t>
            </a:r>
            <a:r>
              <a:rPr lang="vi-VN" sz="2000">
                <a:solidFill>
                  <a:schemeClr val="tx1">
                    <a:lumMod val="50000"/>
                  </a:schemeClr>
                </a:solidFill>
                <a:latin typeface="Times New Roman" panose="02020603050405020304" pitchFamily="18" charset="0"/>
                <a:cs typeface="Times New Roman" panose="02020603050405020304" pitchFamily="18" charset="0"/>
              </a:rPr>
              <a:t>Nguyên tố hoá học nào có nhiều nhất trong vũ trụ?</a:t>
            </a:r>
            <a:endParaRPr lang="vi-V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05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3" name="TextBox 2"/>
          <p:cNvSpPr txBox="1"/>
          <p:nvPr/>
        </p:nvSpPr>
        <p:spPr>
          <a:xfrm>
            <a:off x="1477921" y="74426"/>
            <a:ext cx="6962466"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Bài 2: NGUYÊN TỐ HÓA HỌC</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2332" y="720757"/>
            <a:ext cx="4527621"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 </a:t>
            </a:r>
            <a:r>
              <a:rPr lang="vi-VN"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 tố hoá </a:t>
            </a:r>
            <a:r>
              <a:rPr lang="vi-VN"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 gì?</a:t>
            </a:r>
            <a:r>
              <a:rPr lang="vi-VN" sz="2800" b="1" u="sng"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u="sng">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772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 xmlns:a16="http://schemas.microsoft.com/office/drawing/2014/main" id="{CC067C5C-7354-4999-B711-3A250FB82097}"/>
              </a:ext>
            </a:extLst>
          </p:cNvPr>
          <p:cNvSpPr txBox="1"/>
          <p:nvPr/>
        </p:nvSpPr>
        <p:spPr>
          <a:xfrm>
            <a:off x="2799677" y="529082"/>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108397" y="4256013"/>
            <a:ext cx="8638726" cy="707886"/>
          </a:xfrm>
          <a:prstGeom prst="rect">
            <a:avLst/>
          </a:prstGeom>
          <a:solidFill>
            <a:schemeClr val="bg1"/>
          </a:solidFill>
        </p:spPr>
        <p:txBody>
          <a:bodyPr wrap="square">
            <a:spAutoFit/>
          </a:bodyPr>
          <a:lstStyle/>
          <a:p>
            <a:r>
              <a:rPr lang="en-US" sz="2000" b="1">
                <a:latin typeface="Times New Roman" panose="02020603050405020304" pitchFamily="18" charset="0"/>
                <a:cs typeface="Times New Roman" panose="02020603050405020304" pitchFamily="18" charset="0"/>
              </a:rPr>
              <a:t>Câu 3</a:t>
            </a:r>
            <a:r>
              <a:rPr lang="en-US" sz="2000" b="1" smtClean="0">
                <a:latin typeface="Times New Roman" panose="02020603050405020304" pitchFamily="18" charset="0"/>
                <a:cs typeface="Times New Roman" panose="02020603050405020304" pitchFamily="18" charset="0"/>
              </a:rPr>
              <a:t>: </a:t>
            </a:r>
            <a:r>
              <a:rPr lang="en-US" sz="2000" b="1">
                <a:solidFill>
                  <a:schemeClr val="accent1">
                    <a:lumMod val="10000"/>
                  </a:schemeClr>
                </a:solidFill>
                <a:latin typeface="Times New Roman" panose="02020603050405020304" pitchFamily="18" charset="0"/>
                <a:ea typeface="Times New Roman" panose="02020603050405020304" pitchFamily="18" charset="0"/>
              </a:rPr>
              <a:t>Các nguyên tử của cùng nguyên tố hóa </a:t>
            </a:r>
            <a:r>
              <a:rPr lang="en-US" sz="2000" b="1" smtClean="0">
                <a:solidFill>
                  <a:schemeClr val="accent1">
                    <a:lumMod val="10000"/>
                  </a:schemeClr>
                </a:solidFill>
                <a:latin typeface="Times New Roman" panose="02020603050405020304" pitchFamily="18" charset="0"/>
                <a:ea typeface="Times New Roman" panose="02020603050405020304" pitchFamily="18" charset="0"/>
              </a:rPr>
              <a:t>học </a:t>
            </a:r>
            <a:r>
              <a:rPr lang="en-US" sz="2000" b="1">
                <a:solidFill>
                  <a:schemeClr val="accent1">
                    <a:lumMod val="10000"/>
                  </a:schemeClr>
                </a:solidFill>
                <a:latin typeface="Times New Roman" panose="02020603050405020304" pitchFamily="18" charset="0"/>
                <a:ea typeface="Times New Roman" panose="02020603050405020304" pitchFamily="18" charset="0"/>
              </a:rPr>
              <a:t>có tính chất hóa </a:t>
            </a:r>
            <a:r>
              <a:rPr lang="en-US" sz="2000" b="1" smtClean="0">
                <a:solidFill>
                  <a:schemeClr val="accent1">
                    <a:lumMod val="10000"/>
                  </a:schemeClr>
                </a:solidFill>
                <a:latin typeface="Times New Roman" panose="02020603050405020304" pitchFamily="18" charset="0"/>
                <a:ea typeface="Times New Roman" panose="02020603050405020304" pitchFamily="18" charset="0"/>
              </a:rPr>
              <a:t>học như thế nào</a:t>
            </a:r>
            <a:r>
              <a:rPr lang="en-US" sz="2000" b="1" smtClean="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0E912314-C7DD-95E5-6CFE-88440438DD60}"/>
              </a:ext>
            </a:extLst>
          </p:cNvPr>
          <p:cNvSpPr txBox="1"/>
          <p:nvPr/>
        </p:nvSpPr>
        <p:spPr>
          <a:xfrm>
            <a:off x="89634" y="3637444"/>
            <a:ext cx="8720919" cy="707886"/>
          </a:xfrm>
          <a:prstGeom prst="rect">
            <a:avLst/>
          </a:prstGeom>
          <a:solidFill>
            <a:schemeClr val="bg1"/>
          </a:solidFill>
        </p:spPr>
        <p:txBody>
          <a:bodyPr wrap="square">
            <a:spAutoFit/>
          </a:bodyPr>
          <a:lstStyle/>
          <a:p>
            <a:r>
              <a:rPr lang="en-US" sz="2000" b="1">
                <a:latin typeface="Times New Roman" panose="02020603050405020304" pitchFamily="18" charset="0"/>
                <a:cs typeface="Times New Roman" panose="02020603050405020304" pitchFamily="18" charset="0"/>
              </a:rPr>
              <a:t>Câu 2: Nguyên tố hóa học đặc trưng bởi </a:t>
            </a:r>
            <a:r>
              <a:rPr lang="vi-VN" sz="2000" b="1" smtClean="0">
                <a:latin typeface="Times New Roman" panose="02020603050405020304" pitchFamily="18" charset="0"/>
                <a:cs typeface="Times New Roman" panose="02020603050405020304" pitchFamily="18" charset="0"/>
              </a:rPr>
              <a:t>yếu tố nào</a:t>
            </a:r>
            <a:r>
              <a:rPr lang="en-US" sz="2000" b="1" smtClean="0">
                <a:latin typeface="Times New Roman" panose="02020603050405020304" pitchFamily="18" charset="0"/>
                <a:cs typeface="Times New Roman" panose="02020603050405020304" pitchFamily="18" charset="0"/>
              </a:rPr>
              <a:t>? </a:t>
            </a:r>
            <a:r>
              <a:rPr lang="en-US" sz="2000" b="1">
                <a:latin typeface="Times New Roman" panose="02020603050405020304" pitchFamily="18" charset="0"/>
                <a:cs typeface="Times New Roman" panose="02020603050405020304" pitchFamily="18" charset="0"/>
              </a:rPr>
              <a:t>Nêu khái niệm nguyên tố hóa học?</a:t>
            </a:r>
          </a:p>
        </p:txBody>
      </p:sp>
      <p:sp>
        <p:nvSpPr>
          <p:cNvPr id="7" name="TextBox 6">
            <a:extLst>
              <a:ext uri="{FF2B5EF4-FFF2-40B4-BE49-F238E27FC236}">
                <a16:creationId xmlns="" xmlns:a16="http://schemas.microsoft.com/office/drawing/2014/main" id="{F8024FA7-1364-4BD9-769F-E70BEA459BF9}"/>
              </a:ext>
            </a:extLst>
          </p:cNvPr>
          <p:cNvSpPr txBox="1"/>
          <p:nvPr/>
        </p:nvSpPr>
        <p:spPr>
          <a:xfrm>
            <a:off x="307232" y="1022230"/>
            <a:ext cx="3320340" cy="1631216"/>
          </a:xfrm>
          <a:prstGeom prst="rect">
            <a:avLst/>
          </a:prstGeom>
          <a:solidFill>
            <a:schemeClr val="bg1"/>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1919" y="167963"/>
            <a:ext cx="2527443" cy="461665"/>
          </a:xfrm>
          <a:prstGeom prst="rect">
            <a:avLst/>
          </a:prstGeom>
          <a:noFill/>
        </p:spPr>
        <p:txBody>
          <a:bodyPr wrap="square" rtlCol="0">
            <a:spAutoFit/>
          </a:bodyPr>
          <a:lstStyle/>
          <a:p>
            <a:r>
              <a:rPr lang="en-US" sz="2400" u="sng" smtClean="0">
                <a:solidFill>
                  <a:srgbClr val="3333CC"/>
                </a:solidFill>
                <a:latin typeface="Times New Roman" panose="02020603050405020304" pitchFamily="18" charset="0"/>
                <a:cs typeface="Times New Roman" panose="02020603050405020304" pitchFamily="18" charset="0"/>
              </a:rPr>
              <a:t>Thảo luận nhóm 7’</a:t>
            </a:r>
            <a:endParaRPr lang="en-US" sz="2400" u="sng">
              <a:solidFill>
                <a:srgbClr val="3333CC"/>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 xmlns:a16="http://schemas.microsoft.com/office/drawing/2014/main" id="{1598E9E3-A67A-48CD-9C45-10FA534C2045}"/>
              </a:ext>
            </a:extLst>
          </p:cNvPr>
          <p:cNvGrpSpPr>
            <a:grpSpLocks/>
          </p:cNvGrpSpPr>
          <p:nvPr/>
        </p:nvGrpSpPr>
        <p:grpSpPr bwMode="auto">
          <a:xfrm>
            <a:off x="3935002" y="1175979"/>
            <a:ext cx="1635723" cy="1537300"/>
            <a:chOff x="2866890" y="3435445"/>
            <a:chExt cx="1511581" cy="1515804"/>
          </a:xfrm>
        </p:grpSpPr>
        <p:grpSp>
          <p:nvGrpSpPr>
            <p:cNvPr id="10" name="Group 3">
              <a:extLst>
                <a:ext uri="{FF2B5EF4-FFF2-40B4-BE49-F238E27FC236}">
                  <a16:creationId xmlns="" xmlns:a16="http://schemas.microsoft.com/office/drawing/2014/main" id="{7E8E2594-377E-4EC2-9039-1FE5068C0CA4}"/>
                </a:ext>
              </a:extLst>
            </p:cNvPr>
            <p:cNvGrpSpPr>
              <a:grpSpLocks/>
            </p:cNvGrpSpPr>
            <p:nvPr/>
          </p:nvGrpSpPr>
          <p:grpSpPr bwMode="auto">
            <a:xfrm>
              <a:off x="2866890" y="3435445"/>
              <a:ext cx="1511581" cy="1515804"/>
              <a:chOff x="7632316" y="1703378"/>
              <a:chExt cx="1511581" cy="1515804"/>
            </a:xfrm>
          </p:grpSpPr>
          <p:grpSp>
            <p:nvGrpSpPr>
              <p:cNvPr id="14" name="Group 7">
                <a:extLst>
                  <a:ext uri="{FF2B5EF4-FFF2-40B4-BE49-F238E27FC236}">
                    <a16:creationId xmlns="" xmlns:a16="http://schemas.microsoft.com/office/drawing/2014/main" id="{9658C447-674A-4D4E-B425-1E31070EFFB3}"/>
                  </a:ext>
                </a:extLst>
              </p:cNvPr>
              <p:cNvGrpSpPr>
                <a:grpSpLocks/>
              </p:cNvGrpSpPr>
              <p:nvPr/>
            </p:nvGrpSpPr>
            <p:grpSpPr bwMode="auto">
              <a:xfrm>
                <a:off x="7632316" y="1703378"/>
                <a:ext cx="1511581" cy="1515804"/>
                <a:chOff x="5411388" y="3532943"/>
                <a:chExt cx="1511581" cy="1515804"/>
              </a:xfrm>
            </p:grpSpPr>
            <p:grpSp>
              <p:nvGrpSpPr>
                <p:cNvPr id="19" name="Group 13">
                  <a:extLst>
                    <a:ext uri="{FF2B5EF4-FFF2-40B4-BE49-F238E27FC236}">
                      <a16:creationId xmlns="" xmlns:a16="http://schemas.microsoft.com/office/drawing/2014/main" id="{CD4AB7C6-1DE8-4AD1-8FDA-7A43B89794E8}"/>
                    </a:ext>
                  </a:extLst>
                </p:cNvPr>
                <p:cNvGrpSpPr>
                  <a:grpSpLocks/>
                </p:cNvGrpSpPr>
                <p:nvPr/>
              </p:nvGrpSpPr>
              <p:grpSpPr bwMode="auto">
                <a:xfrm>
                  <a:off x="5411388" y="3718379"/>
                  <a:ext cx="1361559" cy="1145402"/>
                  <a:chOff x="3188509" y="2250955"/>
                  <a:chExt cx="1361559" cy="1145402"/>
                </a:xfrm>
              </p:grpSpPr>
              <p:sp>
                <p:nvSpPr>
                  <p:cNvPr id="21" name="Flowchart: Connector 20">
                    <a:extLst>
                      <a:ext uri="{FF2B5EF4-FFF2-40B4-BE49-F238E27FC236}">
                        <a16:creationId xmlns="" xmlns:a16="http://schemas.microsoft.com/office/drawing/2014/main" id="{56F94F01-9953-423B-BFBD-0D4833D257EB}"/>
                      </a:ext>
                    </a:extLst>
                  </p:cNvPr>
                  <p:cNvSpPr/>
                  <p:nvPr/>
                </p:nvSpPr>
                <p:spPr>
                  <a:xfrm>
                    <a:off x="3556877" y="2457975"/>
                    <a:ext cx="805013" cy="732480"/>
                  </a:xfrm>
                  <a:prstGeom prst="flowChartConnector">
                    <a:avLst/>
                  </a:prstGeom>
                  <a:solidFill>
                    <a:schemeClr val="accent2"/>
                  </a:solidFill>
                  <a:ln w="1270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6n</a:t>
                    </a:r>
                  </a:p>
                </p:txBody>
              </p:sp>
              <p:sp>
                <p:nvSpPr>
                  <p:cNvPr id="22" name="Flowchart: Connector 21">
                    <a:extLst>
                      <a:ext uri="{FF2B5EF4-FFF2-40B4-BE49-F238E27FC236}">
                        <a16:creationId xmlns="" xmlns:a16="http://schemas.microsoft.com/office/drawing/2014/main" id="{8CB27181-9173-4D9F-AD62-36A07F2CAF7C}"/>
                      </a:ext>
                    </a:extLst>
                  </p:cNvPr>
                  <p:cNvSpPr/>
                  <p:nvPr/>
                </p:nvSpPr>
                <p:spPr>
                  <a:xfrm>
                    <a:off x="3375869" y="2251419"/>
                    <a:ext cx="1174968" cy="1145592"/>
                  </a:xfrm>
                  <a:prstGeom prst="flowChartConnector">
                    <a:avLst/>
                  </a:prstGeom>
                  <a:noFill/>
                  <a:ln w="12700">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23" name="Flowchart: Connector 22">
                    <a:extLst>
                      <a:ext uri="{FF2B5EF4-FFF2-40B4-BE49-F238E27FC236}">
                        <a16:creationId xmlns="" xmlns:a16="http://schemas.microsoft.com/office/drawing/2014/main" id="{7A544912-1236-4800-BA8A-19FD0E48FDCB}"/>
                      </a:ext>
                    </a:extLst>
                  </p:cNvPr>
                  <p:cNvSpPr/>
                  <p:nvPr/>
                </p:nvSpPr>
                <p:spPr>
                  <a:xfrm>
                    <a:off x="3188509" y="3083999"/>
                    <a:ext cx="112734" cy="138234"/>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20" name="Flowchart: Connector 19">
                  <a:extLst>
                    <a:ext uri="{FF2B5EF4-FFF2-40B4-BE49-F238E27FC236}">
                      <a16:creationId xmlns="" xmlns:a16="http://schemas.microsoft.com/office/drawing/2014/main" id="{EA8FAD99-4CC9-458C-BA48-025359F9816C}"/>
                    </a:ext>
                  </a:extLst>
                </p:cNvPr>
                <p:cNvSpPr/>
                <p:nvPr/>
              </p:nvSpPr>
              <p:spPr>
                <a:xfrm>
                  <a:off x="5411388" y="3532943"/>
                  <a:ext cx="1511581" cy="1515804"/>
                </a:xfrm>
                <a:prstGeom prst="flowChartConnector">
                  <a:avLst/>
                </a:prstGeom>
                <a:noFill/>
                <a:ln w="12700">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15" name="Flowchart: Connector 14">
                <a:extLst>
                  <a:ext uri="{FF2B5EF4-FFF2-40B4-BE49-F238E27FC236}">
                    <a16:creationId xmlns="" xmlns:a16="http://schemas.microsoft.com/office/drawing/2014/main" id="{50E7677F-D762-4C2B-8A9A-DEC7FFA57C27}"/>
                  </a:ext>
                </a:extLst>
              </p:cNvPr>
              <p:cNvSpPr/>
              <p:nvPr/>
            </p:nvSpPr>
            <p:spPr>
              <a:xfrm>
                <a:off x="7695828" y="1976668"/>
                <a:ext cx="112734" cy="138233"/>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16" name="Flowchart: Connector 15">
                <a:extLst>
                  <a:ext uri="{FF2B5EF4-FFF2-40B4-BE49-F238E27FC236}">
                    <a16:creationId xmlns="" xmlns:a16="http://schemas.microsoft.com/office/drawing/2014/main" id="{02C26A97-9FF7-4430-B847-33A089110FE1}"/>
                  </a:ext>
                </a:extLst>
              </p:cNvPr>
              <p:cNvSpPr/>
              <p:nvPr/>
            </p:nvSpPr>
            <p:spPr>
              <a:xfrm>
                <a:off x="8967652" y="2804480"/>
                <a:ext cx="112733" cy="138234"/>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17" name="Flowchart: Connector 16">
                <a:extLst>
                  <a:ext uri="{FF2B5EF4-FFF2-40B4-BE49-F238E27FC236}">
                    <a16:creationId xmlns="" xmlns:a16="http://schemas.microsoft.com/office/drawing/2014/main" id="{8855D0A3-B0F1-49CA-A439-8F00BAA2BF66}"/>
                  </a:ext>
                </a:extLst>
              </p:cNvPr>
              <p:cNvSpPr/>
              <p:nvPr/>
            </p:nvSpPr>
            <p:spPr>
              <a:xfrm>
                <a:off x="8991469" y="2044990"/>
                <a:ext cx="112734" cy="139823"/>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18" name="Flowchart: Connector 17">
                <a:extLst>
                  <a:ext uri="{FF2B5EF4-FFF2-40B4-BE49-F238E27FC236}">
                    <a16:creationId xmlns="" xmlns:a16="http://schemas.microsoft.com/office/drawing/2014/main" id="{2068E714-B187-4974-BA7B-9B24FBA60543}"/>
                  </a:ext>
                </a:extLst>
              </p:cNvPr>
              <p:cNvSpPr/>
              <p:nvPr/>
            </p:nvSpPr>
            <p:spPr>
              <a:xfrm>
                <a:off x="8345237" y="2980848"/>
                <a:ext cx="112733" cy="138233"/>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12" name="Flowchart: Connector 11">
              <a:extLst>
                <a:ext uri="{FF2B5EF4-FFF2-40B4-BE49-F238E27FC236}">
                  <a16:creationId xmlns="" xmlns:a16="http://schemas.microsoft.com/office/drawing/2014/main" id="{B30A1991-3C55-4E8E-8D61-7DA4371EEE56}"/>
                </a:ext>
              </a:extLst>
            </p:cNvPr>
            <p:cNvSpPr/>
            <p:nvPr/>
          </p:nvSpPr>
          <p:spPr>
            <a:xfrm>
              <a:off x="3573459" y="3570142"/>
              <a:ext cx="112733" cy="138234"/>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24" name="TextBox 23">
            <a:extLst>
              <a:ext uri="{FF2B5EF4-FFF2-40B4-BE49-F238E27FC236}">
                <a16:creationId xmlns="" xmlns:a16="http://schemas.microsoft.com/office/drawing/2014/main" id="{895F1652-7F9D-424F-BFEC-0378271F5340}"/>
              </a:ext>
            </a:extLst>
          </p:cNvPr>
          <p:cNvSpPr txBox="1">
            <a:spLocks noChangeArrowheads="1"/>
          </p:cNvSpPr>
          <p:nvPr/>
        </p:nvSpPr>
        <p:spPr bwMode="auto">
          <a:xfrm>
            <a:off x="4536956" y="2603999"/>
            <a:ext cx="628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smtClean="0">
                <a:latin typeface="Times New Roman" panose="02020603050405020304" pitchFamily="18" charset="0"/>
                <a:cs typeface="Times New Roman" panose="02020603050405020304" pitchFamily="18" charset="0"/>
              </a:rPr>
              <a:t>a</a:t>
            </a:r>
            <a:endParaRPr lang="vi-VN" altLang="vi-VN" sz="2400">
              <a:latin typeface="Times New Roman" panose="02020603050405020304" pitchFamily="18" charset="0"/>
              <a:cs typeface="Times New Roman" panose="02020603050405020304" pitchFamily="18" charset="0"/>
            </a:endParaRPr>
          </a:p>
        </p:txBody>
      </p:sp>
      <p:grpSp>
        <p:nvGrpSpPr>
          <p:cNvPr id="25" name="Group 24">
            <a:extLst>
              <a:ext uri="{FF2B5EF4-FFF2-40B4-BE49-F238E27FC236}">
                <a16:creationId xmlns="" xmlns:a16="http://schemas.microsoft.com/office/drawing/2014/main" id="{ED5C9E60-092F-4BB7-B15A-153F02C258BD}"/>
              </a:ext>
            </a:extLst>
          </p:cNvPr>
          <p:cNvGrpSpPr>
            <a:grpSpLocks/>
          </p:cNvGrpSpPr>
          <p:nvPr/>
        </p:nvGrpSpPr>
        <p:grpSpPr bwMode="auto">
          <a:xfrm>
            <a:off x="5764260" y="1266873"/>
            <a:ext cx="1541655" cy="1446406"/>
            <a:chOff x="2866890" y="3435445"/>
            <a:chExt cx="1511581" cy="1515804"/>
          </a:xfrm>
        </p:grpSpPr>
        <p:grpSp>
          <p:nvGrpSpPr>
            <p:cNvPr id="26" name="Group 3">
              <a:extLst>
                <a:ext uri="{FF2B5EF4-FFF2-40B4-BE49-F238E27FC236}">
                  <a16:creationId xmlns="" xmlns:a16="http://schemas.microsoft.com/office/drawing/2014/main" id="{0AF4AAE0-E06E-402E-A54B-38C75B0CBC98}"/>
                </a:ext>
              </a:extLst>
            </p:cNvPr>
            <p:cNvGrpSpPr>
              <a:grpSpLocks/>
            </p:cNvGrpSpPr>
            <p:nvPr/>
          </p:nvGrpSpPr>
          <p:grpSpPr bwMode="auto">
            <a:xfrm>
              <a:off x="2866890" y="3435445"/>
              <a:ext cx="1511581" cy="1515804"/>
              <a:chOff x="7632316" y="1703378"/>
              <a:chExt cx="1511581" cy="1515804"/>
            </a:xfrm>
          </p:grpSpPr>
          <p:grpSp>
            <p:nvGrpSpPr>
              <p:cNvPr id="28" name="Group 7">
                <a:extLst>
                  <a:ext uri="{FF2B5EF4-FFF2-40B4-BE49-F238E27FC236}">
                    <a16:creationId xmlns="" xmlns:a16="http://schemas.microsoft.com/office/drawing/2014/main" id="{F0759645-95F7-48D3-AFF7-505DAE1DF959}"/>
                  </a:ext>
                </a:extLst>
              </p:cNvPr>
              <p:cNvGrpSpPr>
                <a:grpSpLocks/>
              </p:cNvGrpSpPr>
              <p:nvPr/>
            </p:nvGrpSpPr>
            <p:grpSpPr bwMode="auto">
              <a:xfrm>
                <a:off x="7632316" y="1703378"/>
                <a:ext cx="1511581" cy="1515804"/>
                <a:chOff x="5411388" y="3532943"/>
                <a:chExt cx="1511581" cy="1515804"/>
              </a:xfrm>
            </p:grpSpPr>
            <p:grpSp>
              <p:nvGrpSpPr>
                <p:cNvPr id="33" name="Group 13">
                  <a:extLst>
                    <a:ext uri="{FF2B5EF4-FFF2-40B4-BE49-F238E27FC236}">
                      <a16:creationId xmlns="" xmlns:a16="http://schemas.microsoft.com/office/drawing/2014/main" id="{E0FA6931-8B26-48AA-835C-A596182DCAAB}"/>
                    </a:ext>
                  </a:extLst>
                </p:cNvPr>
                <p:cNvGrpSpPr>
                  <a:grpSpLocks/>
                </p:cNvGrpSpPr>
                <p:nvPr/>
              </p:nvGrpSpPr>
              <p:grpSpPr bwMode="auto">
                <a:xfrm>
                  <a:off x="5411388" y="3718379"/>
                  <a:ext cx="1361559" cy="1145402"/>
                  <a:chOff x="3188509" y="2250955"/>
                  <a:chExt cx="1361559" cy="1145402"/>
                </a:xfrm>
              </p:grpSpPr>
              <p:sp>
                <p:nvSpPr>
                  <p:cNvPr id="35" name="Flowchart: Connector 34">
                    <a:extLst>
                      <a:ext uri="{FF2B5EF4-FFF2-40B4-BE49-F238E27FC236}">
                        <a16:creationId xmlns="" xmlns:a16="http://schemas.microsoft.com/office/drawing/2014/main" id="{850B944E-D370-4C84-BCD4-AEDBF98DC94A}"/>
                      </a:ext>
                    </a:extLst>
                  </p:cNvPr>
                  <p:cNvSpPr/>
                  <p:nvPr/>
                </p:nvSpPr>
                <p:spPr>
                  <a:xfrm>
                    <a:off x="3556877" y="2457975"/>
                    <a:ext cx="805013" cy="732480"/>
                  </a:xfrm>
                  <a:prstGeom prst="flowChartConnector">
                    <a:avLst/>
                  </a:prstGeom>
                  <a:solidFill>
                    <a:schemeClr val="accent2"/>
                  </a:solidFill>
                  <a:ln w="1270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7n</a:t>
                    </a:r>
                  </a:p>
                </p:txBody>
              </p:sp>
              <p:sp>
                <p:nvSpPr>
                  <p:cNvPr id="36" name="Flowchart: Connector 35">
                    <a:extLst>
                      <a:ext uri="{FF2B5EF4-FFF2-40B4-BE49-F238E27FC236}">
                        <a16:creationId xmlns="" xmlns:a16="http://schemas.microsoft.com/office/drawing/2014/main" id="{B9D8E892-F7F1-4A46-8F30-B83316D71BE8}"/>
                      </a:ext>
                    </a:extLst>
                  </p:cNvPr>
                  <p:cNvSpPr/>
                  <p:nvPr/>
                </p:nvSpPr>
                <p:spPr>
                  <a:xfrm>
                    <a:off x="3375869" y="2251419"/>
                    <a:ext cx="1174968" cy="1145592"/>
                  </a:xfrm>
                  <a:prstGeom prst="flowChartConnector">
                    <a:avLst/>
                  </a:prstGeom>
                  <a:noFill/>
                  <a:ln w="12700">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37" name="Flowchart: Connector 36">
                    <a:extLst>
                      <a:ext uri="{FF2B5EF4-FFF2-40B4-BE49-F238E27FC236}">
                        <a16:creationId xmlns="" xmlns:a16="http://schemas.microsoft.com/office/drawing/2014/main" id="{33DA2D37-29C9-4AE1-8BB0-92AE6998C131}"/>
                      </a:ext>
                    </a:extLst>
                  </p:cNvPr>
                  <p:cNvSpPr/>
                  <p:nvPr/>
                </p:nvSpPr>
                <p:spPr>
                  <a:xfrm>
                    <a:off x="3188509" y="3083999"/>
                    <a:ext cx="112734" cy="138234"/>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34" name="Flowchart: Connector 33">
                  <a:extLst>
                    <a:ext uri="{FF2B5EF4-FFF2-40B4-BE49-F238E27FC236}">
                      <a16:creationId xmlns="" xmlns:a16="http://schemas.microsoft.com/office/drawing/2014/main" id="{52B76D49-C35E-4950-9FE5-02B8C0D97C95}"/>
                    </a:ext>
                  </a:extLst>
                </p:cNvPr>
                <p:cNvSpPr/>
                <p:nvPr/>
              </p:nvSpPr>
              <p:spPr>
                <a:xfrm>
                  <a:off x="5411388" y="3532943"/>
                  <a:ext cx="1511581" cy="1515804"/>
                </a:xfrm>
                <a:prstGeom prst="flowChartConnector">
                  <a:avLst/>
                </a:prstGeom>
                <a:noFill/>
                <a:ln w="12700">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29" name="Flowchart: Connector 28">
                <a:extLst>
                  <a:ext uri="{FF2B5EF4-FFF2-40B4-BE49-F238E27FC236}">
                    <a16:creationId xmlns="" xmlns:a16="http://schemas.microsoft.com/office/drawing/2014/main" id="{05055C42-AA5A-4816-A41C-F4B8053BE3A4}"/>
                  </a:ext>
                </a:extLst>
              </p:cNvPr>
              <p:cNvSpPr/>
              <p:nvPr/>
            </p:nvSpPr>
            <p:spPr>
              <a:xfrm>
                <a:off x="7695828" y="1976668"/>
                <a:ext cx="112734" cy="138233"/>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0" name="Flowchart: Connector 29">
                <a:extLst>
                  <a:ext uri="{FF2B5EF4-FFF2-40B4-BE49-F238E27FC236}">
                    <a16:creationId xmlns="" xmlns:a16="http://schemas.microsoft.com/office/drawing/2014/main" id="{D9562B98-D197-483B-96E6-9AE980656291}"/>
                  </a:ext>
                </a:extLst>
              </p:cNvPr>
              <p:cNvSpPr/>
              <p:nvPr/>
            </p:nvSpPr>
            <p:spPr>
              <a:xfrm>
                <a:off x="8967652" y="2804480"/>
                <a:ext cx="112733" cy="138234"/>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31" name="Flowchart: Connector 30">
                <a:extLst>
                  <a:ext uri="{FF2B5EF4-FFF2-40B4-BE49-F238E27FC236}">
                    <a16:creationId xmlns="" xmlns:a16="http://schemas.microsoft.com/office/drawing/2014/main" id="{B6CB9E02-FBB8-4B2D-A4E2-82884991CF30}"/>
                  </a:ext>
                </a:extLst>
              </p:cNvPr>
              <p:cNvSpPr/>
              <p:nvPr/>
            </p:nvSpPr>
            <p:spPr>
              <a:xfrm>
                <a:off x="8991469" y="2044990"/>
                <a:ext cx="112734" cy="139823"/>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32" name="Flowchart: Connector 31">
                <a:extLst>
                  <a:ext uri="{FF2B5EF4-FFF2-40B4-BE49-F238E27FC236}">
                    <a16:creationId xmlns="" xmlns:a16="http://schemas.microsoft.com/office/drawing/2014/main" id="{BC6931F5-F91D-4392-980E-6815C5EE280D}"/>
                  </a:ext>
                </a:extLst>
              </p:cNvPr>
              <p:cNvSpPr/>
              <p:nvPr/>
            </p:nvSpPr>
            <p:spPr>
              <a:xfrm>
                <a:off x="8345237" y="2980848"/>
                <a:ext cx="112733" cy="138233"/>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27" name="Flowchart: Connector 26">
              <a:extLst>
                <a:ext uri="{FF2B5EF4-FFF2-40B4-BE49-F238E27FC236}">
                  <a16:creationId xmlns="" xmlns:a16="http://schemas.microsoft.com/office/drawing/2014/main" id="{D27EF217-7BEF-45BB-818E-74FF01BC5586}"/>
                </a:ext>
              </a:extLst>
            </p:cNvPr>
            <p:cNvSpPr/>
            <p:nvPr/>
          </p:nvSpPr>
          <p:spPr>
            <a:xfrm>
              <a:off x="3573459" y="3559859"/>
              <a:ext cx="112733" cy="138234"/>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38" name="TextBox 37">
            <a:extLst>
              <a:ext uri="{FF2B5EF4-FFF2-40B4-BE49-F238E27FC236}">
                <a16:creationId xmlns="" xmlns:a16="http://schemas.microsoft.com/office/drawing/2014/main" id="{AD5F13A6-6381-4415-89E2-55BED94426CC}"/>
              </a:ext>
            </a:extLst>
          </p:cNvPr>
          <p:cNvSpPr txBox="1">
            <a:spLocks noChangeArrowheads="1"/>
          </p:cNvSpPr>
          <p:nvPr/>
        </p:nvSpPr>
        <p:spPr bwMode="auto">
          <a:xfrm>
            <a:off x="6441825" y="2653395"/>
            <a:ext cx="628491" cy="4616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vi-VN" altLang="vi-VN" sz="2400" smtClean="0">
                <a:latin typeface="Times New Roman" panose="02020603050405020304" pitchFamily="18" charset="0"/>
                <a:cs typeface="Times New Roman" panose="02020603050405020304" pitchFamily="18" charset="0"/>
              </a:rPr>
              <a:t>b</a:t>
            </a:r>
            <a:endParaRPr lang="vi-VN" altLang="vi-VN" sz="2400" dirty="0">
              <a:latin typeface="Times New Roman" panose="02020603050405020304" pitchFamily="18" charset="0"/>
              <a:cs typeface="Times New Roman" panose="02020603050405020304" pitchFamily="18" charset="0"/>
            </a:endParaRPr>
          </a:p>
        </p:txBody>
      </p:sp>
      <p:grpSp>
        <p:nvGrpSpPr>
          <p:cNvPr id="39" name="Group 38">
            <a:extLst>
              <a:ext uri="{FF2B5EF4-FFF2-40B4-BE49-F238E27FC236}">
                <a16:creationId xmlns="" xmlns:a16="http://schemas.microsoft.com/office/drawing/2014/main" id="{80D7170A-9DFD-4487-A5E6-C0B5DBB58BBC}"/>
              </a:ext>
            </a:extLst>
          </p:cNvPr>
          <p:cNvGrpSpPr>
            <a:grpSpLocks/>
          </p:cNvGrpSpPr>
          <p:nvPr/>
        </p:nvGrpSpPr>
        <p:grpSpPr bwMode="auto">
          <a:xfrm>
            <a:off x="7498430" y="1157632"/>
            <a:ext cx="1540126" cy="1450855"/>
            <a:chOff x="2866890" y="3435445"/>
            <a:chExt cx="1511581" cy="1515804"/>
          </a:xfrm>
        </p:grpSpPr>
        <p:grpSp>
          <p:nvGrpSpPr>
            <p:cNvPr id="40" name="Group 3">
              <a:extLst>
                <a:ext uri="{FF2B5EF4-FFF2-40B4-BE49-F238E27FC236}">
                  <a16:creationId xmlns="" xmlns:a16="http://schemas.microsoft.com/office/drawing/2014/main" id="{85F6EF2C-D662-49C8-9E14-6878A4BC103E}"/>
                </a:ext>
              </a:extLst>
            </p:cNvPr>
            <p:cNvGrpSpPr>
              <a:grpSpLocks/>
            </p:cNvGrpSpPr>
            <p:nvPr/>
          </p:nvGrpSpPr>
          <p:grpSpPr bwMode="auto">
            <a:xfrm>
              <a:off x="2866890" y="3435445"/>
              <a:ext cx="1511581" cy="1515804"/>
              <a:chOff x="7632316" y="1703378"/>
              <a:chExt cx="1511581" cy="1515804"/>
            </a:xfrm>
          </p:grpSpPr>
          <p:grpSp>
            <p:nvGrpSpPr>
              <p:cNvPr id="42" name="Group 7">
                <a:extLst>
                  <a:ext uri="{FF2B5EF4-FFF2-40B4-BE49-F238E27FC236}">
                    <a16:creationId xmlns="" xmlns:a16="http://schemas.microsoft.com/office/drawing/2014/main" id="{DDDC6B41-A59E-4281-9FC0-0BDD9CF21226}"/>
                  </a:ext>
                </a:extLst>
              </p:cNvPr>
              <p:cNvGrpSpPr>
                <a:grpSpLocks/>
              </p:cNvGrpSpPr>
              <p:nvPr/>
            </p:nvGrpSpPr>
            <p:grpSpPr bwMode="auto">
              <a:xfrm>
                <a:off x="7632316" y="1703378"/>
                <a:ext cx="1511581" cy="1515804"/>
                <a:chOff x="5411388" y="3532943"/>
                <a:chExt cx="1511581" cy="1515804"/>
              </a:xfrm>
            </p:grpSpPr>
            <p:grpSp>
              <p:nvGrpSpPr>
                <p:cNvPr id="47" name="Group 13">
                  <a:extLst>
                    <a:ext uri="{FF2B5EF4-FFF2-40B4-BE49-F238E27FC236}">
                      <a16:creationId xmlns="" xmlns:a16="http://schemas.microsoft.com/office/drawing/2014/main" id="{24D4E680-2776-43A0-9F32-CCDCBA7DF4EC}"/>
                    </a:ext>
                  </a:extLst>
                </p:cNvPr>
                <p:cNvGrpSpPr>
                  <a:grpSpLocks/>
                </p:cNvGrpSpPr>
                <p:nvPr/>
              </p:nvGrpSpPr>
              <p:grpSpPr bwMode="auto">
                <a:xfrm>
                  <a:off x="5411388" y="3718379"/>
                  <a:ext cx="1361559" cy="1145402"/>
                  <a:chOff x="3188509" y="2250955"/>
                  <a:chExt cx="1361559" cy="1145402"/>
                </a:xfrm>
              </p:grpSpPr>
              <p:sp>
                <p:nvSpPr>
                  <p:cNvPr id="49" name="Flowchart: Connector 48">
                    <a:extLst>
                      <a:ext uri="{FF2B5EF4-FFF2-40B4-BE49-F238E27FC236}">
                        <a16:creationId xmlns="" xmlns:a16="http://schemas.microsoft.com/office/drawing/2014/main" id="{69C104B3-CE01-4BCD-A3AC-671827ADB297}"/>
                      </a:ext>
                    </a:extLst>
                  </p:cNvPr>
                  <p:cNvSpPr/>
                  <p:nvPr/>
                </p:nvSpPr>
                <p:spPr>
                  <a:xfrm>
                    <a:off x="3556877" y="2457975"/>
                    <a:ext cx="805013" cy="732480"/>
                  </a:xfrm>
                  <a:prstGeom prst="flowChartConnector">
                    <a:avLst/>
                  </a:prstGeom>
                  <a:solidFill>
                    <a:schemeClr val="accent2"/>
                  </a:solidFill>
                  <a:ln w="12700">
                    <a:solidFill>
                      <a:schemeClr val="tx1"/>
                    </a:solidFill>
                  </a:ln>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6p</a:t>
                    </a:r>
                  </a:p>
                  <a:p>
                    <a:pPr algn="ctr" eaLnBrk="1" fontAlgn="auto" hangingPunct="1">
                      <a:spcBef>
                        <a:spcPts val="0"/>
                      </a:spcBef>
                      <a:spcAft>
                        <a:spcPts val="0"/>
                      </a:spcAft>
                      <a:buClr>
                        <a:srgbClr val="000000"/>
                      </a:buClr>
                      <a:buFont typeface="Arial"/>
                      <a:buNone/>
                      <a:defRPr/>
                    </a:pPr>
                    <a:r>
                      <a:rPr lang="vi-VN" sz="1600" b="1" kern="0" dirty="0">
                        <a:latin typeface="Times New Roman" panose="02020603050405020304" pitchFamily="18" charset="0"/>
                        <a:sym typeface="Arial"/>
                      </a:rPr>
                      <a:t>8n</a:t>
                    </a:r>
                  </a:p>
                </p:txBody>
              </p:sp>
              <p:sp>
                <p:nvSpPr>
                  <p:cNvPr id="50" name="Flowchart: Connector 49">
                    <a:extLst>
                      <a:ext uri="{FF2B5EF4-FFF2-40B4-BE49-F238E27FC236}">
                        <a16:creationId xmlns="" xmlns:a16="http://schemas.microsoft.com/office/drawing/2014/main" id="{3F123484-F7C4-4174-A458-FDFD9254E28C}"/>
                      </a:ext>
                    </a:extLst>
                  </p:cNvPr>
                  <p:cNvSpPr/>
                  <p:nvPr/>
                </p:nvSpPr>
                <p:spPr>
                  <a:xfrm>
                    <a:off x="3375869" y="2251419"/>
                    <a:ext cx="1174968" cy="1145592"/>
                  </a:xfrm>
                  <a:prstGeom prst="flowChartConnector">
                    <a:avLst/>
                  </a:prstGeom>
                  <a:noFill/>
                  <a:ln w="12700">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sp>
                <p:nvSpPr>
                  <p:cNvPr id="51" name="Flowchart: Connector 50">
                    <a:extLst>
                      <a:ext uri="{FF2B5EF4-FFF2-40B4-BE49-F238E27FC236}">
                        <a16:creationId xmlns="" xmlns:a16="http://schemas.microsoft.com/office/drawing/2014/main" id="{8C714C17-D45D-4A80-8DF2-7E1DEE52D596}"/>
                      </a:ext>
                    </a:extLst>
                  </p:cNvPr>
                  <p:cNvSpPr/>
                  <p:nvPr/>
                </p:nvSpPr>
                <p:spPr>
                  <a:xfrm>
                    <a:off x="3188509" y="3083999"/>
                    <a:ext cx="112734" cy="138234"/>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grpSp>
            <p:sp>
              <p:nvSpPr>
                <p:cNvPr id="48" name="Flowchart: Connector 47">
                  <a:extLst>
                    <a:ext uri="{FF2B5EF4-FFF2-40B4-BE49-F238E27FC236}">
                      <a16:creationId xmlns="" xmlns:a16="http://schemas.microsoft.com/office/drawing/2014/main" id="{2041D86D-6DCB-445D-8968-FE812459F492}"/>
                    </a:ext>
                  </a:extLst>
                </p:cNvPr>
                <p:cNvSpPr/>
                <p:nvPr/>
              </p:nvSpPr>
              <p:spPr>
                <a:xfrm>
                  <a:off x="5411388" y="3532943"/>
                  <a:ext cx="1511581" cy="1515804"/>
                </a:xfrm>
                <a:prstGeom prst="flowChartConnector">
                  <a:avLst/>
                </a:prstGeom>
                <a:noFill/>
                <a:ln w="12700">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buClr>
                      <a:srgbClr val="000000"/>
                    </a:buClr>
                    <a:buFont typeface="Arial"/>
                    <a:buNone/>
                    <a:defRPr/>
                  </a:pPr>
                  <a:endParaRPr lang="vi-VN" sz="2400" b="1" kern="0" dirty="0">
                    <a:latin typeface="Times New Roman" panose="02020603050405020304" pitchFamily="18" charset="0"/>
                    <a:sym typeface="Arial"/>
                  </a:endParaRPr>
                </a:p>
              </p:txBody>
            </p:sp>
          </p:grpSp>
          <p:sp>
            <p:nvSpPr>
              <p:cNvPr id="43" name="Flowchart: Connector 42">
                <a:extLst>
                  <a:ext uri="{FF2B5EF4-FFF2-40B4-BE49-F238E27FC236}">
                    <a16:creationId xmlns="" xmlns:a16="http://schemas.microsoft.com/office/drawing/2014/main" id="{0F0A233B-3EC4-4EDA-B32A-86323E3A0D67}"/>
                  </a:ext>
                </a:extLst>
              </p:cNvPr>
              <p:cNvSpPr/>
              <p:nvPr/>
            </p:nvSpPr>
            <p:spPr>
              <a:xfrm>
                <a:off x="7695828" y="1976668"/>
                <a:ext cx="112734" cy="138233"/>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4" name="Flowchart: Connector 43">
                <a:extLst>
                  <a:ext uri="{FF2B5EF4-FFF2-40B4-BE49-F238E27FC236}">
                    <a16:creationId xmlns="" xmlns:a16="http://schemas.microsoft.com/office/drawing/2014/main" id="{4D93AEE2-1D3E-42C4-947C-64CBE01E344E}"/>
                  </a:ext>
                </a:extLst>
              </p:cNvPr>
              <p:cNvSpPr/>
              <p:nvPr/>
            </p:nvSpPr>
            <p:spPr>
              <a:xfrm>
                <a:off x="8967652" y="2804480"/>
                <a:ext cx="112733" cy="138234"/>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dirty="0">
                  <a:latin typeface="Times New Roman" panose="02020603050405020304" pitchFamily="18" charset="0"/>
                  <a:sym typeface="Arial"/>
                </a:endParaRPr>
              </a:p>
            </p:txBody>
          </p:sp>
          <p:sp>
            <p:nvSpPr>
              <p:cNvPr id="45" name="Flowchart: Connector 44">
                <a:extLst>
                  <a:ext uri="{FF2B5EF4-FFF2-40B4-BE49-F238E27FC236}">
                    <a16:creationId xmlns="" xmlns:a16="http://schemas.microsoft.com/office/drawing/2014/main" id="{3ADD10AC-EB2A-4139-97A1-01AF224D6AEE}"/>
                  </a:ext>
                </a:extLst>
              </p:cNvPr>
              <p:cNvSpPr/>
              <p:nvPr/>
            </p:nvSpPr>
            <p:spPr>
              <a:xfrm>
                <a:off x="8991469" y="2044990"/>
                <a:ext cx="112734" cy="139823"/>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sp>
            <p:nvSpPr>
              <p:cNvPr id="46" name="Flowchart: Connector 45">
                <a:extLst>
                  <a:ext uri="{FF2B5EF4-FFF2-40B4-BE49-F238E27FC236}">
                    <a16:creationId xmlns="" xmlns:a16="http://schemas.microsoft.com/office/drawing/2014/main" id="{C7FFB863-3FCB-4663-AB6B-14B2BA81A7E0}"/>
                  </a:ext>
                </a:extLst>
              </p:cNvPr>
              <p:cNvSpPr/>
              <p:nvPr/>
            </p:nvSpPr>
            <p:spPr>
              <a:xfrm>
                <a:off x="8345237" y="2980848"/>
                <a:ext cx="112733" cy="138233"/>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41" name="Flowchart: Connector 40">
              <a:extLst>
                <a:ext uri="{FF2B5EF4-FFF2-40B4-BE49-F238E27FC236}">
                  <a16:creationId xmlns="" xmlns:a16="http://schemas.microsoft.com/office/drawing/2014/main" id="{875D96F7-F456-4DC9-A53B-6D6284BE6A7C}"/>
                </a:ext>
              </a:extLst>
            </p:cNvPr>
            <p:cNvSpPr/>
            <p:nvPr/>
          </p:nvSpPr>
          <p:spPr>
            <a:xfrm>
              <a:off x="3573459" y="3549576"/>
              <a:ext cx="112733" cy="138234"/>
            </a:xfrm>
            <a:prstGeom prst="flowChartConnector">
              <a:avLst/>
            </a:prstGeom>
            <a:solidFill>
              <a:srgbClr val="378D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Clr>
                  <a:srgbClr val="000000"/>
                </a:buClr>
                <a:buFont typeface="Arial"/>
                <a:buNone/>
                <a:defRPr/>
              </a:pPr>
              <a:endParaRPr lang="vi-VN" kern="0">
                <a:latin typeface="Times New Roman" panose="02020603050405020304" pitchFamily="18" charset="0"/>
                <a:sym typeface="Arial"/>
              </a:endParaRPr>
            </a:p>
          </p:txBody>
        </p:sp>
      </p:grpSp>
      <p:sp>
        <p:nvSpPr>
          <p:cNvPr id="53" name="TextBox 52">
            <a:extLst>
              <a:ext uri="{FF2B5EF4-FFF2-40B4-BE49-F238E27FC236}">
                <a16:creationId xmlns="" xmlns:a16="http://schemas.microsoft.com/office/drawing/2014/main" id="{8D10ACCD-62DA-473B-98BC-19389058A72A}"/>
              </a:ext>
            </a:extLst>
          </p:cNvPr>
          <p:cNvSpPr txBox="1"/>
          <p:nvPr/>
        </p:nvSpPr>
        <p:spPr>
          <a:xfrm>
            <a:off x="2975721" y="2959378"/>
            <a:ext cx="6168279" cy="707886"/>
          </a:xfrm>
          <a:prstGeom prst="rect">
            <a:avLst/>
          </a:prstGeom>
          <a:noFill/>
        </p:spPr>
        <p:txBody>
          <a:bodyPr wrap="square">
            <a:spAutoFit/>
          </a:bodyPr>
          <a:lstStyle/>
          <a:p>
            <a:pPr algn="ctr"/>
            <a:r>
              <a:rPr lang="vi-VN" sz="2000" i="1" dirty="0">
                <a:solidFill>
                  <a:srgbClr val="7030A0"/>
                </a:solidFill>
                <a:effectLst/>
                <a:latin typeface="Times New Roman" panose="02020603050405020304" pitchFamily="18" charset="0"/>
                <a:ea typeface="Arial" panose="020B0604020202020204" pitchFamily="34" charset="0"/>
              </a:rPr>
              <a:t>Hình 2.1. Mô hình cấu tạo các nguyên tử khác nhau thuộc cùng nguyên tố </a:t>
            </a:r>
            <a:r>
              <a:rPr lang="en-US" sz="2000" i="1" dirty="0">
                <a:solidFill>
                  <a:srgbClr val="7030A0"/>
                </a:solidFill>
                <a:effectLst/>
                <a:latin typeface="Times New Roman" panose="02020603050405020304" pitchFamily="18" charset="0"/>
                <a:ea typeface="Arial" panose="020B0604020202020204" pitchFamily="34" charset="0"/>
              </a:rPr>
              <a:t>carbon</a:t>
            </a:r>
            <a:endParaRPr lang="vi-VN" sz="4400" i="1" dirty="0">
              <a:solidFill>
                <a:srgbClr val="7030A0"/>
              </a:solidFill>
              <a:latin typeface="Times New Roman" panose="02020603050405020304" pitchFamily="18" charset="0"/>
            </a:endParaRPr>
          </a:p>
        </p:txBody>
      </p:sp>
      <p:sp>
        <p:nvSpPr>
          <p:cNvPr id="54" name="TextBox 53">
            <a:extLst>
              <a:ext uri="{FF2B5EF4-FFF2-40B4-BE49-F238E27FC236}">
                <a16:creationId xmlns="" xmlns:a16="http://schemas.microsoft.com/office/drawing/2014/main" id="{AD5F13A6-6381-4415-89E2-55BED94426CC}"/>
              </a:ext>
            </a:extLst>
          </p:cNvPr>
          <p:cNvSpPr txBox="1">
            <a:spLocks noChangeArrowheads="1"/>
          </p:cNvSpPr>
          <p:nvPr/>
        </p:nvSpPr>
        <p:spPr bwMode="auto">
          <a:xfrm>
            <a:off x="8118632" y="2573781"/>
            <a:ext cx="628491" cy="46166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vi-VN" sz="2400" smtClean="0">
                <a:latin typeface="Times New Roman" panose="02020603050405020304" pitchFamily="18" charset="0"/>
                <a:cs typeface="Times New Roman" panose="02020603050405020304" pitchFamily="18" charset="0"/>
              </a:rPr>
              <a:t>c</a:t>
            </a:r>
            <a:endParaRPr lang="vi-VN" altLang="vi-VN"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par>
                                <p:cTn id="17" presetID="16" presetClass="entr" presetSubtype="21"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inVertical)">
                                      <p:cBhvr>
                                        <p:cTn id="19" dur="500"/>
                                        <p:tgtEl>
                                          <p:spTgt spid="3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barn(inVertical)">
                                      <p:cBhvr>
                                        <p:cTn id="22" dur="500"/>
                                        <p:tgtEl>
                                          <p:spTgt spid="5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barn(inVertical)">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 grpId="0" animBg="1"/>
      <p:bldP spid="7" grpId="0" animBg="1"/>
      <p:bldP spid="24" grpId="0"/>
      <p:bldP spid="38"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 xmlns:a16="http://schemas.microsoft.com/office/drawing/2014/main" id="{CC067C5C-7354-4999-B711-3A250FB82097}"/>
              </a:ext>
            </a:extLst>
          </p:cNvPr>
          <p:cNvSpPr txBox="1"/>
          <p:nvPr/>
        </p:nvSpPr>
        <p:spPr>
          <a:xfrm>
            <a:off x="2799677" y="529082"/>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a:ln w="0">
                  <a:noFill/>
                </a:ln>
                <a:solidFill>
                  <a:srgbClr val="FF0000"/>
                </a:solidFill>
                <a:effectLst/>
                <a:uLnTx/>
                <a:uFillTx/>
                <a:latin typeface="Times New Roman" panose="02020603050405020304" pitchFamily="18" charset="0"/>
                <a:cs typeface="Times New Roman" panose="02020603050405020304" pitchFamily="18" charset="0"/>
                <a:sym typeface="+mn-lt"/>
              </a:rPr>
              <a:t>PHIẾU HỌC TẬP SỐ 1</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423081" y="3859847"/>
            <a:ext cx="8720919" cy="707886"/>
          </a:xfrm>
          <a:prstGeom prst="rect">
            <a:avLst/>
          </a:prstGeom>
          <a:solidFill>
            <a:schemeClr val="bg1"/>
          </a:solidFill>
        </p:spPr>
        <p:txBody>
          <a:bodyPr wrap="square">
            <a:spAutoFit/>
          </a:bodyPr>
          <a:lstStyle/>
          <a:p>
            <a:r>
              <a:rPr lang="en-US" sz="2000" b="1" smtClean="0">
                <a:solidFill>
                  <a:schemeClr val="accent1">
                    <a:lumMod val="10000"/>
                  </a:schemeClr>
                </a:solidFill>
                <a:latin typeface="Times New Roman" panose="02020603050405020304" pitchFamily="18" charset="0"/>
                <a:ea typeface="Times New Roman" panose="02020603050405020304" pitchFamily="18" charset="0"/>
              </a:rPr>
              <a:t>Câu 3: Các </a:t>
            </a:r>
            <a:r>
              <a:rPr lang="en-US" sz="2000" b="1">
                <a:solidFill>
                  <a:schemeClr val="accent1">
                    <a:lumMod val="10000"/>
                  </a:schemeClr>
                </a:solidFill>
                <a:latin typeface="Times New Roman" panose="02020603050405020304" pitchFamily="18" charset="0"/>
                <a:ea typeface="Times New Roman" panose="02020603050405020304" pitchFamily="18" charset="0"/>
              </a:rPr>
              <a:t>nguyên tử của cùng nguyên tố hóa học </a:t>
            </a:r>
            <a:r>
              <a:rPr lang="en-US" sz="2000" b="1" smtClean="0">
                <a:solidFill>
                  <a:schemeClr val="accent1">
                    <a:lumMod val="10000"/>
                  </a:schemeClr>
                </a:solidFill>
                <a:latin typeface="Times New Roman" panose="02020603050405020304" pitchFamily="18" charset="0"/>
                <a:ea typeface="Times New Roman" panose="02020603050405020304" pitchFamily="18" charset="0"/>
              </a:rPr>
              <a:t>có </a:t>
            </a:r>
            <a:r>
              <a:rPr lang="en-US" sz="2000" b="1">
                <a:solidFill>
                  <a:schemeClr val="accent1">
                    <a:lumMod val="10000"/>
                  </a:schemeClr>
                </a:solidFill>
                <a:latin typeface="Times New Roman" panose="02020603050405020304" pitchFamily="18" charset="0"/>
                <a:ea typeface="Times New Roman" panose="02020603050405020304" pitchFamily="18" charset="0"/>
              </a:rPr>
              <a:t>tính chất hóa </a:t>
            </a:r>
            <a:r>
              <a:rPr lang="en-US" sz="2000" b="1" smtClean="0">
                <a:solidFill>
                  <a:schemeClr val="accent1">
                    <a:lumMod val="10000"/>
                  </a:schemeClr>
                </a:solidFill>
                <a:latin typeface="Times New Roman" panose="02020603050405020304" pitchFamily="18" charset="0"/>
                <a:ea typeface="Times New Roman" panose="02020603050405020304" pitchFamily="18" charset="0"/>
              </a:rPr>
              <a:t>học</a:t>
            </a:r>
            <a:r>
              <a:rPr lang="vi-VN" sz="2000" b="1" smtClean="0">
                <a:solidFill>
                  <a:schemeClr val="accent1">
                    <a:lumMod val="10000"/>
                  </a:schemeClr>
                </a:solidFill>
                <a:latin typeface="Times New Roman" panose="02020603050405020304" pitchFamily="18" charset="0"/>
                <a:ea typeface="Times New Roman" panose="02020603050405020304" pitchFamily="18" charset="0"/>
              </a:rPr>
              <a:t> như thế nào</a:t>
            </a:r>
            <a:r>
              <a:rPr lang="en-US" sz="2000" b="1" smtClean="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0E912314-C7DD-95E5-6CFE-88440438DD60}"/>
              </a:ext>
            </a:extLst>
          </p:cNvPr>
          <p:cNvSpPr txBox="1"/>
          <p:nvPr/>
        </p:nvSpPr>
        <p:spPr>
          <a:xfrm>
            <a:off x="183941" y="2234491"/>
            <a:ext cx="8720919" cy="400110"/>
          </a:xfrm>
          <a:prstGeom prst="rect">
            <a:avLst/>
          </a:prstGeom>
          <a:solidFill>
            <a:schemeClr val="bg1"/>
          </a:solidFill>
        </p:spPr>
        <p:txBody>
          <a:bodyPr wrap="square">
            <a:spAutoFit/>
          </a:bodyPr>
          <a:lstStyle/>
          <a:p>
            <a:r>
              <a:rPr lang="en-US" sz="2000" b="1">
                <a:latin typeface="Times New Roman" panose="02020603050405020304" pitchFamily="18" charset="0"/>
                <a:cs typeface="Times New Roman" panose="02020603050405020304" pitchFamily="18" charset="0"/>
              </a:rPr>
              <a:t>Câu 2: Nguyên tố hóa học đặc trưng bởi </a:t>
            </a:r>
            <a:r>
              <a:rPr lang="vi-VN" sz="2000" b="1" smtClean="0">
                <a:latin typeface="Times New Roman" panose="02020603050405020304" pitchFamily="18" charset="0"/>
                <a:cs typeface="Times New Roman" panose="02020603050405020304" pitchFamily="18" charset="0"/>
              </a:rPr>
              <a:t>yếu tố</a:t>
            </a:r>
            <a:r>
              <a:rPr lang="en-US" sz="2000" b="1" smtClean="0">
                <a:latin typeface="Times New Roman" panose="02020603050405020304" pitchFamily="18" charset="0"/>
                <a:cs typeface="Times New Roman" panose="02020603050405020304" pitchFamily="18" charset="0"/>
              </a:rPr>
              <a:t>? </a:t>
            </a:r>
            <a:r>
              <a:rPr lang="en-US" sz="2000" b="1" smtClean="0">
                <a:latin typeface="Times New Roman" panose="02020603050405020304" pitchFamily="18" charset="0"/>
                <a:cs typeface="Times New Roman" panose="02020603050405020304" pitchFamily="18" charset="0"/>
              </a:rPr>
              <a:t>Nguyên </a:t>
            </a:r>
            <a:r>
              <a:rPr lang="en-US" sz="2000" b="1">
                <a:latin typeface="Times New Roman" panose="02020603050405020304" pitchFamily="18" charset="0"/>
                <a:cs typeface="Times New Roman" panose="02020603050405020304" pitchFamily="18" charset="0"/>
              </a:rPr>
              <a:t>tố hóa </a:t>
            </a:r>
            <a:r>
              <a:rPr lang="en-US" sz="2000" b="1" smtClean="0">
                <a:latin typeface="Times New Roman" panose="02020603050405020304" pitchFamily="18" charset="0"/>
                <a:cs typeface="Times New Roman" panose="02020603050405020304" pitchFamily="18" charset="0"/>
              </a:rPr>
              <a:t>học là gì?</a:t>
            </a:r>
            <a:endParaRPr lang="en-US" sz="2000" b="1">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F8024FA7-1364-4BD9-769F-E70BEA459BF9}"/>
              </a:ext>
            </a:extLst>
          </p:cNvPr>
          <p:cNvSpPr txBox="1"/>
          <p:nvPr/>
        </p:nvSpPr>
        <p:spPr>
          <a:xfrm>
            <a:off x="307231" y="1022230"/>
            <a:ext cx="8720919" cy="707886"/>
          </a:xfrm>
          <a:prstGeom prst="rect">
            <a:avLst/>
          </a:prstGeom>
          <a:solidFill>
            <a:schemeClr val="bg1"/>
          </a:solidFill>
        </p:spPr>
        <p:txBody>
          <a:bodyPr wrap="square">
            <a:spAutoFit/>
          </a:bodyPr>
          <a:lstStyle/>
          <a:p>
            <a:r>
              <a:rPr lang="en-US" sz="2000" b="1">
                <a:latin typeface="Times New Roman" panose="02020603050405020304" pitchFamily="18" charset="0"/>
                <a:cs typeface="Times New Roman" panose="02020603050405020304" pitchFamily="18" charset="0"/>
              </a:rPr>
              <a:t>Câu 1: Quan sát mô hình cấu tạo các nguyên tử Carbon hãy cho biết: Các nguyên tử Carbon có đặc điểm gì giống nhau?</a:t>
            </a:r>
            <a:endParaRPr lang="vi-VN" sz="20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71919" y="167963"/>
            <a:ext cx="2527443" cy="461665"/>
          </a:xfrm>
          <a:prstGeom prst="rect">
            <a:avLst/>
          </a:prstGeom>
          <a:noFill/>
        </p:spPr>
        <p:txBody>
          <a:bodyPr wrap="square" rtlCol="0">
            <a:spAutoFit/>
          </a:bodyPr>
          <a:lstStyle/>
          <a:p>
            <a:r>
              <a:rPr lang="en-US" sz="2400" u="sng" smtClean="0">
                <a:solidFill>
                  <a:srgbClr val="3333CC"/>
                </a:solidFill>
                <a:latin typeface="Times New Roman" panose="02020603050405020304" pitchFamily="18" charset="0"/>
                <a:cs typeface="Times New Roman" panose="02020603050405020304" pitchFamily="18" charset="0"/>
              </a:rPr>
              <a:t>Đáp án:</a:t>
            </a:r>
            <a:endParaRPr lang="en-US" sz="2400" u="sng">
              <a:solidFill>
                <a:srgbClr val="3333CC"/>
              </a:solidFill>
              <a:latin typeface="Times New Roman" panose="02020603050405020304" pitchFamily="18" charset="0"/>
              <a:cs typeface="Times New Roman" panose="02020603050405020304" pitchFamily="18" charset="0"/>
            </a:endParaRPr>
          </a:p>
        </p:txBody>
      </p:sp>
      <p:sp>
        <p:nvSpPr>
          <p:cNvPr id="3" name="Rectangle 2"/>
          <p:cNvSpPr/>
          <p:nvPr/>
        </p:nvSpPr>
        <p:spPr>
          <a:xfrm>
            <a:off x="-124284" y="1761599"/>
            <a:ext cx="8422967" cy="405367"/>
          </a:xfrm>
          <a:prstGeom prst="rect">
            <a:avLst/>
          </a:prstGeom>
        </p:spPr>
        <p:txBody>
          <a:bodyPr wrap="square">
            <a:spAutoFit/>
          </a:bodyPr>
          <a:lstStyle/>
          <a:p>
            <a:pPr indent="450215" algn="just">
              <a:lnSpc>
                <a:spcPct val="107000"/>
              </a:lnSpc>
              <a:spcAft>
                <a:spcPts val="0"/>
              </a:spcAft>
            </a:pPr>
            <a:r>
              <a:rPr lang="de-DE" sz="2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 </a:t>
            </a:r>
            <a:r>
              <a:rPr lang="de-DE"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 tử Carbon đều có 6 proton</a:t>
            </a:r>
            <a:r>
              <a:rPr lang="de-DE" sz="2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24284" y="2763488"/>
            <a:ext cx="9182262" cy="1080296"/>
          </a:xfrm>
          <a:prstGeom prst="rect">
            <a:avLst/>
          </a:prstGeom>
        </p:spPr>
        <p:txBody>
          <a:bodyPr wrap="square">
            <a:spAutoFit/>
          </a:bodyPr>
          <a:lstStyle/>
          <a:p>
            <a:pPr indent="450215" algn="just">
              <a:lnSpc>
                <a:spcPct val="107000"/>
              </a:lnSpc>
              <a:spcAft>
                <a:spcPts val="0"/>
              </a:spcAft>
            </a:pPr>
            <a:r>
              <a:rPr lang="de-DE" sz="2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Nguyên </a:t>
            </a:r>
            <a:r>
              <a:rPr lang="de-DE"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 hóa học được đặc trưng bởi số proton trong nguyên tử. </a:t>
            </a:r>
            <a:endParaRPr lang="de-DE" sz="2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lnSpc>
                <a:spcPct val="107000"/>
              </a:lnSpc>
              <a:spcAft>
                <a:spcPts val="0"/>
              </a:spcAft>
            </a:pPr>
            <a:r>
              <a:rPr lang="de-DE" sz="2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Nguyên </a:t>
            </a:r>
            <a:r>
              <a:rPr lang="de-DE" sz="2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tố hóa học là tập hợp những nguyên tử có cùng số proton trong hạt nhân.</a:t>
            </a:r>
            <a:endParaRPr lang="en-US" sz="20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565179" y="4365335"/>
            <a:ext cx="8205021" cy="750975"/>
          </a:xfrm>
          <a:prstGeom prst="rect">
            <a:avLst/>
          </a:prstGeom>
        </p:spPr>
        <p:txBody>
          <a:bodyPr wrap="square">
            <a:spAutoFit/>
          </a:bodyPr>
          <a:lstStyle/>
          <a:p>
            <a:pPr>
              <a:lnSpc>
                <a:spcPct val="107000"/>
              </a:lnSpc>
              <a:spcAft>
                <a:spcPts val="0"/>
              </a:spcAft>
            </a:pPr>
            <a:r>
              <a:rPr lang="de-DE" sz="2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Các nguyên tử của cùng nguyên tố hóa học đều có tính chất hóa học giống nhau.</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4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90" name="Google Shape;590;p32"/>
          <p:cNvPicPr preferRelativeResize="0"/>
          <p:nvPr/>
        </p:nvPicPr>
        <p:blipFill rotWithShape="1">
          <a:blip r:embed="rId3">
            <a:alphaModFix/>
          </a:blip>
          <a:srcRect l="51857" r="6668"/>
          <a:stretch/>
        </p:blipFill>
        <p:spPr>
          <a:xfrm>
            <a:off x="5351700" y="0"/>
            <a:ext cx="3792302" cy="5143500"/>
          </a:xfrm>
          <a:prstGeom prst="rect">
            <a:avLst/>
          </a:prstGeom>
          <a:noFill/>
          <a:ln>
            <a:noFill/>
          </a:ln>
        </p:spPr>
      </p:pic>
      <p:sp>
        <p:nvSpPr>
          <p:cNvPr id="591" name="Google Shape;591;p32"/>
          <p:cNvSpPr/>
          <p:nvPr/>
        </p:nvSpPr>
        <p:spPr>
          <a:xfrm>
            <a:off x="5318851" y="-16075"/>
            <a:ext cx="71198" cy="5176268"/>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76200" cap="flat" cmpd="sng">
            <a:solidFill>
              <a:schemeClr val="dk2"/>
            </a:solidFill>
            <a:prstDash val="solid"/>
            <a:round/>
            <a:headEnd type="none" w="med" len="med"/>
            <a:tailEnd type="none" w="med" len="med"/>
          </a:ln>
        </p:spPr>
      </p:sp>
      <p:pic>
        <p:nvPicPr>
          <p:cNvPr id="592" name="Google Shape;592;p32"/>
          <p:cNvPicPr preferRelativeResize="0"/>
          <p:nvPr/>
        </p:nvPicPr>
        <p:blipFill rotWithShape="1">
          <a:blip r:embed="rId4">
            <a:alphaModFix/>
          </a:blip>
          <a:srcRect l="74973"/>
          <a:stretch/>
        </p:blipFill>
        <p:spPr>
          <a:xfrm>
            <a:off x="6855600" y="325"/>
            <a:ext cx="2288400" cy="5143500"/>
          </a:xfrm>
          <a:prstGeom prst="rect">
            <a:avLst/>
          </a:prstGeom>
          <a:noFill/>
          <a:ln>
            <a:noFill/>
          </a:ln>
        </p:spPr>
      </p:pic>
      <p:sp>
        <p:nvSpPr>
          <p:cNvPr id="6" name="Cloud 5">
            <a:extLst>
              <a:ext uri="{FF2B5EF4-FFF2-40B4-BE49-F238E27FC236}">
                <a16:creationId xmlns="" xmlns:a16="http://schemas.microsoft.com/office/drawing/2014/main" id="{8C21A02E-9672-4D51-976F-B6CE8A7268A3}"/>
              </a:ext>
            </a:extLst>
          </p:cNvPr>
          <p:cNvSpPr/>
          <p:nvPr/>
        </p:nvSpPr>
        <p:spPr>
          <a:xfrm>
            <a:off x="119518" y="308343"/>
            <a:ext cx="4765005" cy="2371061"/>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latin typeface="Times New Roman" panose="02020603050405020304" pitchFamily="18" charset="0"/>
              </a:rPr>
              <a:t>Các nguyên tử của cùng nguyên tố hoá học có đặc điểm gì giống nhau?</a:t>
            </a:r>
          </a:p>
        </p:txBody>
      </p:sp>
      <p:sp>
        <p:nvSpPr>
          <p:cNvPr id="2" name="Rectangle 1"/>
          <p:cNvSpPr/>
          <p:nvPr/>
        </p:nvSpPr>
        <p:spPr>
          <a:xfrm>
            <a:off x="0" y="2679404"/>
            <a:ext cx="4965405" cy="2308324"/>
          </a:xfrm>
          <a:prstGeom prst="rect">
            <a:avLst/>
          </a:prstGeom>
        </p:spPr>
        <p:txBody>
          <a:bodyPr wrap="square">
            <a:spAutoFit/>
          </a:bodyPr>
          <a:lstStyle/>
          <a:p>
            <a:pPr marL="342900" indent="-342900">
              <a:buFontTx/>
              <a:buChar char="-"/>
            </a:pPr>
            <a:r>
              <a:rPr lang="vi-VN" sz="2400" b="1" i="1" smtClean="0">
                <a:solidFill>
                  <a:srgbClr val="3333CC"/>
                </a:solidFill>
                <a:latin typeface="Times New Roman" panose="02020603050405020304" pitchFamily="18" charset="0"/>
              </a:rPr>
              <a:t>Các </a:t>
            </a:r>
            <a:r>
              <a:rPr lang="vi-VN" sz="2400" b="1" i="1">
                <a:solidFill>
                  <a:srgbClr val="3333CC"/>
                </a:solidFill>
                <a:latin typeface="Times New Roman" panose="02020603050405020304" pitchFamily="18" charset="0"/>
              </a:rPr>
              <a:t>nguyên tử của cùng nguyên tố hoá học </a:t>
            </a:r>
            <a:r>
              <a:rPr lang="vi-VN" sz="2400" b="1" i="1" smtClean="0">
                <a:solidFill>
                  <a:srgbClr val="3333CC"/>
                </a:solidFill>
                <a:latin typeface="Times New Roman" panose="02020603050405020304" pitchFamily="18" charset="0"/>
              </a:rPr>
              <a:t>có</a:t>
            </a:r>
            <a:r>
              <a:rPr lang="en-US" sz="2400" b="1" i="1" smtClean="0">
                <a:solidFill>
                  <a:srgbClr val="3333CC"/>
                </a:solidFill>
                <a:latin typeface="Times New Roman" panose="02020603050405020304" pitchFamily="18" charset="0"/>
              </a:rPr>
              <a:t> cùng số proton trong</a:t>
            </a:r>
            <a:r>
              <a:rPr lang="vi-VN" sz="2400" b="1" i="1" smtClean="0">
                <a:solidFill>
                  <a:srgbClr val="3333CC"/>
                </a:solidFill>
                <a:latin typeface="Times New Roman" panose="02020603050405020304" pitchFamily="18" charset="0"/>
              </a:rPr>
              <a:t> </a:t>
            </a:r>
            <a:r>
              <a:rPr lang="en-US" sz="2400" b="1" i="1" smtClean="0">
                <a:solidFill>
                  <a:srgbClr val="3333CC"/>
                </a:solidFill>
                <a:latin typeface="Times New Roman" panose="02020603050405020304" pitchFamily="18" charset="0"/>
              </a:rPr>
              <a:t>hạt nhân</a:t>
            </a:r>
          </a:p>
          <a:p>
            <a:pPr marL="342900" indent="-342900">
              <a:buFontTx/>
              <a:buChar char="-"/>
            </a:pPr>
            <a:r>
              <a:rPr lang="en-US" sz="2400" b="1" i="1" smtClean="0">
                <a:solidFill>
                  <a:srgbClr val="3333CC"/>
                </a:solidFill>
                <a:latin typeface="Times New Roman" panose="02020603050405020304" pitchFamily="18" charset="0"/>
                <a:ea typeface="Times New Roman" panose="02020603050405020304" pitchFamily="18" charset="0"/>
              </a:rPr>
              <a:t>Các </a:t>
            </a:r>
            <a:r>
              <a:rPr lang="en-US" sz="2400" b="1" i="1">
                <a:solidFill>
                  <a:srgbClr val="3333CC"/>
                </a:solidFill>
                <a:latin typeface="Times New Roman" panose="02020603050405020304" pitchFamily="18" charset="0"/>
                <a:ea typeface="Times New Roman" panose="02020603050405020304" pitchFamily="18" charset="0"/>
              </a:rPr>
              <a:t>nguyên tử của cùng nguyên tố hóa học đều có tính chất hóa học giống nhau</a:t>
            </a:r>
            <a:endParaRPr lang="en-US" sz="2400" b="1">
              <a:solidFill>
                <a:srgbClr val="33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48" name="Rectangle: Rounded Corners 47">
            <a:extLst>
              <a:ext uri="{FF2B5EF4-FFF2-40B4-BE49-F238E27FC236}">
                <a16:creationId xmlns="" xmlns:a16="http://schemas.microsoft.com/office/drawing/2014/main" id="{94546B6E-643C-45C2-AFF0-EC886D296C1B}"/>
              </a:ext>
            </a:extLst>
          </p:cNvPr>
          <p:cNvSpPr/>
          <p:nvPr/>
        </p:nvSpPr>
        <p:spPr>
          <a:xfrm>
            <a:off x="750031" y="1243977"/>
            <a:ext cx="7985962" cy="11387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2000"/>
              </a:lnSpc>
              <a:spcAft>
                <a:spcPts val="200"/>
              </a:spcAft>
              <a:buFont typeface="Wingdings" panose="05000000000000000000" pitchFamily="2" charset="2"/>
              <a:buChar char=""/>
            </a:pPr>
            <a:r>
              <a:rPr lang="en-US" sz="2800" i="1" smtClean="0">
                <a:solidFill>
                  <a:srgbClr val="FF0000"/>
                </a:solidFill>
                <a:effectLst/>
                <a:latin typeface="Times New Roman" panose="02020603050405020304" pitchFamily="18" charset="0"/>
                <a:ea typeface="Times New Roman" panose="02020603050405020304" pitchFamily="18" charset="0"/>
              </a:rPr>
              <a:t>- </a:t>
            </a:r>
            <a:r>
              <a:rPr lang="vi-VN" sz="2800" i="1" smtClean="0">
                <a:solidFill>
                  <a:srgbClr val="FF0000"/>
                </a:solidFill>
                <a:effectLst/>
                <a:latin typeface="Times New Roman" panose="02020603050405020304" pitchFamily="18" charset="0"/>
                <a:ea typeface="Times New Roman" panose="02020603050405020304" pitchFamily="18" charset="0"/>
              </a:rPr>
              <a:t>Nguyên </a:t>
            </a:r>
            <a:r>
              <a:rPr lang="vi-VN" sz="2800" i="1" dirty="0">
                <a:solidFill>
                  <a:srgbClr val="FF0000"/>
                </a:solidFill>
                <a:effectLst/>
                <a:latin typeface="Times New Roman" panose="02020603050405020304" pitchFamily="18" charset="0"/>
                <a:ea typeface="Times New Roman" panose="02020603050405020304" pitchFamily="18" charset="0"/>
              </a:rPr>
              <a:t>tố hoá học</a:t>
            </a:r>
            <a:r>
              <a:rPr lang="vi-VN" sz="2800" dirty="0">
                <a:solidFill>
                  <a:srgbClr val="FF0000"/>
                </a:solidFill>
                <a:effectLst/>
                <a:latin typeface="Times New Roman" panose="02020603050405020304" pitchFamily="18" charset="0"/>
                <a:ea typeface="Times New Roman" panose="02020603050405020304" pitchFamily="18" charset="0"/>
              </a:rPr>
              <a:t> là tập hợp những </a:t>
            </a:r>
            <a:r>
              <a:rPr lang="vi-VN" sz="2800">
                <a:solidFill>
                  <a:srgbClr val="FF0000"/>
                </a:solidFill>
                <a:effectLst/>
                <a:latin typeface="Times New Roman" panose="02020603050405020304" pitchFamily="18" charset="0"/>
                <a:ea typeface="Times New Roman" panose="02020603050405020304" pitchFamily="18" charset="0"/>
              </a:rPr>
              <a:t>nguyên </a:t>
            </a:r>
            <a:r>
              <a:rPr lang="en-US" sz="2800">
                <a:solidFill>
                  <a:srgbClr val="FF0000"/>
                </a:solidFill>
                <a:latin typeface="Times New Roman" panose="02020603050405020304" pitchFamily="18" charset="0"/>
                <a:ea typeface="Times New Roman" panose="02020603050405020304" pitchFamily="18" charset="0"/>
              </a:rPr>
              <a:t>tử</a:t>
            </a:r>
            <a:r>
              <a:rPr lang="vi-VN" sz="280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rPr>
              <a:t>có cùng số </a:t>
            </a:r>
            <a:r>
              <a:rPr lang="vi-VN" sz="2800" i="1" dirty="0">
                <a:solidFill>
                  <a:srgbClr val="FF0000"/>
                </a:solidFill>
                <a:effectLst/>
                <a:latin typeface="Times New Roman" panose="02020603050405020304" pitchFamily="18" charset="0"/>
                <a:ea typeface="Times New Roman" panose="02020603050405020304" pitchFamily="18" charset="0"/>
              </a:rPr>
              <a:t>proton trong hạt </a:t>
            </a:r>
            <a:r>
              <a:rPr lang="vi-VN" sz="2800" i="1">
                <a:solidFill>
                  <a:srgbClr val="FF0000"/>
                </a:solidFill>
                <a:effectLst/>
                <a:latin typeface="Times New Roman" panose="02020603050405020304" pitchFamily="18" charset="0"/>
                <a:ea typeface="Times New Roman" panose="02020603050405020304" pitchFamily="18" charset="0"/>
              </a:rPr>
              <a:t>nhân</a:t>
            </a:r>
            <a:r>
              <a:rPr lang="vi-VN" sz="2800" i="1" smtClean="0">
                <a:solidFill>
                  <a:srgbClr val="FF0000"/>
                </a:solidFill>
                <a:effectLst/>
                <a:latin typeface="Times New Roman" panose="02020603050405020304" pitchFamily="18" charset="0"/>
                <a:ea typeface="Times New Roman" panose="02020603050405020304" pitchFamily="18" charset="0"/>
              </a:rPr>
              <a:t>.</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8" name="Rectangle: Rounded Corners 37">
            <a:extLst>
              <a:ext uri="{FF2B5EF4-FFF2-40B4-BE49-F238E27FC236}">
                <a16:creationId xmlns="" xmlns:a16="http://schemas.microsoft.com/office/drawing/2014/main" id="{BBD19981-7165-9D05-5195-A10708ECF0D6}"/>
              </a:ext>
            </a:extLst>
          </p:cNvPr>
          <p:cNvSpPr/>
          <p:nvPr/>
        </p:nvSpPr>
        <p:spPr>
          <a:xfrm>
            <a:off x="750031" y="2336570"/>
            <a:ext cx="8287156" cy="11387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smtClean="0">
                <a:solidFill>
                  <a:srgbClr val="FF0000"/>
                </a:solidFill>
                <a:effectLst/>
                <a:latin typeface="Times New Roman" panose="02020603050405020304" pitchFamily="18" charset="0"/>
                <a:ea typeface="Times New Roman" panose="02020603050405020304" pitchFamily="18" charset="0"/>
              </a:rPr>
              <a:t>     - Mỗi </a:t>
            </a:r>
            <a:r>
              <a:rPr lang="en-US" sz="2800" i="1">
                <a:solidFill>
                  <a:srgbClr val="FF0000"/>
                </a:solidFill>
                <a:effectLst/>
                <a:latin typeface="Times New Roman" panose="02020603050405020304" pitchFamily="18" charset="0"/>
                <a:ea typeface="Times New Roman" panose="02020603050405020304" pitchFamily="18" charset="0"/>
              </a:rPr>
              <a:t>nguyên tố hóa học được đặc trưng bởi số proton </a:t>
            </a:r>
            <a:r>
              <a:rPr lang="en-US" sz="2800" i="1" smtClean="0">
                <a:solidFill>
                  <a:srgbClr val="FF0000"/>
                </a:solidFill>
                <a:latin typeface="Times New Roman" panose="02020603050405020304" pitchFamily="18" charset="0"/>
                <a:ea typeface="Times New Roman" panose="02020603050405020304" pitchFamily="18" charset="0"/>
              </a:rPr>
              <a:t>trong </a:t>
            </a:r>
            <a:r>
              <a:rPr lang="en-US" sz="2800" i="1">
                <a:solidFill>
                  <a:srgbClr val="FF0000"/>
                </a:solidFill>
                <a:latin typeface="Times New Roman" panose="02020603050405020304" pitchFamily="18" charset="0"/>
                <a:ea typeface="Times New Roman" panose="02020603050405020304" pitchFamily="18" charset="0"/>
              </a:rPr>
              <a:t>nguyên tử</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9" name="Rectangle: Rounded Corners 38">
            <a:extLst>
              <a:ext uri="{FF2B5EF4-FFF2-40B4-BE49-F238E27FC236}">
                <a16:creationId xmlns="" xmlns:a16="http://schemas.microsoft.com/office/drawing/2014/main" id="{E9CEB2BD-83F7-DE29-B891-3839D2A06641}"/>
              </a:ext>
            </a:extLst>
          </p:cNvPr>
          <p:cNvSpPr/>
          <p:nvPr/>
        </p:nvSpPr>
        <p:spPr>
          <a:xfrm>
            <a:off x="682332" y="3429163"/>
            <a:ext cx="8053661" cy="113874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2000"/>
              </a:lnSpc>
              <a:spcAft>
                <a:spcPts val="200"/>
              </a:spcAft>
            </a:pPr>
            <a:r>
              <a:rPr lang="en-US" sz="2800" i="1" smtClean="0">
                <a:solidFill>
                  <a:srgbClr val="FF0000"/>
                </a:solidFill>
                <a:effectLst/>
                <a:latin typeface="Times New Roman" panose="02020603050405020304" pitchFamily="18" charset="0"/>
                <a:ea typeface="Times New Roman" panose="02020603050405020304" pitchFamily="18" charset="0"/>
              </a:rPr>
              <a:t>     - Các </a:t>
            </a:r>
            <a:r>
              <a:rPr lang="en-US" sz="2800" i="1">
                <a:solidFill>
                  <a:srgbClr val="FF0000"/>
                </a:solidFill>
                <a:effectLst/>
                <a:latin typeface="Times New Roman" panose="02020603050405020304" pitchFamily="18" charset="0"/>
                <a:ea typeface="Times New Roman" panose="02020603050405020304" pitchFamily="18" charset="0"/>
              </a:rPr>
              <a:t>nguyên tử của cùng nguyên tố hóa học đều có tính chất hóa học giống nhau</a:t>
            </a:r>
            <a:endParaRPr lang="vi-VN" sz="28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p:cNvSpPr txBox="1"/>
          <p:nvPr/>
        </p:nvSpPr>
        <p:spPr>
          <a:xfrm>
            <a:off x="1477921" y="74426"/>
            <a:ext cx="6962466"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cs typeface="Times New Roman" panose="02020603050405020304" pitchFamily="18" charset="0"/>
              </a:rPr>
              <a:t>Bài 2: NGUYÊN TỐ HÓA HỌC</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2332" y="720757"/>
            <a:ext cx="4527621"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I. </a:t>
            </a:r>
            <a:r>
              <a:rPr lang="vi-VN"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Nguyên tố hoá </a:t>
            </a:r>
            <a:r>
              <a:rPr lang="vi-VN"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 gì?</a:t>
            </a:r>
            <a:r>
              <a:rPr lang="vi-VN" sz="2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8" grpId="0" animBg="1"/>
      <p:bldP spid="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42" name="Google Shape;1242;p48"/>
          <p:cNvSpPr/>
          <p:nvPr/>
        </p:nvSpPr>
        <p:spPr>
          <a:xfrm>
            <a:off x="7715048" y="4913912"/>
            <a:ext cx="4319" cy="1134"/>
          </a:xfrm>
          <a:custGeom>
            <a:avLst/>
            <a:gdLst/>
            <a:ahLst/>
            <a:cxnLst/>
            <a:rect l="l" t="t" r="r" b="b"/>
            <a:pathLst>
              <a:path w="80" h="21" extrusionOk="0">
                <a:moveTo>
                  <a:pt x="0" y="1"/>
                </a:moveTo>
                <a:cubicBezTo>
                  <a:pt x="14" y="14"/>
                  <a:pt x="27" y="21"/>
                  <a:pt x="40" y="21"/>
                </a:cubicBezTo>
                <a:cubicBezTo>
                  <a:pt x="53" y="21"/>
                  <a:pt x="66" y="14"/>
                  <a:pt x="79" y="1"/>
                </a:cubicBezTo>
                <a:lnTo>
                  <a:pt x="79" y="1"/>
                </a:lnTo>
                <a:cubicBezTo>
                  <a:pt x="79" y="1"/>
                  <a:pt x="68" y="12"/>
                  <a:pt x="44" y="12"/>
                </a:cubicBezTo>
                <a:cubicBezTo>
                  <a:pt x="33" y="12"/>
                  <a:pt x="18" y="10"/>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文本框 13">
            <a:extLst>
              <a:ext uri="{FF2B5EF4-FFF2-40B4-BE49-F238E27FC236}">
                <a16:creationId xmlns="" xmlns:a16="http://schemas.microsoft.com/office/drawing/2014/main" id="{CC067C5C-7354-4999-B711-3A250FB82097}"/>
              </a:ext>
            </a:extLst>
          </p:cNvPr>
          <p:cNvSpPr txBox="1"/>
          <p:nvPr/>
        </p:nvSpPr>
        <p:spPr>
          <a:xfrm>
            <a:off x="2799677" y="0"/>
            <a:ext cx="3736026" cy="46166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0" cap="none" spc="0" normalizeH="0" baseline="0" noProof="0" smtClean="0">
                <a:ln w="0">
                  <a:noFill/>
                </a:ln>
                <a:solidFill>
                  <a:srgbClr val="FF0000"/>
                </a:solidFill>
                <a:effectLst/>
                <a:uLnTx/>
                <a:uFillTx/>
                <a:latin typeface="Times New Roman" panose="02020603050405020304" pitchFamily="18" charset="0"/>
                <a:cs typeface="Times New Roman" panose="02020603050405020304" pitchFamily="18" charset="0"/>
                <a:sym typeface="+mn-lt"/>
              </a:rPr>
              <a:t>LUYỆN</a:t>
            </a:r>
            <a:r>
              <a:rPr kumimoji="0" lang="en-US" altLang="zh-CN" sz="2400" b="1" i="0" u="none" strike="noStrike" kern="0" cap="none" spc="0" normalizeH="0" noProof="0" smtClean="0">
                <a:ln w="0">
                  <a:noFill/>
                </a:ln>
                <a:solidFill>
                  <a:srgbClr val="FF0000"/>
                </a:solidFill>
                <a:effectLst/>
                <a:uLnTx/>
                <a:uFillTx/>
                <a:latin typeface="Times New Roman" panose="02020603050405020304" pitchFamily="18" charset="0"/>
                <a:cs typeface="Times New Roman" panose="02020603050405020304" pitchFamily="18" charset="0"/>
                <a:sym typeface="+mn-lt"/>
              </a:rPr>
              <a:t> </a:t>
            </a:r>
            <a:r>
              <a:rPr kumimoji="0" lang="en-US" altLang="zh-CN" sz="2400" b="1" i="0" u="none" strike="noStrike" kern="0" cap="none" spc="0" normalizeH="0" baseline="0" noProof="0" smtClean="0">
                <a:ln w="0">
                  <a:noFill/>
                </a:ln>
                <a:solidFill>
                  <a:srgbClr val="FF0000"/>
                </a:solidFill>
                <a:effectLst/>
                <a:uLnTx/>
                <a:uFillTx/>
                <a:latin typeface="Times New Roman" panose="02020603050405020304" pitchFamily="18" charset="0"/>
                <a:cs typeface="Times New Roman" panose="02020603050405020304" pitchFamily="18" charset="0"/>
                <a:sym typeface="+mn-lt"/>
              </a:rPr>
              <a:t>TẬP </a:t>
            </a:r>
            <a:endParaRPr kumimoji="0" lang="en-US" altLang="zh-CN" sz="2400" b="1" i="0" u="none" strike="noStrike" kern="0" cap="none" spc="0" normalizeH="0" baseline="0" noProof="0" dirty="0">
              <a:ln w="0">
                <a:noFill/>
              </a:ln>
              <a:solidFill>
                <a:srgbClr val="FF0000"/>
              </a:solidFill>
              <a:effectLst/>
              <a:uLnTx/>
              <a:uFillTx/>
              <a:latin typeface="Times New Roman" panose="02020603050405020304" pitchFamily="18" charset="0"/>
              <a:cs typeface="Times New Roman" panose="02020603050405020304" pitchFamily="18" charset="0"/>
              <a:sym typeface="+mn-lt"/>
            </a:endParaRPr>
          </a:p>
        </p:txBody>
      </p:sp>
      <p:sp>
        <p:nvSpPr>
          <p:cNvPr id="13" name="TextBox 12">
            <a:extLst>
              <a:ext uri="{FF2B5EF4-FFF2-40B4-BE49-F238E27FC236}">
                <a16:creationId xmlns="" xmlns:a16="http://schemas.microsoft.com/office/drawing/2014/main" id="{92CD1EB5-6324-472E-AD1E-AE6F704E33A5}"/>
              </a:ext>
            </a:extLst>
          </p:cNvPr>
          <p:cNvSpPr txBox="1"/>
          <p:nvPr/>
        </p:nvSpPr>
        <p:spPr>
          <a:xfrm>
            <a:off x="105214" y="587097"/>
            <a:ext cx="8720919" cy="707886"/>
          </a:xfrm>
          <a:prstGeom prst="rect">
            <a:avLst/>
          </a:prstGeom>
          <a:solidFill>
            <a:schemeClr val="accent1">
              <a:lumMod val="20000"/>
              <a:lumOff val="80000"/>
            </a:schemeClr>
          </a:solidFill>
        </p:spPr>
        <p:txBody>
          <a:bodyPr wrap="square">
            <a:spAutoFit/>
          </a:bodyPr>
          <a:lstStyle/>
          <a:p>
            <a:r>
              <a:rPr lang="en-US" sz="2000" b="1" smtClean="0">
                <a:latin typeface="Times New Roman" panose="02020603050405020304" pitchFamily="18" charset="0"/>
                <a:cs typeface="Times New Roman" panose="02020603050405020304" pitchFamily="18" charset="0"/>
              </a:rPr>
              <a:t>1. </a:t>
            </a:r>
            <a:r>
              <a:rPr lang="vi-VN" sz="2000" b="1" smtClean="0">
                <a:latin typeface="Times New Roman" panose="02020603050405020304" pitchFamily="18" charset="0"/>
                <a:cs typeface="Times New Roman" panose="02020603050405020304" pitchFamily="18" charset="0"/>
              </a:rPr>
              <a:t>Số </a:t>
            </a:r>
            <a:r>
              <a:rPr lang="vi-VN" sz="2000" b="1" dirty="0">
                <a:latin typeface="Times New Roman" panose="02020603050405020304" pitchFamily="18" charset="0"/>
                <a:cs typeface="Times New Roman" panose="02020603050405020304" pitchFamily="18" charset="0"/>
              </a:rPr>
              <a:t>lượng mỗi loại hạt của một số nguyên tử được nêu trong bảng dưới đây. Hãy cho biết những nguyên tử nào thuộc cùng một nguyên tố </a:t>
            </a:r>
            <a:r>
              <a:rPr lang="vi-VN" sz="2000" b="1">
                <a:latin typeface="Times New Roman" panose="02020603050405020304" pitchFamily="18" charset="0"/>
                <a:cs typeface="Times New Roman" panose="02020603050405020304" pitchFamily="18" charset="0"/>
              </a:rPr>
              <a:t>hoá học</a:t>
            </a:r>
            <a:r>
              <a:rPr lang="en-US" sz="2000" b="1">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 xmlns:a16="http://schemas.microsoft.com/office/drawing/2014/main" id="{507A55CD-DD5D-42FF-95A4-4AA9801F6339}"/>
              </a:ext>
            </a:extLst>
          </p:cNvPr>
          <p:cNvGraphicFramePr>
            <a:graphicFrameLocks noGrp="1"/>
          </p:cNvGraphicFramePr>
          <p:nvPr>
            <p:extLst>
              <p:ext uri="{D42A27DB-BD31-4B8C-83A1-F6EECF244321}">
                <p14:modId xmlns:p14="http://schemas.microsoft.com/office/powerpoint/2010/main" val="2295651874"/>
              </p:ext>
            </p:extLst>
          </p:nvPr>
        </p:nvGraphicFramePr>
        <p:xfrm>
          <a:off x="299077" y="1454334"/>
          <a:ext cx="8068745" cy="1981200"/>
        </p:xfrm>
        <a:graphic>
          <a:graphicData uri="http://schemas.openxmlformats.org/drawingml/2006/table">
            <a:tbl>
              <a:tblPr firstRow="1" bandRow="1">
                <a:tableStyleId>{00A15C55-8517-42AA-B614-E9B94910E393}</a:tableStyleId>
              </a:tblPr>
              <a:tblGrid>
                <a:gridCol w="1443411">
                  <a:extLst>
                    <a:ext uri="{9D8B030D-6E8A-4147-A177-3AD203B41FA5}">
                      <a16:colId xmlns="" xmlns:a16="http://schemas.microsoft.com/office/drawing/2014/main" val="2316296713"/>
                    </a:ext>
                  </a:extLst>
                </a:gridCol>
                <a:gridCol w="825319">
                  <a:extLst>
                    <a:ext uri="{9D8B030D-6E8A-4147-A177-3AD203B41FA5}">
                      <a16:colId xmlns="" xmlns:a16="http://schemas.microsoft.com/office/drawing/2014/main" val="3435080568"/>
                    </a:ext>
                  </a:extLst>
                </a:gridCol>
                <a:gridCol w="879440">
                  <a:extLst>
                    <a:ext uri="{9D8B030D-6E8A-4147-A177-3AD203B41FA5}">
                      <a16:colId xmlns="" xmlns:a16="http://schemas.microsoft.com/office/drawing/2014/main" val="3424779979"/>
                    </a:ext>
                  </a:extLst>
                </a:gridCol>
                <a:gridCol w="784730">
                  <a:extLst>
                    <a:ext uri="{9D8B030D-6E8A-4147-A177-3AD203B41FA5}">
                      <a16:colId xmlns="" xmlns:a16="http://schemas.microsoft.com/office/drawing/2014/main" val="2480315216"/>
                    </a:ext>
                  </a:extLst>
                </a:gridCol>
                <a:gridCol w="1596521">
                  <a:extLst>
                    <a:ext uri="{9D8B030D-6E8A-4147-A177-3AD203B41FA5}">
                      <a16:colId xmlns="" xmlns:a16="http://schemas.microsoft.com/office/drawing/2014/main" val="302860229"/>
                    </a:ext>
                  </a:extLst>
                </a:gridCol>
                <a:gridCol w="933558">
                  <a:extLst>
                    <a:ext uri="{9D8B030D-6E8A-4147-A177-3AD203B41FA5}">
                      <a16:colId xmlns="" xmlns:a16="http://schemas.microsoft.com/office/drawing/2014/main" val="126302508"/>
                    </a:ext>
                  </a:extLst>
                </a:gridCol>
                <a:gridCol w="784730">
                  <a:extLst>
                    <a:ext uri="{9D8B030D-6E8A-4147-A177-3AD203B41FA5}">
                      <a16:colId xmlns="" xmlns:a16="http://schemas.microsoft.com/office/drawing/2014/main" val="3976823450"/>
                    </a:ext>
                  </a:extLst>
                </a:gridCol>
                <a:gridCol w="821036">
                  <a:extLst>
                    <a:ext uri="{9D8B030D-6E8A-4147-A177-3AD203B41FA5}">
                      <a16:colId xmlns="" xmlns:a16="http://schemas.microsoft.com/office/drawing/2014/main" val="3522697722"/>
                    </a:ext>
                  </a:extLst>
                </a:gridCol>
              </a:tblGrid>
              <a:tr h="302430">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latin typeface="Times New Roman" panose="02020603050405020304" pitchFamily="18" charset="0"/>
                          <a:cs typeface="Times New Roman" panose="02020603050405020304" pitchFamily="18" charset="0"/>
                        </a:rPr>
                        <a:t>Nguyên tử</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latin typeface="Times New Roman" panose="02020603050405020304" pitchFamily="18" charset="0"/>
                          <a:cs typeface="Times New Roman" panose="02020603050405020304" pitchFamily="18" charset="0"/>
                        </a:rPr>
                        <a:t>Số 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latin typeface="Times New Roman" panose="02020603050405020304" pitchFamily="18" charset="0"/>
                          <a:cs typeface="Times New Roman" panose="02020603050405020304" pitchFamily="18" charset="0"/>
                        </a:rPr>
                        <a:t>Số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latin typeface="Times New Roman" panose="02020603050405020304" pitchFamily="18" charset="0"/>
                          <a:cs typeface="Times New Roman" panose="02020603050405020304" pitchFamily="18" charset="0"/>
                        </a:rPr>
                        <a:t>Số 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571449314"/>
                  </a:ext>
                </a:extLst>
              </a:tr>
              <a:tr h="302430">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248792520"/>
                  </a:ext>
                </a:extLst>
              </a:tr>
              <a:tr h="302430">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62422268"/>
                  </a:ext>
                </a:extLst>
              </a:tr>
              <a:tr h="302430">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28664989"/>
                  </a:ext>
                </a:extLst>
              </a:tr>
              <a:tr h="302430">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X8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200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14185894"/>
                  </a:ext>
                </a:extLst>
              </a:tr>
            </a:tbl>
          </a:graphicData>
        </a:graphic>
      </p:graphicFrame>
      <p:sp>
        <p:nvSpPr>
          <p:cNvPr id="2" name="Rectangle 1"/>
          <p:cNvSpPr/>
          <p:nvPr/>
        </p:nvSpPr>
        <p:spPr>
          <a:xfrm>
            <a:off x="-414670" y="3648071"/>
            <a:ext cx="9867014" cy="1277786"/>
          </a:xfrm>
          <a:prstGeom prst="rect">
            <a:avLst/>
          </a:prstGeom>
        </p:spPr>
        <p:txBody>
          <a:bodyPr wrap="square">
            <a:spAutoFit/>
          </a:bodyPr>
          <a:lstStyle/>
          <a:p>
            <a:pPr indent="450215" algn="just">
              <a:lnSpc>
                <a:spcPct val="107000"/>
              </a:lnSpc>
              <a:spcAft>
                <a:spcPts val="0"/>
              </a:spcAft>
            </a:pPr>
            <a:r>
              <a:rPr lang="de-DE">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Các nguyên </a:t>
            </a:r>
            <a:r>
              <a:rPr lang="de-DE" smtClean="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tử: </a:t>
            </a:r>
          </a:p>
          <a:p>
            <a:pPr indent="450215" algn="just">
              <a:lnSpc>
                <a:spcPct val="107000"/>
              </a:lnSpc>
              <a:spcAft>
                <a:spcPts val="0"/>
              </a:spcAft>
            </a:pPr>
            <a:r>
              <a:rPr lang="de-DE" smtClean="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X1</a:t>
            </a:r>
            <a:r>
              <a:rPr lang="de-DE">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X3, X7 thuộc cùng một nguyên tố vì đều có 8 proton và 8 electron </a:t>
            </a:r>
            <a:r>
              <a:rPr lang="de-DE" smtClean="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de-DE">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nguyên tử.</a:t>
            </a:r>
            <a:endParaRPr lang="en-US" sz="1400">
              <a:solidFill>
                <a:srgbClr val="3333CC"/>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de-DE" smtClean="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X2 </a:t>
            </a:r>
            <a:r>
              <a:rPr lang="de-DE">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và X5 thuộc cùng một nguyên tố hóa học vì đều có 7 proton và 7 electron trong </a:t>
            </a:r>
            <a:r>
              <a:rPr lang="de-DE" smtClean="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nguyên </a:t>
            </a:r>
            <a:r>
              <a:rPr lang="de-DE">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tử </a:t>
            </a:r>
            <a:endParaRPr lang="en-US" sz="1400">
              <a:solidFill>
                <a:srgbClr val="3333CC"/>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de-DE" smtClean="0">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 X4 </a:t>
            </a:r>
            <a:r>
              <a:rPr lang="de-DE">
                <a:solidFill>
                  <a:srgbClr val="3333CC"/>
                </a:solidFill>
                <a:latin typeface="Times New Roman" panose="02020603050405020304" pitchFamily="18" charset="0"/>
                <a:ea typeface="Times New Roman" panose="02020603050405020304" pitchFamily="18" charset="0"/>
                <a:cs typeface="Times New Roman" panose="02020603050405020304" pitchFamily="18" charset="0"/>
              </a:rPr>
              <a:t>và X8 thuộc cùng một nguyên tố hóa học vì đều có 6 proton và 6 electron trong nguyên tử </a:t>
            </a:r>
            <a:endParaRPr lang="en-US" sz="1400">
              <a:solidFill>
                <a:srgbClr val="3333CC"/>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56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880</TotalTime>
  <Words>2019</Words>
  <Application>Microsoft Office PowerPoint</Application>
  <PresentationFormat>On-screen Show (16:9)</PresentationFormat>
  <Paragraphs>382</Paragraphs>
  <Slides>33</Slides>
  <Notes>31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6" baseType="lpstr">
      <vt:lpstr>宋体</vt:lpstr>
      <vt:lpstr>Calibri Light</vt:lpstr>
      <vt:lpstr>맑은 고딕</vt:lpstr>
      <vt:lpstr>Lato</vt:lpstr>
      <vt:lpstr>Courier New</vt:lpstr>
      <vt:lpstr>方正宋刻本秀楷简体</vt:lpstr>
      <vt:lpstr>Calibri</vt:lpstr>
      <vt:lpstr>Times New Roman</vt:lpstr>
      <vt:lpstr>Wingdings</vt:lpstr>
      <vt:lpstr>Fira Sans Extra Condensed Medium</vt:lpstr>
      <vt:lpstr>Arial</vt:lpstr>
      <vt:lpstr>Office Theme</vt:lpstr>
      <vt:lpstr>Equation</vt:lpstr>
      <vt:lpstr>PowerPoint Presentation</vt:lpstr>
      <vt:lpst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Vì sao cần phải xây dựng hệ thống kí hiệu nguyên tố hoá học? Các kí hiệu hoá học của các nguyên tố được biểu diễn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Education Center</dc:title>
  <dc:creator>MyPC</dc:creator>
  <cp:lastModifiedBy>dell 7450</cp:lastModifiedBy>
  <cp:revision>48</cp:revision>
  <dcterms:modified xsi:type="dcterms:W3CDTF">2024-09-18T14:53:14Z</dcterms:modified>
</cp:coreProperties>
</file>