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1" r:id="rId5"/>
    <p:sldMasterId id="2147483724" r:id="rId6"/>
    <p:sldMasterId id="2147483737" r:id="rId7"/>
    <p:sldMasterId id="2147483750" r:id="rId8"/>
    <p:sldMasterId id="2147483763" r:id="rId9"/>
    <p:sldMasterId id="2147483776" r:id="rId10"/>
    <p:sldMasterId id="2147483789" r:id="rId11"/>
    <p:sldMasterId id="2147483802" r:id="rId12"/>
    <p:sldMasterId id="2147483815" r:id="rId13"/>
    <p:sldMasterId id="2147483828" r:id="rId14"/>
    <p:sldMasterId id="2147483841" r:id="rId15"/>
    <p:sldMasterId id="2147483854" r:id="rId16"/>
    <p:sldMasterId id="2147483867" r:id="rId17"/>
    <p:sldMasterId id="2147483880" r:id="rId18"/>
    <p:sldMasterId id="2147483893" r:id="rId19"/>
    <p:sldMasterId id="2147483906" r:id="rId20"/>
    <p:sldMasterId id="2147483919" r:id="rId21"/>
    <p:sldMasterId id="2147483932" r:id="rId22"/>
    <p:sldMasterId id="2147483945" r:id="rId23"/>
    <p:sldMasterId id="2147483958" r:id="rId24"/>
  </p:sldMasterIdLst>
  <p:notesMasterIdLst>
    <p:notesMasterId r:id="rId83"/>
  </p:notesMasterIdLst>
  <p:sldIdLst>
    <p:sldId id="335" r:id="rId25"/>
    <p:sldId id="334" r:id="rId26"/>
    <p:sldId id="394" r:id="rId27"/>
    <p:sldId id="455" r:id="rId28"/>
    <p:sldId id="456" r:id="rId29"/>
    <p:sldId id="457" r:id="rId30"/>
    <p:sldId id="458" r:id="rId31"/>
    <p:sldId id="459" r:id="rId32"/>
    <p:sldId id="486" r:id="rId33"/>
    <p:sldId id="461" r:id="rId34"/>
    <p:sldId id="462" r:id="rId35"/>
    <p:sldId id="463" r:id="rId36"/>
    <p:sldId id="488" r:id="rId37"/>
    <p:sldId id="489" r:id="rId38"/>
    <p:sldId id="464" r:id="rId39"/>
    <p:sldId id="465" r:id="rId40"/>
    <p:sldId id="466" r:id="rId41"/>
    <p:sldId id="490" r:id="rId42"/>
    <p:sldId id="467" r:id="rId43"/>
    <p:sldId id="491" r:id="rId44"/>
    <p:sldId id="468" r:id="rId45"/>
    <p:sldId id="492" r:id="rId46"/>
    <p:sldId id="469" r:id="rId47"/>
    <p:sldId id="470" r:id="rId48"/>
    <p:sldId id="487" r:id="rId49"/>
    <p:sldId id="471" r:id="rId50"/>
    <p:sldId id="472" r:id="rId51"/>
    <p:sldId id="473" r:id="rId52"/>
    <p:sldId id="474" r:id="rId53"/>
    <p:sldId id="493" r:id="rId54"/>
    <p:sldId id="494" r:id="rId55"/>
    <p:sldId id="495" r:id="rId56"/>
    <p:sldId id="496" r:id="rId57"/>
    <p:sldId id="497" r:id="rId58"/>
    <p:sldId id="475" r:id="rId59"/>
    <p:sldId id="476" r:id="rId60"/>
    <p:sldId id="477" r:id="rId61"/>
    <p:sldId id="478" r:id="rId62"/>
    <p:sldId id="479" r:id="rId63"/>
    <p:sldId id="480" r:id="rId64"/>
    <p:sldId id="481" r:id="rId65"/>
    <p:sldId id="482" r:id="rId66"/>
    <p:sldId id="483" r:id="rId67"/>
    <p:sldId id="484" r:id="rId68"/>
    <p:sldId id="485" r:id="rId69"/>
    <p:sldId id="498" r:id="rId70"/>
    <p:sldId id="499" r:id="rId71"/>
    <p:sldId id="500" r:id="rId72"/>
    <p:sldId id="501" r:id="rId73"/>
    <p:sldId id="502" r:id="rId74"/>
    <p:sldId id="503" r:id="rId75"/>
    <p:sldId id="504" r:id="rId76"/>
    <p:sldId id="505" r:id="rId77"/>
    <p:sldId id="506" r:id="rId78"/>
    <p:sldId id="507" r:id="rId79"/>
    <p:sldId id="508" r:id="rId80"/>
    <p:sldId id="510" r:id="rId81"/>
    <p:sldId id="50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0000"/>
    <a:srgbClr val="0000CC"/>
    <a:srgbClr val="006600"/>
    <a:srgbClr val="FF6600"/>
    <a:srgbClr val="00CC00"/>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69" d="100"/>
          <a:sy n="69" d="100"/>
        </p:scale>
        <p:origin x="40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F86D1B-00AB-4B8A-A5C2-955534AD6E21}"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81722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8C0EC-50BF-48A9-9818-BFCA567E9E4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16079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8C0EC-50BF-48A9-9818-BFCA567E9E4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72093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BB51C-FFDD-4A94-875D-F51A56F7876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61582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21D9B2-7B8F-427D-BB38-BEC55D847BFA}"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60948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DE9D40-7C8B-497F-AC43-E0D8DBD0BE3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2461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6018B2-A9B0-4DB3-9D52-AFBBEAD41F09}"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04518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AD15BE-5915-4889-B8D4-1A32C6429B4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21330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3548A5-EBAC-4B89-9996-09901078323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6968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20322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0601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06382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04727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3351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078601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025425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81921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107675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941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279762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97834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79268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18262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62726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418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678942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287157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143654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96693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700203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16129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17453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241083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39653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69626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43875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257043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35916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361588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7846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39143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146728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770884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727922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021925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93499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386569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61448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4150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466890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3730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800123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302886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38472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699538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67071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571447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273662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68825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565977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354297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2432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556709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49647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3785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9188494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969183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62569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660222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944722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24214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236997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05076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4898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0226900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43894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580435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339041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701129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884665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122578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079842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053578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93424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141286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314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63091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94575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254113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736265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569446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076432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099026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67828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1762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007462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74887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80600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53063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279869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370195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976299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074743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941471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161785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00095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304660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0495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981892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032611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06036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741485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323595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565341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748887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207334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8286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896481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069060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375295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033862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046303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466919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0541409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837628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742245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166874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19171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658366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01139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56457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544823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42079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9750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01736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396201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862052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980461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152422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288124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97395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755158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770881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116763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11036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933024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840210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180728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897638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7311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639993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37008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846353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054199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737522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938545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035106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161778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670363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5357017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71249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pPr>
            <a:fld id="{6C8F7E62-D0D5-443F-ABF5-E26FCD297705}"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42105266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996797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375638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242803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644384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89212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1145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297596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484458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379227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6276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pPr>
            <a:fld id="{6A75FF76-BBBD-428A-90FF-A08AEC2D1928}"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31210895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938516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090491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467365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32033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524253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923678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02333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935246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502627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7362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pPr>
            <a:fld id="{890B3951-056A-4194-AC90-9ECA4B5CD577}"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7581720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683436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69947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70212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389042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461950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363716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704267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645809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887981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40547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pPr>
            <a:fld id="{1B04651B-CF49-499C-91EE-A05F4CBC2F3A}"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207922740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208436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500345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490126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843985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1709513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324020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9390248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537799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512514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711527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pPr>
            <a:fld id="{BDB7FCDA-C2C6-4BFA-A8FB-3B5F0895D36D}"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5655386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932162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6834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418003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366709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599511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128635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18521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6055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pPr>
            <a:fld id="{494A2D2E-4CEB-4FFA-92A3-0FF7DA642D45}"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58018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pPr>
            <a:fld id="{A9BE495F-7CB9-4AB7-B8B9-3A6A5BC7A623}"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152669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pPr>
            <a:fld id="{492867D6-ABF2-4A28-8066-ACD7ADAE784E}"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126423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pPr>
            <a:fld id="{EEF96E22-3228-4C0E-B84C-A7EF0B3A89CA}"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59044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pPr>
            <a:fld id="{E2A4AB2A-26CC-4EC2-9932-1485F897811B}"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1461826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pPr>
            <a:fld id="{8C2F7833-3CD2-4DA5-B4A8-53D6491BDF67}"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3109258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pPr>
            <a:fld id="{E630D04A-341A-497D-A18E-B527CC1D55A5}" type="slidenum">
              <a:rPr lang="en-US" smtClean="0">
                <a:solidFill>
                  <a:srgbClr val="000000"/>
                </a:solidFill>
              </a:rPr>
              <a:pPr fontAlgn="base">
                <a:spcAft>
                  <a:spcPct val="0"/>
                </a:spcAft>
              </a:pPr>
              <a:t>‹#›</a:t>
            </a:fld>
            <a:endParaRPr lang="en-US">
              <a:solidFill>
                <a:srgbClr val="000000"/>
              </a:solidFill>
            </a:endParaRPr>
          </a:p>
        </p:txBody>
      </p:sp>
    </p:spTree>
    <p:extLst>
      <p:ext uri="{BB962C8B-B14F-4D97-AF65-F5344CB8AC3E}">
        <p14:creationId xmlns:p14="http://schemas.microsoft.com/office/powerpoint/2010/main" val="3780470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72823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03445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4036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14937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82094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12471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16601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24720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754597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19401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83987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83755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70335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8384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02680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76657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28653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31669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8631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03763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197911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61248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75483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0213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20362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14511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54913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96066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619266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3855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86323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2838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3364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15995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52488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16093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72282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643253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927005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61368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54271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34340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956148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4605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510894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627447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2656577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60877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19440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11407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1878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71614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E5805ABA-2D5E-4A6B-9BE4-393FDB0E17B4}"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0232917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3EF51D0A-2DC7-43A5-88BB-C4198726870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9719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4/23/2025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4FBF2C5C-2597-45E2-AFDB-172C4842AFB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70834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871C1DF-6475-4C9D-AA7C-04C5B232E74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18472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7E2BFE8B-C6E9-4210-BE45-7BF71FE72DF9}"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873835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1055CB81-574A-4908-8599-9C4B8B90215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022126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E60A5A1-713F-4AA4-B6B6-4D6DDB6A722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82773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6D778422-CF98-43EF-9F8B-69C784D36342}"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728089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F8F07F1B-B4BC-4EFE-97F9-DB3E3C73BEE6}"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9474301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579995F-630D-418B-B2BC-2690B0F1094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13837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E059EB42-5874-44D6-8D79-1274DBD8B34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941365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3CD42D6F-649B-46A4-8184-56E78FE7A32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4330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2.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3.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4.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4/23/2025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4982645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5991581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4049177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97474253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7687812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35161239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8865007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1542656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1976147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9892561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30303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06717190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7599892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53884947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41188809"/>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71112244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smtClean="0">
                <a:solidFill>
                  <a:schemeClr val="tx1"/>
                </a:solidFill>
                <a:latin typeface="Arial"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smtClean="0">
                <a:solidFill>
                  <a:schemeClr val="tx1"/>
                </a:solidFill>
                <a:latin typeface="Arial" charset="0"/>
              </a:defRPr>
            </a:lvl1pPr>
          </a:lstStyle>
          <a:p>
            <a:pPr algn="ct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pPr>
            <a:fld id="{2AC93584-7B73-436D-A279-30C75F0D4267}" type="slidenum">
              <a:rPr lang="en-US" smtClean="0">
                <a:solidFill>
                  <a:srgbClr val="000000"/>
                </a:solidFill>
              </a:rPr>
              <a:pPr fontAlgn="base">
                <a:spcAft>
                  <a:spcPct val="0"/>
                </a:spcAft>
              </a:pPr>
              <a:t>‹#›</a:t>
            </a:fld>
            <a:endParaRPr lang="en-US" smtClean="0">
              <a:solidFill>
                <a:srgbClr val="000000"/>
              </a:solidFill>
            </a:endParaRPr>
          </a:p>
        </p:txBody>
      </p:sp>
    </p:spTree>
    <p:extLst>
      <p:ext uri="{BB962C8B-B14F-4D97-AF65-F5344CB8AC3E}">
        <p14:creationId xmlns:p14="http://schemas.microsoft.com/office/powerpoint/2010/main" val="39931576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193125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64479931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7071510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611228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8919802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fontAlgn="base">
              <a:spcAft>
                <a:spcPct val="0"/>
              </a:spcAft>
              <a:defRPr/>
            </a:pPr>
            <a:fld id="{C8948EFD-FB5F-4DF3-82EF-DB308CD026AA}"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4916736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2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4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5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4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3.xml"/></Relationships>
</file>

<file path=ppt/slides/_rels/slide5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7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70.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80043"/>
            <a:ext cx="12192000" cy="769441"/>
          </a:xfrm>
          <a:prstGeom prst="rect">
            <a:avLst/>
          </a:prstGeom>
          <a:noFill/>
        </p:spPr>
        <p:txBody>
          <a:bodyPr wrap="square" rtlCol="0">
            <a:spAutoFit/>
          </a:bodyPr>
          <a:lstStyle/>
          <a:p>
            <a:pPr algn="ctr"/>
            <a:r>
              <a:rPr lang="en-US" sz="4400" b="1" dirty="0" smtClean="0">
                <a:solidFill>
                  <a:srgbClr val="0000FF"/>
                </a:solidFill>
                <a:latin typeface="Times New Roman" pitchFamily="18" charset="0"/>
                <a:cs typeface="Times New Roman" pitchFamily="18" charset="0"/>
              </a:rPr>
              <a:t>CHỦ </a:t>
            </a:r>
            <a:r>
              <a:rPr lang="en-US" sz="4400" b="1" dirty="0" err="1" smtClean="0">
                <a:solidFill>
                  <a:srgbClr val="0000FF"/>
                </a:solidFill>
                <a:latin typeface="Times New Roman" pitchFamily="18" charset="0"/>
                <a:cs typeface="Times New Roman" pitchFamily="18" charset="0"/>
              </a:rPr>
              <a:t>ĐỀ</a:t>
            </a:r>
            <a:r>
              <a:rPr lang="en-US" sz="4400" b="1" dirty="0" smtClean="0">
                <a:solidFill>
                  <a:srgbClr val="0000FF"/>
                </a:solidFill>
                <a:latin typeface="Times New Roman" pitchFamily="18" charset="0"/>
                <a:cs typeface="Times New Roman" pitchFamily="18" charset="0"/>
              </a:rPr>
              <a:t> 11: </a:t>
            </a:r>
            <a:r>
              <a:rPr lang="en-US" sz="4400" b="1" dirty="0" err="1" smtClean="0">
                <a:solidFill>
                  <a:srgbClr val="0000FF"/>
                </a:solidFill>
                <a:latin typeface="Times New Roman" pitchFamily="18" charset="0"/>
                <a:cs typeface="Times New Roman" pitchFamily="18" charset="0"/>
              </a:rPr>
              <a:t>SINH</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SẢN</a:t>
            </a:r>
            <a:r>
              <a:rPr lang="en-US" sz="4400" b="1" dirty="0" smtClean="0">
                <a:solidFill>
                  <a:srgbClr val="0000FF"/>
                </a:solidFill>
                <a:latin typeface="Times New Roman" pitchFamily="18" charset="0"/>
                <a:cs typeface="Times New Roman" pitchFamily="18" charset="0"/>
              </a:rPr>
              <a:t> Ở </a:t>
            </a:r>
            <a:r>
              <a:rPr lang="en-US" sz="4400" b="1" dirty="0" err="1" smtClean="0">
                <a:solidFill>
                  <a:srgbClr val="0000FF"/>
                </a:solidFill>
                <a:latin typeface="Times New Roman" pitchFamily="18" charset="0"/>
                <a:cs typeface="Times New Roman" pitchFamily="18" charset="0"/>
              </a:rPr>
              <a:t>SINH</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VẬT</a:t>
            </a:r>
            <a:endParaRPr lang="en-US" sz="2800" b="1" dirty="0">
              <a:solidFill>
                <a:srgbClr val="0000FF"/>
              </a:solidFill>
              <a:latin typeface="Times New Roman" pitchFamily="18" charset="0"/>
              <a:cs typeface="Times New Roman" pitchFamily="18" charset="0"/>
            </a:endParaRPr>
          </a:p>
        </p:txBody>
      </p:sp>
      <p:sp>
        <p:nvSpPr>
          <p:cNvPr id="5" name="TextBox 4"/>
          <p:cNvSpPr txBox="1"/>
          <p:nvPr/>
        </p:nvSpPr>
        <p:spPr>
          <a:xfrm>
            <a:off x="0" y="3116196"/>
            <a:ext cx="12192000" cy="830997"/>
          </a:xfrm>
          <a:prstGeom prst="rect">
            <a:avLst/>
          </a:prstGeom>
          <a:noFill/>
        </p:spPr>
        <p:txBody>
          <a:bodyPr wrap="square" rtlCol="0">
            <a:spAutoFit/>
          </a:bodyPr>
          <a:lstStyle/>
          <a:p>
            <a:pPr algn="ctr"/>
            <a:r>
              <a:rPr lang="en-US" sz="4500" b="1" dirty="0" err="1" smtClean="0">
                <a:solidFill>
                  <a:srgbClr val="0000FF"/>
                </a:solidFill>
                <a:latin typeface="Times New Roman" pitchFamily="18" charset="0"/>
                <a:cs typeface="Times New Roman" pitchFamily="18" charset="0"/>
              </a:rPr>
              <a:t>BÀI</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33:SINH</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SẢN</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HỮU</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TÍNH</a:t>
            </a:r>
            <a:r>
              <a:rPr lang="en-US" sz="4500" b="1" dirty="0" smtClean="0">
                <a:solidFill>
                  <a:srgbClr val="0000FF"/>
                </a:solidFill>
                <a:latin typeface="Times New Roman" pitchFamily="18" charset="0"/>
                <a:cs typeface="Times New Roman" pitchFamily="18" charset="0"/>
              </a:rPr>
              <a:t> Ở </a:t>
            </a:r>
            <a:r>
              <a:rPr lang="en-US" sz="4500" b="1" dirty="0" err="1" smtClean="0">
                <a:solidFill>
                  <a:srgbClr val="0000FF"/>
                </a:solidFill>
                <a:latin typeface="Times New Roman" pitchFamily="18" charset="0"/>
                <a:cs typeface="Times New Roman" pitchFamily="18" charset="0"/>
              </a:rPr>
              <a:t>SINH</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VẬT</a:t>
            </a:r>
            <a:r>
              <a:rPr lang="en-US" sz="4800" b="1" dirty="0" smtClean="0">
                <a:solidFill>
                  <a:srgbClr val="0000FF"/>
                </a:solidFill>
                <a:latin typeface="Times New Roman" pitchFamily="18" charset="0"/>
                <a:cs typeface="Times New Roman" pitchFamily="18" charset="0"/>
              </a:rPr>
              <a:t>.</a:t>
            </a:r>
            <a:endParaRPr lang="en-US" sz="4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2192000" cy="68257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900"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12192000" cy="6754873"/>
        </p:xfrm>
        <a:graphic>
          <a:graphicData uri="http://schemas.openxmlformats.org/drawingml/2006/table">
            <a:tbl>
              <a:tblPr/>
              <a:tblGrid>
                <a:gridCol w="1887247">
                  <a:extLst>
                    <a:ext uri="{9D8B030D-6E8A-4147-A177-3AD203B41FA5}">
                      <a16:colId xmlns:a16="http://schemas.microsoft.com/office/drawing/2014/main" val="20000"/>
                    </a:ext>
                  </a:extLst>
                </a:gridCol>
                <a:gridCol w="1887247">
                  <a:extLst>
                    <a:ext uri="{9D8B030D-6E8A-4147-A177-3AD203B41FA5}">
                      <a16:colId xmlns:a16="http://schemas.microsoft.com/office/drawing/2014/main" val="20001"/>
                    </a:ext>
                  </a:extLst>
                </a:gridCol>
                <a:gridCol w="1887247">
                  <a:extLst>
                    <a:ext uri="{9D8B030D-6E8A-4147-A177-3AD203B41FA5}">
                      <a16:colId xmlns:a16="http://schemas.microsoft.com/office/drawing/2014/main" val="20002"/>
                    </a:ext>
                  </a:extLst>
                </a:gridCol>
                <a:gridCol w="1745521">
                  <a:extLst>
                    <a:ext uri="{9D8B030D-6E8A-4147-A177-3AD203B41FA5}">
                      <a16:colId xmlns:a16="http://schemas.microsoft.com/office/drawing/2014/main" val="20003"/>
                    </a:ext>
                  </a:extLst>
                </a:gridCol>
                <a:gridCol w="2392369">
                  <a:extLst>
                    <a:ext uri="{9D8B030D-6E8A-4147-A177-3AD203B41FA5}">
                      <a16:colId xmlns:a16="http://schemas.microsoft.com/office/drawing/2014/main" val="20004"/>
                    </a:ext>
                  </a:extLst>
                </a:gridCol>
                <a:gridCol w="2392369">
                  <a:extLst>
                    <a:ext uri="{9D8B030D-6E8A-4147-A177-3AD203B41FA5}">
                      <a16:colId xmlns:a16="http://schemas.microsoft.com/office/drawing/2014/main" val="20005"/>
                    </a:ext>
                  </a:extLst>
                </a:gridCol>
              </a:tblGrid>
              <a:tr h="1501083">
                <a:tc>
                  <a:txBody>
                    <a:bodyPr/>
                    <a:lstStyle/>
                    <a:p>
                      <a:pPr algn="ctr" fontAlgn="t"/>
                      <a:r>
                        <a:rPr lang="en-US" sz="2800" b="1" dirty="0" err="1">
                          <a:solidFill>
                            <a:srgbClr val="FF00FF"/>
                          </a:solidFill>
                          <a:latin typeface="Times New Roman" pitchFamily="18" charset="0"/>
                          <a:cs typeface="Times New Roman" pitchFamily="18" charset="0"/>
                        </a:rPr>
                        <a:t>Tên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loài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hoa</a:t>
                      </a:r>
                      <a:endParaRPr lang="en-US" sz="2800" dirty="0">
                        <a:solidFill>
                          <a:srgbClr val="FF00FF"/>
                        </a:solidFill>
                        <a:latin typeface="Times New Roman" pitchFamily="18" charset="0"/>
                        <a:cs typeface="Times New Roman"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hoa</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FF00FF"/>
                          </a:solidFill>
                          <a:latin typeface="Times New Roman" pitchFamily="18" charset="0"/>
                          <a:cs typeface="Times New Roman" pitchFamily="18" charset="0"/>
                        </a:rPr>
                        <a:t>Số</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cánh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hoa</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FF00FF"/>
                          </a:solidFill>
                          <a:latin typeface="Times New Roman" pitchFamily="18" charset="0"/>
                          <a:cs typeface="Times New Roman" pitchFamily="18" charset="0"/>
                        </a:rPr>
                        <a:t>Số</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nhị</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hoa</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b="1">
                          <a:solidFill>
                            <a:srgbClr val="FF00FF"/>
                          </a:solidFill>
                          <a:latin typeface="Times New Roman" pitchFamily="18" charset="0"/>
                          <a:cs typeface="Times New Roman" pitchFamily="18" charset="0"/>
                        </a:rPr>
                        <a:t>Nhụy hoa</a:t>
                      </a:r>
                      <a:endParaRPr lang="en-US"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2800" b="1">
                          <a:solidFill>
                            <a:srgbClr val="FF00FF"/>
                          </a:solidFill>
                          <a:latin typeface="Times New Roman" pitchFamily="18" charset="0"/>
                          <a:cs typeface="Times New Roman" pitchFamily="18" charset="0"/>
                        </a:rPr>
                        <a:t>Hoa đơn tính/ lưỡng tính</a:t>
                      </a:r>
                      <a:endParaRPr lang="vi-VN"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0758">
                <a:tc>
                  <a:txBody>
                    <a:bodyPr/>
                    <a:lstStyle/>
                    <a:p>
                      <a:pPr algn="just" fontAlgn="t"/>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mai</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err="1" smtClean="0">
                          <a:solidFill>
                            <a:srgbClr val="FF00FF"/>
                          </a:solidFill>
                          <a:latin typeface="Times New Roman" pitchFamily="18" charset="0"/>
                          <a:cs typeface="Times New Roman" pitchFamily="18" charset="0"/>
                        </a:rPr>
                        <a:t>Vàng</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smtClean="0">
                          <a:solidFill>
                            <a:srgbClr val="FF00FF"/>
                          </a:solidFill>
                          <a:latin typeface="Times New Roman" pitchFamily="18" charset="0"/>
                          <a:cs typeface="Times New Roman" pitchFamily="18" charset="0"/>
                        </a:rPr>
                        <a:t>5-6… </a:t>
                      </a:r>
                      <a:r>
                        <a:rPr lang="en-US" sz="2800" dirty="0" err="1">
                          <a:solidFill>
                            <a:srgbClr val="FF00FF"/>
                          </a:solidFill>
                          <a:latin typeface="Times New Roman" pitchFamily="18" charset="0"/>
                          <a:cs typeface="Times New Roman" pitchFamily="18" charset="0"/>
                        </a:rPr>
                        <a:t>cánh</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smtClean="0">
                          <a:solidFill>
                            <a:srgbClr val="FF00FF"/>
                          </a:solidFill>
                          <a:latin typeface="Times New Roman" pitchFamily="18" charset="0"/>
                          <a:cs typeface="Times New Roman" pitchFamily="18" charset="0"/>
                        </a:rPr>
                        <a:t>5-6…</a:t>
                      </a:r>
                      <a:endParaRPr lang="en-US"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a:solidFill>
                            <a:srgbClr val="FF00FF"/>
                          </a:solidFill>
                          <a:latin typeface="Times New Roman" pitchFamily="18" charset="0"/>
                          <a:cs typeface="Times New Roman" pitchFamily="18" charset="0"/>
                        </a:rPr>
                        <a:t>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2800" dirty="0">
                          <a:solidFill>
                            <a:srgbClr val="FF00FF"/>
                          </a:solidFill>
                          <a:latin typeface="Times New Roman" pitchFamily="18" charset="0"/>
                          <a:cs typeface="Times New Roman" pitchFamily="18" charset="0"/>
                        </a:rPr>
                        <a:t>Hoa lưỡng tính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0758">
                <a:tc rowSpan="2">
                  <a:txBody>
                    <a:bodyPr/>
                    <a:lstStyle/>
                    <a:p>
                      <a:pPr algn="just" fontAlgn="t"/>
                      <a:endParaRPr lang="en-US" sz="2800" dirty="0" smtClean="0">
                        <a:solidFill>
                          <a:srgbClr val="FF00FF"/>
                        </a:solidFill>
                        <a:latin typeface="Times New Roman" pitchFamily="18" charset="0"/>
                        <a:cs typeface="Times New Roman" pitchFamily="18" charset="0"/>
                      </a:endParaRPr>
                    </a:p>
                    <a:p>
                      <a:pPr algn="just" fontAlgn="t"/>
                      <a:endParaRPr lang="en-US" sz="2800" dirty="0" smtClean="0">
                        <a:solidFill>
                          <a:srgbClr val="FF00FF"/>
                        </a:solidFill>
                        <a:latin typeface="Times New Roman" pitchFamily="18" charset="0"/>
                        <a:cs typeface="Times New Roman" pitchFamily="18" charset="0"/>
                      </a:endParaRPr>
                    </a:p>
                    <a:p>
                      <a:pPr algn="just" fontAlgn="t"/>
                      <a:r>
                        <a:rPr lang="vi-VN" sz="2800" dirty="0" smtClean="0">
                          <a:solidFill>
                            <a:srgbClr val="FF00FF"/>
                          </a:solidFill>
                          <a:latin typeface="Times New Roman" pitchFamily="18" charset="0"/>
                          <a:cs typeface="Times New Roman" pitchFamily="18" charset="0"/>
                        </a:rPr>
                        <a:t>Hoa </a:t>
                      </a:r>
                      <a:r>
                        <a:rPr lang="vi-VN" sz="2800" dirty="0">
                          <a:solidFill>
                            <a:srgbClr val="FF00FF"/>
                          </a:solidFill>
                          <a:latin typeface="Times New Roman" pitchFamily="18" charset="0"/>
                          <a:cs typeface="Times New Roman" pitchFamily="18" charset="0"/>
                        </a:rPr>
                        <a:t>mướp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Vàng</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5 cánh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Nhiều</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0</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2800" dirty="0">
                          <a:solidFill>
                            <a:srgbClr val="FF00FF"/>
                          </a:solidFill>
                          <a:latin typeface="Times New Roman" pitchFamily="18" charset="0"/>
                          <a:cs typeface="Times New Roman" pitchFamily="18" charset="0"/>
                        </a:rPr>
                        <a:t>Hoa đơn </a:t>
                      </a:r>
                      <a:r>
                        <a:rPr lang="vi-VN" sz="2800" dirty="0" smtClean="0">
                          <a:solidFill>
                            <a:srgbClr val="FF00FF"/>
                          </a:solidFill>
                          <a:latin typeface="Times New Roman" pitchFamily="18" charset="0"/>
                          <a:cs typeface="Times New Roman" pitchFamily="18" charset="0"/>
                        </a:rPr>
                        <a:t>tính</a:t>
                      </a:r>
                      <a:endParaRPr lang="en-US" sz="2800" dirty="0" smtClean="0">
                        <a:solidFill>
                          <a:srgbClr val="FF00FF"/>
                        </a:solidFill>
                        <a:latin typeface="Times New Roman" pitchFamily="18" charset="0"/>
                        <a:cs typeface="Times New Roman" pitchFamily="18" charset="0"/>
                      </a:endParaRPr>
                    </a:p>
                    <a:p>
                      <a:pPr algn="ctr" fontAlgn="t"/>
                      <a:r>
                        <a:rPr lang="en-US" sz="2800" dirty="0" smtClean="0">
                          <a:solidFill>
                            <a:srgbClr val="FF00FF"/>
                          </a:solidFill>
                          <a:latin typeface="Times New Roman" pitchFamily="18" charset="0"/>
                          <a:cs typeface="Times New Roman" pitchFamily="18" charset="0"/>
                        </a:rPr>
                        <a:t>(</a:t>
                      </a:r>
                      <a:r>
                        <a:rPr lang="en-US" sz="2800" dirty="0" err="1" smtClean="0">
                          <a:solidFill>
                            <a:srgbClr val="FF00FF"/>
                          </a:solidFill>
                          <a:latin typeface="Times New Roman" pitchFamily="18" charset="0"/>
                          <a:cs typeface="Times New Roman" pitchFamily="18" charset="0"/>
                        </a:rPr>
                        <a:t>hoa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đực</a:t>
                      </a:r>
                      <a:r>
                        <a:rPr lang="en-US" sz="2800" dirty="0" smtClean="0">
                          <a:solidFill>
                            <a:srgbClr val="FF00FF"/>
                          </a:solidFill>
                          <a:latin typeface="Times New Roman" pitchFamily="18" charset="0"/>
                          <a:cs typeface="Times New Roman" pitchFamily="18" charset="0"/>
                        </a:rPr>
                        <a:t>)</a:t>
                      </a:r>
                      <a:endParaRPr lang="vi-VN"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0758">
                <a:tc vMerge="1">
                  <a:txBody>
                    <a:bodyPr/>
                    <a:lstStyle/>
                    <a:p>
                      <a:endParaRPr lang="en-US"/>
                    </a:p>
                  </a:txBody>
                  <a:tcPr/>
                </a:tc>
                <a:tc>
                  <a:txBody>
                    <a:bodyPr/>
                    <a:lstStyle/>
                    <a:p>
                      <a:pPr algn="ctr" fontAlgn="t"/>
                      <a:r>
                        <a:rPr lang="en-US" sz="2800">
                          <a:solidFill>
                            <a:srgbClr val="FF00FF"/>
                          </a:solidFill>
                          <a:latin typeface="Times New Roman" pitchFamily="18" charset="0"/>
                          <a:cs typeface="Times New Roman" pitchFamily="18" charset="0"/>
                        </a:rPr>
                        <a:t>Vàng</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5 cánh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0</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2800" dirty="0">
                          <a:solidFill>
                            <a:srgbClr val="FF00FF"/>
                          </a:solidFill>
                          <a:latin typeface="Times New Roman" pitchFamily="18" charset="0"/>
                          <a:cs typeface="Times New Roman" pitchFamily="18" charset="0"/>
                        </a:rPr>
                        <a:t>Hoa đơn </a:t>
                      </a:r>
                      <a:r>
                        <a:rPr lang="vi-VN" sz="2800" dirty="0" smtClean="0">
                          <a:solidFill>
                            <a:srgbClr val="FF00FF"/>
                          </a:solidFill>
                          <a:latin typeface="Times New Roman" pitchFamily="18" charset="0"/>
                          <a:cs typeface="Times New Roman" pitchFamily="18" charset="0"/>
                        </a:rPr>
                        <a:t>tính</a:t>
                      </a:r>
                      <a:endParaRPr lang="en-US" sz="2800" dirty="0" smtClean="0">
                        <a:solidFill>
                          <a:srgbClr val="FF00FF"/>
                        </a:solidFill>
                        <a:latin typeface="Times New Roman" pitchFamily="18" charset="0"/>
                        <a:cs typeface="Times New Roman" pitchFamily="18" charset="0"/>
                      </a:endParaRPr>
                    </a:p>
                    <a:p>
                      <a:pPr algn="ctr" fontAlgn="t"/>
                      <a:r>
                        <a:rPr lang="en-US" sz="2800" dirty="0" smtClean="0">
                          <a:solidFill>
                            <a:srgbClr val="FF00FF"/>
                          </a:solidFill>
                          <a:latin typeface="Times New Roman" pitchFamily="18" charset="0"/>
                          <a:cs typeface="Times New Roman" pitchFamily="18" charset="0"/>
                        </a:rPr>
                        <a:t>(</a:t>
                      </a:r>
                      <a:r>
                        <a:rPr lang="en-US" sz="2800" dirty="0" err="1" smtClean="0">
                          <a:solidFill>
                            <a:srgbClr val="FF00FF"/>
                          </a:solidFill>
                          <a:latin typeface="Times New Roman" pitchFamily="18" charset="0"/>
                          <a:cs typeface="Times New Roman" pitchFamily="18" charset="0"/>
                        </a:rPr>
                        <a:t>hoa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cái</a:t>
                      </a:r>
                      <a:r>
                        <a:rPr lang="en-US" sz="2800" dirty="0" smtClean="0">
                          <a:solidFill>
                            <a:srgbClr val="FF00FF"/>
                          </a:solidFill>
                          <a:latin typeface="Times New Roman" pitchFamily="18" charset="0"/>
                          <a:cs typeface="Times New Roman" pitchFamily="18" charset="0"/>
                        </a:rPr>
                        <a:t>)</a:t>
                      </a:r>
                      <a:endParaRPr lang="vi-VN"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0758">
                <a:tc>
                  <a:txBody>
                    <a:bodyPr/>
                    <a:lstStyle/>
                    <a:p>
                      <a:pPr algn="just" fontAlgn="t"/>
                      <a:r>
                        <a:rPr lang="vi-VN" sz="2800">
                          <a:solidFill>
                            <a:srgbClr val="FF00FF"/>
                          </a:solidFill>
                          <a:latin typeface="Times New Roman" pitchFamily="18" charset="0"/>
                          <a:cs typeface="Times New Roman" pitchFamily="18" charset="0"/>
                        </a:rPr>
                        <a:t>Hoa đào</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Hồng</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5-6 cánh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Nhiều</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FF00FF"/>
                          </a:solidFill>
                          <a:latin typeface="Times New Roman" pitchFamily="18" charset="0"/>
                          <a:cs typeface="Times New Roman" pitchFamily="18" charset="0"/>
                        </a:rPr>
                        <a:t>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sz="2800" dirty="0">
                          <a:solidFill>
                            <a:srgbClr val="FF00FF"/>
                          </a:solidFill>
                          <a:latin typeface="Times New Roman" pitchFamily="18" charset="0"/>
                          <a:cs typeface="Times New Roman" pitchFamily="18" charset="0"/>
                        </a:rPr>
                        <a:t>Hoa lưỡng tính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0758">
                <a:tc>
                  <a:txBody>
                    <a:bodyPr/>
                    <a:lstStyle/>
                    <a:p>
                      <a:pPr algn="just" fontAlgn="t"/>
                      <a:r>
                        <a:rPr lang="en-US" sz="2800" dirty="0" smtClean="0">
                          <a:solidFill>
                            <a:srgbClr val="FF00FF"/>
                          </a:solidFill>
                          <a:latin typeface="Times New Roman" pitchFamily="18" charset="0"/>
                          <a:cs typeface="Times New Roman" pitchFamily="18" charset="0"/>
                        </a:rPr>
                        <a:t>…………</a:t>
                      </a:r>
                      <a:endParaRPr lang="vi-VN"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80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vi-VN" sz="2800" dirty="0">
                        <a:solidFill>
                          <a:srgbClr val="FF00FF"/>
                        </a:solidFill>
                        <a:latin typeface="Times New Roman" pitchFamily="18" charset="0"/>
                        <a:cs typeface="Times New Roman"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121" name="Picture 1"/>
          <p:cNvPicPr>
            <a:picLocks noChangeAspect="1" noChangeArrowheads="1"/>
          </p:cNvPicPr>
          <p:nvPr/>
        </p:nvPicPr>
        <p:blipFill>
          <a:blip r:embed="rId2"/>
          <a:srcRect/>
          <a:stretch>
            <a:fillRect/>
          </a:stretch>
        </p:blipFill>
        <p:spPr bwMode="auto">
          <a:xfrm>
            <a:off x="1045008" y="0"/>
            <a:ext cx="10072914" cy="68114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nodeType="clickEffect">
                                  <p:stCondLst>
                                    <p:cond delay="0"/>
                                  </p:stCondLst>
                                  <p:childTnLst>
                                    <p:animEffect transition="out" filter="wheel(4)">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par>
                                <p:cTn id="16" presetID="18" presetClass="entr" presetSubtype="3" fill="hold" nodeType="withEffect">
                                  <p:stCondLst>
                                    <p:cond delay="0"/>
                                  </p:stCondLst>
                                  <p:childTnLst>
                                    <p:set>
                                      <p:cBhvr>
                                        <p:cTn id="17" dur="1" fill="hold">
                                          <p:stCondLst>
                                            <p:cond delay="0"/>
                                          </p:stCondLst>
                                        </p:cTn>
                                        <p:tgtEl>
                                          <p:spTgt spid="5121"/>
                                        </p:tgtEl>
                                        <p:attrNameLst>
                                          <p:attrName>style.visibility</p:attrName>
                                        </p:attrNameLst>
                                      </p:cBhvr>
                                      <p:to>
                                        <p:strVal val="visible"/>
                                      </p:to>
                                    </p:set>
                                    <p:animEffect transition="in" filter="strips(upRight)">
                                      <p:cBhvr>
                                        <p:cTn id="18" dur="10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4" name="Rectangle 13"/>
          <p:cNvSpPr/>
          <p:nvPr/>
        </p:nvSpPr>
        <p:spPr>
          <a:xfrm>
            <a:off x="0" y="1900675"/>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2.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phấn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và</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tinh</a:t>
            </a:r>
            <a:endParaRPr lang="en-US" alt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126" y="244929"/>
            <a:ext cx="339579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437" name="Group 5"/>
          <p:cNvGrpSpPr>
            <a:grpSpLocks/>
          </p:cNvGrpSpPr>
          <p:nvPr/>
        </p:nvGrpSpPr>
        <p:grpSpPr bwMode="auto">
          <a:xfrm>
            <a:off x="2429435" y="1295400"/>
            <a:ext cx="228600" cy="304800"/>
            <a:chOff x="2496" y="2544"/>
            <a:chExt cx="288" cy="336"/>
          </a:xfrm>
        </p:grpSpPr>
        <p:sp>
          <p:nvSpPr>
            <p:cNvPr id="12316" name="AutoShape 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grpSp>
          <p:nvGrpSpPr>
            <p:cNvPr id="12317" name="Group 7"/>
            <p:cNvGrpSpPr>
              <a:grpSpLocks/>
            </p:cNvGrpSpPr>
            <p:nvPr/>
          </p:nvGrpSpPr>
          <p:grpSpPr bwMode="auto">
            <a:xfrm>
              <a:off x="2526" y="2612"/>
              <a:ext cx="240" cy="202"/>
              <a:chOff x="2013" y="2043"/>
              <a:chExt cx="240" cy="202"/>
            </a:xfrm>
          </p:grpSpPr>
          <p:sp>
            <p:nvSpPr>
              <p:cNvPr id="12318" name="Oval 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19" name="AutoShape 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20" name="AutoShape 1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21" name="Freeform 1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grpSp>
      </p:grpSp>
      <p:sp>
        <p:nvSpPr>
          <p:cNvPr id="274458" name="Text Box 26"/>
          <p:cNvSpPr txBox="1">
            <a:spLocks noChangeArrowheads="1"/>
          </p:cNvSpPr>
          <p:nvPr/>
        </p:nvSpPr>
        <p:spPr bwMode="auto">
          <a:xfrm>
            <a:off x="1752600" y="6172201"/>
            <a:ext cx="52578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eaLnBrk="0" fontAlgn="base" hangingPunct="0">
              <a:spcBef>
                <a:spcPct val="50000"/>
              </a:spcBef>
              <a:spcAft>
                <a:spcPct val="0"/>
              </a:spcAft>
            </a:pPr>
            <a:r>
              <a:rPr lang="en-US" sz="2400" dirty="0">
                <a:solidFill>
                  <a:srgbClr val="000000"/>
                </a:solidFill>
              </a:rPr>
              <a:t>- </a:t>
            </a:r>
            <a:r>
              <a:rPr lang="en-US" sz="2400" dirty="0" err="1">
                <a:solidFill>
                  <a:srgbClr val="000000"/>
                </a:solidFill>
              </a:rPr>
              <a:t>Có</a:t>
            </a:r>
            <a:r>
              <a:rPr lang="en-US" sz="2400" dirty="0">
                <a:solidFill>
                  <a:srgbClr val="000000"/>
                </a:solidFill>
              </a:rPr>
              <a:t> 2 </a:t>
            </a:r>
            <a:r>
              <a:rPr lang="en-US" sz="2400" dirty="0" err="1">
                <a:solidFill>
                  <a:srgbClr val="000000"/>
                </a:solidFill>
              </a:rPr>
              <a:t>hình</a:t>
            </a:r>
            <a:r>
              <a:rPr lang="en-US" sz="2400" dirty="0">
                <a:solidFill>
                  <a:srgbClr val="000000"/>
                </a:solidFill>
              </a:rPr>
              <a:t> </a:t>
            </a:r>
            <a:r>
              <a:rPr lang="en-US" sz="2400" dirty="0" err="1">
                <a:solidFill>
                  <a:srgbClr val="000000"/>
                </a:solidFill>
              </a:rPr>
              <a:t>thức</a:t>
            </a:r>
            <a:r>
              <a:rPr lang="en-US" sz="2400" dirty="0">
                <a:solidFill>
                  <a:srgbClr val="000000"/>
                </a:solidFill>
              </a:rPr>
              <a:t> </a:t>
            </a:r>
            <a:r>
              <a:rPr lang="en-US" sz="2400" dirty="0" err="1">
                <a:solidFill>
                  <a:srgbClr val="000000"/>
                </a:solidFill>
              </a:rPr>
              <a:t>thụ</a:t>
            </a:r>
            <a:r>
              <a:rPr lang="en-US" sz="2400" dirty="0">
                <a:solidFill>
                  <a:srgbClr val="000000"/>
                </a:solidFill>
              </a:rPr>
              <a:t> </a:t>
            </a:r>
            <a:r>
              <a:rPr lang="en-US" sz="2400" dirty="0" err="1">
                <a:solidFill>
                  <a:srgbClr val="000000"/>
                </a:solidFill>
              </a:rPr>
              <a:t>phấn</a:t>
            </a:r>
            <a:r>
              <a:rPr lang="en-US" sz="2400" b="0" dirty="0">
                <a:solidFill>
                  <a:srgbClr val="000000"/>
                </a:solidFill>
              </a:rPr>
              <a:t> </a:t>
            </a:r>
          </a:p>
        </p:txBody>
      </p:sp>
      <p:sp>
        <p:nvSpPr>
          <p:cNvPr id="274459" name="Line 27"/>
          <p:cNvSpPr>
            <a:spLocks noChangeShapeType="1"/>
          </p:cNvSpPr>
          <p:nvPr/>
        </p:nvSpPr>
        <p:spPr bwMode="auto">
          <a:xfrm flipV="1">
            <a:off x="5562600" y="5486400"/>
            <a:ext cx="1143000" cy="97435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sp>
        <p:nvSpPr>
          <p:cNvPr id="274460" name="Text Box 28"/>
          <p:cNvSpPr txBox="1">
            <a:spLocks noChangeArrowheads="1"/>
          </p:cNvSpPr>
          <p:nvPr/>
        </p:nvSpPr>
        <p:spPr bwMode="auto">
          <a:xfrm>
            <a:off x="6705601" y="5160549"/>
            <a:ext cx="3505201"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eaLnBrk="0" fontAlgn="base" hangingPunct="0">
              <a:spcBef>
                <a:spcPct val="50000"/>
              </a:spcBef>
              <a:spcAft>
                <a:spcPct val="0"/>
              </a:spcAft>
            </a:pPr>
            <a:r>
              <a:rPr lang="en-US" sz="1800" dirty="0" err="1">
                <a:solidFill>
                  <a:srgbClr val="000000"/>
                </a:solidFill>
              </a:rPr>
              <a:t>Tự</a:t>
            </a:r>
            <a:r>
              <a:rPr lang="en-US" sz="1800" dirty="0">
                <a:solidFill>
                  <a:srgbClr val="000000"/>
                </a:solidFill>
              </a:rPr>
              <a:t> </a:t>
            </a:r>
            <a:r>
              <a:rPr lang="en-US" sz="1800" dirty="0" err="1">
                <a:solidFill>
                  <a:srgbClr val="000000"/>
                </a:solidFill>
              </a:rPr>
              <a:t>thụ</a:t>
            </a:r>
            <a:r>
              <a:rPr lang="en-US" sz="1800" dirty="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Hạt</a:t>
            </a:r>
            <a:r>
              <a:rPr lang="en-US" sz="1800" dirty="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rơi</a:t>
            </a:r>
            <a:r>
              <a:rPr lang="en-US" sz="1800" dirty="0">
                <a:solidFill>
                  <a:srgbClr val="000000"/>
                </a:solidFill>
              </a:rPr>
              <a:t> </a:t>
            </a:r>
            <a:r>
              <a:rPr lang="en-US" sz="1800" dirty="0" err="1">
                <a:solidFill>
                  <a:srgbClr val="000000"/>
                </a:solidFill>
              </a:rPr>
              <a:t>trên</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cùng</a:t>
            </a:r>
            <a:r>
              <a:rPr lang="en-US" sz="1800" dirty="0">
                <a:solidFill>
                  <a:srgbClr val="000000"/>
                </a:solidFill>
              </a:rPr>
              <a:t> 1 </a:t>
            </a:r>
            <a:r>
              <a:rPr lang="en-US" sz="1800" dirty="0" err="1">
                <a:solidFill>
                  <a:srgbClr val="000000"/>
                </a:solidFill>
              </a:rPr>
              <a:t>hoa</a:t>
            </a:r>
            <a:r>
              <a:rPr lang="en-US" sz="1800" dirty="0">
                <a:solidFill>
                  <a:srgbClr val="000000"/>
                </a:solidFill>
              </a:rPr>
              <a:t> </a:t>
            </a:r>
          </a:p>
        </p:txBody>
      </p:sp>
      <p:sp>
        <p:nvSpPr>
          <p:cNvPr id="274461" name="Line 29"/>
          <p:cNvSpPr>
            <a:spLocks noChangeShapeType="1"/>
          </p:cNvSpPr>
          <p:nvPr/>
        </p:nvSpPr>
        <p:spPr bwMode="auto">
          <a:xfrm flipV="1">
            <a:off x="5562600" y="6460759"/>
            <a:ext cx="1066800"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sp>
        <p:nvSpPr>
          <p:cNvPr id="274462" name="Text Box 30"/>
          <p:cNvSpPr txBox="1">
            <a:spLocks noChangeArrowheads="1"/>
          </p:cNvSpPr>
          <p:nvPr/>
        </p:nvSpPr>
        <p:spPr bwMode="auto">
          <a:xfrm>
            <a:off x="6638973" y="5956167"/>
            <a:ext cx="3885593"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eaLnBrk="0" fontAlgn="base" hangingPunct="0">
              <a:spcBef>
                <a:spcPct val="50000"/>
              </a:spcBef>
              <a:spcAft>
                <a:spcPct val="0"/>
              </a:spcAft>
            </a:pPr>
            <a:r>
              <a:rPr lang="en-US" sz="1800" dirty="0" err="1">
                <a:solidFill>
                  <a:srgbClr val="000000"/>
                </a:solidFill>
              </a:rPr>
              <a:t>Thụ</a:t>
            </a:r>
            <a:r>
              <a:rPr lang="en-US" sz="1800" dirty="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chéo</a:t>
            </a:r>
            <a:r>
              <a:rPr lang="en-US" sz="1800" dirty="0">
                <a:solidFill>
                  <a:srgbClr val="000000"/>
                </a:solidFill>
              </a:rPr>
              <a:t>: </a:t>
            </a:r>
            <a:r>
              <a:rPr lang="en-US" sz="1800" dirty="0" err="1">
                <a:solidFill>
                  <a:srgbClr val="000000"/>
                </a:solidFill>
              </a:rPr>
              <a:t>Hạt</a:t>
            </a:r>
            <a:r>
              <a:rPr lang="en-US" sz="1800" dirty="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hoa</a:t>
            </a:r>
            <a:r>
              <a:rPr lang="en-US" sz="1800" dirty="0">
                <a:solidFill>
                  <a:srgbClr val="000000"/>
                </a:solidFill>
              </a:rPr>
              <a:t> </a:t>
            </a:r>
            <a:r>
              <a:rPr lang="en-US" sz="1800" dirty="0" err="1">
                <a:solidFill>
                  <a:srgbClr val="000000"/>
                </a:solidFill>
              </a:rPr>
              <a:t>này</a:t>
            </a:r>
            <a:r>
              <a:rPr lang="en-US" sz="1800" dirty="0">
                <a:solidFill>
                  <a:srgbClr val="000000"/>
                </a:solidFill>
              </a:rPr>
              <a:t> (</a:t>
            </a:r>
            <a:r>
              <a:rPr lang="en-US" sz="1800" dirty="0" err="1">
                <a:solidFill>
                  <a:srgbClr val="000000"/>
                </a:solidFill>
              </a:rPr>
              <a:t>đực</a:t>
            </a:r>
            <a:r>
              <a:rPr lang="en-US" sz="1800" dirty="0">
                <a:solidFill>
                  <a:srgbClr val="000000"/>
                </a:solidFill>
              </a:rPr>
              <a:t>) </a:t>
            </a:r>
            <a:r>
              <a:rPr lang="en-US" sz="1800" dirty="0" err="1">
                <a:solidFill>
                  <a:srgbClr val="000000"/>
                </a:solidFill>
              </a:rPr>
              <a:t>rơi</a:t>
            </a:r>
            <a:r>
              <a:rPr lang="en-US" sz="1800" dirty="0">
                <a:solidFill>
                  <a:srgbClr val="000000"/>
                </a:solidFill>
              </a:rPr>
              <a:t> </a:t>
            </a:r>
            <a:r>
              <a:rPr lang="en-US" sz="1800" dirty="0" err="1">
                <a:solidFill>
                  <a:srgbClr val="000000"/>
                </a:solidFill>
              </a:rPr>
              <a:t>vào</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hoa</a:t>
            </a:r>
            <a:r>
              <a:rPr lang="en-US" sz="1800" dirty="0">
                <a:solidFill>
                  <a:srgbClr val="000000"/>
                </a:solidFill>
              </a:rPr>
              <a:t> </a:t>
            </a:r>
            <a:r>
              <a:rPr lang="en-US" sz="1800" dirty="0" err="1">
                <a:solidFill>
                  <a:srgbClr val="000000"/>
                </a:solidFill>
              </a:rPr>
              <a:t>khác</a:t>
            </a:r>
            <a:r>
              <a:rPr lang="en-US" sz="1800" dirty="0">
                <a:solidFill>
                  <a:srgbClr val="000000"/>
                </a:solidFill>
              </a:rPr>
              <a:t> (</a:t>
            </a:r>
            <a:r>
              <a:rPr lang="en-US" sz="1800" dirty="0" err="1">
                <a:solidFill>
                  <a:srgbClr val="000000"/>
                </a:solidFill>
              </a:rPr>
              <a:t>cái</a:t>
            </a:r>
            <a:r>
              <a:rPr lang="en-US" sz="1800" dirty="0">
                <a:solidFill>
                  <a:srgbClr val="000000"/>
                </a:solidFill>
              </a:rPr>
              <a:t>) </a:t>
            </a:r>
          </a:p>
        </p:txBody>
      </p:sp>
      <p:sp>
        <p:nvSpPr>
          <p:cNvPr id="274465" name="Text Box 33"/>
          <p:cNvSpPr txBox="1">
            <a:spLocks noChangeArrowheads="1"/>
          </p:cNvSpPr>
          <p:nvPr/>
        </p:nvSpPr>
        <p:spPr bwMode="auto">
          <a:xfrm>
            <a:off x="3957987" y="4563381"/>
            <a:ext cx="3733800" cy="45720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sz="2400" b="1" dirty="0" err="1">
                <a:solidFill>
                  <a:srgbClr val="0000CC"/>
                </a:solidFill>
                <a:latin typeface="Times New Roman" pitchFamily="18" charset="0"/>
              </a:rPr>
              <a:t>QÚA</a:t>
            </a:r>
            <a:r>
              <a:rPr lang="en-US" sz="2400" b="1" dirty="0">
                <a:solidFill>
                  <a:srgbClr val="0000CC"/>
                </a:solidFill>
                <a:latin typeface="Times New Roman" pitchFamily="18" charset="0"/>
              </a:rPr>
              <a:t> </a:t>
            </a:r>
            <a:r>
              <a:rPr lang="en-US" sz="2400" b="1" dirty="0" err="1">
                <a:solidFill>
                  <a:srgbClr val="0000CC"/>
                </a:solidFill>
                <a:latin typeface="Times New Roman" pitchFamily="18" charset="0"/>
              </a:rPr>
              <a:t>TRÌNH</a:t>
            </a:r>
            <a:r>
              <a:rPr lang="en-US" sz="2400" b="1" dirty="0">
                <a:solidFill>
                  <a:srgbClr val="0000CC"/>
                </a:solidFill>
                <a:latin typeface="Times New Roman" pitchFamily="18" charset="0"/>
              </a:rPr>
              <a:t> </a:t>
            </a:r>
            <a:r>
              <a:rPr lang="en-US" sz="2400" b="1" dirty="0" err="1">
                <a:solidFill>
                  <a:srgbClr val="0000CC"/>
                </a:solidFill>
                <a:latin typeface="Times New Roman" pitchFamily="18" charset="0"/>
              </a:rPr>
              <a:t>THỤ</a:t>
            </a:r>
            <a:r>
              <a:rPr lang="en-US" sz="2400" b="1" dirty="0">
                <a:solidFill>
                  <a:srgbClr val="0000CC"/>
                </a:solidFill>
                <a:latin typeface="Times New Roman" pitchFamily="18" charset="0"/>
              </a:rPr>
              <a:t> </a:t>
            </a:r>
            <a:r>
              <a:rPr lang="en-US" sz="2400" b="1" dirty="0" err="1">
                <a:solidFill>
                  <a:srgbClr val="0000CC"/>
                </a:solidFill>
                <a:latin typeface="Times New Roman" pitchFamily="18" charset="0"/>
              </a:rPr>
              <a:t>PHẤN</a:t>
            </a:r>
            <a:endParaRPr lang="en-US" sz="2400" b="1" dirty="0">
              <a:solidFill>
                <a:srgbClr val="0000CC"/>
              </a:solidFill>
              <a:latin typeface="Times New Roman" pitchFamily="18" charset="0"/>
            </a:endParaRPr>
          </a:p>
        </p:txBody>
      </p:sp>
      <p:grpSp>
        <p:nvGrpSpPr>
          <p:cNvPr id="274467" name="Group 35"/>
          <p:cNvGrpSpPr>
            <a:grpSpLocks/>
          </p:cNvGrpSpPr>
          <p:nvPr/>
        </p:nvGrpSpPr>
        <p:grpSpPr bwMode="auto">
          <a:xfrm>
            <a:off x="2429435" y="1295400"/>
            <a:ext cx="228600" cy="304800"/>
            <a:chOff x="2496" y="2544"/>
            <a:chExt cx="288" cy="336"/>
          </a:xfrm>
        </p:grpSpPr>
        <p:sp>
          <p:nvSpPr>
            <p:cNvPr id="12310" name="AutoShape 3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grpSp>
          <p:nvGrpSpPr>
            <p:cNvPr id="12311" name="Group 37"/>
            <p:cNvGrpSpPr>
              <a:grpSpLocks/>
            </p:cNvGrpSpPr>
            <p:nvPr/>
          </p:nvGrpSpPr>
          <p:grpSpPr bwMode="auto">
            <a:xfrm>
              <a:off x="2526" y="2612"/>
              <a:ext cx="240" cy="202"/>
              <a:chOff x="2013" y="2043"/>
              <a:chExt cx="240" cy="202"/>
            </a:xfrm>
          </p:grpSpPr>
          <p:sp>
            <p:nvSpPr>
              <p:cNvPr id="12312" name="Oval 3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13" name="AutoShape 3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14" name="AutoShape 4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15" name="Freeform 4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grpSp>
      </p:grpSp>
      <p:grpSp>
        <p:nvGrpSpPr>
          <p:cNvPr id="274474" name="Group 42"/>
          <p:cNvGrpSpPr>
            <a:grpSpLocks/>
          </p:cNvGrpSpPr>
          <p:nvPr/>
        </p:nvGrpSpPr>
        <p:grpSpPr bwMode="auto">
          <a:xfrm>
            <a:off x="2429435" y="1295400"/>
            <a:ext cx="228600" cy="304800"/>
            <a:chOff x="2496" y="2544"/>
            <a:chExt cx="288" cy="336"/>
          </a:xfrm>
        </p:grpSpPr>
        <p:sp>
          <p:nvSpPr>
            <p:cNvPr id="12304" name="AutoShape 43"/>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grpSp>
          <p:nvGrpSpPr>
            <p:cNvPr id="12305" name="Group 44"/>
            <p:cNvGrpSpPr>
              <a:grpSpLocks/>
            </p:cNvGrpSpPr>
            <p:nvPr/>
          </p:nvGrpSpPr>
          <p:grpSpPr bwMode="auto">
            <a:xfrm>
              <a:off x="2526" y="2612"/>
              <a:ext cx="240" cy="202"/>
              <a:chOff x="2013" y="2043"/>
              <a:chExt cx="240" cy="202"/>
            </a:xfrm>
          </p:grpSpPr>
          <p:sp>
            <p:nvSpPr>
              <p:cNvPr id="12306" name="Oval 45"/>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07" name="AutoShape 46"/>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08" name="AutoShape 47"/>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eaLnBrk="0" fontAlgn="base" hangingPunct="0">
                  <a:lnSpc>
                    <a:spcPct val="150000"/>
                  </a:lnSpc>
                  <a:spcBef>
                    <a:spcPct val="50000"/>
                  </a:spcBef>
                  <a:spcAft>
                    <a:spcPct val="0"/>
                  </a:spcAft>
                </a:pPr>
                <a:endParaRPr lang="en-US"/>
              </a:p>
            </p:txBody>
          </p:sp>
          <p:sp>
            <p:nvSpPr>
              <p:cNvPr id="12309" name="Freeform 48"/>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grpSp>
      </p:grpSp>
      <p:pic>
        <p:nvPicPr>
          <p:cNvPr id="2" name="Thu phan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55136" y="244929"/>
            <a:ext cx="5727093" cy="4295320"/>
          </a:xfrm>
          <a:prstGeom prst="rect">
            <a:avLst/>
          </a:prstGeom>
        </p:spPr>
      </p:pic>
      <p:sp>
        <p:nvSpPr>
          <p:cNvPr id="3" name="Rectangle 2"/>
          <p:cNvSpPr/>
          <p:nvPr/>
        </p:nvSpPr>
        <p:spPr>
          <a:xfrm>
            <a:off x="1752600" y="5256893"/>
            <a:ext cx="4648200" cy="830997"/>
          </a:xfrm>
          <a:prstGeom prst="rect">
            <a:avLst/>
          </a:prstGeom>
        </p:spPr>
        <p:txBody>
          <a:bodyPr wrap="square">
            <a:spAutoFit/>
          </a:bodyPr>
          <a:lstStyle/>
          <a:p>
            <a:pPr eaLnBrk="0" fontAlgn="base" hangingPunct="0">
              <a:spcBef>
                <a:spcPct val="0"/>
              </a:spcBef>
              <a:spcAft>
                <a:spcPct val="0"/>
              </a:spcAft>
            </a:pPr>
            <a:r>
              <a:rPr lang="en-US" sz="2400" b="1" dirty="0" smtClean="0">
                <a:solidFill>
                  <a:srgbClr val="0000FF"/>
                </a:solidFill>
                <a:latin typeface="Arial" panose="020B0604020202020204" pitchFamily="34" charset="0"/>
              </a:rPr>
              <a:t> </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Thụ</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phấn</a:t>
            </a:r>
            <a:r>
              <a:rPr lang="en-US" sz="2400" b="1" dirty="0">
                <a:solidFill>
                  <a:srgbClr val="0000FF"/>
                </a:solidFill>
                <a:latin typeface="Arial" panose="020B0604020202020204" pitchFamily="34" charset="0"/>
              </a:rPr>
              <a:t>: </a:t>
            </a:r>
            <a:r>
              <a:rPr lang="en-US" sz="2400" b="1" dirty="0" err="1">
                <a:solidFill>
                  <a:srgbClr val="000000"/>
                </a:solidFill>
                <a:latin typeface="Arial" panose="020B0604020202020204" pitchFamily="34" charset="0"/>
              </a:rPr>
              <a:t>hạt</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phấn</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được</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chuyển</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từ</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nhị</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đến</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nhụy</a:t>
            </a:r>
            <a:r>
              <a:rPr lang="en-US" sz="2400" b="1"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227329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blinds(horizontal)">
                                      <p:cBhvr>
                                        <p:cTn id="7" dur="500"/>
                                        <p:tgtEl>
                                          <p:spTgt spid="27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11" dur="2000" fill="hold"/>
                                        <p:tgtEl>
                                          <p:spTgt spid="274437"/>
                                        </p:tgtEl>
                                        <p:attrNameLst>
                                          <p:attrName>ppt_x</p:attrName>
                                          <p:attrName>ppt_y</p:attrName>
                                        </p:attrNameLst>
                                      </p:cBhvr>
                                      <p:rCtr x="3177" y="-8426"/>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74467"/>
                                        </p:tgtEl>
                                        <p:attrNameLst>
                                          <p:attrName>style.visibility</p:attrName>
                                        </p:attrNameLst>
                                      </p:cBhvr>
                                      <p:to>
                                        <p:strVal val="visible"/>
                                      </p:to>
                                    </p:set>
                                    <p:animEffect transition="in" filter="blinds(horizontal)">
                                      <p:cBhvr>
                                        <p:cTn id="16" dur="500"/>
                                        <p:tgtEl>
                                          <p:spTgt spid="2744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0" dur="2000" fill="hold"/>
                                        <p:tgtEl>
                                          <p:spTgt spid="274467"/>
                                        </p:tgtEl>
                                        <p:attrNameLst>
                                          <p:attrName>ppt_x</p:attrName>
                                          <p:attrName>ppt_y</p:attrName>
                                        </p:attrNameLst>
                                      </p:cBhvr>
                                      <p:rCtr x="3177" y="-8426"/>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74474"/>
                                        </p:tgtEl>
                                        <p:attrNameLst>
                                          <p:attrName>style.visibility</p:attrName>
                                        </p:attrNameLst>
                                      </p:cBhvr>
                                      <p:to>
                                        <p:strVal val="visible"/>
                                      </p:to>
                                    </p:set>
                                    <p:animEffect transition="in" filter="blinds(horizontal)">
                                      <p:cBhvr>
                                        <p:cTn id="25" dur="500"/>
                                        <p:tgtEl>
                                          <p:spTgt spid="27447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9" dur="2000" fill="hold"/>
                                        <p:tgtEl>
                                          <p:spTgt spid="274474"/>
                                        </p:tgtEl>
                                        <p:attrNameLst>
                                          <p:attrName>ppt_x</p:attrName>
                                          <p:attrName>ppt_y</p:attrName>
                                        </p:attrNameLst>
                                      </p:cBhvr>
                                      <p:rCtr x="3177" y="-8426"/>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74458"/>
                                        </p:tgtEl>
                                        <p:attrNameLst>
                                          <p:attrName>style.visibility</p:attrName>
                                        </p:attrNameLst>
                                      </p:cBhvr>
                                      <p:to>
                                        <p:strVal val="visible"/>
                                      </p:to>
                                    </p:set>
                                    <p:animEffect transition="in" filter="box(in)">
                                      <p:cBhvr>
                                        <p:cTn id="39" dur="500"/>
                                        <p:tgtEl>
                                          <p:spTgt spid="274458"/>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74459"/>
                                        </p:tgtEl>
                                        <p:attrNameLst>
                                          <p:attrName>style.visibility</p:attrName>
                                        </p:attrNameLst>
                                      </p:cBhvr>
                                      <p:to>
                                        <p:strVal val="visible"/>
                                      </p:to>
                                    </p:set>
                                    <p:animEffect transition="in" filter="box(in)">
                                      <p:cBhvr>
                                        <p:cTn id="44" dur="500"/>
                                        <p:tgtEl>
                                          <p:spTgt spid="274459"/>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274460"/>
                                        </p:tgtEl>
                                        <p:attrNameLst>
                                          <p:attrName>style.visibility</p:attrName>
                                        </p:attrNameLst>
                                      </p:cBhvr>
                                      <p:to>
                                        <p:strVal val="visible"/>
                                      </p:to>
                                    </p:set>
                                    <p:animEffect transition="in" filter="box(in)">
                                      <p:cBhvr>
                                        <p:cTn id="48" dur="500"/>
                                        <p:tgtEl>
                                          <p:spTgt spid="27446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74461"/>
                                        </p:tgtEl>
                                        <p:attrNameLst>
                                          <p:attrName>style.visibility</p:attrName>
                                        </p:attrNameLst>
                                      </p:cBhvr>
                                      <p:to>
                                        <p:strVal val="visible"/>
                                      </p:to>
                                    </p:set>
                                    <p:animEffect transition="in" filter="box(in)">
                                      <p:cBhvr>
                                        <p:cTn id="53" dur="500"/>
                                        <p:tgtEl>
                                          <p:spTgt spid="274461"/>
                                        </p:tgtEl>
                                      </p:cBhvr>
                                    </p:animEffect>
                                  </p:childTnLst>
                                </p:cTn>
                              </p:par>
                            </p:childTnLst>
                          </p:cTn>
                        </p:par>
                        <p:par>
                          <p:cTn id="54" fill="hold">
                            <p:stCondLst>
                              <p:cond delay="500"/>
                            </p:stCondLst>
                            <p:childTnLst>
                              <p:par>
                                <p:cTn id="55" presetID="4" presetClass="entr" presetSubtype="16" fill="hold" grpId="0" nodeType="afterEffect">
                                  <p:stCondLst>
                                    <p:cond delay="0"/>
                                  </p:stCondLst>
                                  <p:childTnLst>
                                    <p:set>
                                      <p:cBhvr>
                                        <p:cTn id="56" dur="1" fill="hold">
                                          <p:stCondLst>
                                            <p:cond delay="0"/>
                                          </p:stCondLst>
                                        </p:cTn>
                                        <p:tgtEl>
                                          <p:spTgt spid="274462"/>
                                        </p:tgtEl>
                                        <p:attrNameLst>
                                          <p:attrName>style.visibility</p:attrName>
                                        </p:attrNameLst>
                                      </p:cBhvr>
                                      <p:to>
                                        <p:strVal val="visible"/>
                                      </p:to>
                                    </p:set>
                                    <p:animEffect transition="in" filter="box(in)">
                                      <p:cBhvr>
                                        <p:cTn id="57" dur="500"/>
                                        <p:tgtEl>
                                          <p:spTgt spid="2744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bldLst>
      <p:bldP spid="274458" grpId="0"/>
      <p:bldP spid="274459" grpId="0" animBg="1"/>
      <p:bldP spid="274460" grpId="0" animBg="1"/>
      <p:bldP spid="274461" grpId="0" animBg="1"/>
      <p:bldP spid="27446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BÀI</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33: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SẢN</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HỮU</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TÍNH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VẬT</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KHÁI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NIỆM</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SẢN</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HỮU</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TÍNH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0" y="891971"/>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II.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SINH</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SẢN</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HỮU</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TÍNH</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Ở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THỰC</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VẬT</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CÓ</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HOA</a:t>
            </a:r>
            <a:endParaRPr kumimoji="0" lang="en-US" alt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1.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Cấu</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tạo</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hoa</a:t>
            </a:r>
            <a:endParaRPr kumimoji="0" lang="en-US" alt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Rectangle 13"/>
          <p:cNvSpPr/>
          <p:nvPr/>
        </p:nvSpPr>
        <p:spPr>
          <a:xfrm>
            <a:off x="0" y="1900675"/>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2.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Thụ</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phấn</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và</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thụ</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tinh</a:t>
            </a:r>
            <a:endParaRPr kumimoji="0" lang="en-US" alt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Rectangle 16"/>
          <p:cNvSpPr/>
          <p:nvPr/>
        </p:nvSpPr>
        <p:spPr>
          <a:xfrm>
            <a:off x="-73890" y="2481208"/>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Thụ</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phấn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là</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quá</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trình</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hạt</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phấn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được</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chuyển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từ</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nhị</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đến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đầu</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nhụy</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8156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12192000" cy="3965886"/>
          </a:xfrm>
          <a:prstGeom prst="rect">
            <a:avLst/>
          </a:prstGeom>
          <a:noFill/>
          <a:ln w="9525">
            <a:noFill/>
            <a:miter lim="800000"/>
            <a:headEnd/>
            <a:tailEnd/>
          </a:ln>
          <a:effectLst/>
        </p:spPr>
      </p:pic>
      <p:sp>
        <p:nvSpPr>
          <p:cNvPr id="4" name="Rectangle 3"/>
          <p:cNvSpPr/>
          <p:nvPr/>
        </p:nvSpPr>
        <p:spPr>
          <a:xfrm>
            <a:off x="0" y="4161695"/>
            <a:ext cx="12192000" cy="1384995"/>
          </a:xfrm>
          <a:prstGeom prst="rect">
            <a:avLst/>
          </a:prstGeom>
        </p:spPr>
        <p:txBody>
          <a:bodyPr wrap="square">
            <a:spAutoFit/>
          </a:bodyPr>
          <a:lstStyle/>
          <a:p>
            <a:pPr algn="just"/>
            <a:r>
              <a:rPr lang="vi-VN" sz="2800" b="1" dirty="0" smtClean="0">
                <a:solidFill>
                  <a:srgbClr val="FF00FF"/>
                </a:solidFill>
                <a:latin typeface="Times New Roman" pitchFamily="18" charset="0"/>
                <a:cs typeface="Times New Roman" pitchFamily="18" charset="0"/>
              </a:rPr>
              <a:t>- Tự thụ phấn </a:t>
            </a:r>
            <a:r>
              <a:rPr lang="vi-VN" sz="2800" dirty="0" smtClean="0">
                <a:solidFill>
                  <a:srgbClr val="FF00FF"/>
                </a:solidFill>
                <a:latin typeface="Times New Roman" pitchFamily="18" charset="0"/>
                <a:cs typeface="Times New Roman" pitchFamily="18" charset="0"/>
              </a:rPr>
              <a:t>là hình thức thụ phấn trong đó hạt phấn từ nhị được chuyển đến đầu nhụy của cùng một hoa hoặc hạt phấn từ nhị của bông hoa này tới đầu nhụy của bông hoa khác trên cùng một cây.</a:t>
            </a:r>
          </a:p>
        </p:txBody>
      </p:sp>
      <p:sp>
        <p:nvSpPr>
          <p:cNvPr id="5" name="Rectangle 4"/>
          <p:cNvSpPr/>
          <p:nvPr/>
        </p:nvSpPr>
        <p:spPr>
          <a:xfrm>
            <a:off x="0" y="5482494"/>
            <a:ext cx="12192000" cy="954107"/>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 </a:t>
            </a:r>
            <a:r>
              <a:rPr lang="vi-VN" sz="2800" b="1" dirty="0" smtClean="0">
                <a:solidFill>
                  <a:srgbClr val="FF00FF"/>
                </a:solidFill>
                <a:latin typeface="Times New Roman" pitchFamily="18" charset="0"/>
                <a:cs typeface="Times New Roman" pitchFamily="18" charset="0"/>
              </a:rPr>
              <a:t>Thụ phấn chéo </a:t>
            </a:r>
            <a:r>
              <a:rPr lang="vi-VN" sz="2800" dirty="0" smtClean="0">
                <a:solidFill>
                  <a:srgbClr val="FF00FF"/>
                </a:solidFill>
                <a:latin typeface="Times New Roman" pitchFamily="18" charset="0"/>
                <a:cs typeface="Times New Roman" pitchFamily="18" charset="0"/>
              </a:rPr>
              <a:t>là hình thức thụ phấn trong đó hạt phấn từ nhị của hoa ở cây này được chuyển đến đầu nhụy của hoa cây khác.</a:t>
            </a:r>
            <a:endParaRPr lang="vi-VN"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ppt_w</p:attrName>
                                        </p:attrNameLst>
                                      </p:cBhvr>
                                      <p:tavLst>
                                        <p:tav tm="0">
                                          <p:val>
                                            <p:fltVal val="0"/>
                                          </p:val>
                                        </p:tav>
                                        <p:tav tm="100000">
                                          <p:val>
                                            <p:strVal val="#ppt_w"/>
                                          </p:val>
                                        </p:tav>
                                      </p:tavLst>
                                    </p:anim>
                                    <p:anim calcmode="lin" valueType="num">
                                      <p:cBhvr>
                                        <p:cTn id="8" dur="1000" fill="hold"/>
                                        <p:tgtEl>
                                          <p:spTgt spid="27650"/>
                                        </p:tgtEl>
                                        <p:attrNameLst>
                                          <p:attrName>ppt_h</p:attrName>
                                        </p:attrNameLst>
                                      </p:cBhvr>
                                      <p:tavLst>
                                        <p:tav tm="0">
                                          <p:val>
                                            <p:fltVal val="0"/>
                                          </p:val>
                                        </p:tav>
                                        <p:tav tm="100000">
                                          <p:val>
                                            <p:strVal val="#ppt_h"/>
                                          </p:val>
                                        </p:tav>
                                      </p:tavLst>
                                    </p:anim>
                                    <p:anim calcmode="lin" valueType="num">
                                      <p:cBhvr>
                                        <p:cTn id="9" dur="1000" fill="hold"/>
                                        <p:tgtEl>
                                          <p:spTgt spid="27650"/>
                                        </p:tgtEl>
                                        <p:attrNameLst>
                                          <p:attrName>style.rotation</p:attrName>
                                        </p:attrNameLst>
                                      </p:cBhvr>
                                      <p:tavLst>
                                        <p:tav tm="0">
                                          <p:val>
                                            <p:fltVal val="90"/>
                                          </p:val>
                                        </p:tav>
                                        <p:tav tm="100000">
                                          <p:val>
                                            <p:fltVal val="0"/>
                                          </p:val>
                                        </p:tav>
                                      </p:tavLst>
                                    </p:anim>
                                    <p:animEffect transition="in" filter="fade">
                                      <p:cBhvr>
                                        <p:cTn id="10" dur="1000"/>
                                        <p:tgtEl>
                                          <p:spTgt spid="27650"/>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60210"/>
            <a:ext cx="12192000" cy="584775"/>
          </a:xfrm>
          <a:prstGeom prst="rect">
            <a:avLst/>
          </a:prstGeom>
        </p:spPr>
        <p:txBody>
          <a:bodyPr wrap="square">
            <a:spAutoFit/>
          </a:bodyPr>
          <a:lstStyle/>
          <a:p>
            <a:pPr algn="just"/>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Hoa</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thụ</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phấn</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nhờ</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gió</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hoa</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bồ</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công</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anh</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lúa</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ngô</a:t>
            </a:r>
            <a:r>
              <a:rPr lang="en-US" sz="3200" dirty="0" smtClean="0">
                <a:solidFill>
                  <a:srgbClr val="FF00FF"/>
                </a:solidFill>
                <a:latin typeface="Times New Roman" pitchFamily="18" charset="0"/>
                <a:cs typeface="Times New Roman" pitchFamily="18" charset="0"/>
              </a:rPr>
              <a:t>,…</a:t>
            </a:r>
            <a:endParaRPr lang="vi-VN" sz="3200" dirty="0" smtClean="0">
              <a:solidFill>
                <a:srgbClr val="FF00FF"/>
              </a:solidFill>
              <a:latin typeface="Times New Roman" pitchFamily="18" charset="0"/>
              <a:cs typeface="Times New Roman" pitchFamily="18" charset="0"/>
            </a:endParaRPr>
          </a:p>
        </p:txBody>
      </p:sp>
      <p:sp>
        <p:nvSpPr>
          <p:cNvPr id="5" name="Rectangle 4"/>
          <p:cNvSpPr/>
          <p:nvPr/>
        </p:nvSpPr>
        <p:spPr>
          <a:xfrm>
            <a:off x="0" y="3798836"/>
            <a:ext cx="12192000" cy="584775"/>
          </a:xfrm>
          <a:prstGeom prst="rect">
            <a:avLst/>
          </a:prstGeom>
        </p:spPr>
        <p:txBody>
          <a:bodyPr wrap="square">
            <a:spAutoFit/>
          </a:bodyPr>
          <a:lstStyle/>
          <a:p>
            <a:pPr algn="just"/>
            <a:r>
              <a:rPr lang="vi-VN" sz="3200" dirty="0" smtClean="0">
                <a:solidFill>
                  <a:srgbClr val="FF00FF"/>
                </a:solidFill>
                <a:latin typeface="Times New Roman" pitchFamily="18" charset="0"/>
                <a:cs typeface="Times New Roman" pitchFamily="18" charset="0"/>
              </a:rPr>
              <a:t>- Hoa thụ phấn nhờ sâu bọ: hoa nhãn, bưởi, vải, cam,…</a:t>
            </a:r>
            <a:endParaRPr lang="vi-VN" sz="3200" dirty="0">
              <a:solidFill>
                <a:srgbClr val="FF00FF"/>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a:srcRect/>
          <a:stretch>
            <a:fillRect/>
          </a:stretch>
        </p:blipFill>
        <p:spPr bwMode="auto">
          <a:xfrm>
            <a:off x="3160023" y="0"/>
            <a:ext cx="5882368" cy="3120994"/>
          </a:xfrm>
          <a:prstGeom prst="rect">
            <a:avLst/>
          </a:prstGeom>
          <a:noFill/>
          <a:ln w="9525">
            <a:noFill/>
            <a:miter lim="800000"/>
            <a:headEnd/>
            <a:tailEnd/>
          </a:ln>
          <a:effectLst/>
        </p:spPr>
      </p:pic>
      <p:sp>
        <p:nvSpPr>
          <p:cNvPr id="6" name="Rectangle 5"/>
          <p:cNvSpPr/>
          <p:nvPr/>
        </p:nvSpPr>
        <p:spPr>
          <a:xfrm>
            <a:off x="0" y="4473751"/>
            <a:ext cx="12192000" cy="584775"/>
          </a:xfrm>
          <a:prstGeom prst="rect">
            <a:avLst/>
          </a:prstGeom>
        </p:spPr>
        <p:txBody>
          <a:bodyPr wrap="square">
            <a:spAutoFit/>
          </a:bodyPr>
          <a:lstStyle/>
          <a:p>
            <a:pPr algn="just"/>
            <a:r>
              <a:rPr lang="vi-VN" sz="3200" dirty="0" smtClean="0">
                <a:solidFill>
                  <a:srgbClr val="FF00FF"/>
                </a:solidFill>
                <a:latin typeface="Times New Roman" pitchFamily="18" charset="0"/>
                <a:cs typeface="Times New Roman" pitchFamily="18" charset="0"/>
              </a:rPr>
              <a:t>- Hoa thụ phấn nhờ con người: hoa bầu, mướp,</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dưa</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hấu</a:t>
            </a:r>
            <a:r>
              <a:rPr lang="vi-VN" sz="3200" dirty="0" smtClean="0">
                <a:solidFill>
                  <a:srgbClr val="FF00FF"/>
                </a:solidFill>
                <a:latin typeface="Times New Roman" pitchFamily="18" charset="0"/>
                <a:cs typeface="Times New Roman" pitchFamily="18" charset="0"/>
              </a:rPr>
              <a:t>…</a:t>
            </a:r>
            <a:endParaRPr lang="vi-VN" sz="32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fltVal val="0"/>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73751"/>
            <a:ext cx="12192000" cy="1569660"/>
          </a:xfrm>
          <a:prstGeom prst="rect">
            <a:avLst/>
          </a:prstGeom>
        </p:spPr>
        <p:txBody>
          <a:bodyPr wrap="square">
            <a:spAutoFit/>
          </a:bodyPr>
          <a:lstStyle/>
          <a:p>
            <a:pPr algn="just"/>
            <a:r>
              <a:rPr lang="vi-VN" sz="3200" dirty="0" smtClean="0">
                <a:solidFill>
                  <a:srgbClr val="FF00FF"/>
                </a:solidFill>
                <a:latin typeface="Times New Roman" pitchFamily="18" charset="0"/>
                <a:cs typeface="Times New Roman" pitchFamily="18" charset="0"/>
              </a:rPr>
              <a:t>Phải bảo vệ một số loài côn trùng thụ phấn cho cây vì: Những loài côn trùng này có vai trò quan trọng góp phần thụ phấn cho cây đảm bảo sự duy trì nòi giống của các cây này đồng thời làm tăng năng suất cây trồng.</a:t>
            </a:r>
            <a:endParaRPr lang="vi-VN" sz="3200" dirty="0">
              <a:solidFill>
                <a:srgbClr val="FF00FF"/>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2"/>
          <a:srcRect/>
          <a:stretch>
            <a:fillRect/>
          </a:stretch>
        </p:blipFill>
        <p:spPr bwMode="auto">
          <a:xfrm>
            <a:off x="2706234" y="0"/>
            <a:ext cx="6728051" cy="394255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1000" fill="hold"/>
                                        <p:tgtEl>
                                          <p:spTgt spid="29698"/>
                                        </p:tgtEl>
                                        <p:attrNameLst>
                                          <p:attrName>ppt_w</p:attrName>
                                        </p:attrNameLst>
                                      </p:cBhvr>
                                      <p:tavLst>
                                        <p:tav tm="0">
                                          <p:val>
                                            <p:fltVal val="0"/>
                                          </p:val>
                                        </p:tav>
                                        <p:tav tm="100000">
                                          <p:val>
                                            <p:strVal val="#ppt_w"/>
                                          </p:val>
                                        </p:tav>
                                      </p:tavLst>
                                    </p:anim>
                                    <p:anim calcmode="lin" valueType="num">
                                      <p:cBhvr>
                                        <p:cTn id="8" dur="1000" fill="hold"/>
                                        <p:tgtEl>
                                          <p:spTgt spid="29698"/>
                                        </p:tgtEl>
                                        <p:attrNameLst>
                                          <p:attrName>ppt_h</p:attrName>
                                        </p:attrNameLst>
                                      </p:cBhvr>
                                      <p:tavLst>
                                        <p:tav tm="0">
                                          <p:val>
                                            <p:fltVal val="0"/>
                                          </p:val>
                                        </p:tav>
                                        <p:tav tm="100000">
                                          <p:val>
                                            <p:strVal val="#ppt_h"/>
                                          </p:val>
                                        </p:tav>
                                      </p:tavLst>
                                    </p:anim>
                                    <p:anim calcmode="lin" valueType="num">
                                      <p:cBhvr>
                                        <p:cTn id="9" dur="1000" fill="hold"/>
                                        <p:tgtEl>
                                          <p:spTgt spid="29698"/>
                                        </p:tgtEl>
                                        <p:attrNameLst>
                                          <p:attrName>style.rotation</p:attrName>
                                        </p:attrNameLst>
                                      </p:cBhvr>
                                      <p:tavLst>
                                        <p:tav tm="0">
                                          <p:val>
                                            <p:fltVal val="360"/>
                                          </p:val>
                                        </p:tav>
                                        <p:tav tm="100000">
                                          <p:val>
                                            <p:fltVal val="0"/>
                                          </p:val>
                                        </p:tav>
                                      </p:tavLst>
                                    </p:anim>
                                    <p:animEffect transition="in" filter="fade">
                                      <p:cBhvr>
                                        <p:cTn id="10" dur="1000"/>
                                        <p:tgtEl>
                                          <p:spTgt spid="2969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824" y="76200"/>
            <a:ext cx="8229600" cy="1143000"/>
          </a:xfrm>
        </p:spPr>
        <p:txBody>
          <a:bodyPr/>
          <a:lstStyle/>
          <a:p>
            <a:r>
              <a:rPr lang="en-US" sz="3200" b="1" dirty="0" err="1">
                <a:solidFill>
                  <a:srgbClr val="0000FF"/>
                </a:solidFill>
              </a:rPr>
              <a:t>CÁC</a:t>
            </a:r>
            <a:r>
              <a:rPr lang="en-US" sz="3200" b="1" dirty="0">
                <a:solidFill>
                  <a:srgbClr val="0000FF"/>
                </a:solidFill>
              </a:rPr>
              <a:t> </a:t>
            </a:r>
            <a:r>
              <a:rPr lang="en-US" sz="3200" b="1" dirty="0" err="1">
                <a:solidFill>
                  <a:srgbClr val="0000FF"/>
                </a:solidFill>
              </a:rPr>
              <a:t>YẾU</a:t>
            </a:r>
            <a:r>
              <a:rPr lang="en-US" sz="3200" b="1" dirty="0">
                <a:solidFill>
                  <a:srgbClr val="0000FF"/>
                </a:solidFill>
              </a:rPr>
              <a:t> </a:t>
            </a:r>
            <a:r>
              <a:rPr lang="en-US" sz="3200" b="1" dirty="0" err="1">
                <a:solidFill>
                  <a:srgbClr val="0000FF"/>
                </a:solidFill>
              </a:rPr>
              <a:t>TỐ</a:t>
            </a:r>
            <a:r>
              <a:rPr lang="en-US" sz="3200" b="1" dirty="0">
                <a:solidFill>
                  <a:srgbClr val="0000FF"/>
                </a:solidFill>
              </a:rPr>
              <a:t> </a:t>
            </a:r>
            <a:r>
              <a:rPr lang="en-US" sz="3200" b="1" dirty="0" err="1">
                <a:solidFill>
                  <a:srgbClr val="0000FF"/>
                </a:solidFill>
              </a:rPr>
              <a:t>THAM</a:t>
            </a:r>
            <a:r>
              <a:rPr lang="en-US" sz="3200" b="1" dirty="0">
                <a:solidFill>
                  <a:srgbClr val="0000FF"/>
                </a:solidFill>
              </a:rPr>
              <a:t> </a:t>
            </a:r>
            <a:r>
              <a:rPr lang="en-US" sz="3200" b="1" dirty="0" err="1">
                <a:solidFill>
                  <a:srgbClr val="0000FF"/>
                </a:solidFill>
              </a:rPr>
              <a:t>GIA</a:t>
            </a:r>
            <a:r>
              <a:rPr lang="en-US" sz="3200" b="1" dirty="0">
                <a:solidFill>
                  <a:srgbClr val="0000FF"/>
                </a:solidFill>
              </a:rPr>
              <a:t> </a:t>
            </a:r>
            <a:r>
              <a:rPr lang="en-US" sz="3200" b="1" dirty="0" err="1">
                <a:solidFill>
                  <a:srgbClr val="0000FF"/>
                </a:solidFill>
              </a:rPr>
              <a:t>QUÁ</a:t>
            </a:r>
            <a:r>
              <a:rPr lang="en-US" sz="3200" b="1" dirty="0">
                <a:solidFill>
                  <a:srgbClr val="0000FF"/>
                </a:solidFill>
              </a:rPr>
              <a:t> </a:t>
            </a:r>
            <a:r>
              <a:rPr lang="en-US" sz="3200" b="1" dirty="0" err="1">
                <a:solidFill>
                  <a:srgbClr val="0000FF"/>
                </a:solidFill>
              </a:rPr>
              <a:t>TRÌNH</a:t>
            </a:r>
            <a:r>
              <a:rPr lang="en-US" sz="3200" b="1" dirty="0">
                <a:solidFill>
                  <a:srgbClr val="0000FF"/>
                </a:solidFill>
              </a:rPr>
              <a:t> </a:t>
            </a:r>
            <a:r>
              <a:rPr lang="en-US" sz="3200" b="1" dirty="0" err="1">
                <a:solidFill>
                  <a:srgbClr val="0000FF"/>
                </a:solidFill>
              </a:rPr>
              <a:t>THỤ</a:t>
            </a:r>
            <a:r>
              <a:rPr lang="en-US" sz="3200" b="1" dirty="0">
                <a:solidFill>
                  <a:srgbClr val="0000FF"/>
                </a:solidFill>
              </a:rPr>
              <a:t> </a:t>
            </a:r>
            <a:r>
              <a:rPr lang="en-US" sz="3200" b="1" dirty="0" err="1">
                <a:solidFill>
                  <a:srgbClr val="0000FF"/>
                </a:solidFill>
              </a:rPr>
              <a:t>PHẤN</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HOA</a:t>
            </a:r>
            <a:endParaRPr lang="en-US" sz="3200" b="1" dirty="0">
              <a:solidFill>
                <a:srgbClr val="0000FF"/>
              </a:solidFill>
            </a:endParaRPr>
          </a:p>
        </p:txBody>
      </p:sp>
      <p:pic>
        <p:nvPicPr>
          <p:cNvPr id="4" name="Cac yeu to tham gia thu pha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295400"/>
            <a:ext cx="3566333" cy="3802250"/>
          </a:xfrm>
          <a:prstGeom prst="rect">
            <a:avLst/>
          </a:prstGeom>
        </p:spPr>
      </p:pic>
      <p:pic>
        <p:nvPicPr>
          <p:cNvPr id="5"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24000" y="5435041"/>
            <a:ext cx="910814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5105400" y="1295400"/>
            <a:ext cx="5526741" cy="38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6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42857" y="482362"/>
            <a:ext cx="6749143" cy="6001643"/>
          </a:xfrm>
          <a:prstGeom prst="rect">
            <a:avLst/>
          </a:prstGeom>
        </p:spPr>
        <p:txBody>
          <a:bodyPr wrap="square">
            <a:spAutoFit/>
          </a:bodyPr>
          <a:lstStyle/>
          <a:p>
            <a:pPr algn="just"/>
            <a:r>
              <a:rPr lang="vi-VN" sz="3200" dirty="0" smtClean="0">
                <a:solidFill>
                  <a:srgbClr val="FF00FF"/>
                </a:solidFill>
                <a:latin typeface="Times New Roman" pitchFamily="18" charset="0"/>
                <a:cs typeface="Times New Roman" pitchFamily="18" charset="0"/>
              </a:rPr>
              <a:t>Ở các vườn trồng cây như nhãn, vải, xoài người ta thường kết hợp với nuôi ong vì:</a:t>
            </a:r>
          </a:p>
          <a:p>
            <a:pPr algn="just"/>
            <a:r>
              <a:rPr lang="vi-VN" sz="3200" dirty="0" smtClean="0">
                <a:solidFill>
                  <a:srgbClr val="FF00FF"/>
                </a:solidFill>
                <a:latin typeface="Times New Roman" pitchFamily="18" charset="0"/>
                <a:cs typeface="Times New Roman" pitchFamily="18" charset="0"/>
              </a:rPr>
              <a:t>- Ong có tập tính là hút mật sẽ giúp thụ phấn cho hoa. Nuôi ong trong vườn cây ăn quả giúp tăng số lượng hoa được thụ phấn, tạo ra nhiều quả, làm tăng năng suất của cây trồng.</a:t>
            </a:r>
          </a:p>
          <a:p>
            <a:pPr algn="just"/>
            <a:r>
              <a:rPr lang="vi-VN" sz="3200" dirty="0" smtClean="0">
                <a:solidFill>
                  <a:srgbClr val="FF00FF"/>
                </a:solidFill>
                <a:latin typeface="Times New Roman" pitchFamily="18" charset="0"/>
                <a:cs typeface="Times New Roman" pitchFamily="18" charset="0"/>
              </a:rPr>
              <a:t>- Ngoài ra, mật ong có giá trị kinh tế cao → Nuôi ong vừa giúp tăng sản lượng quả vừa giúp tăng thêm thu nhập từ mật ong và sáp ong cho người nuôi.</a:t>
            </a:r>
            <a:endParaRPr lang="vi-VN" sz="3200" dirty="0">
              <a:solidFill>
                <a:srgbClr val="FF00FF"/>
              </a:solidFill>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2"/>
          <a:srcRect/>
          <a:stretch>
            <a:fillRect/>
          </a:stretch>
        </p:blipFill>
        <p:spPr bwMode="auto">
          <a:xfrm>
            <a:off x="0" y="1277257"/>
            <a:ext cx="5381377" cy="348342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ppt_w</p:attrName>
                                        </p:attrNameLst>
                                      </p:cBhvr>
                                      <p:tavLst>
                                        <p:tav tm="0">
                                          <p:val>
                                            <p:fltVal val="0"/>
                                          </p:val>
                                        </p:tav>
                                        <p:tav tm="100000">
                                          <p:val>
                                            <p:strVal val="#ppt_w"/>
                                          </p:val>
                                        </p:tav>
                                      </p:tavLst>
                                    </p:anim>
                                    <p:anim calcmode="lin" valueType="num">
                                      <p:cBhvr>
                                        <p:cTn id="8" dur="1000" fill="hold"/>
                                        <p:tgtEl>
                                          <p:spTgt spid="30722"/>
                                        </p:tgtEl>
                                        <p:attrNameLst>
                                          <p:attrName>ppt_h</p:attrName>
                                        </p:attrNameLst>
                                      </p:cBhvr>
                                      <p:tavLst>
                                        <p:tav tm="0">
                                          <p:val>
                                            <p:fltVal val="0"/>
                                          </p:val>
                                        </p:tav>
                                        <p:tav tm="100000">
                                          <p:val>
                                            <p:strVal val="#ppt_h"/>
                                          </p:val>
                                        </p:tav>
                                      </p:tavLst>
                                    </p:anim>
                                    <p:anim calcmode="lin" valueType="num">
                                      <p:cBhvr>
                                        <p:cTn id="9" dur="1000" fill="hold"/>
                                        <p:tgtEl>
                                          <p:spTgt spid="30722"/>
                                        </p:tgtEl>
                                        <p:attrNameLst>
                                          <p:attrName>style.rotation</p:attrName>
                                        </p:attrNameLst>
                                      </p:cBhvr>
                                      <p:tavLst>
                                        <p:tav tm="0">
                                          <p:val>
                                            <p:fltVal val="90"/>
                                          </p:val>
                                        </p:tav>
                                        <p:tav tm="100000">
                                          <p:val>
                                            <p:fltVal val="0"/>
                                          </p:val>
                                        </p:tav>
                                      </p:tavLst>
                                    </p:anim>
                                    <p:animEffect transition="in" filter="fade">
                                      <p:cBhvr>
                                        <p:cTn id="10" dur="1000"/>
                                        <p:tgtEl>
                                          <p:spTgt spid="30722"/>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1288131"/>
            <a:ext cx="12192001" cy="43672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89527" y="152401"/>
            <a:ext cx="11443855" cy="885824"/>
          </a:xfrm>
        </p:spPr>
        <p:txBody>
          <a:bodyPr/>
          <a:lstStyle/>
          <a:p>
            <a:pPr algn="l"/>
            <a:r>
              <a:rPr lang="en-US" sz="2800" b="1" dirty="0" err="1" smtClean="0">
                <a:solidFill>
                  <a:srgbClr val="0000FF"/>
                </a:solidFill>
                <a:latin typeface="Times New Roman" panose="02020603050405020304" pitchFamily="18" charset="0"/>
                <a:cs typeface="Times New Roman" panose="02020603050405020304" pitchFamily="18" charset="0"/>
              </a:rPr>
              <a:t>Thụ</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Phôi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p>
        </p:txBody>
      </p:sp>
      <p:pic>
        <p:nvPicPr>
          <p:cNvPr id="4" name="Thu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528" y="1143000"/>
            <a:ext cx="10806545" cy="5181601"/>
          </a:xfrm>
          <a:prstGeom prst="rect">
            <a:avLst/>
          </a:prstGeom>
        </p:spPr>
      </p:pic>
    </p:spTree>
    <p:extLst>
      <p:ext uri="{BB962C8B-B14F-4D97-AF65-F5344CB8AC3E}">
        <p14:creationId xmlns:p14="http://schemas.microsoft.com/office/powerpoint/2010/main" val="169788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4" name="Rectangle 13"/>
          <p:cNvSpPr/>
          <p:nvPr/>
        </p:nvSpPr>
        <p:spPr>
          <a:xfrm>
            <a:off x="0" y="1879207"/>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2.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phấn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và</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tinh</a:t>
            </a:r>
            <a:endParaRPr lang="en-US" altLang="en-US" sz="2800" b="1" dirty="0">
              <a:solidFill>
                <a:srgbClr val="0000FF"/>
              </a:solidFill>
              <a:latin typeface="Times New Roman" pitchFamily="18" charset="0"/>
              <a:cs typeface="Times New Roman" pitchFamily="18" charset="0"/>
            </a:endParaRPr>
          </a:p>
        </p:txBody>
      </p:sp>
      <p:sp>
        <p:nvSpPr>
          <p:cNvPr id="17" name="Rectangle 16"/>
          <p:cNvSpPr/>
          <p:nvPr/>
        </p:nvSpPr>
        <p:spPr>
          <a:xfrm>
            <a:off x="0" y="2506553"/>
            <a:ext cx="12192000" cy="523220"/>
          </a:xfrm>
          <a:prstGeom prst="rect">
            <a:avLst/>
          </a:prstGeom>
        </p:spPr>
        <p:txBody>
          <a:bodyPr wrap="square">
            <a:spAutoFit/>
          </a:bodyPr>
          <a:lstStyle/>
          <a:p>
            <a:pPr algn="just">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phấn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quá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hạt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phấn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chuyển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từ</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đến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đầu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nhụy</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
        <p:nvSpPr>
          <p:cNvPr id="18" name="Rectangle 17"/>
          <p:cNvSpPr/>
          <p:nvPr/>
        </p:nvSpPr>
        <p:spPr>
          <a:xfrm>
            <a:off x="0" y="3135729"/>
            <a:ext cx="12192000" cy="1384995"/>
          </a:xfrm>
          <a:prstGeom prst="rect">
            <a:avLst/>
          </a:prstGeom>
        </p:spPr>
        <p:txBody>
          <a:bodyPr wrap="square">
            <a:spAutoFit/>
          </a:bodyPr>
          <a:lstStyle/>
          <a:p>
            <a:pPr algn="just">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quá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giao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đực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chứa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hạt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phấn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giao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noãn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chứa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bầu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nhụy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phát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triển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phôi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từ</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phôi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mới</a:t>
            </a:r>
            <a:r>
              <a:rPr lang="en-US" altLang="en-US" sz="2800" dirty="0" smtClean="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p:txBody>
      </p:sp>
      <p:sp>
        <p:nvSpPr>
          <p:cNvPr id="19" name="Rectangle 18"/>
          <p:cNvSpPr/>
          <p:nvPr/>
        </p:nvSpPr>
        <p:spPr>
          <a:xfrm>
            <a:off x="0" y="462668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3. </a:t>
            </a:r>
            <a:r>
              <a:rPr lang="en-US" altLang="en-US" sz="2800" b="1" dirty="0" err="1" smtClean="0">
                <a:solidFill>
                  <a:srgbClr val="0000FF"/>
                </a:solidFill>
                <a:latin typeface="Times New Roman" pitchFamily="18" charset="0"/>
                <a:cs typeface="Times New Roman" pitchFamily="18" charset="0"/>
              </a:rPr>
              <a:t>Quá</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trình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lớn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lên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của</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quả</a:t>
            </a:r>
            <a:endParaRPr lang="en-US" alt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124200"/>
            <a:ext cx="5486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1299835"/>
            <a:ext cx="5497793" cy="20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37" y="3124200"/>
            <a:ext cx="477549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4648200" y="3859213"/>
            <a:ext cx="3040063" cy="1698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11" name="Line 38"/>
          <p:cNvSpPr>
            <a:spLocks noChangeShapeType="1"/>
          </p:cNvSpPr>
          <p:nvPr/>
        </p:nvSpPr>
        <p:spPr bwMode="auto">
          <a:xfrm flipH="1" flipV="1">
            <a:off x="4114800" y="48720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12" name="Text Box 39"/>
          <p:cNvSpPr txBox="1">
            <a:spLocks noChangeArrowheads="1"/>
          </p:cNvSpPr>
          <p:nvPr/>
        </p:nvSpPr>
        <p:spPr bwMode="auto">
          <a:xfrm>
            <a:off x="4394200" y="3319464"/>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b="1">
                <a:solidFill>
                  <a:srgbClr val="000000"/>
                </a:solidFill>
              </a:rPr>
              <a:t>Hạt</a:t>
            </a:r>
          </a:p>
        </p:txBody>
      </p:sp>
      <p:sp>
        <p:nvSpPr>
          <p:cNvPr id="13" name="Text Box 40"/>
          <p:cNvSpPr txBox="1">
            <a:spLocks noChangeArrowheads="1"/>
          </p:cNvSpPr>
          <p:nvPr/>
        </p:nvSpPr>
        <p:spPr bwMode="auto">
          <a:xfrm>
            <a:off x="3352800" y="45720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b="1">
                <a:solidFill>
                  <a:srgbClr val="000000"/>
                </a:solidFill>
              </a:rPr>
              <a:t>PHÔI</a:t>
            </a:r>
          </a:p>
        </p:txBody>
      </p:sp>
      <p:sp>
        <p:nvSpPr>
          <p:cNvPr id="77836" name="Text Box 26"/>
          <p:cNvSpPr txBox="1">
            <a:spLocks noChangeArrowheads="1"/>
          </p:cNvSpPr>
          <p:nvPr/>
        </p:nvSpPr>
        <p:spPr bwMode="auto">
          <a:xfrm>
            <a:off x="1388269" y="6379509"/>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sz="2800" b="1" dirty="0">
                <a:solidFill>
                  <a:srgbClr val="FF0066"/>
                </a:solidFill>
                <a:latin typeface="Times New Roman" panose="02020603050405020304" pitchFamily="18" charset="0"/>
              </a:rPr>
              <a:t> </a:t>
            </a:r>
            <a:r>
              <a:rPr lang="en-US" sz="2800" b="1" dirty="0" err="1">
                <a:solidFill>
                  <a:srgbClr val="FF0066"/>
                </a:solidFill>
                <a:latin typeface="Times New Roman" panose="02020603050405020304" pitchFamily="18" charset="0"/>
              </a:rPr>
              <a:t>Hình</a:t>
            </a:r>
            <a:r>
              <a:rPr lang="en-US" sz="2800" b="1" dirty="0">
                <a:solidFill>
                  <a:srgbClr val="FF0066"/>
                </a:solidFill>
                <a:latin typeface="Times New Roman" panose="02020603050405020304" pitchFamily="18" charset="0"/>
              </a:rPr>
              <a:t> </a:t>
            </a:r>
            <a:r>
              <a:rPr lang="en-US" sz="2800" b="1" dirty="0" err="1">
                <a:solidFill>
                  <a:srgbClr val="FF0066"/>
                </a:solidFill>
                <a:latin typeface="Times New Roman" panose="02020603050405020304" pitchFamily="18" charset="0"/>
              </a:rPr>
              <a:t>thành</a:t>
            </a:r>
            <a:r>
              <a:rPr lang="en-US" sz="2800" b="1" dirty="0">
                <a:solidFill>
                  <a:srgbClr val="FF0066"/>
                </a:solidFill>
                <a:latin typeface="Times New Roman" panose="02020603050405020304" pitchFamily="18" charset="0"/>
              </a:rPr>
              <a:t> </a:t>
            </a:r>
            <a:r>
              <a:rPr lang="en-US" sz="2800" b="1" dirty="0" err="1">
                <a:solidFill>
                  <a:srgbClr val="FF0066"/>
                </a:solidFill>
                <a:latin typeface="Times New Roman" panose="02020603050405020304" pitchFamily="18" charset="0"/>
              </a:rPr>
              <a:t>hạt</a:t>
            </a:r>
            <a:r>
              <a:rPr lang="en-US" sz="2800" b="1" dirty="0">
                <a:solidFill>
                  <a:srgbClr val="FF0066"/>
                </a:solidFill>
                <a:latin typeface="Times New Roman" panose="02020603050405020304" pitchFamily="18" charset="0"/>
              </a:rPr>
              <a:t> </a:t>
            </a:r>
            <a:r>
              <a:rPr lang="en-US" sz="2800" b="1" dirty="0" err="1">
                <a:solidFill>
                  <a:srgbClr val="FF0066"/>
                </a:solidFill>
                <a:latin typeface="Times New Roman" panose="02020603050405020304" pitchFamily="18" charset="0"/>
              </a:rPr>
              <a:t>và</a:t>
            </a:r>
            <a:r>
              <a:rPr lang="en-US" sz="2800" b="1" dirty="0">
                <a:solidFill>
                  <a:srgbClr val="FF0066"/>
                </a:solidFill>
                <a:latin typeface="Times New Roman" panose="02020603050405020304" pitchFamily="18" charset="0"/>
              </a:rPr>
              <a:t> </a:t>
            </a:r>
            <a:r>
              <a:rPr lang="en-US" sz="2800" b="1" dirty="0" err="1">
                <a:solidFill>
                  <a:srgbClr val="FF0066"/>
                </a:solidFill>
                <a:latin typeface="Times New Roman" panose="02020603050405020304" pitchFamily="18" charset="0"/>
              </a:rPr>
              <a:t>quả</a:t>
            </a:r>
            <a:endParaRPr lang="en-US" sz="2800" b="1" dirty="0">
              <a:solidFill>
                <a:srgbClr val="FF0066"/>
              </a:solidFill>
              <a:latin typeface="Times New Roman" panose="02020603050405020304" pitchFamily="18" charset="0"/>
            </a:endParaRPr>
          </a:p>
        </p:txBody>
      </p:sp>
      <p:sp>
        <p:nvSpPr>
          <p:cNvPr id="15" name="Title 1"/>
          <p:cNvSpPr txBox="1">
            <a:spLocks/>
          </p:cNvSpPr>
          <p:nvPr/>
        </p:nvSpPr>
        <p:spPr bwMode="auto">
          <a:xfrm>
            <a:off x="314037" y="152400"/>
            <a:ext cx="103920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thụ</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Bầu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noãn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16" name="Line 38"/>
          <p:cNvSpPr>
            <a:spLocks noChangeShapeType="1"/>
          </p:cNvSpPr>
          <p:nvPr/>
        </p:nvSpPr>
        <p:spPr bwMode="auto">
          <a:xfrm flipH="1" flipV="1">
            <a:off x="7315201" y="2680165"/>
            <a:ext cx="388937" cy="26538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3" name="Rectangle 2"/>
          <p:cNvSpPr/>
          <p:nvPr/>
        </p:nvSpPr>
        <p:spPr>
          <a:xfrm>
            <a:off x="314037" y="1109008"/>
            <a:ext cx="4773434" cy="1938992"/>
          </a:xfrm>
          <a:prstGeom prst="rect">
            <a:avLst/>
          </a:prstGeom>
        </p:spPr>
        <p:txBody>
          <a:bodyPr wrap="square">
            <a:spAutoFit/>
          </a:bodyPr>
          <a:lstStyle/>
          <a:p>
            <a:pPr eaLnBrk="0" fontAlgn="base" hangingPunct="0">
              <a:spcBef>
                <a:spcPct val="0"/>
              </a:spcBef>
              <a:spcAft>
                <a:spcPct val="0"/>
              </a:spcAft>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lớn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cs typeface="Times New Roman" panose="02020603050405020304" pitchFamily="18" charset="0"/>
              </a:rPr>
              <a:t> chia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xanh</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ương</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sắc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trưng</a:t>
            </a:r>
            <a:r>
              <a:rPr lang="en-US" sz="2000" dirty="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endParaRPr>
          </a:p>
        </p:txBody>
      </p:sp>
      <p:sp>
        <p:nvSpPr>
          <p:cNvPr id="4" name="Rectangle 3"/>
          <p:cNvSpPr/>
          <p:nvPr/>
        </p:nvSpPr>
        <p:spPr>
          <a:xfrm>
            <a:off x="1562100" y="-12055"/>
            <a:ext cx="8877300" cy="523220"/>
          </a:xfrm>
          <a:prstGeom prst="rect">
            <a:avLst/>
          </a:prstGeom>
        </p:spPr>
        <p:txBody>
          <a:bodyPr wrap="square">
            <a:spAutoFit/>
          </a:bodyPr>
          <a:lstStyle/>
          <a:p>
            <a:pPr eaLnBrk="0" fontAlgn="base" hangingPunct="0">
              <a:spcBef>
                <a:spcPct val="0"/>
              </a:spcBef>
              <a:spcAft>
                <a:spcPct val="0"/>
              </a:spcAft>
            </a:pP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lớn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quả</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382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73751"/>
            <a:ext cx="12192000" cy="2062103"/>
          </a:xfrm>
          <a:prstGeom prst="rect">
            <a:avLst/>
          </a:prstGeom>
        </p:spPr>
        <p:txBody>
          <a:bodyPr wrap="square">
            <a:spAutoFit/>
          </a:bodyPr>
          <a:lstStyle/>
          <a:p>
            <a:pPr algn="just"/>
            <a:r>
              <a:rPr lang="en-US" sz="3200" dirty="0" smtClean="0">
                <a:solidFill>
                  <a:srgbClr val="FF00FF"/>
                </a:solidFill>
                <a:latin typeface="+mj-lt"/>
              </a:rPr>
              <a:t>	</a:t>
            </a:r>
            <a:r>
              <a:rPr lang="vi-VN" sz="3200" dirty="0" smtClean="0">
                <a:solidFill>
                  <a:srgbClr val="FF00FF"/>
                </a:solidFill>
                <a:latin typeface="+mj-lt"/>
              </a:rPr>
              <a:t>Sau khi được thụ tinh</a:t>
            </a:r>
            <a:r>
              <a:rPr lang="en-US" sz="3200" dirty="0" smtClean="0">
                <a:solidFill>
                  <a:srgbClr val="FF00FF"/>
                </a:solidFill>
                <a:latin typeface="+mj-lt"/>
              </a:rPr>
              <a:t>:</a:t>
            </a:r>
          </a:p>
          <a:p>
            <a:pPr algn="just"/>
            <a:r>
              <a:rPr lang="en-US" sz="3200" dirty="0" smtClean="0">
                <a:solidFill>
                  <a:srgbClr val="FF00FF"/>
                </a:solidFill>
                <a:latin typeface="+mj-lt"/>
              </a:rPr>
              <a:t>+ </a:t>
            </a:r>
            <a:r>
              <a:rPr lang="en-US" sz="3200" dirty="0" smtClean="0">
                <a:solidFill>
                  <a:srgbClr val="FF00FF"/>
                </a:solidFill>
                <a:latin typeface="Times New Roman" pitchFamily="18" charset="0"/>
                <a:cs typeface="Times New Roman" pitchFamily="18" charset="0"/>
              </a:rPr>
              <a:t>N</a:t>
            </a:r>
            <a:r>
              <a:rPr lang="vi-VN" sz="3200" dirty="0" smtClean="0">
                <a:solidFill>
                  <a:srgbClr val="FF00FF"/>
                </a:solidFill>
                <a:latin typeface="+mj-lt"/>
              </a:rPr>
              <a:t>oãn phát triển thành hạt. Mỗi noãn đã được thụ tinh hình thành nên 1 hạt, vỏ noãn hình thành nên vỏ hạt.</a:t>
            </a:r>
          </a:p>
          <a:p>
            <a:pPr algn="just"/>
            <a:r>
              <a:rPr lang="en-US" sz="3200" dirty="0" smtClean="0">
                <a:solidFill>
                  <a:srgbClr val="FF00FF"/>
                </a:solidFill>
                <a:latin typeface="+mj-lt"/>
              </a:rPr>
              <a:t>+</a:t>
            </a:r>
            <a:r>
              <a:rPr lang="vi-VN" sz="3200" dirty="0" smtClean="0">
                <a:solidFill>
                  <a:srgbClr val="FF00FF"/>
                </a:solidFill>
                <a:latin typeface="+mj-lt"/>
              </a:rPr>
              <a:t> Bầu nh</a:t>
            </a:r>
            <a:r>
              <a:rPr lang="en-US" sz="3200" dirty="0" err="1" smtClean="0">
                <a:solidFill>
                  <a:srgbClr val="FF00FF"/>
                </a:solidFill>
                <a:latin typeface="Times New Roman" pitchFamily="18" charset="0"/>
                <a:cs typeface="Times New Roman" pitchFamily="18" charset="0"/>
              </a:rPr>
              <a:t>ụy</a:t>
            </a:r>
            <a:r>
              <a:rPr lang="vi-VN" sz="3200" dirty="0" smtClean="0">
                <a:solidFill>
                  <a:srgbClr val="FF00FF"/>
                </a:solidFill>
                <a:latin typeface="+mj-lt"/>
              </a:rPr>
              <a:t> phát triển thành quả chứa hạt.</a:t>
            </a:r>
            <a:endParaRPr lang="vi-VN" sz="3200" dirty="0">
              <a:solidFill>
                <a:srgbClr val="FF00FF"/>
              </a:solidFill>
              <a:latin typeface="+mj-lt"/>
            </a:endParaRPr>
          </a:p>
        </p:txBody>
      </p:sp>
      <p:pic>
        <p:nvPicPr>
          <p:cNvPr id="1026" name="Picture 2"/>
          <p:cNvPicPr>
            <a:picLocks noChangeAspect="1" noChangeArrowheads="1"/>
          </p:cNvPicPr>
          <p:nvPr/>
        </p:nvPicPr>
        <p:blipFill>
          <a:blip r:embed="rId2"/>
          <a:srcRect/>
          <a:stretch>
            <a:fillRect/>
          </a:stretch>
        </p:blipFill>
        <p:spPr bwMode="auto">
          <a:xfrm>
            <a:off x="1030493" y="-1"/>
            <a:ext cx="10116457" cy="419147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in)">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4" name="Rectangle 13"/>
          <p:cNvSpPr/>
          <p:nvPr/>
        </p:nvSpPr>
        <p:spPr>
          <a:xfrm>
            <a:off x="0" y="173380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2.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phấn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và</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tinh</a:t>
            </a:r>
            <a:endParaRPr lang="en-US" altLang="en-US" sz="2800" b="1" dirty="0">
              <a:solidFill>
                <a:srgbClr val="0000FF"/>
              </a:solidFill>
              <a:latin typeface="Times New Roman" pitchFamily="18" charset="0"/>
              <a:cs typeface="Times New Roman" pitchFamily="18" charset="0"/>
            </a:endParaRPr>
          </a:p>
        </p:txBody>
      </p:sp>
      <p:sp>
        <p:nvSpPr>
          <p:cNvPr id="19" name="Rectangle 18"/>
          <p:cNvSpPr/>
          <p:nvPr/>
        </p:nvSpPr>
        <p:spPr>
          <a:xfrm>
            <a:off x="0" y="2314019"/>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3. </a:t>
            </a:r>
            <a:r>
              <a:rPr lang="en-US" altLang="en-US" sz="2800" b="1" dirty="0" err="1" smtClean="0">
                <a:solidFill>
                  <a:srgbClr val="0000FF"/>
                </a:solidFill>
                <a:latin typeface="Times New Roman" pitchFamily="18" charset="0"/>
                <a:cs typeface="Times New Roman" pitchFamily="18" charset="0"/>
              </a:rPr>
              <a:t>Quá</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trình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lớn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lên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của</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quả</a:t>
            </a:r>
            <a:endParaRPr lang="en-US" altLang="en-US" sz="2800" b="1" dirty="0">
              <a:solidFill>
                <a:srgbClr val="0000FF"/>
              </a:solidFill>
              <a:latin typeface="Times New Roman" pitchFamily="18" charset="0"/>
              <a:cs typeface="Times New Roman" pitchFamily="18" charset="0"/>
            </a:endParaRPr>
          </a:p>
        </p:txBody>
      </p:sp>
      <p:sp>
        <p:nvSpPr>
          <p:cNvPr id="20" name="Rectangle 19"/>
          <p:cNvSpPr/>
          <p:nvPr/>
        </p:nvSpPr>
        <p:spPr>
          <a:xfrm>
            <a:off x="249381" y="2894238"/>
            <a:ext cx="11656291" cy="954107"/>
          </a:xfrm>
          <a:prstGeom prst="rect">
            <a:avLst/>
          </a:prstGeom>
        </p:spPr>
        <p:txBody>
          <a:bodyPr wrap="square">
            <a:spAutoFit/>
          </a:bodyPr>
          <a:lstStyle/>
          <a:p>
            <a:pPr algn="just"/>
            <a:r>
              <a:rPr lang="vi-VN" sz="2800" dirty="0">
                <a:latin typeface="Times New Roman" pitchFamily="18" charset="0"/>
                <a:cs typeface="Times New Roman" pitchFamily="18" charset="0"/>
              </a:rPr>
              <a:t> </a:t>
            </a:r>
            <a:r>
              <a:rPr lang="vi-VN" sz="2800" dirty="0" smtClean="0">
                <a:latin typeface="Times New Roman" pitchFamily="18" charset="0"/>
                <a:cs typeface="Times New Roman" pitchFamily="18" charset="0"/>
              </a:rPr>
              <a:t>    Sau khi được thụ tinh</a:t>
            </a:r>
            <a:r>
              <a:rPr lang="en-US" sz="2800" dirty="0" smtClean="0">
                <a:latin typeface="Times New Roman" pitchFamily="18" charset="0"/>
                <a:cs typeface="Times New Roman" pitchFamily="18" charset="0"/>
              </a:rPr>
              <a:t>, n</a:t>
            </a:r>
            <a:r>
              <a:rPr lang="vi-VN" sz="2800" dirty="0" smtClean="0">
                <a:latin typeface="Times New Roman" pitchFamily="18" charset="0"/>
                <a:cs typeface="Times New Roman" pitchFamily="18" charset="0"/>
              </a:rPr>
              <a:t>oãn phát triển thành hạt</a:t>
            </a:r>
            <a:r>
              <a:rPr lang="en-US" sz="2800" dirty="0" smtClean="0">
                <a:latin typeface="Times New Roman" pitchFamily="18" charset="0"/>
                <a:cs typeface="Times New Roman" pitchFamily="18" charset="0"/>
              </a:rPr>
              <a:t>, b</a:t>
            </a:r>
            <a:r>
              <a:rPr lang="vi-VN" sz="2800" dirty="0" smtClean="0">
                <a:latin typeface="Times New Roman" pitchFamily="18" charset="0"/>
                <a:cs typeface="Times New Roman" pitchFamily="18" charset="0"/>
              </a:rPr>
              <a:t>ầu nh</a:t>
            </a:r>
            <a:r>
              <a:rPr lang="en-US" sz="2800" dirty="0" err="1" smtClean="0">
                <a:latin typeface="Times New Roman" pitchFamily="18" charset="0"/>
                <a:cs typeface="Times New Roman" pitchFamily="18" charset="0"/>
              </a:rPr>
              <a:t>ụy</a:t>
            </a:r>
            <a:r>
              <a:rPr lang="vi-VN" sz="2800" dirty="0" smtClean="0">
                <a:latin typeface="Times New Roman" pitchFamily="18" charset="0"/>
                <a:cs typeface="Times New Roman" pitchFamily="18" charset="0"/>
              </a:rPr>
              <a:t> phát triển thành quả chứa hạt.</a:t>
            </a:r>
            <a:endParaRPr lang="vi-VN"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08" y="1236514"/>
            <a:ext cx="5200073" cy="439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205344" y="119680"/>
            <a:ext cx="1026621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800" b="1" dirty="0">
                <a:latin typeface="Times New Roman" panose="02020603050405020304" pitchFamily="18" charset="0"/>
                <a:cs typeface="Times New Roman" panose="02020603050405020304" pitchFamily="18" charset="0"/>
              </a:rPr>
              <a:t>5.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bảng</a:t>
            </a:r>
            <a:endParaRPr lang="en-US" sz="2800" b="1"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65501896"/>
              </p:ext>
            </p:extLst>
          </p:nvPr>
        </p:nvGraphicFramePr>
        <p:xfrm>
          <a:off x="5846618" y="1236515"/>
          <a:ext cx="5726546" cy="4620840"/>
        </p:xfrm>
        <a:graphic>
          <a:graphicData uri="http://schemas.openxmlformats.org/drawingml/2006/table">
            <a:tbl>
              <a:tblPr firstRow="1" bandRow="1">
                <a:tableStyleId>{5C22544A-7EE6-4342-B048-85BDC9FD1C3A}</a:tableStyleId>
              </a:tblPr>
              <a:tblGrid>
                <a:gridCol w="4491450">
                  <a:extLst>
                    <a:ext uri="{9D8B030D-6E8A-4147-A177-3AD203B41FA5}">
                      <a16:colId xmlns:a16="http://schemas.microsoft.com/office/drawing/2014/main" val="20000"/>
                    </a:ext>
                  </a:extLst>
                </a:gridCol>
                <a:gridCol w="1235096">
                  <a:extLst>
                    <a:ext uri="{9D8B030D-6E8A-4147-A177-3AD203B41FA5}">
                      <a16:colId xmlns:a16="http://schemas.microsoft.com/office/drawing/2014/main" val="20001"/>
                    </a:ext>
                  </a:extLst>
                </a:gridCol>
              </a:tblGrid>
              <a:tr h="748571">
                <a:tc>
                  <a:txBody>
                    <a:bodyPr/>
                    <a:lstStyle/>
                    <a:p>
                      <a:r>
                        <a:rPr lang="en-US" sz="2000" dirty="0" err="1" smtClean="0">
                          <a:solidFill>
                            <a:srgbClr val="0000FF"/>
                          </a:solidFill>
                        </a:rPr>
                        <a:t>Các</a:t>
                      </a:r>
                      <a:r>
                        <a:rPr lang="en-US" sz="2000" baseline="0" dirty="0" smtClean="0">
                          <a:solidFill>
                            <a:srgbClr val="0000FF"/>
                          </a:solidFill>
                        </a:rPr>
                        <a:t> </a:t>
                      </a:r>
                      <a:r>
                        <a:rPr lang="en-US" sz="2000" baseline="0" dirty="0" err="1" smtClean="0">
                          <a:solidFill>
                            <a:srgbClr val="0000FF"/>
                          </a:solidFill>
                        </a:rPr>
                        <a:t>sự</a:t>
                      </a:r>
                      <a:r>
                        <a:rPr lang="en-US" sz="2000" baseline="0" dirty="0" smtClean="0">
                          <a:solidFill>
                            <a:srgbClr val="0000FF"/>
                          </a:solidFill>
                        </a:rPr>
                        <a:t> </a:t>
                      </a:r>
                      <a:r>
                        <a:rPr lang="en-US" sz="2000" baseline="0" dirty="0" err="1" smtClean="0">
                          <a:solidFill>
                            <a:srgbClr val="0000FF"/>
                          </a:solidFill>
                        </a:rPr>
                        <a:t>kiện</a:t>
                      </a:r>
                      <a:r>
                        <a:rPr lang="en-US" sz="2000" baseline="0" dirty="0" smtClean="0">
                          <a:solidFill>
                            <a:srgbClr val="0000FF"/>
                          </a:solidFill>
                        </a:rPr>
                        <a:t> </a:t>
                      </a:r>
                      <a:r>
                        <a:rPr lang="en-US" sz="2000" baseline="0" dirty="0" err="1" smtClean="0">
                          <a:solidFill>
                            <a:srgbClr val="0000FF"/>
                          </a:solidFill>
                        </a:rPr>
                        <a:t>trong</a:t>
                      </a:r>
                      <a:r>
                        <a:rPr lang="en-US" sz="2000" baseline="0" dirty="0" smtClean="0">
                          <a:solidFill>
                            <a:srgbClr val="0000FF"/>
                          </a:solidFill>
                        </a:rPr>
                        <a:t> </a:t>
                      </a:r>
                      <a:r>
                        <a:rPr lang="en-US" sz="2000" baseline="0" dirty="0" err="1" smtClean="0">
                          <a:solidFill>
                            <a:srgbClr val="0000FF"/>
                          </a:solidFill>
                        </a:rPr>
                        <a:t>qúa</a:t>
                      </a:r>
                      <a:r>
                        <a:rPr lang="en-US" sz="2000" baseline="0" dirty="0" smtClean="0">
                          <a:solidFill>
                            <a:srgbClr val="0000FF"/>
                          </a:solidFill>
                        </a:rPr>
                        <a:t> </a:t>
                      </a:r>
                      <a:r>
                        <a:rPr lang="en-US" sz="2000" baseline="0" dirty="0" err="1" smtClean="0">
                          <a:solidFill>
                            <a:srgbClr val="0000FF"/>
                          </a:solidFill>
                        </a:rPr>
                        <a:t>trình</a:t>
                      </a:r>
                      <a:r>
                        <a:rPr lang="en-US" sz="2000" baseline="0" dirty="0" smtClean="0">
                          <a:solidFill>
                            <a:srgbClr val="0000FF"/>
                          </a:solidFill>
                        </a:rPr>
                        <a:t> </a:t>
                      </a:r>
                      <a:r>
                        <a:rPr lang="en-US" sz="2000" baseline="0" dirty="0" err="1" smtClean="0">
                          <a:solidFill>
                            <a:srgbClr val="0000FF"/>
                          </a:solidFill>
                        </a:rPr>
                        <a:t>thụ</a:t>
                      </a:r>
                      <a:r>
                        <a:rPr lang="en-US" sz="2000" baseline="0" dirty="0" smtClean="0">
                          <a:solidFill>
                            <a:srgbClr val="0000FF"/>
                          </a:solidFill>
                        </a:rPr>
                        <a:t> </a:t>
                      </a:r>
                      <a:r>
                        <a:rPr lang="en-US" sz="2000" baseline="0" dirty="0" err="1" smtClean="0">
                          <a:solidFill>
                            <a:srgbClr val="0000FF"/>
                          </a:solidFill>
                        </a:rPr>
                        <a:t>phấn</a:t>
                      </a:r>
                      <a:r>
                        <a:rPr lang="en-US" sz="2000" baseline="0" dirty="0" smtClean="0">
                          <a:solidFill>
                            <a:srgbClr val="0000FF"/>
                          </a:solidFill>
                        </a:rPr>
                        <a:t> </a:t>
                      </a:r>
                      <a:r>
                        <a:rPr lang="en-US" sz="2000" baseline="0" dirty="0" err="1" smtClean="0">
                          <a:solidFill>
                            <a:srgbClr val="0000FF"/>
                          </a:solidFill>
                        </a:rPr>
                        <a:t>và</a:t>
                      </a:r>
                      <a:r>
                        <a:rPr lang="en-US" sz="2000" baseline="0" dirty="0" smtClean="0">
                          <a:solidFill>
                            <a:srgbClr val="0000FF"/>
                          </a:solidFill>
                        </a:rPr>
                        <a:t> </a:t>
                      </a:r>
                      <a:r>
                        <a:rPr lang="en-US" sz="2000" baseline="0" dirty="0" err="1" smtClean="0">
                          <a:solidFill>
                            <a:srgbClr val="0000FF"/>
                          </a:solidFill>
                        </a:rPr>
                        <a:t>thụ</a:t>
                      </a:r>
                      <a:r>
                        <a:rPr lang="en-US" sz="2000" baseline="0" dirty="0" smtClean="0">
                          <a:solidFill>
                            <a:srgbClr val="0000FF"/>
                          </a:solidFill>
                        </a:rPr>
                        <a:t> </a:t>
                      </a:r>
                      <a:r>
                        <a:rPr lang="en-US" sz="2000" baseline="0" dirty="0" err="1" smtClean="0">
                          <a:solidFill>
                            <a:srgbClr val="0000FF"/>
                          </a:solidFill>
                        </a:rPr>
                        <a:t>tinh</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2000" dirty="0" err="1" smtClean="0">
                          <a:solidFill>
                            <a:srgbClr val="0000FF"/>
                          </a:solidFill>
                        </a:rPr>
                        <a:t>Thứ</a:t>
                      </a:r>
                      <a:r>
                        <a:rPr lang="en-US" sz="2000" baseline="0" dirty="0" smtClean="0">
                          <a:solidFill>
                            <a:srgbClr val="0000FF"/>
                          </a:solidFill>
                        </a:rPr>
                        <a:t> </a:t>
                      </a:r>
                      <a:r>
                        <a:rPr lang="en-US" sz="2000" baseline="0" dirty="0" err="1" smtClean="0">
                          <a:solidFill>
                            <a:srgbClr val="0000FF"/>
                          </a:solidFill>
                        </a:rPr>
                        <a:t>tự</a:t>
                      </a:r>
                      <a:r>
                        <a:rPr lang="en-US" sz="2000" baseline="0" dirty="0" smtClean="0">
                          <a:solidFill>
                            <a:srgbClr val="0000FF"/>
                          </a:solidFill>
                        </a:rPr>
                        <a:t> </a:t>
                      </a:r>
                      <a:r>
                        <a:rPr lang="en-US" sz="2000" baseline="0" dirty="0" err="1" smtClean="0">
                          <a:solidFill>
                            <a:srgbClr val="0000FF"/>
                          </a:solidFill>
                        </a:rPr>
                        <a:t>đúng</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48571">
                <a:tc>
                  <a:txBody>
                    <a:bodyPr/>
                    <a:lstStyle/>
                    <a:p>
                      <a:r>
                        <a:rPr lang="en-US" sz="2000" dirty="0" err="1" smtClean="0">
                          <a:solidFill>
                            <a:srgbClr val="0000FF"/>
                          </a:solidFill>
                        </a:rPr>
                        <a:t>Ống</a:t>
                      </a:r>
                      <a:r>
                        <a:rPr lang="en-US" sz="2000" baseline="0" dirty="0" smtClean="0">
                          <a:solidFill>
                            <a:srgbClr val="0000FF"/>
                          </a:solidFill>
                        </a:rPr>
                        <a:t> </a:t>
                      </a:r>
                      <a:r>
                        <a:rPr lang="en-US" sz="2000" baseline="0" dirty="0" err="1" smtClean="0">
                          <a:solidFill>
                            <a:srgbClr val="0000FF"/>
                          </a:solidFill>
                        </a:rPr>
                        <a:t>phấn</a:t>
                      </a:r>
                      <a:r>
                        <a:rPr lang="en-US" sz="2000" baseline="0" dirty="0" smtClean="0">
                          <a:solidFill>
                            <a:srgbClr val="0000FF"/>
                          </a:solidFill>
                        </a:rPr>
                        <a:t> </a:t>
                      </a:r>
                      <a:r>
                        <a:rPr lang="en-US" sz="2000" baseline="0" dirty="0" err="1" smtClean="0">
                          <a:solidFill>
                            <a:srgbClr val="0000FF"/>
                          </a:solidFill>
                        </a:rPr>
                        <a:t>tiếp</a:t>
                      </a:r>
                      <a:r>
                        <a:rPr lang="en-US" sz="2000" baseline="0" dirty="0" smtClean="0">
                          <a:solidFill>
                            <a:srgbClr val="0000FF"/>
                          </a:solidFill>
                        </a:rPr>
                        <a:t> </a:t>
                      </a:r>
                      <a:r>
                        <a:rPr lang="en-US" sz="2000" baseline="0" dirty="0" err="1" smtClean="0">
                          <a:solidFill>
                            <a:srgbClr val="0000FF"/>
                          </a:solidFill>
                        </a:rPr>
                        <a:t>xúc</a:t>
                      </a:r>
                      <a:r>
                        <a:rPr lang="en-US" sz="2000" baseline="0" dirty="0" smtClean="0">
                          <a:solidFill>
                            <a:srgbClr val="0000FF"/>
                          </a:solidFill>
                        </a:rPr>
                        <a:t> </a:t>
                      </a:r>
                      <a:r>
                        <a:rPr lang="en-US" sz="2000" baseline="0" dirty="0" err="1" smtClean="0">
                          <a:solidFill>
                            <a:srgbClr val="0000FF"/>
                          </a:solidFill>
                        </a:rPr>
                        <a:t>với</a:t>
                      </a:r>
                      <a:r>
                        <a:rPr lang="en-US" sz="2000" baseline="0" dirty="0" smtClean="0">
                          <a:solidFill>
                            <a:srgbClr val="0000FF"/>
                          </a:solidFill>
                        </a:rPr>
                        <a:t> </a:t>
                      </a:r>
                      <a:r>
                        <a:rPr lang="en-US" sz="2000" baseline="0" dirty="0" err="1" smtClean="0">
                          <a:solidFill>
                            <a:srgbClr val="0000FF"/>
                          </a:solidFill>
                        </a:rPr>
                        <a:t>noãn</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algn="ctr"/>
                      <a:r>
                        <a:rPr lang="en-US" sz="2000" dirty="0" smtClean="0">
                          <a:solidFill>
                            <a:srgbClr val="0000FF"/>
                          </a:solidFill>
                        </a:rPr>
                        <a:t>4</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69388">
                <a:tc>
                  <a:txBody>
                    <a:bodyPr/>
                    <a:lstStyle/>
                    <a:p>
                      <a:r>
                        <a:rPr lang="en-US" sz="2000" dirty="0" err="1" smtClean="0">
                          <a:solidFill>
                            <a:srgbClr val="0000FF"/>
                          </a:solidFill>
                        </a:rPr>
                        <a:t>Giao</a:t>
                      </a:r>
                      <a:r>
                        <a:rPr lang="en-US" sz="2000" dirty="0" smtClean="0">
                          <a:solidFill>
                            <a:srgbClr val="0000FF"/>
                          </a:solidFill>
                        </a:rPr>
                        <a:t> </a:t>
                      </a:r>
                      <a:r>
                        <a:rPr lang="en-US" sz="2000" dirty="0" err="1" smtClean="0">
                          <a:solidFill>
                            <a:srgbClr val="0000FF"/>
                          </a:solidFill>
                        </a:rPr>
                        <a:t>tử</a:t>
                      </a:r>
                      <a:r>
                        <a:rPr lang="en-US" sz="2000" baseline="0" dirty="0" smtClean="0">
                          <a:solidFill>
                            <a:srgbClr val="0000FF"/>
                          </a:solidFill>
                        </a:rPr>
                        <a:t> </a:t>
                      </a:r>
                      <a:r>
                        <a:rPr lang="en-US" sz="2000" baseline="0" dirty="0" err="1" smtClean="0">
                          <a:solidFill>
                            <a:srgbClr val="0000FF"/>
                          </a:solidFill>
                        </a:rPr>
                        <a:t>đực</a:t>
                      </a:r>
                      <a:r>
                        <a:rPr lang="en-US" sz="2000" baseline="0" dirty="0" smtClean="0">
                          <a:solidFill>
                            <a:srgbClr val="0000FF"/>
                          </a:solidFill>
                        </a:rPr>
                        <a:t> </a:t>
                      </a:r>
                      <a:r>
                        <a:rPr lang="en-US" sz="2000" baseline="0" dirty="0" err="1" smtClean="0">
                          <a:solidFill>
                            <a:srgbClr val="0000FF"/>
                          </a:solidFill>
                        </a:rPr>
                        <a:t>kết</a:t>
                      </a:r>
                      <a:r>
                        <a:rPr lang="en-US" sz="2000" baseline="0" dirty="0" smtClean="0">
                          <a:solidFill>
                            <a:srgbClr val="0000FF"/>
                          </a:solidFill>
                        </a:rPr>
                        <a:t> </a:t>
                      </a:r>
                      <a:r>
                        <a:rPr lang="en-US" sz="2000" baseline="0" dirty="0" err="1" smtClean="0">
                          <a:solidFill>
                            <a:srgbClr val="0000FF"/>
                          </a:solidFill>
                        </a:rPr>
                        <a:t>hợp</a:t>
                      </a:r>
                      <a:r>
                        <a:rPr lang="en-US" sz="2000" baseline="0" dirty="0" smtClean="0">
                          <a:solidFill>
                            <a:srgbClr val="0000FF"/>
                          </a:solidFill>
                        </a:rPr>
                        <a:t> </a:t>
                      </a:r>
                      <a:r>
                        <a:rPr lang="en-US" sz="2000" baseline="0" dirty="0" err="1" smtClean="0">
                          <a:solidFill>
                            <a:srgbClr val="0000FF"/>
                          </a:solidFill>
                        </a:rPr>
                        <a:t>với</a:t>
                      </a:r>
                      <a:r>
                        <a:rPr lang="en-US" sz="2000" baseline="0" dirty="0" smtClean="0">
                          <a:solidFill>
                            <a:srgbClr val="0000FF"/>
                          </a:solidFill>
                        </a:rPr>
                        <a:t> </a:t>
                      </a:r>
                      <a:r>
                        <a:rPr lang="en-US" sz="2000" baseline="0" dirty="0" err="1" smtClean="0">
                          <a:solidFill>
                            <a:srgbClr val="0000FF"/>
                          </a:solidFill>
                        </a:rPr>
                        <a:t>giao</a:t>
                      </a:r>
                      <a:r>
                        <a:rPr lang="en-US" sz="2000" baseline="0" dirty="0" smtClean="0">
                          <a:solidFill>
                            <a:srgbClr val="0000FF"/>
                          </a:solidFill>
                        </a:rPr>
                        <a:t> </a:t>
                      </a:r>
                      <a:r>
                        <a:rPr lang="en-US" sz="2000" baseline="0" dirty="0" err="1" smtClean="0">
                          <a:solidFill>
                            <a:srgbClr val="0000FF"/>
                          </a:solidFill>
                        </a:rPr>
                        <a:t>tử</a:t>
                      </a:r>
                      <a:r>
                        <a:rPr lang="en-US" sz="2000" baseline="0" dirty="0" smtClean="0">
                          <a:solidFill>
                            <a:srgbClr val="0000FF"/>
                          </a:solidFill>
                        </a:rPr>
                        <a:t> </a:t>
                      </a:r>
                      <a:r>
                        <a:rPr lang="en-US" sz="2000" baseline="0" dirty="0" err="1" smtClean="0">
                          <a:solidFill>
                            <a:srgbClr val="0000FF"/>
                          </a:solidFill>
                        </a:rPr>
                        <a:t>cái</a:t>
                      </a:r>
                      <a:r>
                        <a:rPr lang="en-US" sz="2000" baseline="0" dirty="0" smtClean="0">
                          <a:solidFill>
                            <a:srgbClr val="0000FF"/>
                          </a:solidFill>
                        </a:rPr>
                        <a:t> </a:t>
                      </a:r>
                      <a:r>
                        <a:rPr lang="en-US" sz="2000" baseline="0" dirty="0" err="1" smtClean="0">
                          <a:solidFill>
                            <a:srgbClr val="0000FF"/>
                          </a:solidFill>
                        </a:rPr>
                        <a:t>tạo</a:t>
                      </a:r>
                      <a:r>
                        <a:rPr lang="en-US" sz="2000" baseline="0" dirty="0" smtClean="0">
                          <a:solidFill>
                            <a:srgbClr val="0000FF"/>
                          </a:solidFill>
                        </a:rPr>
                        <a:t> </a:t>
                      </a:r>
                      <a:r>
                        <a:rPr lang="en-US" sz="2000" baseline="0" dirty="0" err="1" smtClean="0">
                          <a:solidFill>
                            <a:srgbClr val="0000FF"/>
                          </a:solidFill>
                        </a:rPr>
                        <a:t>thành</a:t>
                      </a:r>
                      <a:r>
                        <a:rPr lang="en-US" sz="2000" baseline="0" dirty="0" smtClean="0">
                          <a:solidFill>
                            <a:srgbClr val="0000FF"/>
                          </a:solidFill>
                        </a:rPr>
                        <a:t> </a:t>
                      </a:r>
                      <a:r>
                        <a:rPr lang="en-US" sz="2000" baseline="0" dirty="0" err="1" smtClean="0">
                          <a:solidFill>
                            <a:srgbClr val="0000FF"/>
                          </a:solidFill>
                        </a:rPr>
                        <a:t>hợp</a:t>
                      </a:r>
                      <a:r>
                        <a:rPr lang="en-US" sz="2000" baseline="0" dirty="0" smtClean="0">
                          <a:solidFill>
                            <a:srgbClr val="0000FF"/>
                          </a:solidFill>
                        </a:rPr>
                        <a:t> </a:t>
                      </a:r>
                      <a:r>
                        <a:rPr lang="en-US" sz="2000" baseline="0" dirty="0" err="1" smtClean="0">
                          <a:solidFill>
                            <a:srgbClr val="0000FF"/>
                          </a:solidFill>
                        </a:rPr>
                        <a:t>tử</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algn="ctr"/>
                      <a:r>
                        <a:rPr lang="en-US" sz="2000" dirty="0" smtClean="0">
                          <a:solidFill>
                            <a:srgbClr val="0000FF"/>
                          </a:solidFill>
                        </a:rPr>
                        <a:t>5</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48571">
                <a:tc>
                  <a:txBody>
                    <a:bodyPr/>
                    <a:lstStyle/>
                    <a:p>
                      <a:r>
                        <a:rPr lang="en-US" sz="2000" dirty="0" err="1" smtClean="0">
                          <a:solidFill>
                            <a:srgbClr val="0000FF"/>
                          </a:solidFill>
                        </a:rPr>
                        <a:t>Hạt</a:t>
                      </a:r>
                      <a:r>
                        <a:rPr lang="en-US" sz="2000" baseline="0" dirty="0" smtClean="0">
                          <a:solidFill>
                            <a:srgbClr val="0000FF"/>
                          </a:solidFill>
                        </a:rPr>
                        <a:t> </a:t>
                      </a:r>
                      <a:r>
                        <a:rPr lang="en-US" sz="2000" baseline="0" dirty="0" err="1" smtClean="0">
                          <a:solidFill>
                            <a:srgbClr val="0000FF"/>
                          </a:solidFill>
                        </a:rPr>
                        <a:t>phấn</a:t>
                      </a:r>
                      <a:r>
                        <a:rPr lang="en-US" sz="2000" baseline="0" dirty="0" smtClean="0">
                          <a:solidFill>
                            <a:srgbClr val="0000FF"/>
                          </a:solidFill>
                        </a:rPr>
                        <a:t> </a:t>
                      </a:r>
                      <a:r>
                        <a:rPr lang="en-US" sz="2000" baseline="0" dirty="0" err="1" smtClean="0">
                          <a:solidFill>
                            <a:srgbClr val="0000FF"/>
                          </a:solidFill>
                        </a:rPr>
                        <a:t>rơi</a:t>
                      </a:r>
                      <a:r>
                        <a:rPr lang="en-US" sz="2000" baseline="0" dirty="0" smtClean="0">
                          <a:solidFill>
                            <a:srgbClr val="0000FF"/>
                          </a:solidFill>
                        </a:rPr>
                        <a:t> </a:t>
                      </a:r>
                      <a:r>
                        <a:rPr lang="en-US" sz="2000" baseline="0" dirty="0" err="1" smtClean="0">
                          <a:solidFill>
                            <a:srgbClr val="0000FF"/>
                          </a:solidFill>
                        </a:rPr>
                        <a:t>vào</a:t>
                      </a:r>
                      <a:r>
                        <a:rPr lang="en-US" sz="2000" baseline="0" dirty="0" smtClean="0">
                          <a:solidFill>
                            <a:srgbClr val="0000FF"/>
                          </a:solidFill>
                        </a:rPr>
                        <a:t> </a:t>
                      </a:r>
                      <a:r>
                        <a:rPr lang="en-US" sz="2000" baseline="0" dirty="0" err="1" smtClean="0">
                          <a:solidFill>
                            <a:srgbClr val="0000FF"/>
                          </a:solidFill>
                        </a:rPr>
                        <a:t>bầu</a:t>
                      </a:r>
                      <a:r>
                        <a:rPr lang="en-US" sz="2000" baseline="0" dirty="0" smtClean="0">
                          <a:solidFill>
                            <a:srgbClr val="0000FF"/>
                          </a:solidFill>
                        </a:rPr>
                        <a:t> </a:t>
                      </a:r>
                      <a:r>
                        <a:rPr lang="en-US" sz="2000" baseline="0" dirty="0" err="1" smtClean="0">
                          <a:solidFill>
                            <a:srgbClr val="0000FF"/>
                          </a:solidFill>
                        </a:rPr>
                        <a:t>nhụy</a:t>
                      </a:r>
                      <a:r>
                        <a:rPr lang="en-US" sz="2000" baseline="0" dirty="0" smtClean="0">
                          <a:solidFill>
                            <a:srgbClr val="0000FF"/>
                          </a:solidFill>
                        </a:rPr>
                        <a:t> </a:t>
                      </a:r>
                      <a:r>
                        <a:rPr lang="en-US" sz="2000" baseline="0" dirty="0" err="1" smtClean="0">
                          <a:solidFill>
                            <a:srgbClr val="0000FF"/>
                          </a:solidFill>
                        </a:rPr>
                        <a:t>và</a:t>
                      </a:r>
                      <a:r>
                        <a:rPr lang="en-US" sz="2000" baseline="0" dirty="0" smtClean="0">
                          <a:solidFill>
                            <a:srgbClr val="0000FF"/>
                          </a:solidFill>
                        </a:rPr>
                        <a:t> </a:t>
                      </a:r>
                      <a:r>
                        <a:rPr lang="en-US" sz="2000" baseline="0" dirty="0" err="1" smtClean="0">
                          <a:solidFill>
                            <a:srgbClr val="0000FF"/>
                          </a:solidFill>
                        </a:rPr>
                        <a:t>nảy</a:t>
                      </a:r>
                      <a:r>
                        <a:rPr lang="en-US" sz="2000" baseline="0" dirty="0" smtClean="0">
                          <a:solidFill>
                            <a:srgbClr val="0000FF"/>
                          </a:solidFill>
                        </a:rPr>
                        <a:t> </a:t>
                      </a:r>
                      <a:r>
                        <a:rPr lang="en-US" sz="2000" baseline="0" dirty="0" err="1" smtClean="0">
                          <a:solidFill>
                            <a:srgbClr val="0000FF"/>
                          </a:solidFill>
                        </a:rPr>
                        <a:t>mầm</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algn="ctr"/>
                      <a:r>
                        <a:rPr lang="en-US" sz="2000" dirty="0" smtClean="0">
                          <a:solidFill>
                            <a:srgbClr val="0000FF"/>
                          </a:solidFill>
                        </a:rPr>
                        <a:t>2</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72043">
                <a:tc>
                  <a:txBody>
                    <a:bodyPr/>
                    <a:lstStyle/>
                    <a:p>
                      <a:r>
                        <a:rPr lang="en-US" sz="2000" dirty="0" err="1" smtClean="0">
                          <a:solidFill>
                            <a:srgbClr val="0000FF"/>
                          </a:solidFill>
                        </a:rPr>
                        <a:t>Ống</a:t>
                      </a:r>
                      <a:r>
                        <a:rPr lang="en-US" sz="2000" baseline="0" dirty="0" smtClean="0">
                          <a:solidFill>
                            <a:srgbClr val="0000FF"/>
                          </a:solidFill>
                        </a:rPr>
                        <a:t> </a:t>
                      </a:r>
                      <a:r>
                        <a:rPr lang="en-US" sz="2000" baseline="0" dirty="0" err="1" smtClean="0">
                          <a:solidFill>
                            <a:srgbClr val="0000FF"/>
                          </a:solidFill>
                        </a:rPr>
                        <a:t>phấn</a:t>
                      </a:r>
                      <a:r>
                        <a:rPr lang="en-US" sz="2000" baseline="0" dirty="0" smtClean="0">
                          <a:solidFill>
                            <a:srgbClr val="0000FF"/>
                          </a:solidFill>
                        </a:rPr>
                        <a:t> </a:t>
                      </a:r>
                      <a:r>
                        <a:rPr lang="en-US" sz="2000" baseline="0" dirty="0" err="1" smtClean="0">
                          <a:solidFill>
                            <a:srgbClr val="0000FF"/>
                          </a:solidFill>
                        </a:rPr>
                        <a:t>mọc</a:t>
                      </a:r>
                      <a:r>
                        <a:rPr lang="en-US" sz="2000" baseline="0" dirty="0" smtClean="0">
                          <a:solidFill>
                            <a:srgbClr val="0000FF"/>
                          </a:solidFill>
                        </a:rPr>
                        <a:t> </a:t>
                      </a:r>
                      <a:r>
                        <a:rPr lang="en-US" sz="2000" baseline="0" dirty="0" err="1" smtClean="0">
                          <a:solidFill>
                            <a:srgbClr val="0000FF"/>
                          </a:solidFill>
                        </a:rPr>
                        <a:t>dài</a:t>
                      </a:r>
                      <a:r>
                        <a:rPr lang="en-US" sz="2000" baseline="0" dirty="0" smtClean="0">
                          <a:solidFill>
                            <a:srgbClr val="0000FF"/>
                          </a:solidFill>
                        </a:rPr>
                        <a:t> </a:t>
                      </a:r>
                      <a:r>
                        <a:rPr lang="en-US" sz="2000" baseline="0" dirty="0" err="1" smtClean="0">
                          <a:solidFill>
                            <a:srgbClr val="0000FF"/>
                          </a:solidFill>
                        </a:rPr>
                        <a:t>trong</a:t>
                      </a:r>
                      <a:r>
                        <a:rPr lang="en-US" sz="2000" baseline="0" dirty="0" smtClean="0">
                          <a:solidFill>
                            <a:srgbClr val="0000FF"/>
                          </a:solidFill>
                        </a:rPr>
                        <a:t> </a:t>
                      </a:r>
                      <a:r>
                        <a:rPr lang="en-US" sz="2000" baseline="0" dirty="0" err="1" smtClean="0">
                          <a:solidFill>
                            <a:srgbClr val="0000FF"/>
                          </a:solidFill>
                        </a:rPr>
                        <a:t>vòi</a:t>
                      </a:r>
                      <a:r>
                        <a:rPr lang="en-US" sz="2000" baseline="0" dirty="0" smtClean="0">
                          <a:solidFill>
                            <a:srgbClr val="0000FF"/>
                          </a:solidFill>
                        </a:rPr>
                        <a:t> </a:t>
                      </a:r>
                      <a:r>
                        <a:rPr lang="en-US" sz="2000" baseline="0" dirty="0" err="1" smtClean="0">
                          <a:solidFill>
                            <a:srgbClr val="0000FF"/>
                          </a:solidFill>
                        </a:rPr>
                        <a:t>nhụy</a:t>
                      </a:r>
                      <a:r>
                        <a:rPr lang="en-US" sz="2000" baseline="0" dirty="0" smtClean="0">
                          <a:solidFill>
                            <a:srgbClr val="0000FF"/>
                          </a:solidFill>
                        </a:rPr>
                        <a:t> </a:t>
                      </a:r>
                      <a:r>
                        <a:rPr lang="en-US" sz="2000" baseline="0" dirty="0" err="1" smtClean="0">
                          <a:solidFill>
                            <a:srgbClr val="0000FF"/>
                          </a:solidFill>
                        </a:rPr>
                        <a:t>và</a:t>
                      </a:r>
                      <a:r>
                        <a:rPr lang="en-US" sz="2000" baseline="0" dirty="0" smtClean="0">
                          <a:solidFill>
                            <a:srgbClr val="0000FF"/>
                          </a:solidFill>
                        </a:rPr>
                        <a:t> </a:t>
                      </a:r>
                      <a:r>
                        <a:rPr lang="en-US" sz="2000" baseline="0" dirty="0" err="1" smtClean="0">
                          <a:solidFill>
                            <a:srgbClr val="0000FF"/>
                          </a:solidFill>
                        </a:rPr>
                        <a:t>đi</a:t>
                      </a:r>
                      <a:r>
                        <a:rPr lang="en-US" sz="2000" baseline="0" dirty="0" smtClean="0">
                          <a:solidFill>
                            <a:srgbClr val="0000FF"/>
                          </a:solidFill>
                        </a:rPr>
                        <a:t> </a:t>
                      </a:r>
                      <a:r>
                        <a:rPr lang="en-US" sz="2000" baseline="0" dirty="0" err="1" smtClean="0">
                          <a:solidFill>
                            <a:srgbClr val="0000FF"/>
                          </a:solidFill>
                        </a:rPr>
                        <a:t>vào</a:t>
                      </a:r>
                      <a:r>
                        <a:rPr lang="en-US" sz="2000" baseline="0" dirty="0" smtClean="0">
                          <a:solidFill>
                            <a:srgbClr val="0000FF"/>
                          </a:solidFill>
                        </a:rPr>
                        <a:t> </a:t>
                      </a:r>
                      <a:r>
                        <a:rPr lang="en-US" sz="2000" baseline="0" dirty="0" err="1" smtClean="0">
                          <a:solidFill>
                            <a:srgbClr val="0000FF"/>
                          </a:solidFill>
                        </a:rPr>
                        <a:t>bầu</a:t>
                      </a:r>
                      <a:r>
                        <a:rPr lang="en-US" sz="2000" baseline="0" dirty="0" smtClean="0">
                          <a:solidFill>
                            <a:srgbClr val="0000FF"/>
                          </a:solidFill>
                        </a:rPr>
                        <a:t> </a:t>
                      </a:r>
                      <a:r>
                        <a:rPr lang="en-US" sz="2000" baseline="0" dirty="0" err="1" smtClean="0">
                          <a:solidFill>
                            <a:srgbClr val="0000FF"/>
                          </a:solidFill>
                        </a:rPr>
                        <a:t>nhụy</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algn="ctr"/>
                      <a:r>
                        <a:rPr lang="en-US" sz="2000" dirty="0" smtClean="0">
                          <a:solidFill>
                            <a:srgbClr val="0000FF"/>
                          </a:solidFill>
                        </a:rPr>
                        <a:t>3</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3696">
                <a:tc>
                  <a:txBody>
                    <a:bodyPr/>
                    <a:lstStyle/>
                    <a:p>
                      <a:r>
                        <a:rPr lang="en-US" sz="2000" dirty="0" err="1" smtClean="0">
                          <a:solidFill>
                            <a:srgbClr val="0000FF"/>
                          </a:solidFill>
                        </a:rPr>
                        <a:t>Nhụy</a:t>
                      </a:r>
                      <a:r>
                        <a:rPr lang="en-US" sz="2000" baseline="0" dirty="0" smtClean="0">
                          <a:solidFill>
                            <a:srgbClr val="0000FF"/>
                          </a:solidFill>
                        </a:rPr>
                        <a:t> </a:t>
                      </a:r>
                      <a:r>
                        <a:rPr lang="en-US" sz="2000" baseline="0" dirty="0" err="1" smtClean="0">
                          <a:solidFill>
                            <a:srgbClr val="0000FF"/>
                          </a:solidFill>
                        </a:rPr>
                        <a:t>và</a:t>
                      </a:r>
                      <a:r>
                        <a:rPr lang="en-US" sz="2000" baseline="0" dirty="0" smtClean="0">
                          <a:solidFill>
                            <a:srgbClr val="0000FF"/>
                          </a:solidFill>
                        </a:rPr>
                        <a:t> </a:t>
                      </a:r>
                      <a:r>
                        <a:rPr lang="en-US" sz="2000" baseline="0" dirty="0" err="1" smtClean="0">
                          <a:solidFill>
                            <a:srgbClr val="0000FF"/>
                          </a:solidFill>
                        </a:rPr>
                        <a:t>nhị</a:t>
                      </a:r>
                      <a:r>
                        <a:rPr lang="en-US" sz="2000" baseline="0" dirty="0" smtClean="0">
                          <a:solidFill>
                            <a:srgbClr val="0000FF"/>
                          </a:solidFill>
                        </a:rPr>
                        <a:t> </a:t>
                      </a:r>
                      <a:r>
                        <a:rPr lang="en-US" sz="2000" baseline="0" dirty="0" err="1" smtClean="0">
                          <a:solidFill>
                            <a:srgbClr val="0000FF"/>
                          </a:solidFill>
                        </a:rPr>
                        <a:t>cùng</a:t>
                      </a:r>
                      <a:r>
                        <a:rPr lang="en-US" sz="2000" baseline="0" dirty="0" smtClean="0">
                          <a:solidFill>
                            <a:srgbClr val="0000FF"/>
                          </a:solidFill>
                        </a:rPr>
                        <a:t> </a:t>
                      </a:r>
                      <a:r>
                        <a:rPr lang="en-US" sz="2000" baseline="0" dirty="0" err="1" smtClean="0">
                          <a:solidFill>
                            <a:srgbClr val="0000FF"/>
                          </a:solidFill>
                        </a:rPr>
                        <a:t>chín</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algn="ctr"/>
                      <a:r>
                        <a:rPr lang="en-US" sz="2000" dirty="0" smtClean="0">
                          <a:solidFill>
                            <a:srgbClr val="0000FF"/>
                          </a:solidFill>
                        </a:rPr>
                        <a:t>1</a:t>
                      </a:r>
                      <a:endParaRPr lang="en-US" sz="20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7" name="Text Box 4"/>
          <p:cNvSpPr txBox="1">
            <a:spLocks noChangeArrowheads="1"/>
          </p:cNvSpPr>
          <p:nvPr/>
        </p:nvSpPr>
        <p:spPr bwMode="auto">
          <a:xfrm>
            <a:off x="1676400" y="6020081"/>
            <a:ext cx="8763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400" b="1" dirty="0">
                <a:solidFill>
                  <a:srgbClr val="0000FF"/>
                </a:solidFill>
              </a:rPr>
              <a:t>6. </a:t>
            </a:r>
            <a:r>
              <a:rPr lang="en-US" sz="2400" b="1" dirty="0" err="1">
                <a:solidFill>
                  <a:srgbClr val="0000FF"/>
                </a:solidFill>
              </a:rPr>
              <a:t>Phân</a:t>
            </a:r>
            <a:r>
              <a:rPr lang="en-US" sz="2400" b="1" dirty="0">
                <a:solidFill>
                  <a:srgbClr val="0000FF"/>
                </a:solidFill>
              </a:rPr>
              <a:t> </a:t>
            </a:r>
            <a:r>
              <a:rPr lang="en-US" sz="2400" b="1" dirty="0" err="1">
                <a:solidFill>
                  <a:srgbClr val="0000FF"/>
                </a:solidFill>
              </a:rPr>
              <a:t>biệt</a:t>
            </a:r>
            <a:r>
              <a:rPr lang="en-US" sz="2400" b="1" dirty="0">
                <a:solidFill>
                  <a:srgbClr val="0000FF"/>
                </a:solidFill>
              </a:rPr>
              <a:t> </a:t>
            </a:r>
            <a:r>
              <a:rPr lang="en-US" sz="2400" b="1" dirty="0" err="1">
                <a:solidFill>
                  <a:srgbClr val="0000FF"/>
                </a:solidFill>
              </a:rPr>
              <a:t>thụ</a:t>
            </a:r>
            <a:r>
              <a:rPr lang="en-US" sz="2400" b="1" dirty="0">
                <a:solidFill>
                  <a:srgbClr val="0000FF"/>
                </a:solidFill>
              </a:rPr>
              <a:t> </a:t>
            </a:r>
            <a:r>
              <a:rPr lang="en-US" sz="2400" b="1" dirty="0" err="1">
                <a:solidFill>
                  <a:srgbClr val="0000FF"/>
                </a:solidFill>
              </a:rPr>
              <a:t>phấn</a:t>
            </a:r>
            <a:r>
              <a:rPr lang="en-US" sz="2400" b="1" dirty="0">
                <a:solidFill>
                  <a:srgbClr val="0000FF"/>
                </a:solidFill>
              </a:rPr>
              <a:t> </a:t>
            </a:r>
            <a:r>
              <a:rPr lang="en-US" sz="2400" b="1" dirty="0" err="1">
                <a:solidFill>
                  <a:srgbClr val="0000FF"/>
                </a:solidFill>
              </a:rPr>
              <a:t>và</a:t>
            </a:r>
            <a:r>
              <a:rPr lang="en-US" sz="2400" b="1" dirty="0">
                <a:solidFill>
                  <a:srgbClr val="0000FF"/>
                </a:solidFill>
              </a:rPr>
              <a:t> </a:t>
            </a:r>
            <a:r>
              <a:rPr lang="en-US" sz="2400" b="1" dirty="0" err="1">
                <a:solidFill>
                  <a:srgbClr val="0000FF"/>
                </a:solidFill>
              </a:rPr>
              <a:t>thụ</a:t>
            </a:r>
            <a:r>
              <a:rPr lang="en-US" sz="2400" b="1" dirty="0">
                <a:solidFill>
                  <a:srgbClr val="0000FF"/>
                </a:solidFill>
              </a:rPr>
              <a:t> </a:t>
            </a:r>
            <a:r>
              <a:rPr lang="en-US" sz="2400" b="1" dirty="0" err="1">
                <a:solidFill>
                  <a:srgbClr val="0000FF"/>
                </a:solidFill>
              </a:rPr>
              <a:t>tinh</a:t>
            </a:r>
            <a:r>
              <a:rPr lang="en-US" sz="2400" b="1" dirty="0">
                <a:solidFill>
                  <a:srgbClr val="0000FF"/>
                </a:solidFill>
              </a:rPr>
              <a:t>. </a:t>
            </a:r>
            <a:r>
              <a:rPr lang="en-US" sz="2400" b="1" dirty="0" err="1">
                <a:solidFill>
                  <a:srgbClr val="0000FF"/>
                </a:solidFill>
              </a:rPr>
              <a:t>Sản</a:t>
            </a:r>
            <a:r>
              <a:rPr lang="en-US" sz="2400" b="1" dirty="0">
                <a:solidFill>
                  <a:srgbClr val="0000FF"/>
                </a:solidFill>
              </a:rPr>
              <a:t> </a:t>
            </a:r>
            <a:r>
              <a:rPr lang="en-US" sz="2400" b="1" dirty="0" err="1">
                <a:solidFill>
                  <a:srgbClr val="0000FF"/>
                </a:solidFill>
              </a:rPr>
              <a:t>phẩm</a:t>
            </a:r>
            <a:r>
              <a:rPr lang="en-US" sz="2400" b="1" dirty="0">
                <a:solidFill>
                  <a:srgbClr val="0000FF"/>
                </a:solidFill>
              </a:rPr>
              <a:t> </a:t>
            </a:r>
            <a:r>
              <a:rPr lang="en-US" sz="2400" b="1" dirty="0" err="1">
                <a:solidFill>
                  <a:srgbClr val="0000FF"/>
                </a:solidFill>
              </a:rPr>
              <a:t>thụ</a:t>
            </a:r>
            <a:r>
              <a:rPr lang="en-US" sz="2400" b="1" dirty="0">
                <a:solidFill>
                  <a:srgbClr val="0000FF"/>
                </a:solidFill>
              </a:rPr>
              <a:t> </a:t>
            </a:r>
            <a:r>
              <a:rPr lang="en-US" sz="2400" b="1" dirty="0" err="1">
                <a:solidFill>
                  <a:srgbClr val="0000FF"/>
                </a:solidFill>
              </a:rPr>
              <a:t>tinh</a:t>
            </a:r>
            <a:r>
              <a:rPr lang="en-US" sz="2400" b="1" dirty="0">
                <a:solidFill>
                  <a:srgbClr val="0000FF"/>
                </a:solidFill>
              </a:rPr>
              <a:t> ở </a:t>
            </a:r>
            <a:r>
              <a:rPr lang="en-US" sz="2400" b="1" dirty="0" err="1">
                <a:solidFill>
                  <a:srgbClr val="0000FF"/>
                </a:solidFill>
              </a:rPr>
              <a:t>thực</a:t>
            </a:r>
            <a:r>
              <a:rPr lang="en-US" sz="2400" b="1" dirty="0">
                <a:solidFill>
                  <a:srgbClr val="0000FF"/>
                </a:solidFill>
              </a:rPr>
              <a:t> </a:t>
            </a:r>
            <a:r>
              <a:rPr lang="en-US" sz="2400" b="1" dirty="0" err="1">
                <a:solidFill>
                  <a:srgbClr val="0000FF"/>
                </a:solidFill>
              </a:rPr>
              <a:t>vật</a:t>
            </a:r>
            <a:r>
              <a:rPr lang="en-US" sz="2400" b="1" dirty="0">
                <a:solidFill>
                  <a:srgbClr val="0000FF"/>
                </a:solidFill>
              </a:rPr>
              <a:t> </a:t>
            </a:r>
            <a:r>
              <a:rPr lang="en-US" sz="2400" b="1" dirty="0" err="1">
                <a:solidFill>
                  <a:srgbClr val="0000FF"/>
                </a:solidFill>
              </a:rPr>
              <a:t>có</a:t>
            </a:r>
            <a:r>
              <a:rPr lang="en-US" sz="2400" b="1" dirty="0">
                <a:solidFill>
                  <a:srgbClr val="0000FF"/>
                </a:solidFill>
              </a:rPr>
              <a:t> </a:t>
            </a:r>
            <a:r>
              <a:rPr lang="en-US" sz="2400" b="1" dirty="0" err="1">
                <a:solidFill>
                  <a:srgbClr val="0000FF"/>
                </a:solidFill>
              </a:rPr>
              <a:t>hoa</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a:solidFill>
                  <a:srgbClr val="0000FF"/>
                </a:solidFill>
              </a:rPr>
              <a:t>gì</a:t>
            </a:r>
            <a:r>
              <a:rPr lang="en-US" sz="2400" b="1" dirty="0">
                <a:solidFill>
                  <a:srgbClr val="0000FF"/>
                </a:solidFill>
              </a:rPr>
              <a:t>?</a:t>
            </a:r>
          </a:p>
        </p:txBody>
      </p:sp>
    </p:spTree>
    <p:extLst>
      <p:ext uri="{BB962C8B-B14F-4D97-AF65-F5344CB8AC3E}">
        <p14:creationId xmlns:p14="http://schemas.microsoft.com/office/powerpoint/2010/main" val="1527205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75461"/>
            <a:ext cx="12192000" cy="2677656"/>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 Quá trình hạt phấn được chuyển từ nhị đến đầu nhụy gọi là sự thụ phấn.</a:t>
            </a:r>
          </a:p>
          <a:p>
            <a:pPr algn="just"/>
            <a:r>
              <a:rPr lang="vi-VN" sz="2800" dirty="0" smtClean="0">
                <a:solidFill>
                  <a:srgbClr val="FF00FF"/>
                </a:solidFill>
                <a:latin typeface="Times New Roman" pitchFamily="18" charset="0"/>
                <a:cs typeface="Times New Roman" pitchFamily="18" charset="0"/>
              </a:rPr>
              <a:t>- Sau khi thụ phấn, từ hạt phấn mọc ra ống phấn. Ống phấn đâm </a:t>
            </a:r>
            <a:r>
              <a:rPr lang="en-US" sz="2800" dirty="0" err="1" smtClean="0">
                <a:solidFill>
                  <a:srgbClr val="FF00FF"/>
                </a:solidFill>
                <a:latin typeface="Times New Roman" pitchFamily="18" charset="0"/>
                <a:cs typeface="Times New Roman" pitchFamily="18" charset="0"/>
              </a:rPr>
              <a:t>xuyên</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qua đầu nhuỵ, mọc dài ra đến noãn. Tại noãn, tế bào sinh dục đực kết hợp với tế bào sinh dục cái tạo thành hợp tử. Hiện tuợng đó gọi là sự thụ tinh.</a:t>
            </a:r>
          </a:p>
          <a:p>
            <a:pPr algn="just"/>
            <a:r>
              <a:rPr lang="vi-VN" sz="2800" dirty="0" smtClean="0">
                <a:solidFill>
                  <a:srgbClr val="FF00FF"/>
                </a:solidFill>
                <a:latin typeface="Times New Roman" pitchFamily="18" charset="0"/>
                <a:cs typeface="Times New Roman" pitchFamily="18" charset="0"/>
              </a:rPr>
              <a:t>- Hình thành quả và hạt: Sau khi thụ tinh, hợp tử phát triển thành phôi. Noãn phát triển thành hạt chứa phôi. Bầu nhuỵ phát triển thành quả chứa hạt.</a:t>
            </a:r>
          </a:p>
        </p:txBody>
      </p:sp>
      <p:pic>
        <p:nvPicPr>
          <p:cNvPr id="2050" name="Picture 2"/>
          <p:cNvPicPr>
            <a:picLocks noChangeAspect="1" noChangeArrowheads="1"/>
          </p:cNvPicPr>
          <p:nvPr/>
        </p:nvPicPr>
        <p:blipFill>
          <a:blip r:embed="rId2"/>
          <a:srcRect/>
          <a:stretch>
            <a:fillRect/>
          </a:stretch>
        </p:blipFill>
        <p:spPr bwMode="auto">
          <a:xfrm>
            <a:off x="2914410" y="0"/>
            <a:ext cx="6360205" cy="36709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39657" y="0"/>
            <a:ext cx="6952343" cy="3539430"/>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 Vai trò của quả và hạt đối với thực vật:</a:t>
            </a:r>
          </a:p>
          <a:p>
            <a:pPr algn="just"/>
            <a:r>
              <a:rPr lang="vi-VN" sz="2800" dirty="0" smtClean="0">
                <a:solidFill>
                  <a:srgbClr val="FF00FF"/>
                </a:solidFill>
                <a:latin typeface="Times New Roman" pitchFamily="18" charset="0"/>
                <a:cs typeface="Times New Roman" pitchFamily="18" charset="0"/>
              </a:rPr>
              <a:t>Quả chứa, bảo vệ và giúp phát tán hạt. Do đó:</a:t>
            </a:r>
          </a:p>
          <a:p>
            <a:pPr algn="just"/>
            <a:r>
              <a:rPr lang="vi-VN" sz="2800" dirty="0" smtClean="0">
                <a:solidFill>
                  <a:srgbClr val="FF00FF"/>
                </a:solidFill>
                <a:latin typeface="Times New Roman" pitchFamily="18" charset="0"/>
                <a:cs typeface="Times New Roman" pitchFamily="18" charset="0"/>
              </a:rPr>
              <a:t>+ Quả và hạt giúp thực vật sản sinh ra thế hệ mới, gia tăng số lượng của loài.</a:t>
            </a:r>
          </a:p>
          <a:p>
            <a:pPr algn="just"/>
            <a:r>
              <a:rPr lang="vi-VN" sz="2800" dirty="0" smtClean="0">
                <a:solidFill>
                  <a:srgbClr val="FF00FF"/>
                </a:solidFill>
                <a:latin typeface="Times New Roman" pitchFamily="18" charset="0"/>
                <a:cs typeface="Times New Roman" pitchFamily="18" charset="0"/>
              </a:rPr>
              <a:t>+ Quả chín biến đổi màu sắc, độ cứng, xuất hiện mùi vị, hương thơm hấp dẫn động vật ăn quả giúp cho sự phát tán hạt, giúp loài mở rộng khu phân bố.</a:t>
            </a:r>
          </a:p>
        </p:txBody>
      </p:sp>
      <p:pic>
        <p:nvPicPr>
          <p:cNvPr id="3074" name="Picture 2"/>
          <p:cNvPicPr>
            <a:picLocks noChangeAspect="1" noChangeArrowheads="1"/>
          </p:cNvPicPr>
          <p:nvPr/>
        </p:nvPicPr>
        <p:blipFill>
          <a:blip r:embed="rId2"/>
          <a:srcRect/>
          <a:stretch>
            <a:fillRect/>
          </a:stretch>
        </p:blipFill>
        <p:spPr bwMode="auto">
          <a:xfrm>
            <a:off x="0" y="377364"/>
            <a:ext cx="5210629" cy="2772840"/>
          </a:xfrm>
          <a:prstGeom prst="rect">
            <a:avLst/>
          </a:prstGeom>
          <a:noFill/>
          <a:ln w="9525">
            <a:noFill/>
            <a:miter lim="800000"/>
            <a:headEnd/>
            <a:tailEnd/>
          </a:ln>
          <a:effectLst/>
        </p:spPr>
      </p:pic>
      <p:sp>
        <p:nvSpPr>
          <p:cNvPr id="5" name="Rectangle 4"/>
          <p:cNvSpPr/>
          <p:nvPr/>
        </p:nvSpPr>
        <p:spPr>
          <a:xfrm>
            <a:off x="0" y="3646421"/>
            <a:ext cx="12192000" cy="3108543"/>
          </a:xfrm>
          <a:prstGeom prst="rect">
            <a:avLst/>
          </a:prstGeom>
        </p:spPr>
        <p:txBody>
          <a:bodyPr wrap="square">
            <a:spAutoFit/>
          </a:bodyPr>
          <a:lstStyle/>
          <a:p>
            <a:r>
              <a:rPr lang="vi-VN" sz="2800" dirty="0" smtClean="0">
                <a:solidFill>
                  <a:srgbClr val="FF00FF"/>
                </a:solidFill>
                <a:latin typeface="Times New Roman" pitchFamily="18" charset="0"/>
                <a:cs typeface="Times New Roman" pitchFamily="18" charset="0"/>
              </a:rPr>
              <a:t>- Vai trò của quả và hạt đối với động vật: Giúp cung cấp thức ăn cho các loài động vật.</a:t>
            </a:r>
          </a:p>
          <a:p>
            <a:r>
              <a:rPr lang="vi-VN" sz="2800" dirty="0" smtClean="0">
                <a:solidFill>
                  <a:srgbClr val="FF00FF"/>
                </a:solidFill>
                <a:latin typeface="Times New Roman" pitchFamily="18" charset="0"/>
                <a:cs typeface="Times New Roman" pitchFamily="18" charset="0"/>
              </a:rPr>
              <a:t>- Vai trò của quả đối với con người:</a:t>
            </a:r>
          </a:p>
          <a:p>
            <a:r>
              <a:rPr lang="vi-VN" sz="2800" dirty="0" smtClean="0">
                <a:solidFill>
                  <a:srgbClr val="FF00FF"/>
                </a:solidFill>
                <a:latin typeface="Times New Roman" pitchFamily="18" charset="0"/>
                <a:cs typeface="Times New Roman" pitchFamily="18" charset="0"/>
              </a:rPr>
              <a:t>+ Quả là nguồn cung cấp chất dinh dưỡng (vitamin, khoáng chất, đường,…) quan trọng cho con người.</a:t>
            </a:r>
          </a:p>
          <a:p>
            <a:r>
              <a:rPr lang="vi-VN" sz="2800" dirty="0" smtClean="0">
                <a:solidFill>
                  <a:srgbClr val="FF00FF"/>
                </a:solidFill>
                <a:latin typeface="Times New Roman" pitchFamily="18" charset="0"/>
                <a:cs typeface="Times New Roman" pitchFamily="18" charset="0"/>
              </a:rPr>
              <a:t>+ Quả và hạt cung cấp các nguồn nguyên liệu cho các ngành công nghiệp chế biến.</a:t>
            </a:r>
          </a:p>
          <a:p>
            <a:r>
              <a:rPr lang="vi-VN" sz="2800" dirty="0" smtClean="0">
                <a:solidFill>
                  <a:srgbClr val="FF00FF"/>
                </a:solidFill>
                <a:latin typeface="Times New Roman" pitchFamily="18" charset="0"/>
                <a:cs typeface="Times New Roman" pitchFamily="18" charset="0"/>
              </a:rPr>
              <a:t>+ Một số loại quả được sử dụng trong y học.</a:t>
            </a:r>
            <a:endParaRPr lang="vi-VN"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64261"/>
            <a:ext cx="12192000" cy="2554545"/>
          </a:xfrm>
          <a:prstGeom prst="rect">
            <a:avLst/>
          </a:prstGeom>
        </p:spPr>
        <p:txBody>
          <a:bodyPr wrap="square">
            <a:spAutoFit/>
          </a:bodyPr>
          <a:lstStyle/>
          <a:p>
            <a:pPr algn="just"/>
            <a:r>
              <a:rPr lang="en-US" sz="3200" dirty="0" smtClean="0">
                <a:solidFill>
                  <a:srgbClr val="FF00FF"/>
                </a:solidFill>
                <a:latin typeface="Times New Roman" pitchFamily="18" charset="0"/>
                <a:cs typeface="Times New Roman" pitchFamily="18" charset="0"/>
              </a:rPr>
              <a:t>	</a:t>
            </a:r>
            <a:r>
              <a:rPr lang="vi-VN" sz="3200" dirty="0" smtClean="0">
                <a:solidFill>
                  <a:srgbClr val="FF00FF"/>
                </a:solidFill>
                <a:latin typeface="Times New Roman" pitchFamily="18" charset="0"/>
                <a:cs typeface="Times New Roman" pitchFamily="18" charset="0"/>
              </a:rPr>
              <a:t>Sau khi thụ tinh xong thì phôi phát triển thành hạt và bầu lớn lên thành quả. Ða số thực vật, nếu hoa không được thụ phấn, thụ tinh thì sau đó sẽ rụng toàn hoa. Còn những hoa được thụ phấn, thụ tinh thì cánh hoa, nhị hoa và cả vòi nhụy khô và rụng đi chỉ còn bầu nhụy phát triển</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thành</a:t>
            </a:r>
            <a:r>
              <a:rPr lang="en-US" sz="3200" dirty="0" smtClean="0">
                <a:solidFill>
                  <a:srgbClr val="FF00FF"/>
                </a:solidFill>
                <a:latin typeface="Times New Roman" pitchFamily="18" charset="0"/>
                <a:cs typeface="Times New Roman" pitchFamily="18" charset="0"/>
              </a:rPr>
              <a:t> </a:t>
            </a:r>
            <a:r>
              <a:rPr lang="en-US" sz="3200" dirty="0" err="1" smtClean="0">
                <a:solidFill>
                  <a:srgbClr val="FF00FF"/>
                </a:solidFill>
                <a:latin typeface="Times New Roman" pitchFamily="18" charset="0"/>
                <a:cs typeface="Times New Roman" pitchFamily="18" charset="0"/>
              </a:rPr>
              <a:t>quả</a:t>
            </a:r>
            <a:r>
              <a:rPr lang="vi-VN" sz="3200" dirty="0" smtClean="0">
                <a:solidFill>
                  <a:srgbClr val="FF00FF"/>
                </a:solidFill>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2"/>
          <a:srcRect/>
          <a:stretch>
            <a:fillRect/>
          </a:stretch>
        </p:blipFill>
        <p:spPr bwMode="auto">
          <a:xfrm>
            <a:off x="2757659" y="-1"/>
            <a:ext cx="6638545" cy="287382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 y="319308"/>
            <a:ext cx="12151723" cy="6197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900"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6" fill="hold" nodeType="clickEffect">
                                  <p:stCondLst>
                                    <p:cond delay="0"/>
                                  </p:stCondLst>
                                  <p:childTnLst>
                                    <p:animEffect transition="out" filter="barn(inHorizontal)">
                                      <p:cBhvr>
                                        <p:cTn id="22" dur="1000"/>
                                        <p:tgtEl>
                                          <p:spTgt spid="4098"/>
                                        </p:tgtEl>
                                      </p:cBhvr>
                                    </p:animEffect>
                                    <p:set>
                                      <p:cBhvr>
                                        <p:cTn id="23" dur="1" fill="hold">
                                          <p:stCondLst>
                                            <p:cond delay="999"/>
                                          </p:stCondLst>
                                        </p:cTn>
                                        <p:tgtEl>
                                          <p:spTgt spid="4098"/>
                                        </p:tgtEl>
                                        <p:attrNameLst>
                                          <p:attrName>style.visibility</p:attrName>
                                        </p:attrNameLst>
                                      </p:cBhvr>
                                      <p:to>
                                        <p:strVal val="hidden"/>
                                      </p:to>
                                    </p:set>
                                  </p:childTnLst>
                                </p:cTn>
                              </p:par>
                              <p:par>
                                <p:cTn id="24" presetID="16" presetClass="exit" presetSubtype="26" fill="hold" grpId="1" nodeType="withEffect">
                                  <p:stCondLst>
                                    <p:cond delay="0"/>
                                  </p:stCondLst>
                                  <p:childTnLst>
                                    <p:animEffect transition="out" filter="barn(inHorizontal)">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par>
                                <p:cTn id="27" presetID="21" presetClass="entr" presetSubtype="4" fill="hold" nodeType="withEffect">
                                  <p:stCondLst>
                                    <p:cond delay="0"/>
                                  </p:stCondLst>
                                  <p:childTnLst>
                                    <p:set>
                                      <p:cBhvr>
                                        <p:cTn id="28" dur="1" fill="hold">
                                          <p:stCondLst>
                                            <p:cond delay="0"/>
                                          </p:stCondLst>
                                        </p:cTn>
                                        <p:tgtEl>
                                          <p:spTgt spid="4099"/>
                                        </p:tgtEl>
                                        <p:attrNameLst>
                                          <p:attrName>style.visibility</p:attrName>
                                        </p:attrNameLst>
                                      </p:cBhvr>
                                      <p:to>
                                        <p:strVal val="visible"/>
                                      </p:to>
                                    </p:set>
                                    <p:animEffect transition="in" filter="wheel(4)">
                                      <p:cBhvr>
                                        <p:cTn id="29"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4" name="Rectangle 13"/>
          <p:cNvSpPr/>
          <p:nvPr/>
        </p:nvSpPr>
        <p:spPr>
          <a:xfrm>
            <a:off x="0" y="173380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2.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phấn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và</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tinh</a:t>
            </a:r>
            <a:endParaRPr lang="en-US" altLang="en-US" sz="2800" b="1" dirty="0">
              <a:solidFill>
                <a:srgbClr val="0000FF"/>
              </a:solidFill>
              <a:latin typeface="Times New Roman" pitchFamily="18" charset="0"/>
              <a:cs typeface="Times New Roman" pitchFamily="18" charset="0"/>
            </a:endParaRPr>
          </a:p>
        </p:txBody>
      </p:sp>
      <p:sp>
        <p:nvSpPr>
          <p:cNvPr id="19" name="Rectangle 18"/>
          <p:cNvSpPr/>
          <p:nvPr/>
        </p:nvSpPr>
        <p:spPr>
          <a:xfrm>
            <a:off x="0" y="216918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3. </a:t>
            </a:r>
            <a:r>
              <a:rPr lang="en-US" altLang="en-US" sz="2800" b="1" dirty="0" err="1" smtClean="0">
                <a:solidFill>
                  <a:srgbClr val="0000FF"/>
                </a:solidFill>
                <a:latin typeface="Times New Roman" pitchFamily="18" charset="0"/>
                <a:cs typeface="Times New Roman" pitchFamily="18" charset="0"/>
              </a:rPr>
              <a:t>Quá</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trình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lớn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lên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của</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quả</a:t>
            </a:r>
            <a:endParaRPr lang="en-US" altLang="en-US" sz="2800" b="1" dirty="0">
              <a:solidFill>
                <a:srgbClr val="0000FF"/>
              </a:solidFill>
              <a:latin typeface="Times New Roman" pitchFamily="18" charset="0"/>
              <a:cs typeface="Times New Roman" pitchFamily="18" charset="0"/>
            </a:endParaRPr>
          </a:p>
        </p:txBody>
      </p:sp>
      <p:sp>
        <p:nvSpPr>
          <p:cNvPr id="20" name="Rectangle 19"/>
          <p:cNvSpPr/>
          <p:nvPr/>
        </p:nvSpPr>
        <p:spPr>
          <a:xfrm>
            <a:off x="0" y="2590143"/>
            <a:ext cx="12192000" cy="954107"/>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Sau khi được thụ tinh</a:t>
            </a:r>
            <a:r>
              <a:rPr lang="en-US" sz="2800" dirty="0" smtClean="0">
                <a:latin typeface="Times New Roman" pitchFamily="18" charset="0"/>
                <a:cs typeface="Times New Roman" pitchFamily="18" charset="0"/>
              </a:rPr>
              <a:t>, n</a:t>
            </a:r>
            <a:r>
              <a:rPr lang="vi-VN" sz="2800" dirty="0" smtClean="0">
                <a:latin typeface="Times New Roman" pitchFamily="18" charset="0"/>
                <a:cs typeface="Times New Roman" pitchFamily="18" charset="0"/>
              </a:rPr>
              <a:t>oãn phát triển thành hạt</a:t>
            </a:r>
            <a:r>
              <a:rPr lang="en-US" sz="2800" dirty="0" smtClean="0">
                <a:latin typeface="Times New Roman" pitchFamily="18" charset="0"/>
                <a:cs typeface="Times New Roman" pitchFamily="18" charset="0"/>
              </a:rPr>
              <a:t>, b</a:t>
            </a:r>
            <a:r>
              <a:rPr lang="vi-VN" sz="2800" dirty="0" smtClean="0">
                <a:latin typeface="Times New Roman" pitchFamily="18" charset="0"/>
                <a:cs typeface="Times New Roman" pitchFamily="18" charset="0"/>
              </a:rPr>
              <a:t>ầu nh</a:t>
            </a:r>
            <a:r>
              <a:rPr lang="en-US" sz="2800" dirty="0" err="1" smtClean="0">
                <a:latin typeface="Times New Roman" pitchFamily="18" charset="0"/>
                <a:cs typeface="Times New Roman" pitchFamily="18" charset="0"/>
              </a:rPr>
              <a:t>ụy</a:t>
            </a:r>
            <a:r>
              <a:rPr lang="vi-VN" sz="2800" dirty="0" smtClean="0">
                <a:latin typeface="Times New Roman" pitchFamily="18" charset="0"/>
                <a:cs typeface="Times New Roman" pitchFamily="18" charset="0"/>
              </a:rPr>
              <a:t> phát triển thành quả chứa hạt.</a:t>
            </a:r>
            <a:endParaRPr lang="vi-VN" sz="2800" dirty="0">
              <a:latin typeface="Times New Roman" pitchFamily="18" charset="0"/>
              <a:cs typeface="Times New Roman" pitchFamily="18" charset="0"/>
            </a:endParaRPr>
          </a:p>
        </p:txBody>
      </p:sp>
      <p:sp>
        <p:nvSpPr>
          <p:cNvPr id="12" name="Rectangle 11"/>
          <p:cNvSpPr/>
          <p:nvPr/>
        </p:nvSpPr>
        <p:spPr>
          <a:xfrm>
            <a:off x="0" y="3468258"/>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Ở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endParaRPr lang="vi-VN" sz="2800" b="1" dirty="0">
              <a:solidFill>
                <a:srgbClr val="0000FF"/>
              </a:solidFill>
              <a:latin typeface="Times New Roman" pitchFamily="18" charset="0"/>
              <a:cs typeface="Times New Roman" pitchFamily="18" charset="0"/>
            </a:endParaRPr>
          </a:p>
        </p:txBody>
      </p:sp>
      <p:sp>
        <p:nvSpPr>
          <p:cNvPr id="13" name="Rectangle 12"/>
          <p:cNvSpPr/>
          <p:nvPr/>
        </p:nvSpPr>
        <p:spPr>
          <a:xfrm>
            <a:off x="0" y="3896429"/>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đoạn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endParaRPr lang="vi-VN"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33: </a:t>
            </a:r>
            <a:r>
              <a:rPr lang="en-US" sz="2800" b="1" dirty="0" err="1" smtClean="0">
                <a:solidFill>
                  <a:srgbClr val="FF00FF"/>
                </a:solidFill>
                <a:latin typeface="Times New Roman" pitchFamily="18" charset="0"/>
                <a:cs typeface="Times New Roman" pitchFamily="18" charset="0"/>
              </a:rPr>
              <a:t>SINH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HỮU</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TÍNH</a:t>
            </a:r>
            <a:r>
              <a:rPr lang="en-US" sz="2800" b="1" dirty="0" smtClean="0">
                <a:solidFill>
                  <a:srgbClr val="FF00FF"/>
                </a:solidFill>
                <a:latin typeface="Times New Roman" pitchFamily="18" charset="0"/>
                <a:cs typeface="Times New Roman" pitchFamily="18" charset="0"/>
              </a:rPr>
              <a:t> Ở </a:t>
            </a:r>
            <a:r>
              <a:rPr lang="en-US" sz="2800" b="1" dirty="0" err="1" smtClean="0">
                <a:solidFill>
                  <a:srgbClr val="FF00FF"/>
                </a:solidFill>
                <a:latin typeface="Times New Roman" pitchFamily="18" charset="0"/>
                <a:cs typeface="Times New Roman" pitchFamily="18" charset="0"/>
              </a:rPr>
              <a:t>SINH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VẬT</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9" name="Rectangle 8"/>
          <p:cNvSpPr/>
          <p:nvPr/>
        </p:nvSpPr>
        <p:spPr>
          <a:xfrm>
            <a:off x="0" y="986311"/>
            <a:ext cx="12192000" cy="954107"/>
          </a:xfrm>
          <a:prstGeom prst="rect">
            <a:avLst/>
          </a:prstGeom>
        </p:spPr>
        <p:txBody>
          <a:bodyPr wrap="square">
            <a:spAutoFit/>
          </a:bodyPr>
          <a:lstStyle/>
          <a:p>
            <a:pPr algn="just">
              <a:defRPr/>
            </a:pP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Sinh</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sản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hữu</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tính</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là</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hình</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thức</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sinh</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sản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có</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sự</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kết</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hợp</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yếu</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tố</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đực</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và</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yếu</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tố</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cái</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tạo</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nên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hợp</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phát</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triển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thành</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cơ</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thể</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mới</a:t>
            </a:r>
            <a:r>
              <a:rPr lang="en-US" altLang="en-US" sz="2800" dirty="0" smtClean="0">
                <a:solidFill>
                  <a:srgbClr val="0000FF"/>
                </a:solidFill>
                <a:latin typeface="Times New Roman" pitchFamily="18" charset="0"/>
                <a:cs typeface="Times New Roman" pitchFamily="18" charset="0"/>
              </a:rPr>
              <a:t>. </a:t>
            </a:r>
            <a:endParaRPr lang="en-US" alt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63688" y="0"/>
            <a:ext cx="6742112" cy="52322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eaLnBrk="0" fontAlgn="base" hangingPunct="0">
              <a:spcBef>
                <a:spcPct val="50000"/>
              </a:spcBef>
              <a:spcAft>
                <a:spcPct val="0"/>
              </a:spcAft>
              <a:defRPr/>
            </a:pPr>
            <a:r>
              <a:rPr lang="en-US" sz="2800" b="1" dirty="0">
                <a:solidFill>
                  <a:srgbClr val="FF0000"/>
                </a:solidFill>
                <a:latin typeface="Arial" panose="020B0604020202020204" pitchFamily="34" charset="0"/>
                <a:sym typeface="Wingdings" panose="05000000000000000000" pitchFamily="2" charset="2"/>
              </a:rPr>
              <a:t>III. </a:t>
            </a:r>
            <a:r>
              <a:rPr lang="en-US" sz="2800" b="1" dirty="0" err="1">
                <a:solidFill>
                  <a:srgbClr val="FF0000"/>
                </a:solidFill>
                <a:latin typeface="Arial" panose="020B0604020202020204" pitchFamily="34" charset="0"/>
                <a:sym typeface="Wingdings" panose="05000000000000000000" pitchFamily="2" charset="2"/>
              </a:rPr>
              <a:t>SINH</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SẢN</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HỮU</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TÍNH</a:t>
            </a:r>
            <a:r>
              <a:rPr lang="en-US" sz="2800" b="1" dirty="0">
                <a:solidFill>
                  <a:srgbClr val="FF0000"/>
                </a:solidFill>
                <a:latin typeface="Arial" panose="020B0604020202020204" pitchFamily="34" charset="0"/>
                <a:sym typeface="Wingdings" panose="05000000000000000000" pitchFamily="2" charset="2"/>
              </a:rPr>
              <a:t> Ở </a:t>
            </a:r>
            <a:r>
              <a:rPr lang="en-US" sz="2800" b="1" dirty="0" err="1">
                <a:solidFill>
                  <a:srgbClr val="FF0000"/>
                </a:solidFill>
                <a:latin typeface="Arial" panose="020B0604020202020204" pitchFamily="34" charset="0"/>
                <a:sym typeface="Wingdings" panose="05000000000000000000" pitchFamily="2" charset="2"/>
              </a:rPr>
              <a:t>ĐỘNG</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VẬT</a:t>
            </a:r>
            <a:endParaRPr lang="en-US" sz="2800" b="1" u="sng" dirty="0">
              <a:solidFill>
                <a:srgbClr val="FF0000"/>
              </a:solidFill>
              <a:effectLst>
                <a:outerShdw blurRad="38100" dist="38100" dir="2700000" algn="tl">
                  <a:srgbClr val="000000"/>
                </a:outerShdw>
              </a:effectLst>
              <a:latin typeface="Arial" panose="020B0604020202020204" pitchFamily="34" charset="0"/>
            </a:endParaRPr>
          </a:p>
        </p:txBody>
      </p:sp>
      <p:pic>
        <p:nvPicPr>
          <p:cNvPr id="8192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2667000"/>
            <a:ext cx="9144000"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1743635" y="2236114"/>
            <a:ext cx="8915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200" b="1" dirty="0">
                <a:solidFill>
                  <a:srgbClr val="0000FF"/>
                </a:solidFill>
              </a:rPr>
              <a:t>2. </a:t>
            </a:r>
            <a:r>
              <a:rPr lang="en-US" sz="2200" b="1" dirty="0" err="1">
                <a:solidFill>
                  <a:srgbClr val="0000FF"/>
                </a:solidFill>
              </a:rPr>
              <a:t>Vẽ</a:t>
            </a:r>
            <a:r>
              <a:rPr lang="en-US" sz="2200" b="1" dirty="0">
                <a:solidFill>
                  <a:srgbClr val="0000FF"/>
                </a:solidFill>
              </a:rPr>
              <a:t> </a:t>
            </a:r>
            <a:r>
              <a:rPr lang="en-US" sz="2200" b="1" dirty="0" err="1">
                <a:solidFill>
                  <a:srgbClr val="0000FF"/>
                </a:solidFill>
              </a:rPr>
              <a:t>sơ</a:t>
            </a:r>
            <a:r>
              <a:rPr lang="en-US" sz="2200" b="1" dirty="0">
                <a:solidFill>
                  <a:srgbClr val="0000FF"/>
                </a:solidFill>
              </a:rPr>
              <a:t> </a:t>
            </a:r>
            <a:r>
              <a:rPr lang="en-US" sz="2200" b="1" dirty="0" err="1">
                <a:solidFill>
                  <a:srgbClr val="0000FF"/>
                </a:solidFill>
              </a:rPr>
              <a:t>đồ</a:t>
            </a:r>
            <a:r>
              <a:rPr lang="en-US" sz="2200" b="1" dirty="0">
                <a:solidFill>
                  <a:srgbClr val="0000FF"/>
                </a:solidFill>
              </a:rPr>
              <a:t> </a:t>
            </a:r>
            <a:r>
              <a:rPr lang="en-US" sz="2200" b="1" dirty="0" err="1">
                <a:solidFill>
                  <a:srgbClr val="0000FF"/>
                </a:solidFill>
              </a:rPr>
              <a:t>chung</a:t>
            </a:r>
            <a:r>
              <a:rPr lang="en-US" sz="2200" b="1" dirty="0">
                <a:solidFill>
                  <a:srgbClr val="0000FF"/>
                </a:solidFill>
              </a:rPr>
              <a:t> </a:t>
            </a:r>
            <a:r>
              <a:rPr lang="en-US" sz="2200" b="1" dirty="0" err="1">
                <a:solidFill>
                  <a:srgbClr val="0000FF"/>
                </a:solidFill>
              </a:rPr>
              <a:t>về</a:t>
            </a:r>
            <a:r>
              <a:rPr lang="en-US" sz="2200" b="1" dirty="0">
                <a:solidFill>
                  <a:srgbClr val="0000FF"/>
                </a:solidFill>
              </a:rPr>
              <a:t> </a:t>
            </a:r>
            <a:r>
              <a:rPr lang="en-US" sz="2200" b="1" dirty="0" err="1">
                <a:solidFill>
                  <a:srgbClr val="0000FF"/>
                </a:solidFill>
              </a:rPr>
              <a:t>quá</a:t>
            </a:r>
            <a:r>
              <a:rPr lang="en-US" sz="2200" b="1" dirty="0">
                <a:solidFill>
                  <a:srgbClr val="0000FF"/>
                </a:solidFill>
              </a:rPr>
              <a:t> </a:t>
            </a:r>
            <a:r>
              <a:rPr lang="en-US" sz="2200" b="1" dirty="0" err="1">
                <a:solidFill>
                  <a:srgbClr val="0000FF"/>
                </a:solidFill>
              </a:rPr>
              <a:t>trình</a:t>
            </a:r>
            <a:r>
              <a:rPr lang="en-US" sz="2200" b="1" dirty="0">
                <a:solidFill>
                  <a:srgbClr val="0000FF"/>
                </a:solidFill>
              </a:rPr>
              <a:t> </a:t>
            </a:r>
            <a:r>
              <a:rPr lang="en-US" sz="2200" b="1" dirty="0" err="1">
                <a:solidFill>
                  <a:srgbClr val="0000FF"/>
                </a:solidFill>
              </a:rPr>
              <a:t>sinh</a:t>
            </a:r>
            <a:r>
              <a:rPr lang="en-US" sz="2200" b="1" dirty="0">
                <a:solidFill>
                  <a:srgbClr val="0000FF"/>
                </a:solidFill>
              </a:rPr>
              <a:t> </a:t>
            </a:r>
            <a:r>
              <a:rPr lang="en-US" sz="2200" b="1" dirty="0" err="1">
                <a:solidFill>
                  <a:srgbClr val="0000FF"/>
                </a:solidFill>
              </a:rPr>
              <a:t>sản</a:t>
            </a:r>
            <a:r>
              <a:rPr lang="en-US" sz="2200" b="1" dirty="0">
                <a:solidFill>
                  <a:srgbClr val="0000FF"/>
                </a:solidFill>
              </a:rPr>
              <a:t> </a:t>
            </a:r>
            <a:r>
              <a:rPr lang="en-US" sz="2200" b="1" dirty="0" err="1">
                <a:solidFill>
                  <a:srgbClr val="0000FF"/>
                </a:solidFill>
              </a:rPr>
              <a:t>hữu</a:t>
            </a:r>
            <a:r>
              <a:rPr lang="en-US" sz="2200" b="1" dirty="0">
                <a:solidFill>
                  <a:srgbClr val="0000FF"/>
                </a:solidFill>
              </a:rPr>
              <a:t> </a:t>
            </a:r>
            <a:r>
              <a:rPr lang="en-US" sz="2200" b="1" dirty="0" err="1">
                <a:solidFill>
                  <a:srgbClr val="0000FF"/>
                </a:solidFill>
              </a:rPr>
              <a:t>tính</a:t>
            </a:r>
            <a:r>
              <a:rPr lang="en-US" sz="2200" b="1" dirty="0">
                <a:solidFill>
                  <a:srgbClr val="0000FF"/>
                </a:solidFill>
              </a:rPr>
              <a:t> ở </a:t>
            </a:r>
            <a:r>
              <a:rPr lang="en-US" sz="2200" b="1" dirty="0" err="1">
                <a:solidFill>
                  <a:srgbClr val="0000FF"/>
                </a:solidFill>
              </a:rPr>
              <a:t>động</a:t>
            </a:r>
            <a:r>
              <a:rPr lang="en-US" sz="2200" b="1" dirty="0">
                <a:solidFill>
                  <a:srgbClr val="0000FF"/>
                </a:solidFill>
              </a:rPr>
              <a:t> </a:t>
            </a:r>
            <a:r>
              <a:rPr lang="en-US" sz="2200" b="1" dirty="0" err="1">
                <a:solidFill>
                  <a:srgbClr val="0000FF"/>
                </a:solidFill>
              </a:rPr>
              <a:t>vật</a:t>
            </a:r>
            <a:r>
              <a:rPr lang="en-US" sz="2200" b="1" dirty="0">
                <a:solidFill>
                  <a:srgbClr val="0000FF"/>
                </a:solidFill>
              </a:rPr>
              <a:t>.</a:t>
            </a:r>
          </a:p>
        </p:txBody>
      </p:sp>
      <p:sp>
        <p:nvSpPr>
          <p:cNvPr id="2" name="TextBox 1"/>
          <p:cNvSpPr txBox="1"/>
          <p:nvPr/>
        </p:nvSpPr>
        <p:spPr>
          <a:xfrm>
            <a:off x="1752601" y="1020108"/>
            <a:ext cx="8915400" cy="830997"/>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FF"/>
                </a:solidFill>
                <a:latin typeface="Arial" panose="020B0604020202020204" pitchFamily="34" charset="0"/>
              </a:rPr>
              <a:t>1. Ở </a:t>
            </a:r>
            <a:r>
              <a:rPr lang="en-US" sz="2400" b="1" dirty="0" err="1">
                <a:solidFill>
                  <a:srgbClr val="0000FF"/>
                </a:solidFill>
                <a:latin typeface="Arial" panose="020B0604020202020204" pitchFamily="34" charset="0"/>
              </a:rPr>
              <a:t>động</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vật</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cơ</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quan</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làm</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nhiệm</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vụ</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sinh</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sản</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hữu</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tính</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gọi</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là</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gì</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Cấu</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trúc</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của</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chúng</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phụ</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thuộc</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vào</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yếu</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tố</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nào</a:t>
            </a:r>
            <a:r>
              <a:rPr lang="en-US" sz="2400" b="1" dirty="0">
                <a:solidFill>
                  <a:srgbClr val="0000FF"/>
                </a:solidFill>
                <a:latin typeface="Arial" panose="020B0604020202020204" pitchFamily="34" charset="0"/>
              </a:rPr>
              <a:t>?</a:t>
            </a:r>
            <a:endParaRPr lang="en-US" sz="2400" b="1" dirty="0">
              <a:solidFill>
                <a:srgbClr val="0000FF"/>
              </a:solidFill>
              <a:latin typeface="Arial" panose="020B0604020202020204" pitchFamily="34" charset="0"/>
            </a:endParaRPr>
          </a:p>
        </p:txBody>
      </p:sp>
      <p:sp>
        <p:nvSpPr>
          <p:cNvPr id="3" name="Rectangle 2"/>
          <p:cNvSpPr/>
          <p:nvPr/>
        </p:nvSpPr>
        <p:spPr>
          <a:xfrm>
            <a:off x="3162301" y="1826824"/>
            <a:ext cx="6096000" cy="461665"/>
          </a:xfrm>
          <a:prstGeom prst="rect">
            <a:avLst/>
          </a:prstGeom>
        </p:spPr>
        <p:txBody>
          <a:bodyPr wrap="square">
            <a:spAutoFit/>
          </a:bodyPr>
          <a:lstStyle/>
          <a:p>
            <a:pPr eaLnBrk="0" fontAlgn="base" hangingPunct="0">
              <a:spcBef>
                <a:spcPct val="0"/>
              </a:spcBef>
              <a:spcAft>
                <a:spcPct val="0"/>
              </a:spcAft>
            </a:pPr>
            <a:r>
              <a:rPr lang="en-US" sz="2400" b="1" dirty="0" err="1">
                <a:solidFill>
                  <a:srgbClr val="C00000"/>
                </a:solidFill>
                <a:latin typeface="Arial" panose="020B0604020202020204" pitchFamily="34" charset="0"/>
              </a:rPr>
              <a:t>Quan</a:t>
            </a:r>
            <a:r>
              <a:rPr lang="en-US" sz="2400" b="1" dirty="0">
                <a:solidFill>
                  <a:srgbClr val="C00000"/>
                </a:solidFill>
                <a:latin typeface="Arial" panose="020B0604020202020204" pitchFamily="34" charset="0"/>
              </a:rPr>
              <a:t> </a:t>
            </a:r>
            <a:r>
              <a:rPr lang="en-US" sz="2400" b="1" dirty="0" err="1">
                <a:solidFill>
                  <a:srgbClr val="C00000"/>
                </a:solidFill>
                <a:latin typeface="Arial" panose="020B0604020202020204" pitchFamily="34" charset="0"/>
              </a:rPr>
              <a:t>sát</a:t>
            </a:r>
            <a:r>
              <a:rPr lang="en-US" sz="2400" b="1" dirty="0">
                <a:solidFill>
                  <a:srgbClr val="C00000"/>
                </a:solidFill>
                <a:latin typeface="Arial" panose="020B0604020202020204" pitchFamily="34" charset="0"/>
              </a:rPr>
              <a:t> </a:t>
            </a:r>
            <a:r>
              <a:rPr lang="en-US" sz="2400" b="1" dirty="0" err="1" smtClean="0">
                <a:solidFill>
                  <a:srgbClr val="C00000"/>
                </a:solidFill>
                <a:latin typeface="Arial" panose="020B0604020202020204" pitchFamily="34" charset="0"/>
              </a:rPr>
              <a:t>hình</a:t>
            </a:r>
            <a:r>
              <a:rPr lang="en-US" sz="2400" b="1" dirty="0" smtClean="0">
                <a:solidFill>
                  <a:srgbClr val="C00000"/>
                </a:solidFill>
                <a:latin typeface="Arial" panose="020B0604020202020204" pitchFamily="34" charset="0"/>
              </a:rPr>
              <a:t> </a:t>
            </a:r>
            <a:r>
              <a:rPr lang="en-US" sz="2400" b="1" dirty="0" err="1" smtClean="0">
                <a:solidFill>
                  <a:srgbClr val="C00000"/>
                </a:solidFill>
                <a:latin typeface="Arial" panose="020B0604020202020204" pitchFamily="34" charset="0"/>
              </a:rPr>
              <a:t>ảnh</a:t>
            </a:r>
            <a:r>
              <a:rPr lang="en-US" sz="2400" b="1" dirty="0" smtClean="0">
                <a:solidFill>
                  <a:srgbClr val="C00000"/>
                </a:solidFill>
                <a:latin typeface="Arial" panose="020B0604020202020204" pitchFamily="34" charset="0"/>
              </a:rPr>
              <a:t> </a:t>
            </a:r>
            <a:r>
              <a:rPr lang="en-US" sz="2400" b="1" dirty="0" err="1" smtClean="0">
                <a:solidFill>
                  <a:srgbClr val="C00000"/>
                </a:solidFill>
                <a:latin typeface="Arial" panose="020B0604020202020204" pitchFamily="34" charset="0"/>
              </a:rPr>
              <a:t>sau</a:t>
            </a:r>
            <a:endParaRPr lang="en-US" sz="2400" b="1" dirty="0">
              <a:solidFill>
                <a:srgbClr val="C00000"/>
              </a:solidFill>
              <a:latin typeface="Arial" panose="020B0604020202020204" pitchFamily="34" charset="0"/>
            </a:endParaRPr>
          </a:p>
        </p:txBody>
      </p:sp>
      <p:sp>
        <p:nvSpPr>
          <p:cNvPr id="8" name="Text Box 4"/>
          <p:cNvSpPr txBox="1">
            <a:spLocks noChangeArrowheads="1"/>
          </p:cNvSpPr>
          <p:nvPr/>
        </p:nvSpPr>
        <p:spPr bwMode="auto">
          <a:xfrm>
            <a:off x="1563689" y="523220"/>
            <a:ext cx="8812959" cy="52322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eaLnBrk="0" fontAlgn="base" hangingPunct="0">
              <a:spcBef>
                <a:spcPct val="50000"/>
              </a:spcBef>
              <a:spcAft>
                <a:spcPct val="0"/>
              </a:spcAft>
              <a:defRPr/>
            </a:pPr>
            <a:r>
              <a:rPr lang="en-US" sz="2800" b="1" dirty="0">
                <a:solidFill>
                  <a:srgbClr val="FF0000"/>
                </a:solidFill>
                <a:latin typeface="Arial" panose="020B0604020202020204" pitchFamily="34" charset="0"/>
                <a:sym typeface="Wingdings" panose="05000000000000000000" pitchFamily="2" charset="2"/>
              </a:rPr>
              <a:t>1. </a:t>
            </a:r>
            <a:r>
              <a:rPr lang="en-US" sz="2800" b="1" dirty="0" err="1">
                <a:solidFill>
                  <a:srgbClr val="FF0000"/>
                </a:solidFill>
                <a:latin typeface="Arial" panose="020B0604020202020204" pitchFamily="34" charset="0"/>
                <a:sym typeface="Wingdings" panose="05000000000000000000" pitchFamily="2" charset="2"/>
              </a:rPr>
              <a:t>QUÁ</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TRÌNH</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SINH</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SẢN</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HỮU</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TÍNH</a:t>
            </a:r>
            <a:r>
              <a:rPr lang="en-US" sz="2800" b="1" dirty="0">
                <a:solidFill>
                  <a:srgbClr val="FF0000"/>
                </a:solidFill>
                <a:latin typeface="Arial" panose="020B0604020202020204" pitchFamily="34" charset="0"/>
                <a:sym typeface="Wingdings" panose="05000000000000000000" pitchFamily="2" charset="2"/>
              </a:rPr>
              <a:t> Ở </a:t>
            </a:r>
            <a:r>
              <a:rPr lang="en-US" sz="2800" b="1" dirty="0" err="1">
                <a:solidFill>
                  <a:srgbClr val="FF0000"/>
                </a:solidFill>
                <a:latin typeface="Arial" panose="020B0604020202020204" pitchFamily="34" charset="0"/>
                <a:sym typeface="Wingdings" panose="05000000000000000000" pitchFamily="2" charset="2"/>
              </a:rPr>
              <a:t>ĐỘNG</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VẬT</a:t>
            </a:r>
            <a:endParaRPr lang="en-US" sz="2800" b="1" u="sng" dirty="0">
              <a:solidFill>
                <a:srgbClr val="FF00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643189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63688" y="0"/>
            <a:ext cx="6742112" cy="52322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eaLnBrk="0" fontAlgn="base" hangingPunct="0">
              <a:spcBef>
                <a:spcPct val="50000"/>
              </a:spcBef>
              <a:spcAft>
                <a:spcPct val="0"/>
              </a:spcAft>
              <a:defRPr/>
            </a:pPr>
            <a:r>
              <a:rPr lang="en-US" sz="2800" b="1" dirty="0">
                <a:solidFill>
                  <a:srgbClr val="FF0000"/>
                </a:solidFill>
                <a:latin typeface="Arial" panose="020B0604020202020204" pitchFamily="34" charset="0"/>
                <a:sym typeface="Wingdings" panose="05000000000000000000" pitchFamily="2" charset="2"/>
              </a:rPr>
              <a:t>III. </a:t>
            </a:r>
            <a:r>
              <a:rPr lang="en-US" sz="2800" b="1" dirty="0" err="1">
                <a:solidFill>
                  <a:srgbClr val="FF0000"/>
                </a:solidFill>
                <a:latin typeface="Arial" panose="020B0604020202020204" pitchFamily="34" charset="0"/>
                <a:sym typeface="Wingdings" panose="05000000000000000000" pitchFamily="2" charset="2"/>
              </a:rPr>
              <a:t>SINH</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SẢN</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HỮU</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TÍNH</a:t>
            </a:r>
            <a:r>
              <a:rPr lang="en-US" sz="2800" b="1" dirty="0">
                <a:solidFill>
                  <a:srgbClr val="FF0000"/>
                </a:solidFill>
                <a:latin typeface="Arial" panose="020B0604020202020204" pitchFamily="34" charset="0"/>
                <a:sym typeface="Wingdings" panose="05000000000000000000" pitchFamily="2" charset="2"/>
              </a:rPr>
              <a:t> Ở </a:t>
            </a:r>
            <a:r>
              <a:rPr lang="en-US" sz="2800" b="1" dirty="0" err="1">
                <a:solidFill>
                  <a:srgbClr val="FF0000"/>
                </a:solidFill>
                <a:latin typeface="Arial" panose="020B0604020202020204" pitchFamily="34" charset="0"/>
                <a:sym typeface="Wingdings" panose="05000000000000000000" pitchFamily="2" charset="2"/>
              </a:rPr>
              <a:t>ĐỘNG</a:t>
            </a:r>
            <a:r>
              <a:rPr lang="en-US" sz="2800" b="1" dirty="0">
                <a:solidFill>
                  <a:srgbClr val="FF0000"/>
                </a:solidFill>
                <a:latin typeface="Arial" panose="020B0604020202020204" pitchFamily="34" charset="0"/>
                <a:sym typeface="Wingdings" panose="05000000000000000000" pitchFamily="2" charset="2"/>
              </a:rPr>
              <a:t> </a:t>
            </a:r>
            <a:r>
              <a:rPr lang="en-US" sz="2800" b="1" dirty="0" err="1">
                <a:solidFill>
                  <a:srgbClr val="FF0000"/>
                </a:solidFill>
                <a:latin typeface="Arial" panose="020B0604020202020204" pitchFamily="34" charset="0"/>
                <a:sym typeface="Wingdings" panose="05000000000000000000" pitchFamily="2" charset="2"/>
              </a:rPr>
              <a:t>VẬT</a:t>
            </a:r>
            <a:endParaRPr lang="en-US" sz="2800" b="1" u="sng" dirty="0">
              <a:solidFill>
                <a:srgbClr val="FF0000"/>
              </a:solidFill>
              <a:effectLst>
                <a:outerShdw blurRad="38100" dist="38100" dir="2700000" algn="tl">
                  <a:srgbClr val="000000"/>
                </a:outerShdw>
              </a:effectLst>
              <a:latin typeface="Arial" panose="020B0604020202020204" pitchFamily="34" charset="0"/>
            </a:endParaRPr>
          </a:p>
        </p:txBody>
      </p:sp>
      <p:pic>
        <p:nvPicPr>
          <p:cNvPr id="8192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2286001"/>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1743635" y="1739227"/>
            <a:ext cx="8915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200" b="1" dirty="0">
                <a:solidFill>
                  <a:srgbClr val="0000FF"/>
                </a:solidFill>
              </a:rPr>
              <a:t>2. </a:t>
            </a:r>
            <a:r>
              <a:rPr lang="en-US" sz="2200" b="1" dirty="0" err="1">
                <a:solidFill>
                  <a:srgbClr val="0000FF"/>
                </a:solidFill>
              </a:rPr>
              <a:t>Vẽ</a:t>
            </a:r>
            <a:r>
              <a:rPr lang="en-US" sz="2200" b="1" dirty="0">
                <a:solidFill>
                  <a:srgbClr val="0000FF"/>
                </a:solidFill>
              </a:rPr>
              <a:t> </a:t>
            </a:r>
            <a:r>
              <a:rPr lang="en-US" sz="2200" b="1" dirty="0" err="1">
                <a:solidFill>
                  <a:srgbClr val="0000FF"/>
                </a:solidFill>
              </a:rPr>
              <a:t>sơ</a:t>
            </a:r>
            <a:r>
              <a:rPr lang="en-US" sz="2200" b="1" dirty="0">
                <a:solidFill>
                  <a:srgbClr val="0000FF"/>
                </a:solidFill>
              </a:rPr>
              <a:t> </a:t>
            </a:r>
            <a:r>
              <a:rPr lang="en-US" sz="2200" b="1" dirty="0" err="1">
                <a:solidFill>
                  <a:srgbClr val="0000FF"/>
                </a:solidFill>
              </a:rPr>
              <a:t>đồ</a:t>
            </a:r>
            <a:r>
              <a:rPr lang="en-US" sz="2200" b="1" dirty="0">
                <a:solidFill>
                  <a:srgbClr val="0000FF"/>
                </a:solidFill>
              </a:rPr>
              <a:t> </a:t>
            </a:r>
            <a:r>
              <a:rPr lang="en-US" sz="2200" b="1" dirty="0" err="1">
                <a:solidFill>
                  <a:srgbClr val="0000FF"/>
                </a:solidFill>
              </a:rPr>
              <a:t>chung</a:t>
            </a:r>
            <a:r>
              <a:rPr lang="en-US" sz="2200" b="1" dirty="0">
                <a:solidFill>
                  <a:srgbClr val="0000FF"/>
                </a:solidFill>
              </a:rPr>
              <a:t> </a:t>
            </a:r>
            <a:r>
              <a:rPr lang="en-US" sz="2200" b="1" dirty="0" err="1">
                <a:solidFill>
                  <a:srgbClr val="0000FF"/>
                </a:solidFill>
              </a:rPr>
              <a:t>về</a:t>
            </a:r>
            <a:r>
              <a:rPr lang="en-US" sz="2200" b="1" dirty="0">
                <a:solidFill>
                  <a:srgbClr val="0000FF"/>
                </a:solidFill>
              </a:rPr>
              <a:t> </a:t>
            </a:r>
            <a:r>
              <a:rPr lang="en-US" sz="2200" b="1" dirty="0" err="1">
                <a:solidFill>
                  <a:srgbClr val="0000FF"/>
                </a:solidFill>
              </a:rPr>
              <a:t>quá</a:t>
            </a:r>
            <a:r>
              <a:rPr lang="en-US" sz="2200" b="1" dirty="0">
                <a:solidFill>
                  <a:srgbClr val="0000FF"/>
                </a:solidFill>
              </a:rPr>
              <a:t> </a:t>
            </a:r>
            <a:r>
              <a:rPr lang="en-US" sz="2200" b="1" dirty="0" err="1">
                <a:solidFill>
                  <a:srgbClr val="0000FF"/>
                </a:solidFill>
              </a:rPr>
              <a:t>trình</a:t>
            </a:r>
            <a:r>
              <a:rPr lang="en-US" sz="2200" b="1" dirty="0">
                <a:solidFill>
                  <a:srgbClr val="0000FF"/>
                </a:solidFill>
              </a:rPr>
              <a:t> </a:t>
            </a:r>
            <a:r>
              <a:rPr lang="en-US" sz="2200" b="1" dirty="0" err="1">
                <a:solidFill>
                  <a:srgbClr val="0000FF"/>
                </a:solidFill>
              </a:rPr>
              <a:t>sinh</a:t>
            </a:r>
            <a:r>
              <a:rPr lang="en-US" sz="2200" b="1" dirty="0">
                <a:solidFill>
                  <a:srgbClr val="0000FF"/>
                </a:solidFill>
              </a:rPr>
              <a:t> </a:t>
            </a:r>
            <a:r>
              <a:rPr lang="en-US" sz="2200" b="1" dirty="0" err="1">
                <a:solidFill>
                  <a:srgbClr val="0000FF"/>
                </a:solidFill>
              </a:rPr>
              <a:t>sản</a:t>
            </a:r>
            <a:r>
              <a:rPr lang="en-US" sz="2200" b="1" dirty="0">
                <a:solidFill>
                  <a:srgbClr val="0000FF"/>
                </a:solidFill>
              </a:rPr>
              <a:t> </a:t>
            </a:r>
            <a:r>
              <a:rPr lang="en-US" sz="2200" b="1" dirty="0" err="1">
                <a:solidFill>
                  <a:srgbClr val="0000FF"/>
                </a:solidFill>
              </a:rPr>
              <a:t>hữu</a:t>
            </a:r>
            <a:r>
              <a:rPr lang="en-US" sz="2200" b="1" dirty="0">
                <a:solidFill>
                  <a:srgbClr val="0000FF"/>
                </a:solidFill>
              </a:rPr>
              <a:t> </a:t>
            </a:r>
            <a:r>
              <a:rPr lang="en-US" sz="2200" b="1" dirty="0" err="1">
                <a:solidFill>
                  <a:srgbClr val="0000FF"/>
                </a:solidFill>
              </a:rPr>
              <a:t>tính</a:t>
            </a:r>
            <a:r>
              <a:rPr lang="en-US" sz="2200" b="1" dirty="0">
                <a:solidFill>
                  <a:srgbClr val="0000FF"/>
                </a:solidFill>
              </a:rPr>
              <a:t> ở </a:t>
            </a:r>
            <a:r>
              <a:rPr lang="en-US" sz="2200" b="1" dirty="0" err="1">
                <a:solidFill>
                  <a:srgbClr val="0000FF"/>
                </a:solidFill>
              </a:rPr>
              <a:t>động</a:t>
            </a:r>
            <a:r>
              <a:rPr lang="en-US" sz="2200" b="1" dirty="0">
                <a:solidFill>
                  <a:srgbClr val="0000FF"/>
                </a:solidFill>
              </a:rPr>
              <a:t> </a:t>
            </a:r>
            <a:r>
              <a:rPr lang="en-US" sz="2200" b="1" dirty="0" err="1">
                <a:solidFill>
                  <a:srgbClr val="0000FF"/>
                </a:solidFill>
              </a:rPr>
              <a:t>vật</a:t>
            </a:r>
            <a:r>
              <a:rPr lang="en-US" sz="2200" b="1" dirty="0">
                <a:solidFill>
                  <a:srgbClr val="0000FF"/>
                </a:solidFill>
              </a:rPr>
              <a:t>.</a:t>
            </a:r>
          </a:p>
        </p:txBody>
      </p:sp>
      <p:sp>
        <p:nvSpPr>
          <p:cNvPr id="2" name="TextBox 1"/>
          <p:cNvSpPr txBox="1"/>
          <p:nvPr/>
        </p:nvSpPr>
        <p:spPr>
          <a:xfrm>
            <a:off x="1752601" y="523221"/>
            <a:ext cx="8915400" cy="1200329"/>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FF"/>
                </a:solidFill>
                <a:latin typeface="Arial" panose="020B0604020202020204" pitchFamily="34" charset="0"/>
              </a:rPr>
              <a:t>1. - Ở </a:t>
            </a:r>
            <a:r>
              <a:rPr lang="en-US" sz="2400" b="1" dirty="0" err="1">
                <a:solidFill>
                  <a:srgbClr val="0000FF"/>
                </a:solidFill>
                <a:latin typeface="Arial" panose="020B0604020202020204" pitchFamily="34" charset="0"/>
              </a:rPr>
              <a:t>động</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vật</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cơ</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quan</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làm</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nhiệm</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vụ</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sinh</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sản</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hữu</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tính</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gọi</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là</a:t>
            </a:r>
            <a:r>
              <a:rPr lang="en-US" sz="2400" b="1" dirty="0">
                <a:solidFill>
                  <a:srgbClr val="0000FF"/>
                </a:solidFill>
                <a:latin typeface="Arial" panose="020B0604020202020204" pitchFamily="34" charset="0"/>
              </a:rPr>
              <a:t> </a:t>
            </a:r>
            <a:r>
              <a:rPr lang="en-US" sz="2400" b="1" dirty="0" err="1">
                <a:solidFill>
                  <a:srgbClr val="000000"/>
                </a:solidFill>
                <a:latin typeface="Arial" panose="020B0604020202020204" pitchFamily="34" charset="0"/>
              </a:rPr>
              <a:t>cơ</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quan</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sinh</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dục</a:t>
            </a:r>
            <a:r>
              <a:rPr lang="en-US" sz="2400" b="1" dirty="0">
                <a:solidFill>
                  <a:srgbClr val="0000FF"/>
                </a:solidFill>
                <a:latin typeface="Arial" panose="020B0604020202020204" pitchFamily="34" charset="0"/>
              </a:rPr>
              <a:t>. </a:t>
            </a:r>
          </a:p>
          <a:p>
            <a:pPr eaLnBrk="0" fontAlgn="base" hangingPunct="0">
              <a:spcBef>
                <a:spcPct val="0"/>
              </a:spcBef>
              <a:spcAft>
                <a:spcPct val="0"/>
              </a:spcAft>
            </a:pP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Cấu</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trúc</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của</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chúng</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phụ</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thuộc</a:t>
            </a:r>
            <a:r>
              <a:rPr lang="en-US" sz="2400" b="1" dirty="0">
                <a:solidFill>
                  <a:srgbClr val="0000FF"/>
                </a:solidFill>
                <a:latin typeface="Arial" panose="020B0604020202020204" pitchFamily="34" charset="0"/>
              </a:rPr>
              <a:t> </a:t>
            </a:r>
            <a:r>
              <a:rPr lang="en-US" sz="2400" b="1" dirty="0" err="1">
                <a:solidFill>
                  <a:srgbClr val="0000FF"/>
                </a:solidFill>
                <a:latin typeface="Arial" panose="020B0604020202020204" pitchFamily="34" charset="0"/>
              </a:rPr>
              <a:t>vào</a:t>
            </a:r>
            <a:r>
              <a:rPr lang="en-US" sz="2400" b="1" dirty="0">
                <a:solidFill>
                  <a:srgbClr val="0000FF"/>
                </a:solidFill>
                <a:latin typeface="Arial" panose="020B0604020202020204" pitchFamily="34" charset="0"/>
              </a:rPr>
              <a:t>: </a:t>
            </a:r>
            <a:r>
              <a:rPr lang="en-US" sz="2400" b="1" dirty="0" err="1">
                <a:solidFill>
                  <a:srgbClr val="000000"/>
                </a:solidFill>
                <a:latin typeface="Arial" panose="020B0604020202020204" pitchFamily="34" charset="0"/>
              </a:rPr>
              <a:t>Loài</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và</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giới</a:t>
            </a:r>
            <a:r>
              <a:rPr lang="en-US" sz="2400" b="1" dirty="0">
                <a:solidFill>
                  <a:srgbClr val="000000"/>
                </a:solidFill>
                <a:latin typeface="Arial" panose="020B0604020202020204" pitchFamily="34" charset="0"/>
              </a:rPr>
              <a:t> </a:t>
            </a:r>
            <a:r>
              <a:rPr lang="en-US" sz="2400" b="1" dirty="0" err="1">
                <a:solidFill>
                  <a:srgbClr val="000000"/>
                </a:solidFill>
                <a:latin typeface="Arial" panose="020B0604020202020204" pitchFamily="34" charset="0"/>
              </a:rPr>
              <a:t>tính</a:t>
            </a:r>
            <a:endParaRPr lang="en-US" sz="2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19805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Line 4"/>
          <p:cNvSpPr>
            <a:spLocks noChangeShapeType="1"/>
          </p:cNvSpPr>
          <p:nvPr/>
        </p:nvSpPr>
        <p:spPr bwMode="auto">
          <a:xfrm flipH="1">
            <a:off x="5486400" y="2436814"/>
            <a:ext cx="6350" cy="6175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3971" name="Line 8"/>
          <p:cNvSpPr>
            <a:spLocks noChangeShapeType="1"/>
          </p:cNvSpPr>
          <p:nvPr/>
        </p:nvSpPr>
        <p:spPr bwMode="auto">
          <a:xfrm>
            <a:off x="5448300" y="3709988"/>
            <a:ext cx="381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3972" name="Line 9"/>
          <p:cNvSpPr>
            <a:spLocks noChangeShapeType="1"/>
          </p:cNvSpPr>
          <p:nvPr/>
        </p:nvSpPr>
        <p:spPr bwMode="auto">
          <a:xfrm>
            <a:off x="5467350" y="5210175"/>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3973" name="Rectangle 32"/>
          <p:cNvSpPr>
            <a:spLocks noChangeArrowheads="1"/>
          </p:cNvSpPr>
          <p:nvPr/>
        </p:nvSpPr>
        <p:spPr bwMode="auto">
          <a:xfrm>
            <a:off x="4495800" y="3084513"/>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Hôïp töû (2n)</a:t>
            </a:r>
          </a:p>
        </p:txBody>
      </p:sp>
      <p:sp>
        <p:nvSpPr>
          <p:cNvPr id="83974" name="Rectangle 34"/>
          <p:cNvSpPr>
            <a:spLocks noChangeArrowheads="1"/>
          </p:cNvSpPr>
          <p:nvPr/>
        </p:nvSpPr>
        <p:spPr bwMode="auto">
          <a:xfrm>
            <a:off x="6654800" y="2025650"/>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1800" b="1">
                <a:solidFill>
                  <a:srgbClr val="0000FF"/>
                </a:solidFill>
                <a:latin typeface="Times New Roman" panose="02020603050405020304" pitchFamily="18" charset="0"/>
                <a:cs typeface="Times New Roman" panose="02020603050405020304" pitchFamily="18" charset="0"/>
              </a:rPr>
              <a:t>Giao tử cái </a:t>
            </a:r>
          </a:p>
          <a:p>
            <a:pPr algn="ctr" eaLnBrk="0" fontAlgn="base" hangingPunct="0">
              <a:spcBef>
                <a:spcPct val="0"/>
              </a:spcBef>
              <a:spcAft>
                <a:spcPct val="0"/>
              </a:spcAft>
              <a:buNone/>
            </a:pPr>
            <a:r>
              <a:rPr lang="en-GB" altLang="vi-VN" sz="1800" b="1">
                <a:solidFill>
                  <a:srgbClr val="0000FF"/>
                </a:solidFill>
                <a:latin typeface="Times New Roman" panose="02020603050405020304" pitchFamily="18" charset="0"/>
                <a:cs typeface="Times New Roman" panose="02020603050405020304" pitchFamily="18" charset="0"/>
              </a:rPr>
              <a:t>(Trứng) </a:t>
            </a:r>
          </a:p>
        </p:txBody>
      </p:sp>
      <p:sp>
        <p:nvSpPr>
          <p:cNvPr id="83975" name="Rectangle 36"/>
          <p:cNvSpPr>
            <a:spLocks noChangeArrowheads="1"/>
          </p:cNvSpPr>
          <p:nvPr/>
        </p:nvSpPr>
        <p:spPr bwMode="auto">
          <a:xfrm>
            <a:off x="2552700" y="2039938"/>
            <a:ext cx="1905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a:solidFill>
                  <a:srgbClr val="1C1CEA"/>
                </a:solidFill>
                <a:latin typeface="VNI-Times" pitchFamily="2" charset="0"/>
              </a:rPr>
              <a:t>Giao tử đực</a:t>
            </a:r>
          </a:p>
          <a:p>
            <a:pPr algn="ctr" eaLnBrk="0" fontAlgn="base" hangingPunct="0">
              <a:spcBef>
                <a:spcPct val="0"/>
              </a:spcBef>
              <a:spcAft>
                <a:spcPct val="0"/>
              </a:spcAft>
              <a:buNone/>
            </a:pPr>
            <a:r>
              <a:rPr lang="en-US" altLang="vi-VN" sz="1800" b="1">
                <a:solidFill>
                  <a:srgbClr val="1C1CEA"/>
                </a:solidFill>
                <a:latin typeface="Times New Roman" panose="02020603050405020304" pitchFamily="18" charset="0"/>
                <a:cs typeface="Times New Roman" panose="02020603050405020304" pitchFamily="18" charset="0"/>
              </a:rPr>
              <a:t>(Tinh trùng)</a:t>
            </a:r>
          </a:p>
        </p:txBody>
      </p:sp>
      <p:sp>
        <p:nvSpPr>
          <p:cNvPr id="83976" name="Rectangle 36"/>
          <p:cNvSpPr>
            <a:spLocks noChangeArrowheads="1"/>
          </p:cNvSpPr>
          <p:nvPr/>
        </p:nvSpPr>
        <p:spPr bwMode="auto">
          <a:xfrm>
            <a:off x="3200400" y="103822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1C1CEA"/>
                </a:solidFill>
                <a:latin typeface="VNI-Times" pitchFamily="2" charset="0"/>
              </a:rPr>
              <a:t>Bố</a:t>
            </a:r>
          </a:p>
        </p:txBody>
      </p:sp>
      <p:sp>
        <p:nvSpPr>
          <p:cNvPr id="83977" name="Line 4"/>
          <p:cNvSpPr>
            <a:spLocks noChangeShapeType="1"/>
          </p:cNvSpPr>
          <p:nvPr/>
        </p:nvSpPr>
        <p:spPr bwMode="auto">
          <a:xfrm>
            <a:off x="3632201" y="1636713"/>
            <a:ext cx="92075"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3978" name="Rectangle 36"/>
          <p:cNvSpPr>
            <a:spLocks noChangeArrowheads="1"/>
          </p:cNvSpPr>
          <p:nvPr/>
        </p:nvSpPr>
        <p:spPr bwMode="auto">
          <a:xfrm>
            <a:off x="6926263" y="9715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1C1CEA"/>
                </a:solidFill>
                <a:latin typeface="VNI-Times" pitchFamily="2" charset="0"/>
              </a:rPr>
              <a:t>Mẹ</a:t>
            </a:r>
          </a:p>
        </p:txBody>
      </p:sp>
      <p:sp>
        <p:nvSpPr>
          <p:cNvPr id="83979" name="Line 4"/>
          <p:cNvSpPr>
            <a:spLocks noChangeShapeType="1"/>
          </p:cNvSpPr>
          <p:nvPr/>
        </p:nvSpPr>
        <p:spPr bwMode="auto">
          <a:xfrm flipH="1">
            <a:off x="7301100" y="1565651"/>
            <a:ext cx="82550" cy="477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cxnSp>
        <p:nvCxnSpPr>
          <p:cNvPr id="6" name="Straight Connector 5"/>
          <p:cNvCxnSpPr>
            <a:stCxn id="83975" idx="3"/>
            <a:endCxn id="83974" idx="1"/>
          </p:cNvCxnSpPr>
          <p:nvPr/>
        </p:nvCxnSpPr>
        <p:spPr bwMode="auto">
          <a:xfrm flipV="1">
            <a:off x="4457700" y="2368550"/>
            <a:ext cx="2197100" cy="1428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1" name="Rectangle 32"/>
          <p:cNvSpPr>
            <a:spLocks noChangeArrowheads="1"/>
          </p:cNvSpPr>
          <p:nvPr/>
        </p:nvSpPr>
        <p:spPr bwMode="auto">
          <a:xfrm>
            <a:off x="4457700" y="1819275"/>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Thụ tinh</a:t>
            </a:r>
          </a:p>
        </p:txBody>
      </p:sp>
      <p:sp>
        <p:nvSpPr>
          <p:cNvPr id="83982" name="Rectangle 32"/>
          <p:cNvSpPr>
            <a:spLocks noChangeArrowheads="1"/>
          </p:cNvSpPr>
          <p:nvPr/>
        </p:nvSpPr>
        <p:spPr bwMode="auto">
          <a:xfrm>
            <a:off x="4478338" y="4524375"/>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Phôi</a:t>
            </a:r>
          </a:p>
        </p:txBody>
      </p:sp>
      <p:sp>
        <p:nvSpPr>
          <p:cNvPr id="83983" name="Rectangle 32"/>
          <p:cNvSpPr>
            <a:spLocks noChangeArrowheads="1"/>
          </p:cNvSpPr>
          <p:nvPr/>
        </p:nvSpPr>
        <p:spPr bwMode="auto">
          <a:xfrm>
            <a:off x="4419600" y="5715000"/>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Cơ thể mới</a:t>
            </a:r>
          </a:p>
        </p:txBody>
      </p:sp>
      <p:sp>
        <p:nvSpPr>
          <p:cNvPr id="83984" name="Rectangle 6"/>
          <p:cNvSpPr>
            <a:spLocks noChangeArrowheads="1"/>
          </p:cNvSpPr>
          <p:nvPr/>
        </p:nvSpPr>
        <p:spPr bwMode="auto">
          <a:xfrm>
            <a:off x="1752600" y="85726"/>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800" b="1">
                <a:solidFill>
                  <a:srgbClr val="0000FF"/>
                </a:solidFill>
              </a:rPr>
              <a:t>1. Sơ đồ chung về sinh sản hữu tính ở động vật.</a:t>
            </a:r>
          </a:p>
        </p:txBody>
      </p:sp>
      <p:sp>
        <p:nvSpPr>
          <p:cNvPr id="17" name="TextBox 5"/>
          <p:cNvSpPr txBox="1">
            <a:spLocks noChangeArrowheads="1"/>
          </p:cNvSpPr>
          <p:nvPr/>
        </p:nvSpPr>
        <p:spPr bwMode="auto">
          <a:xfrm>
            <a:off x="8832292" y="634021"/>
            <a:ext cx="1819835" cy="52322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800" b="1" dirty="0" err="1">
                <a:solidFill>
                  <a:srgbClr val="FFFFFF"/>
                </a:solidFill>
              </a:rPr>
              <a:t>NHÓM</a:t>
            </a:r>
            <a:r>
              <a:rPr lang="en-US" sz="2800" b="1" dirty="0">
                <a:solidFill>
                  <a:srgbClr val="FFFFFF"/>
                </a:solidFill>
              </a:rPr>
              <a:t> </a:t>
            </a:r>
            <a:r>
              <a:rPr lang="en-US" sz="2800" b="1" dirty="0">
                <a:solidFill>
                  <a:srgbClr val="FFFFFF"/>
                </a:solidFill>
              </a:rPr>
              <a:t>B</a:t>
            </a:r>
            <a:endParaRPr lang="en-US" sz="2800" b="1" dirty="0">
              <a:solidFill>
                <a:srgbClr val="FFFFFF"/>
              </a:solidFill>
            </a:endParaRPr>
          </a:p>
        </p:txBody>
      </p:sp>
    </p:spTree>
    <p:extLst>
      <p:ext uri="{BB962C8B-B14F-4D97-AF65-F5344CB8AC3E}">
        <p14:creationId xmlns:p14="http://schemas.microsoft.com/office/powerpoint/2010/main" val="3461177912"/>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Line 4"/>
          <p:cNvSpPr>
            <a:spLocks noChangeShapeType="1"/>
          </p:cNvSpPr>
          <p:nvPr/>
        </p:nvSpPr>
        <p:spPr bwMode="auto">
          <a:xfrm flipH="1">
            <a:off x="4419600" y="4056064"/>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4995" name="Line 4"/>
          <p:cNvSpPr>
            <a:spLocks noChangeShapeType="1"/>
          </p:cNvSpPr>
          <p:nvPr/>
        </p:nvSpPr>
        <p:spPr bwMode="auto">
          <a:xfrm flipH="1">
            <a:off x="4457700" y="3108326"/>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4996" name="Line 9"/>
          <p:cNvSpPr>
            <a:spLocks noChangeShapeType="1"/>
          </p:cNvSpPr>
          <p:nvPr/>
        </p:nvSpPr>
        <p:spPr bwMode="auto">
          <a:xfrm flipV="1">
            <a:off x="4991100" y="4886325"/>
            <a:ext cx="12954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4997" name="Rectangle 32"/>
          <p:cNvSpPr>
            <a:spLocks noChangeArrowheads="1"/>
          </p:cNvSpPr>
          <p:nvPr/>
        </p:nvSpPr>
        <p:spPr bwMode="auto">
          <a:xfrm>
            <a:off x="3848100" y="3575050"/>
            <a:ext cx="1143000" cy="476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Hôïp töû </a:t>
            </a:r>
          </a:p>
        </p:txBody>
      </p:sp>
      <p:sp>
        <p:nvSpPr>
          <p:cNvPr id="84998" name="Rectangle 34"/>
          <p:cNvSpPr>
            <a:spLocks noChangeArrowheads="1"/>
          </p:cNvSpPr>
          <p:nvPr/>
        </p:nvSpPr>
        <p:spPr bwMode="auto">
          <a:xfrm>
            <a:off x="5626100" y="2727325"/>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1800" b="1">
                <a:solidFill>
                  <a:srgbClr val="0000FF"/>
                </a:solidFill>
                <a:latin typeface="Times New Roman" panose="02020603050405020304" pitchFamily="18" charset="0"/>
                <a:cs typeface="Times New Roman" panose="02020603050405020304" pitchFamily="18" charset="0"/>
              </a:rPr>
              <a:t>Giao tử cái </a:t>
            </a:r>
          </a:p>
          <a:p>
            <a:pPr algn="ctr" eaLnBrk="0" fontAlgn="base" hangingPunct="0">
              <a:spcBef>
                <a:spcPct val="0"/>
              </a:spcBef>
              <a:spcAft>
                <a:spcPct val="0"/>
              </a:spcAft>
              <a:buNone/>
            </a:pPr>
            <a:r>
              <a:rPr lang="en-GB" altLang="vi-VN" sz="1800" b="1">
                <a:solidFill>
                  <a:srgbClr val="0000FF"/>
                </a:solidFill>
                <a:latin typeface="Times New Roman" panose="02020603050405020304" pitchFamily="18" charset="0"/>
                <a:cs typeface="Times New Roman" panose="02020603050405020304" pitchFamily="18" charset="0"/>
              </a:rPr>
              <a:t>(Trứng) </a:t>
            </a:r>
          </a:p>
        </p:txBody>
      </p:sp>
      <p:sp>
        <p:nvSpPr>
          <p:cNvPr id="84999" name="Rectangle 36"/>
          <p:cNvSpPr>
            <a:spLocks noChangeArrowheads="1"/>
          </p:cNvSpPr>
          <p:nvPr/>
        </p:nvSpPr>
        <p:spPr bwMode="auto">
          <a:xfrm>
            <a:off x="1752600" y="2727325"/>
            <a:ext cx="1676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a:solidFill>
                  <a:srgbClr val="1C1CEA"/>
                </a:solidFill>
                <a:latin typeface="VNI-Times" pitchFamily="2" charset="0"/>
              </a:rPr>
              <a:t>Giao tử đực</a:t>
            </a:r>
          </a:p>
          <a:p>
            <a:pPr algn="ctr" eaLnBrk="0" fontAlgn="base" hangingPunct="0">
              <a:spcBef>
                <a:spcPct val="0"/>
              </a:spcBef>
              <a:spcAft>
                <a:spcPct val="0"/>
              </a:spcAft>
              <a:buNone/>
            </a:pPr>
            <a:r>
              <a:rPr lang="en-US" altLang="vi-VN" sz="1800" b="1">
                <a:solidFill>
                  <a:srgbClr val="1C1CEA"/>
                </a:solidFill>
                <a:latin typeface="Times New Roman" panose="02020603050405020304" pitchFamily="18" charset="0"/>
                <a:cs typeface="Times New Roman" panose="02020603050405020304" pitchFamily="18" charset="0"/>
              </a:rPr>
              <a:t>(Tinh trùng)</a:t>
            </a:r>
          </a:p>
        </p:txBody>
      </p:sp>
      <p:sp>
        <p:nvSpPr>
          <p:cNvPr id="85000" name="Rectangle 36"/>
          <p:cNvSpPr>
            <a:spLocks noChangeArrowheads="1"/>
          </p:cNvSpPr>
          <p:nvPr/>
        </p:nvSpPr>
        <p:spPr bwMode="auto">
          <a:xfrm>
            <a:off x="2171700" y="17843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1C1CEA"/>
                </a:solidFill>
                <a:latin typeface="VNI-Times" pitchFamily="2" charset="0"/>
              </a:rPr>
              <a:t>Bố</a:t>
            </a:r>
          </a:p>
        </p:txBody>
      </p:sp>
      <p:sp>
        <p:nvSpPr>
          <p:cNvPr id="85001" name="Line 4"/>
          <p:cNvSpPr>
            <a:spLocks noChangeShapeType="1"/>
          </p:cNvSpPr>
          <p:nvPr/>
        </p:nvSpPr>
        <p:spPr bwMode="auto">
          <a:xfrm>
            <a:off x="2603500" y="2317751"/>
            <a:ext cx="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5002" name="Rectangle 36"/>
          <p:cNvSpPr>
            <a:spLocks noChangeArrowheads="1"/>
          </p:cNvSpPr>
          <p:nvPr/>
        </p:nvSpPr>
        <p:spPr bwMode="auto">
          <a:xfrm>
            <a:off x="5897563" y="171767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1C1CEA"/>
                </a:solidFill>
                <a:latin typeface="VNI-Times" pitchFamily="2" charset="0"/>
              </a:rPr>
              <a:t>Mẹ</a:t>
            </a:r>
          </a:p>
        </p:txBody>
      </p:sp>
      <p:sp>
        <p:nvSpPr>
          <p:cNvPr id="85003" name="Line 4"/>
          <p:cNvSpPr>
            <a:spLocks noChangeShapeType="1"/>
          </p:cNvSpPr>
          <p:nvPr/>
        </p:nvSpPr>
        <p:spPr bwMode="auto">
          <a:xfrm flipH="1">
            <a:off x="6311900" y="2230439"/>
            <a:ext cx="0"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cxnSp>
        <p:nvCxnSpPr>
          <p:cNvPr id="6" name="Straight Connector 5"/>
          <p:cNvCxnSpPr>
            <a:stCxn id="84999" idx="3"/>
            <a:endCxn id="84998" idx="1"/>
          </p:cNvCxnSpPr>
          <p:nvPr/>
        </p:nvCxnSpPr>
        <p:spPr bwMode="auto">
          <a:xfrm>
            <a:off x="3429000" y="3070225"/>
            <a:ext cx="21971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005" name="Rectangle 32"/>
          <p:cNvSpPr>
            <a:spLocks noChangeArrowheads="1"/>
          </p:cNvSpPr>
          <p:nvPr/>
        </p:nvSpPr>
        <p:spPr bwMode="auto">
          <a:xfrm>
            <a:off x="3429000" y="25654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Thụ tinh</a:t>
            </a:r>
          </a:p>
        </p:txBody>
      </p:sp>
      <p:sp>
        <p:nvSpPr>
          <p:cNvPr id="85006" name="Rectangle 32"/>
          <p:cNvSpPr>
            <a:spLocks noChangeArrowheads="1"/>
          </p:cNvSpPr>
          <p:nvPr/>
        </p:nvSpPr>
        <p:spPr bwMode="auto">
          <a:xfrm>
            <a:off x="3814763" y="4606925"/>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Phôi</a:t>
            </a:r>
          </a:p>
        </p:txBody>
      </p:sp>
      <p:sp>
        <p:nvSpPr>
          <p:cNvPr id="85007" name="Rectangle 32"/>
          <p:cNvSpPr>
            <a:spLocks noChangeArrowheads="1"/>
          </p:cNvSpPr>
          <p:nvPr/>
        </p:nvSpPr>
        <p:spPr bwMode="auto">
          <a:xfrm>
            <a:off x="3848100" y="6096000"/>
            <a:ext cx="1143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Đẻ con</a:t>
            </a:r>
          </a:p>
        </p:txBody>
      </p:sp>
      <p:sp>
        <p:nvSpPr>
          <p:cNvPr id="85008" name="Rectangle 6"/>
          <p:cNvSpPr>
            <a:spLocks noChangeArrowheads="1"/>
          </p:cNvSpPr>
          <p:nvPr/>
        </p:nvSpPr>
        <p:spPr bwMode="auto">
          <a:xfrm>
            <a:off x="1752601" y="831851"/>
            <a:ext cx="8594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400" b="1" dirty="0">
                <a:solidFill>
                  <a:srgbClr val="0000FF"/>
                </a:solidFill>
              </a:rPr>
              <a:t>-</a:t>
            </a:r>
            <a:r>
              <a:rPr lang="en-US" sz="2400" b="1" dirty="0">
                <a:solidFill>
                  <a:srgbClr val="0000FF"/>
                </a:solidFill>
              </a:rPr>
              <a:t> </a:t>
            </a:r>
            <a:r>
              <a:rPr lang="en-US" sz="2400" b="1" dirty="0" err="1">
                <a:solidFill>
                  <a:srgbClr val="0000FF"/>
                </a:solidFill>
              </a:rPr>
              <a:t>Có</a:t>
            </a:r>
            <a:r>
              <a:rPr lang="en-US" sz="2400" b="1" dirty="0">
                <a:solidFill>
                  <a:srgbClr val="0000FF"/>
                </a:solidFill>
              </a:rPr>
              <a:t> 2 </a:t>
            </a:r>
            <a:r>
              <a:rPr lang="en-US" sz="2400" b="1" dirty="0" err="1">
                <a:solidFill>
                  <a:srgbClr val="0000FF"/>
                </a:solidFill>
              </a:rPr>
              <a:t>hình</a:t>
            </a:r>
            <a:r>
              <a:rPr lang="en-US" sz="2400" b="1" dirty="0">
                <a:solidFill>
                  <a:srgbClr val="0000FF"/>
                </a:solidFill>
              </a:rPr>
              <a:t> </a:t>
            </a:r>
            <a:r>
              <a:rPr lang="en-US" sz="2400" b="1" dirty="0" err="1">
                <a:solidFill>
                  <a:srgbClr val="0000FF"/>
                </a:solidFill>
              </a:rPr>
              <a:t>thức</a:t>
            </a:r>
            <a:r>
              <a:rPr lang="en-US" sz="2400" b="1" dirty="0">
                <a:solidFill>
                  <a:srgbClr val="0000FF"/>
                </a:solidFill>
              </a:rPr>
              <a:t> </a:t>
            </a:r>
            <a:r>
              <a:rPr lang="en-US" sz="2400" b="1" dirty="0" err="1">
                <a:solidFill>
                  <a:srgbClr val="0000FF"/>
                </a:solidFill>
              </a:rPr>
              <a:t>sinh</a:t>
            </a:r>
            <a:r>
              <a:rPr lang="en-US" sz="2400" b="1" dirty="0">
                <a:solidFill>
                  <a:srgbClr val="0000FF"/>
                </a:solidFill>
              </a:rPr>
              <a:t> </a:t>
            </a:r>
            <a:r>
              <a:rPr lang="en-US" sz="2400" b="1" dirty="0" err="1">
                <a:solidFill>
                  <a:srgbClr val="0000FF"/>
                </a:solidFill>
              </a:rPr>
              <a:t>sản</a:t>
            </a:r>
            <a:r>
              <a:rPr lang="en-US" sz="2400" b="1" dirty="0">
                <a:solidFill>
                  <a:srgbClr val="0000FF"/>
                </a:solidFill>
              </a:rPr>
              <a:t> </a:t>
            </a:r>
            <a:r>
              <a:rPr lang="en-US" sz="2400" b="1" dirty="0" err="1">
                <a:solidFill>
                  <a:srgbClr val="0000FF"/>
                </a:solidFill>
              </a:rPr>
              <a:t>hữu</a:t>
            </a:r>
            <a:r>
              <a:rPr lang="en-US" sz="2400" b="1" dirty="0">
                <a:solidFill>
                  <a:srgbClr val="0000FF"/>
                </a:solidFill>
              </a:rPr>
              <a:t> </a:t>
            </a:r>
            <a:r>
              <a:rPr lang="en-US" sz="2400" b="1" dirty="0" err="1">
                <a:solidFill>
                  <a:srgbClr val="0000FF"/>
                </a:solidFill>
              </a:rPr>
              <a:t>tính</a:t>
            </a:r>
            <a:r>
              <a:rPr lang="en-US" sz="2400" b="1" dirty="0">
                <a:solidFill>
                  <a:srgbClr val="0000FF"/>
                </a:solidFill>
              </a:rPr>
              <a:t> ở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vật</a:t>
            </a:r>
            <a:r>
              <a:rPr lang="en-US" sz="2400" b="1" dirty="0">
                <a:solidFill>
                  <a:srgbClr val="0000FF"/>
                </a:solidFill>
              </a:rPr>
              <a:t>: </a:t>
            </a:r>
            <a:r>
              <a:rPr lang="en-US" sz="2400" b="1" dirty="0" err="1">
                <a:solidFill>
                  <a:srgbClr val="000000"/>
                </a:solidFill>
              </a:rPr>
              <a:t>Đẻ</a:t>
            </a:r>
            <a:r>
              <a:rPr lang="en-US" sz="2400" b="1" dirty="0">
                <a:solidFill>
                  <a:srgbClr val="000000"/>
                </a:solidFill>
              </a:rPr>
              <a:t> </a:t>
            </a:r>
            <a:r>
              <a:rPr lang="en-US" sz="2400" b="1" dirty="0" err="1">
                <a:solidFill>
                  <a:srgbClr val="000000"/>
                </a:solidFill>
              </a:rPr>
              <a:t>trứng</a:t>
            </a:r>
            <a:r>
              <a:rPr lang="en-US" sz="2400" b="1" dirty="0">
                <a:solidFill>
                  <a:srgbClr val="000000"/>
                </a:solidFill>
              </a:rPr>
              <a:t>, </a:t>
            </a:r>
            <a:r>
              <a:rPr lang="en-US" sz="2400" b="1" dirty="0" err="1">
                <a:solidFill>
                  <a:srgbClr val="000000"/>
                </a:solidFill>
              </a:rPr>
              <a:t>đẻ</a:t>
            </a:r>
            <a:r>
              <a:rPr lang="en-US" sz="2400" b="1" dirty="0">
                <a:solidFill>
                  <a:srgbClr val="000000"/>
                </a:solidFill>
              </a:rPr>
              <a:t> con.</a:t>
            </a:r>
          </a:p>
        </p:txBody>
      </p:sp>
      <p:sp>
        <p:nvSpPr>
          <p:cNvPr id="85009" name="Rectangle 32"/>
          <p:cNvSpPr>
            <a:spLocks noChangeArrowheads="1"/>
          </p:cNvSpPr>
          <p:nvPr/>
        </p:nvSpPr>
        <p:spPr bwMode="auto">
          <a:xfrm>
            <a:off x="5224463" y="45037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Phát triển </a:t>
            </a:r>
          </a:p>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trong trứng</a:t>
            </a:r>
          </a:p>
        </p:txBody>
      </p:sp>
      <p:sp>
        <p:nvSpPr>
          <p:cNvPr id="85010" name="Rectangle 32"/>
          <p:cNvSpPr>
            <a:spLocks noChangeArrowheads="1"/>
          </p:cNvSpPr>
          <p:nvPr/>
        </p:nvSpPr>
        <p:spPr bwMode="auto">
          <a:xfrm>
            <a:off x="6421438" y="4635500"/>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Đẻ trứng</a:t>
            </a:r>
          </a:p>
        </p:txBody>
      </p:sp>
      <p:sp>
        <p:nvSpPr>
          <p:cNvPr id="85011" name="Line 4"/>
          <p:cNvSpPr>
            <a:spLocks noChangeShapeType="1"/>
          </p:cNvSpPr>
          <p:nvPr/>
        </p:nvSpPr>
        <p:spPr bwMode="auto">
          <a:xfrm flipV="1">
            <a:off x="7631114" y="4903789"/>
            <a:ext cx="619125"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5012" name="Rectangle 32"/>
          <p:cNvSpPr>
            <a:spLocks noChangeArrowheads="1"/>
          </p:cNvSpPr>
          <p:nvPr/>
        </p:nvSpPr>
        <p:spPr bwMode="auto">
          <a:xfrm>
            <a:off x="7104064" y="4368800"/>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Nở</a:t>
            </a:r>
          </a:p>
        </p:txBody>
      </p:sp>
      <p:sp>
        <p:nvSpPr>
          <p:cNvPr id="85013" name="Rectangle 32"/>
          <p:cNvSpPr>
            <a:spLocks noChangeArrowheads="1"/>
          </p:cNvSpPr>
          <p:nvPr/>
        </p:nvSpPr>
        <p:spPr bwMode="auto">
          <a:xfrm>
            <a:off x="8285164" y="4619625"/>
            <a:ext cx="1273175" cy="546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VNI-Times" pitchFamily="2" charset="0"/>
              </a:rPr>
              <a:t>Con non</a:t>
            </a:r>
          </a:p>
        </p:txBody>
      </p:sp>
      <p:sp>
        <p:nvSpPr>
          <p:cNvPr id="85014" name="Line 4"/>
          <p:cNvSpPr>
            <a:spLocks noChangeShapeType="1"/>
          </p:cNvSpPr>
          <p:nvPr/>
        </p:nvSpPr>
        <p:spPr bwMode="auto">
          <a:xfrm flipH="1">
            <a:off x="4457700" y="5160964"/>
            <a:ext cx="63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85015" name="Rectangle 32"/>
          <p:cNvSpPr>
            <a:spLocks noChangeArrowheads="1"/>
          </p:cNvSpPr>
          <p:nvPr/>
        </p:nvSpPr>
        <p:spPr bwMode="auto">
          <a:xfrm>
            <a:off x="2973388" y="52276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Phát triển trong</a:t>
            </a:r>
          </a:p>
          <a:p>
            <a:pPr algn="ctr" eaLnBrk="0" fontAlgn="base" hangingPunct="0">
              <a:spcBef>
                <a:spcPct val="0"/>
              </a:spcBef>
              <a:spcAft>
                <a:spcPct val="0"/>
              </a:spcAft>
              <a:buNone/>
            </a:pPr>
            <a:r>
              <a:rPr lang="en-GB" altLang="vi-VN" sz="2000" b="1">
                <a:solidFill>
                  <a:srgbClr val="1C1CEA"/>
                </a:solidFill>
                <a:latin typeface="Times New Roman" panose="02020603050405020304" pitchFamily="18" charset="0"/>
                <a:cs typeface="Times New Roman" panose="02020603050405020304" pitchFamily="18" charset="0"/>
              </a:rPr>
              <a:t> cơ thể mẹ</a:t>
            </a:r>
          </a:p>
        </p:txBody>
      </p:sp>
      <p:sp>
        <p:nvSpPr>
          <p:cNvPr id="24" name="TextBox 7"/>
          <p:cNvSpPr txBox="1">
            <a:spLocks noChangeArrowheads="1"/>
          </p:cNvSpPr>
          <p:nvPr/>
        </p:nvSpPr>
        <p:spPr bwMode="auto">
          <a:xfrm>
            <a:off x="1752601" y="-19843"/>
            <a:ext cx="8594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400" b="1" dirty="0">
                <a:solidFill>
                  <a:srgbClr val="0000FF"/>
                </a:solidFill>
              </a:rPr>
              <a:t>3</a:t>
            </a:r>
            <a:r>
              <a:rPr lang="en-US" sz="2400" b="1" dirty="0">
                <a:solidFill>
                  <a:srgbClr val="0000FF"/>
                </a:solidFill>
              </a:rPr>
              <a:t>. </a:t>
            </a:r>
            <a:r>
              <a:rPr lang="en-US" sz="2400" b="1" dirty="0" err="1">
                <a:solidFill>
                  <a:srgbClr val="0000FF"/>
                </a:solidFill>
              </a:rPr>
              <a:t>Nêu</a:t>
            </a:r>
            <a:r>
              <a:rPr lang="en-US" sz="2400" b="1" dirty="0">
                <a:solidFill>
                  <a:srgbClr val="0000FF"/>
                </a:solidFill>
              </a:rPr>
              <a:t> 1 </a:t>
            </a:r>
            <a:r>
              <a:rPr lang="en-US" sz="2400" b="1" dirty="0" err="1">
                <a:solidFill>
                  <a:srgbClr val="0000FF"/>
                </a:solidFill>
              </a:rPr>
              <a:t>số</a:t>
            </a:r>
            <a:r>
              <a:rPr lang="en-US" sz="2400" b="1" dirty="0">
                <a:solidFill>
                  <a:srgbClr val="0000FF"/>
                </a:solidFill>
              </a:rPr>
              <a:t> </a:t>
            </a:r>
            <a:r>
              <a:rPr lang="en-US" sz="2400" b="1" dirty="0" err="1">
                <a:solidFill>
                  <a:srgbClr val="0000FF"/>
                </a:solidFill>
              </a:rPr>
              <a:t>hình</a:t>
            </a:r>
            <a:r>
              <a:rPr lang="en-US" sz="2400" b="1" dirty="0">
                <a:solidFill>
                  <a:srgbClr val="0000FF"/>
                </a:solidFill>
              </a:rPr>
              <a:t> </a:t>
            </a:r>
            <a:r>
              <a:rPr lang="en-US" sz="2400" b="1" dirty="0" err="1">
                <a:solidFill>
                  <a:srgbClr val="0000FF"/>
                </a:solidFill>
              </a:rPr>
              <a:t>thức</a:t>
            </a:r>
            <a:r>
              <a:rPr lang="en-US" sz="2400" b="1" dirty="0">
                <a:solidFill>
                  <a:srgbClr val="0000FF"/>
                </a:solidFill>
              </a:rPr>
              <a:t> </a:t>
            </a:r>
            <a:r>
              <a:rPr lang="en-US" sz="2400" b="1" dirty="0" err="1">
                <a:solidFill>
                  <a:srgbClr val="0000FF"/>
                </a:solidFill>
              </a:rPr>
              <a:t>sinh</a:t>
            </a:r>
            <a:r>
              <a:rPr lang="en-US" sz="2400" b="1" dirty="0">
                <a:solidFill>
                  <a:srgbClr val="0000FF"/>
                </a:solidFill>
              </a:rPr>
              <a:t> </a:t>
            </a:r>
            <a:r>
              <a:rPr lang="en-US" sz="2400" b="1" dirty="0" err="1">
                <a:solidFill>
                  <a:srgbClr val="0000FF"/>
                </a:solidFill>
              </a:rPr>
              <a:t>sản</a:t>
            </a:r>
            <a:r>
              <a:rPr lang="en-US" sz="2400" b="1" dirty="0">
                <a:solidFill>
                  <a:srgbClr val="0000FF"/>
                </a:solidFill>
              </a:rPr>
              <a:t> </a:t>
            </a:r>
            <a:r>
              <a:rPr lang="en-US" sz="2400" b="1" dirty="0" err="1">
                <a:solidFill>
                  <a:srgbClr val="0000FF"/>
                </a:solidFill>
              </a:rPr>
              <a:t>hữu</a:t>
            </a:r>
            <a:r>
              <a:rPr lang="en-US" sz="2400" b="1" dirty="0">
                <a:solidFill>
                  <a:srgbClr val="0000FF"/>
                </a:solidFill>
              </a:rPr>
              <a:t> </a:t>
            </a:r>
            <a:r>
              <a:rPr lang="en-US" sz="2400" b="1" dirty="0" err="1">
                <a:solidFill>
                  <a:srgbClr val="0000FF"/>
                </a:solidFill>
              </a:rPr>
              <a:t>tính</a:t>
            </a:r>
            <a:r>
              <a:rPr lang="en-US" sz="2400" b="1" dirty="0">
                <a:solidFill>
                  <a:srgbClr val="0000FF"/>
                </a:solidFill>
              </a:rPr>
              <a:t> ở </a:t>
            </a:r>
            <a:r>
              <a:rPr lang="en-US" sz="2400" b="1" dirty="0" err="1">
                <a:solidFill>
                  <a:srgbClr val="0000FF"/>
                </a:solidFill>
              </a:rPr>
              <a:t>động</a:t>
            </a:r>
            <a:r>
              <a:rPr lang="en-US" sz="2400" b="1" dirty="0">
                <a:solidFill>
                  <a:srgbClr val="0000FF"/>
                </a:solidFill>
              </a:rPr>
              <a:t> </a:t>
            </a:r>
            <a:r>
              <a:rPr lang="en-US" sz="2400" b="1" dirty="0" err="1">
                <a:solidFill>
                  <a:srgbClr val="0000FF"/>
                </a:solidFill>
              </a:rPr>
              <a:t>vật</a:t>
            </a:r>
            <a:r>
              <a:rPr lang="en-US" sz="2400" b="1" dirty="0">
                <a:solidFill>
                  <a:srgbClr val="0000FF"/>
                </a:solidFill>
              </a:rPr>
              <a:t>. </a:t>
            </a:r>
            <a:r>
              <a:rPr lang="en-US" sz="2400" b="1" dirty="0" err="1">
                <a:solidFill>
                  <a:srgbClr val="0000FF"/>
                </a:solidFill>
              </a:rPr>
              <a:t>Lấy</a:t>
            </a:r>
            <a:r>
              <a:rPr lang="en-US" sz="2400" b="1" dirty="0">
                <a:solidFill>
                  <a:srgbClr val="0000FF"/>
                </a:solidFill>
              </a:rPr>
              <a:t> VD. </a:t>
            </a:r>
            <a:r>
              <a:rPr lang="en-US" sz="2400" b="1" dirty="0" err="1">
                <a:solidFill>
                  <a:srgbClr val="0000FF"/>
                </a:solidFill>
              </a:rPr>
              <a:t>Vẽ</a:t>
            </a:r>
            <a:r>
              <a:rPr lang="en-US" sz="2400" b="1" dirty="0">
                <a:solidFill>
                  <a:srgbClr val="0000FF"/>
                </a:solidFill>
              </a:rPr>
              <a:t> </a:t>
            </a:r>
            <a:r>
              <a:rPr lang="en-US" sz="2400" b="1" dirty="0" err="1">
                <a:solidFill>
                  <a:srgbClr val="0000FF"/>
                </a:solidFill>
              </a:rPr>
              <a:t>sơ</a:t>
            </a:r>
            <a:r>
              <a:rPr lang="en-US" sz="2400" b="1" dirty="0">
                <a:solidFill>
                  <a:srgbClr val="0000FF"/>
                </a:solidFill>
              </a:rPr>
              <a:t> </a:t>
            </a:r>
            <a:r>
              <a:rPr lang="en-US" sz="2400" b="1" dirty="0" err="1">
                <a:solidFill>
                  <a:srgbClr val="0000FF"/>
                </a:solidFill>
              </a:rPr>
              <a:t>đồ</a:t>
            </a:r>
            <a:r>
              <a:rPr lang="en-US" sz="2400" b="1" dirty="0">
                <a:solidFill>
                  <a:srgbClr val="0000FF"/>
                </a:solidFill>
              </a:rPr>
              <a:t> </a:t>
            </a:r>
            <a:r>
              <a:rPr lang="en-US" sz="2400" b="1" dirty="0" err="1">
                <a:solidFill>
                  <a:srgbClr val="0000FF"/>
                </a:solidFill>
              </a:rPr>
              <a:t>phân</a:t>
            </a:r>
            <a:r>
              <a:rPr lang="en-US" sz="2400" b="1" dirty="0">
                <a:solidFill>
                  <a:srgbClr val="0000FF"/>
                </a:solidFill>
              </a:rPr>
              <a:t> </a:t>
            </a:r>
            <a:r>
              <a:rPr lang="en-US" sz="2400" b="1" dirty="0" err="1">
                <a:solidFill>
                  <a:srgbClr val="0000FF"/>
                </a:solidFill>
              </a:rPr>
              <a:t>biệt</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hình</a:t>
            </a:r>
            <a:r>
              <a:rPr lang="en-US" sz="2400" b="1" dirty="0">
                <a:solidFill>
                  <a:srgbClr val="0000FF"/>
                </a:solidFill>
              </a:rPr>
              <a:t> </a:t>
            </a:r>
            <a:r>
              <a:rPr lang="en-US" sz="2400" b="1" dirty="0" err="1">
                <a:solidFill>
                  <a:srgbClr val="0000FF"/>
                </a:solidFill>
              </a:rPr>
              <a:t>thức</a:t>
            </a:r>
            <a:r>
              <a:rPr lang="en-US" sz="2400" b="1" dirty="0">
                <a:solidFill>
                  <a:srgbClr val="0000FF"/>
                </a:solidFill>
              </a:rPr>
              <a:t> </a:t>
            </a:r>
            <a:r>
              <a:rPr lang="en-US" sz="2400" b="1" dirty="0" err="1">
                <a:solidFill>
                  <a:srgbClr val="0000FF"/>
                </a:solidFill>
              </a:rPr>
              <a:t>đó</a:t>
            </a:r>
            <a:r>
              <a:rPr lang="en-US" sz="2400" b="1" dirty="0">
                <a:solidFill>
                  <a:srgbClr val="0000FF"/>
                </a:solidFill>
              </a:rPr>
              <a:t>.</a:t>
            </a:r>
          </a:p>
        </p:txBody>
      </p:sp>
    </p:spTree>
    <p:extLst>
      <p:ext uri="{BB962C8B-B14F-4D97-AF65-F5344CB8AC3E}">
        <p14:creationId xmlns:p14="http://schemas.microsoft.com/office/powerpoint/2010/main" val="4216681275"/>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1" name="Group 31"/>
          <p:cNvGraphicFramePr>
            <a:graphicFrameLocks noGrp="1"/>
          </p:cNvGraphicFramePr>
          <p:nvPr>
            <p:ph sz="half" idx="1"/>
            <p:extLst/>
          </p:nvPr>
        </p:nvGraphicFramePr>
        <p:xfrm>
          <a:off x="1600200" y="94130"/>
          <a:ext cx="8991600" cy="3214997"/>
        </p:xfrm>
        <a:graphic>
          <a:graphicData uri="http://schemas.openxmlformats.org/drawingml/2006/table">
            <a:tbl>
              <a:tblPr/>
              <a:tblGrid>
                <a:gridCol w="4805855">
                  <a:extLst>
                    <a:ext uri="{9D8B030D-6E8A-4147-A177-3AD203B41FA5}">
                      <a16:colId xmlns:a16="http://schemas.microsoft.com/office/drawing/2014/main" val="20000"/>
                    </a:ext>
                  </a:extLst>
                </a:gridCol>
                <a:gridCol w="4185745">
                  <a:extLst>
                    <a:ext uri="{9D8B030D-6E8A-4147-A177-3AD203B41FA5}">
                      <a16:colId xmlns:a16="http://schemas.microsoft.com/office/drawing/2014/main" val="20001"/>
                    </a:ext>
                  </a:extLst>
                </a:gridCol>
              </a:tblGrid>
              <a:tr h="32149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86031" name="Picture 17" descr="ca_ro_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29" y="1815729"/>
            <a:ext cx="2150249" cy="142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060617_polar_bear_02_h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33576"/>
            <a:ext cx="1928813"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untitl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9318" y="1855280"/>
            <a:ext cx="2454275" cy="141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28600"/>
            <a:ext cx="19558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 descr="Chuột túi mẹ màu trắng sinh con màu nâu - KhoaHoc.t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0114" y="1933576"/>
            <a:ext cx="1843087"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2964" y="228600"/>
            <a:ext cx="190023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Oval 5"/>
          <p:cNvSpPr>
            <a:spLocks noChangeArrowheads="1"/>
          </p:cNvSpPr>
          <p:nvPr/>
        </p:nvSpPr>
        <p:spPr bwMode="auto">
          <a:xfrm>
            <a:off x="6913078" y="3309126"/>
            <a:ext cx="3577123" cy="805792"/>
          </a:xfrm>
          <a:prstGeom prst="ellipse">
            <a:avLst/>
          </a:prstGeom>
          <a:solidFill>
            <a:srgbClr val="C000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sz="2400" b="1" dirty="0" err="1">
                <a:solidFill>
                  <a:srgbClr val="FFFFFF"/>
                </a:solidFill>
                <a:latin typeface="Times New Roman" panose="02020603050405020304" pitchFamily="18" charset="0"/>
                <a:cs typeface="Times New Roman" panose="02020603050405020304" pitchFamily="18" charset="0"/>
              </a:rPr>
              <a:t>Động</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vật</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thụ</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tinh</a:t>
            </a:r>
            <a:r>
              <a:rPr lang="en-US" sz="2400" b="1" dirty="0">
                <a:solidFill>
                  <a:srgbClr val="FFFFFF"/>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None/>
            </a:pPr>
            <a:r>
              <a:rPr lang="en-US" sz="2400" b="1" dirty="0" err="1">
                <a:solidFill>
                  <a:srgbClr val="FFFFFF"/>
                </a:solidFill>
                <a:latin typeface="Times New Roman" panose="02020603050405020304" pitchFamily="18" charset="0"/>
                <a:cs typeface="Times New Roman" panose="02020603050405020304" pitchFamily="18" charset="0"/>
              </a:rPr>
              <a:t>trong</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đẻ</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a:solidFill>
                  <a:srgbClr val="FFFFFF"/>
                </a:solidFill>
                <a:latin typeface="Times New Roman" panose="02020603050405020304" pitchFamily="18" charset="0"/>
                <a:cs typeface="Times New Roman" panose="02020603050405020304" pitchFamily="18" charset="0"/>
              </a:rPr>
              <a:t>con</a:t>
            </a:r>
          </a:p>
        </p:txBody>
      </p:sp>
      <p:grpSp>
        <p:nvGrpSpPr>
          <p:cNvPr id="15" name="Group 5"/>
          <p:cNvGrpSpPr>
            <a:grpSpLocks/>
          </p:cNvGrpSpPr>
          <p:nvPr/>
        </p:nvGrpSpPr>
        <p:grpSpPr bwMode="auto">
          <a:xfrm>
            <a:off x="5257801" y="4191000"/>
            <a:ext cx="5549901" cy="2525844"/>
            <a:chOff x="2315" y="1793"/>
            <a:chExt cx="3496" cy="1670"/>
          </a:xfrm>
        </p:grpSpPr>
        <p:pic>
          <p:nvPicPr>
            <p:cNvPr id="17" name="Picture 6" descr="cá kiế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82" t="11214" b="11338"/>
            <a:stretch/>
          </p:blipFill>
          <p:spPr bwMode="auto">
            <a:xfrm>
              <a:off x="2315" y="1793"/>
              <a:ext cx="163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ran viper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936" y="1793"/>
              <a:ext cx="1675"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ca map dau bu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5" y="2647"/>
              <a:ext cx="1621"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a mu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936" y="2640"/>
              <a:ext cx="1676"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bwMode="auto">
            <a:xfrm>
              <a:off x="2472" y="3106"/>
              <a:ext cx="1776"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2800" b="1" dirty="0" err="1">
                  <a:solidFill>
                    <a:srgbClr val="FFFFFF"/>
                  </a:solidFill>
                  <a:latin typeface="Times New Roman" panose="02020603050405020304" pitchFamily="18" charset="0"/>
                </a:rPr>
                <a:t>Cá</a:t>
              </a:r>
              <a:r>
                <a:rPr lang="en-US" altLang="vi-VN" sz="2800" b="1" dirty="0">
                  <a:solidFill>
                    <a:srgbClr val="FFFFFF"/>
                  </a:solidFill>
                  <a:latin typeface="Times New Roman" panose="02020603050405020304" pitchFamily="18" charset="0"/>
                </a:rPr>
                <a:t> </a:t>
              </a:r>
              <a:r>
                <a:rPr lang="en-US" altLang="vi-VN" sz="2800" b="1" dirty="0" err="1">
                  <a:solidFill>
                    <a:srgbClr val="FFFFFF"/>
                  </a:solidFill>
                  <a:latin typeface="Times New Roman" panose="02020603050405020304" pitchFamily="18" charset="0"/>
                </a:rPr>
                <a:t>đầu</a:t>
              </a:r>
              <a:r>
                <a:rPr lang="en-US" altLang="vi-VN" sz="2800" b="1" dirty="0">
                  <a:solidFill>
                    <a:srgbClr val="FFFFFF"/>
                  </a:solidFill>
                  <a:latin typeface="Times New Roman" panose="02020603050405020304" pitchFamily="18" charset="0"/>
                </a:rPr>
                <a:t> </a:t>
              </a:r>
              <a:r>
                <a:rPr lang="en-US" altLang="vi-VN" sz="2800" b="1" dirty="0" err="1">
                  <a:solidFill>
                    <a:srgbClr val="FFFFFF"/>
                  </a:solidFill>
                  <a:latin typeface="Times New Roman" panose="02020603050405020304" pitchFamily="18" charset="0"/>
                </a:rPr>
                <a:t>búa</a:t>
              </a:r>
              <a:endParaRPr lang="en-US" altLang="vi-VN" sz="2800" b="1" dirty="0">
                <a:solidFill>
                  <a:srgbClr val="FFFFFF"/>
                </a:solidFill>
                <a:latin typeface="Times New Roman" panose="02020603050405020304" pitchFamily="18" charset="0"/>
              </a:endParaRPr>
            </a:p>
          </p:txBody>
        </p:sp>
        <p:sp>
          <p:nvSpPr>
            <p:cNvPr id="23" name="Text Box 11"/>
            <p:cNvSpPr txBox="1">
              <a:spLocks noChangeArrowheads="1"/>
            </p:cNvSpPr>
            <p:nvPr/>
          </p:nvSpPr>
          <p:spPr bwMode="auto">
            <a:xfrm>
              <a:off x="4165" y="3113"/>
              <a:ext cx="1392"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2800" b="1" dirty="0" err="1">
                  <a:solidFill>
                    <a:srgbClr val="FFFFFF"/>
                  </a:solidFill>
                  <a:latin typeface="Times New Roman" panose="02020603050405020304" pitchFamily="18" charset="0"/>
                </a:rPr>
                <a:t>Cá</a:t>
              </a:r>
              <a:r>
                <a:rPr lang="en-US" altLang="vi-VN" sz="2800" b="1" dirty="0">
                  <a:solidFill>
                    <a:srgbClr val="FFFFFF"/>
                  </a:solidFill>
                  <a:latin typeface="Times New Roman" panose="02020603050405020304" pitchFamily="18" charset="0"/>
                </a:rPr>
                <a:t> </a:t>
              </a:r>
              <a:r>
                <a:rPr lang="en-US" altLang="vi-VN" sz="2800" b="1" dirty="0" err="1">
                  <a:solidFill>
                    <a:srgbClr val="FFFFFF"/>
                  </a:solidFill>
                  <a:latin typeface="Times New Roman" panose="02020603050405020304" pitchFamily="18" charset="0"/>
                </a:rPr>
                <a:t>Mún</a:t>
              </a:r>
              <a:endParaRPr lang="en-US" altLang="vi-VN" sz="2800" b="1" dirty="0">
                <a:solidFill>
                  <a:srgbClr val="FFFFFF"/>
                </a:solidFill>
                <a:latin typeface="Times New Roman" panose="02020603050405020304" pitchFamily="18" charset="0"/>
              </a:endParaRPr>
            </a:p>
          </p:txBody>
        </p:sp>
        <p:sp>
          <p:nvSpPr>
            <p:cNvPr id="24" name="Text Box 12"/>
            <p:cNvSpPr txBox="1">
              <a:spLocks noChangeArrowheads="1"/>
            </p:cNvSpPr>
            <p:nvPr/>
          </p:nvSpPr>
          <p:spPr bwMode="auto">
            <a:xfrm>
              <a:off x="2315" y="2297"/>
              <a:ext cx="1872"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2800" b="1" dirty="0" err="1">
                  <a:solidFill>
                    <a:srgbClr val="FF0000"/>
                  </a:solidFill>
                  <a:latin typeface="Times New Roman" panose="02020603050405020304" pitchFamily="18" charset="0"/>
                </a:rPr>
                <a:t>Cá</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Kiếm</a:t>
              </a:r>
              <a:endParaRPr lang="en-US" altLang="vi-VN" sz="2800" b="1" dirty="0">
                <a:solidFill>
                  <a:srgbClr val="FF0000"/>
                </a:solidFill>
                <a:latin typeface="Times New Roman" panose="02020603050405020304" pitchFamily="18" charset="0"/>
              </a:endParaRPr>
            </a:p>
          </p:txBody>
        </p:sp>
        <p:sp>
          <p:nvSpPr>
            <p:cNvPr id="25" name="Text Box 13"/>
            <p:cNvSpPr txBox="1">
              <a:spLocks noChangeArrowheads="1"/>
            </p:cNvSpPr>
            <p:nvPr/>
          </p:nvSpPr>
          <p:spPr bwMode="auto">
            <a:xfrm>
              <a:off x="3987" y="2316"/>
              <a:ext cx="1824"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2800" b="1" dirty="0" err="1">
                  <a:solidFill>
                    <a:srgbClr val="FF0000"/>
                  </a:solidFill>
                  <a:latin typeface="VNI-Times" pitchFamily="2" charset="0"/>
                </a:rPr>
                <a:t>Rắn</a:t>
              </a:r>
              <a:r>
                <a:rPr lang="en-US" altLang="vi-VN" sz="2800" b="1" dirty="0">
                  <a:solidFill>
                    <a:srgbClr val="FF0000"/>
                  </a:solidFill>
                  <a:latin typeface="VNI-Times" pitchFamily="2" charset="0"/>
                </a:rPr>
                <a:t> </a:t>
              </a:r>
              <a:r>
                <a:rPr lang="en-US" altLang="vi-VN" sz="2800" b="1" dirty="0" err="1">
                  <a:solidFill>
                    <a:srgbClr val="FF0000"/>
                  </a:solidFill>
                  <a:latin typeface="VNI-Times" pitchFamily="2" charset="0"/>
                </a:rPr>
                <a:t>Vipera</a:t>
              </a:r>
              <a:endParaRPr lang="en-US" altLang="vi-VN" sz="2800" b="1" dirty="0">
                <a:solidFill>
                  <a:srgbClr val="FF0000"/>
                </a:solidFill>
                <a:latin typeface="VNI-Times" pitchFamily="2" charset="0"/>
              </a:endParaRPr>
            </a:p>
          </p:txBody>
        </p:sp>
      </p:grpSp>
      <p:sp>
        <p:nvSpPr>
          <p:cNvPr id="26" name="TextBox 25"/>
          <p:cNvSpPr txBox="1">
            <a:spLocks noChangeArrowheads="1"/>
          </p:cNvSpPr>
          <p:nvPr/>
        </p:nvSpPr>
        <p:spPr bwMode="auto">
          <a:xfrm>
            <a:off x="1622381" y="4908468"/>
            <a:ext cx="34536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defRPr/>
            </a:pPr>
            <a:r>
              <a:rPr lang="en-US" altLang="vi-VN" sz="2000" dirty="0">
                <a:solidFill>
                  <a:srgbClr val="0000FF"/>
                </a:solidFill>
                <a:latin typeface="Arial"/>
              </a:rPr>
              <a:t>1 </a:t>
            </a:r>
            <a:r>
              <a:rPr lang="en-US" altLang="vi-VN" sz="2000" dirty="0" err="1">
                <a:solidFill>
                  <a:srgbClr val="0000FF"/>
                </a:solidFill>
                <a:latin typeface="Arial"/>
              </a:rPr>
              <a:t>số</a:t>
            </a:r>
            <a:r>
              <a:rPr lang="en-US" altLang="vi-VN" sz="2000" dirty="0">
                <a:solidFill>
                  <a:srgbClr val="0000FF"/>
                </a:solidFill>
                <a:latin typeface="Arial"/>
              </a:rPr>
              <a:t> </a:t>
            </a:r>
            <a:r>
              <a:rPr lang="en-US" altLang="vi-VN" sz="2000" dirty="0" err="1">
                <a:solidFill>
                  <a:srgbClr val="0000FF"/>
                </a:solidFill>
                <a:latin typeface="Arial"/>
              </a:rPr>
              <a:t>loài</a:t>
            </a:r>
            <a:r>
              <a:rPr lang="en-US" altLang="vi-VN" sz="2000" dirty="0">
                <a:solidFill>
                  <a:srgbClr val="0000FF"/>
                </a:solidFill>
                <a:latin typeface="Arial"/>
              </a:rPr>
              <a:t> </a:t>
            </a:r>
            <a:r>
              <a:rPr lang="en-US" altLang="vi-VN" sz="2000" dirty="0" err="1">
                <a:solidFill>
                  <a:srgbClr val="0000FF"/>
                </a:solidFill>
                <a:latin typeface="Arial"/>
              </a:rPr>
              <a:t>ĐV</a:t>
            </a:r>
            <a:r>
              <a:rPr lang="en-US" altLang="vi-VN" sz="2000" dirty="0">
                <a:solidFill>
                  <a:srgbClr val="0000FF"/>
                </a:solidFill>
                <a:latin typeface="Arial"/>
              </a:rPr>
              <a:t> </a:t>
            </a:r>
            <a:r>
              <a:rPr lang="en-US" altLang="vi-VN" sz="2000" dirty="0" err="1">
                <a:solidFill>
                  <a:srgbClr val="0000FF"/>
                </a:solidFill>
                <a:latin typeface="Arial"/>
              </a:rPr>
              <a:t>sinh</a:t>
            </a:r>
            <a:r>
              <a:rPr lang="en-US" altLang="vi-VN" sz="2000" dirty="0">
                <a:solidFill>
                  <a:srgbClr val="0000FF"/>
                </a:solidFill>
                <a:latin typeface="Arial"/>
              </a:rPr>
              <a:t> </a:t>
            </a:r>
            <a:r>
              <a:rPr lang="en-US" altLang="vi-VN" sz="2000" dirty="0" err="1">
                <a:solidFill>
                  <a:srgbClr val="0000FF"/>
                </a:solidFill>
                <a:latin typeface="Arial"/>
              </a:rPr>
              <a:t>sản</a:t>
            </a:r>
            <a:r>
              <a:rPr lang="en-US" altLang="vi-VN" sz="2000" dirty="0">
                <a:solidFill>
                  <a:srgbClr val="0000FF"/>
                </a:solidFill>
                <a:latin typeface="Arial"/>
              </a:rPr>
              <a:t> </a:t>
            </a:r>
            <a:r>
              <a:rPr lang="en-US" altLang="vi-VN" sz="2000" dirty="0" err="1">
                <a:solidFill>
                  <a:srgbClr val="0000FF"/>
                </a:solidFill>
                <a:latin typeface="Arial"/>
              </a:rPr>
              <a:t>theo</a:t>
            </a:r>
            <a:r>
              <a:rPr lang="en-US" altLang="vi-VN" sz="2000" dirty="0">
                <a:solidFill>
                  <a:srgbClr val="0000FF"/>
                </a:solidFill>
                <a:latin typeface="Arial"/>
              </a:rPr>
              <a:t> </a:t>
            </a:r>
            <a:r>
              <a:rPr lang="en-US" altLang="vi-VN" sz="2000" dirty="0" err="1">
                <a:solidFill>
                  <a:srgbClr val="0000FF"/>
                </a:solidFill>
                <a:latin typeface="Arial"/>
              </a:rPr>
              <a:t>kiểu</a:t>
            </a:r>
            <a:r>
              <a:rPr lang="en-US" altLang="vi-VN" sz="2000" dirty="0">
                <a:solidFill>
                  <a:srgbClr val="0000FF"/>
                </a:solidFill>
                <a:latin typeface="Arial"/>
              </a:rPr>
              <a:t> </a:t>
            </a:r>
            <a:r>
              <a:rPr lang="en-US" altLang="vi-VN" sz="2000" dirty="0" err="1">
                <a:solidFill>
                  <a:srgbClr val="0000FF"/>
                </a:solidFill>
                <a:latin typeface="Arial"/>
              </a:rPr>
              <a:t>noãn</a:t>
            </a:r>
            <a:r>
              <a:rPr lang="en-US" altLang="vi-VN" sz="2000" dirty="0">
                <a:solidFill>
                  <a:srgbClr val="0000FF"/>
                </a:solidFill>
                <a:latin typeface="Arial"/>
              </a:rPr>
              <a:t> </a:t>
            </a:r>
            <a:r>
              <a:rPr lang="en-US" altLang="vi-VN" sz="2000" dirty="0" err="1">
                <a:solidFill>
                  <a:srgbClr val="0000FF"/>
                </a:solidFill>
                <a:latin typeface="Arial"/>
              </a:rPr>
              <a:t>thai</a:t>
            </a:r>
            <a:r>
              <a:rPr lang="en-US" altLang="vi-VN" sz="2000" dirty="0">
                <a:solidFill>
                  <a:srgbClr val="0000FF"/>
                </a:solidFill>
                <a:latin typeface="Arial"/>
              </a:rPr>
              <a:t> </a:t>
            </a:r>
            <a:r>
              <a:rPr lang="en-US" altLang="vi-VN" sz="2000" dirty="0" err="1">
                <a:solidFill>
                  <a:srgbClr val="0000FF"/>
                </a:solidFill>
                <a:latin typeface="Arial"/>
              </a:rPr>
              <a:t>sinh</a:t>
            </a:r>
            <a:r>
              <a:rPr lang="en-US" altLang="vi-VN" sz="2000" dirty="0">
                <a:solidFill>
                  <a:srgbClr val="0000FF"/>
                </a:solidFill>
                <a:latin typeface="Arial"/>
              </a:rPr>
              <a:t>: T</a:t>
            </a:r>
            <a:r>
              <a:rPr lang="vi-VN" sz="2000" dirty="0">
                <a:solidFill>
                  <a:srgbClr val="0000FF"/>
                </a:solidFill>
                <a:latin typeface="Arial"/>
              </a:rPr>
              <a:t>hụ tinh </a:t>
            </a:r>
            <a:r>
              <a:rPr lang="en-US" sz="2000" dirty="0" err="1">
                <a:solidFill>
                  <a:srgbClr val="0000FF"/>
                </a:solidFill>
                <a:latin typeface="Arial"/>
              </a:rPr>
              <a:t>tr</a:t>
            </a:r>
            <a:r>
              <a:rPr lang="vi-VN" sz="2000" dirty="0">
                <a:solidFill>
                  <a:srgbClr val="0000FF"/>
                </a:solidFill>
                <a:latin typeface="Arial"/>
              </a:rPr>
              <a:t>ong. Trứng giàu noãn hoàng đã được thụ tinh nở </a:t>
            </a:r>
            <a:r>
              <a:rPr lang="en-US" sz="2000" dirty="0">
                <a:solidFill>
                  <a:srgbClr val="0000FF"/>
                </a:solidFill>
                <a:latin typeface="Arial"/>
              </a:rPr>
              <a:t>t</a:t>
            </a:r>
            <a:r>
              <a:rPr lang="vi-VN" sz="2000" dirty="0">
                <a:solidFill>
                  <a:srgbClr val="0000FF"/>
                </a:solidFill>
                <a:latin typeface="Arial"/>
              </a:rPr>
              <a:t>hành con sau đó mới được cá mẹ đẻ ra ngoài. </a:t>
            </a:r>
            <a:endParaRPr lang="en-US" altLang="vi-VN" sz="2000" dirty="0">
              <a:solidFill>
                <a:srgbClr val="0000FF"/>
              </a:solidFill>
              <a:latin typeface="Arial"/>
            </a:endParaRPr>
          </a:p>
          <a:p>
            <a:pPr fontAlgn="base">
              <a:spcBef>
                <a:spcPct val="0"/>
              </a:spcBef>
              <a:spcAft>
                <a:spcPct val="0"/>
              </a:spcAft>
              <a:buNone/>
              <a:defRPr/>
            </a:pPr>
            <a:endParaRPr lang="vi-VN" altLang="vi-VN" sz="1800" b="1" dirty="0">
              <a:solidFill>
                <a:srgbClr val="0000FF"/>
              </a:solidFill>
              <a:latin typeface="Arial" panose="020B0604020202020204" pitchFamily="34" charset="0"/>
            </a:endParaRPr>
          </a:p>
        </p:txBody>
      </p:sp>
      <p:sp>
        <p:nvSpPr>
          <p:cNvPr id="2" name="Rounded Rectangle 1"/>
          <p:cNvSpPr/>
          <p:nvPr/>
        </p:nvSpPr>
        <p:spPr bwMode="auto">
          <a:xfrm>
            <a:off x="5130380" y="1371600"/>
            <a:ext cx="660821" cy="895290"/>
          </a:xfrm>
          <a:prstGeom prst="round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fontAlgn="base" hangingPunct="0">
              <a:lnSpc>
                <a:spcPct val="150000"/>
              </a:lnSpc>
              <a:spcBef>
                <a:spcPct val="50000"/>
              </a:spcBef>
              <a:spcAft>
                <a:spcPct val="0"/>
              </a:spcAft>
            </a:pPr>
            <a:endParaRPr lang="en-US" sz="3200" b="1">
              <a:solidFill>
                <a:srgbClr val="0000FF"/>
              </a:solidFill>
              <a:latin typeface="Arial" panose="020B0604020202020204" pitchFamily="34" charset="0"/>
            </a:endParaRPr>
          </a:p>
        </p:txBody>
      </p:sp>
      <p:sp>
        <p:nvSpPr>
          <p:cNvPr id="27" name="Oval 4"/>
          <p:cNvSpPr>
            <a:spLocks noChangeArrowheads="1"/>
          </p:cNvSpPr>
          <p:nvPr/>
        </p:nvSpPr>
        <p:spPr bwMode="auto">
          <a:xfrm>
            <a:off x="1524000" y="3318739"/>
            <a:ext cx="2646040" cy="769700"/>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sz="1800" b="1" dirty="0" err="1">
                <a:solidFill>
                  <a:srgbClr val="333399"/>
                </a:solidFill>
                <a:latin typeface="Times New Roman" panose="02020603050405020304" pitchFamily="18" charset="0"/>
                <a:cs typeface="Times New Roman" panose="02020603050405020304" pitchFamily="18" charset="0"/>
              </a:rPr>
              <a:t>Động</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vật</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thụ</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tinh</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ngoài</a:t>
            </a:r>
            <a:r>
              <a:rPr lang="en-US" sz="1800" b="1" dirty="0">
                <a:solidFill>
                  <a:srgbClr val="333399"/>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None/>
            </a:pPr>
            <a:r>
              <a:rPr lang="en-US" sz="1800" b="1" dirty="0" err="1">
                <a:solidFill>
                  <a:srgbClr val="333399"/>
                </a:solidFill>
                <a:latin typeface="Times New Roman" panose="02020603050405020304" pitchFamily="18" charset="0"/>
                <a:cs typeface="Times New Roman" panose="02020603050405020304" pitchFamily="18" charset="0"/>
              </a:rPr>
              <a:t>đẻ</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trứng</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dưới</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nước</a:t>
            </a:r>
            <a:endParaRPr lang="en-US" sz="1800" b="1" dirty="0">
              <a:solidFill>
                <a:srgbClr val="333399"/>
              </a:solidFill>
              <a:latin typeface="Times New Roman" panose="02020603050405020304" pitchFamily="18" charset="0"/>
              <a:cs typeface="Times New Roman" panose="02020603050405020304" pitchFamily="18" charset="0"/>
            </a:endParaRPr>
          </a:p>
        </p:txBody>
      </p:sp>
      <p:pic>
        <p:nvPicPr>
          <p:cNvPr id="28" name="Picture 4" descr="Scan006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6729" y="266319"/>
            <a:ext cx="2150249" cy="1486659"/>
          </a:xfrm>
          <a:prstGeom prst="rect">
            <a:avLst/>
          </a:prstGeom>
          <a:noFill/>
          <a:ln w="57150" cmpd="thinThick">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4" descr="snails"/>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3897917" y="217783"/>
            <a:ext cx="2481848" cy="15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4"/>
          <p:cNvSpPr>
            <a:spLocks noChangeArrowheads="1"/>
          </p:cNvSpPr>
          <p:nvPr/>
        </p:nvSpPr>
        <p:spPr bwMode="auto">
          <a:xfrm>
            <a:off x="4076700" y="3317226"/>
            <a:ext cx="2667000" cy="769700"/>
          </a:xfrm>
          <a:prstGeom prst="ellipse">
            <a:avLst/>
          </a:prstGeom>
          <a:solidFill>
            <a:srgbClr val="FFFF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sz="1800" b="1" dirty="0" err="1">
                <a:solidFill>
                  <a:srgbClr val="333399"/>
                </a:solidFill>
                <a:latin typeface="Times New Roman" panose="02020603050405020304" pitchFamily="18" charset="0"/>
                <a:cs typeface="Times New Roman" panose="02020603050405020304" pitchFamily="18" charset="0"/>
              </a:rPr>
              <a:t>Động</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vật</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thụ</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tinh</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trong</a:t>
            </a:r>
            <a:endParaRPr lang="en-US" sz="1800" b="1" dirty="0">
              <a:solidFill>
                <a:srgbClr val="333399"/>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None/>
            </a:pPr>
            <a:r>
              <a:rPr lang="en-US" sz="1800" b="1" dirty="0" err="1">
                <a:solidFill>
                  <a:srgbClr val="333399"/>
                </a:solidFill>
                <a:latin typeface="Times New Roman" panose="02020603050405020304" pitchFamily="18" charset="0"/>
                <a:cs typeface="Times New Roman" panose="02020603050405020304" pitchFamily="18" charset="0"/>
              </a:rPr>
              <a:t>đẻ</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trứng</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trên</a:t>
            </a:r>
            <a:r>
              <a:rPr lang="en-US" sz="1800" b="1" dirty="0">
                <a:solidFill>
                  <a:srgbClr val="333399"/>
                </a:solidFill>
                <a:latin typeface="Times New Roman" panose="02020603050405020304" pitchFamily="18" charset="0"/>
                <a:cs typeface="Times New Roman" panose="02020603050405020304" pitchFamily="18" charset="0"/>
              </a:rPr>
              <a:t> </a:t>
            </a:r>
            <a:r>
              <a:rPr lang="en-US" sz="1800" b="1" dirty="0" err="1">
                <a:solidFill>
                  <a:srgbClr val="333399"/>
                </a:solidFill>
                <a:latin typeface="Times New Roman" panose="02020603050405020304" pitchFamily="18" charset="0"/>
                <a:cs typeface="Times New Roman" panose="02020603050405020304" pitchFamily="18" charset="0"/>
              </a:rPr>
              <a:t>cạn</a:t>
            </a:r>
            <a:endParaRPr lang="en-US" sz="1800" b="1" dirty="0">
              <a:solidFill>
                <a:srgbClr val="333399"/>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528" y="4324290"/>
            <a:ext cx="3657272" cy="400110"/>
          </a:xfrm>
          <a:prstGeom prst="rect">
            <a:avLst/>
          </a:prstGeom>
          <a:solidFill>
            <a:srgbClr val="0000FF"/>
          </a:solidFill>
        </p:spPr>
        <p:txBody>
          <a:bodyPr wrap="square" rtlCol="0">
            <a:spAutoFit/>
          </a:bodyPr>
          <a:lstStyle/>
          <a:p>
            <a:pPr algn="ctr" eaLnBrk="0" fontAlgn="base" hangingPunct="0">
              <a:spcBef>
                <a:spcPct val="0"/>
              </a:spcBef>
              <a:spcAft>
                <a:spcPct val="0"/>
              </a:spcAft>
            </a:pPr>
            <a:r>
              <a:rPr lang="en-US" sz="2000" b="1" dirty="0" err="1">
                <a:solidFill>
                  <a:srgbClr val="FFFFFF"/>
                </a:solidFill>
                <a:latin typeface="Arial" panose="020B0604020202020204" pitchFamily="34" charset="0"/>
              </a:rPr>
              <a:t>CÁC</a:t>
            </a:r>
            <a:r>
              <a:rPr lang="en-US" sz="2000" b="1" dirty="0">
                <a:solidFill>
                  <a:srgbClr val="FFFFFF"/>
                </a:solidFill>
                <a:latin typeface="Arial" panose="020B0604020202020204" pitchFamily="34" charset="0"/>
              </a:rPr>
              <a:t> </a:t>
            </a:r>
            <a:r>
              <a:rPr lang="en-US" sz="2000" b="1" dirty="0" err="1">
                <a:solidFill>
                  <a:srgbClr val="FFFFFF"/>
                </a:solidFill>
                <a:latin typeface="Arial" panose="020B0604020202020204" pitchFamily="34" charset="0"/>
              </a:rPr>
              <a:t>HÌNH</a:t>
            </a:r>
            <a:r>
              <a:rPr lang="en-US" sz="2000" b="1" dirty="0">
                <a:solidFill>
                  <a:srgbClr val="FFFFFF"/>
                </a:solidFill>
                <a:latin typeface="Arial" panose="020B0604020202020204" pitchFamily="34" charset="0"/>
              </a:rPr>
              <a:t> </a:t>
            </a:r>
            <a:r>
              <a:rPr lang="en-US" sz="2000" b="1" dirty="0" err="1">
                <a:solidFill>
                  <a:srgbClr val="FFFFFF"/>
                </a:solidFill>
                <a:latin typeface="Arial" panose="020B0604020202020204" pitchFamily="34" charset="0"/>
              </a:rPr>
              <a:t>THỨC</a:t>
            </a:r>
            <a:r>
              <a:rPr lang="en-US" sz="2000" b="1" dirty="0">
                <a:solidFill>
                  <a:srgbClr val="FFFFFF"/>
                </a:solidFill>
                <a:latin typeface="Arial" panose="020B0604020202020204" pitchFamily="34" charset="0"/>
              </a:rPr>
              <a:t> </a:t>
            </a:r>
            <a:r>
              <a:rPr lang="en-US" sz="2000" b="1" dirty="0" err="1">
                <a:solidFill>
                  <a:srgbClr val="FFFFFF"/>
                </a:solidFill>
                <a:latin typeface="Arial" panose="020B0604020202020204" pitchFamily="34" charset="0"/>
              </a:rPr>
              <a:t>THỤ</a:t>
            </a:r>
            <a:r>
              <a:rPr lang="en-US" sz="2000" b="1" dirty="0">
                <a:solidFill>
                  <a:srgbClr val="FFFFFF"/>
                </a:solidFill>
                <a:latin typeface="Arial" panose="020B0604020202020204" pitchFamily="34" charset="0"/>
              </a:rPr>
              <a:t> </a:t>
            </a:r>
            <a:r>
              <a:rPr lang="en-US" sz="2000" b="1" dirty="0" err="1">
                <a:solidFill>
                  <a:srgbClr val="FFFFFF"/>
                </a:solidFill>
                <a:latin typeface="Arial" panose="020B0604020202020204" pitchFamily="34" charset="0"/>
              </a:rPr>
              <a:t>TINH</a:t>
            </a:r>
            <a:endParaRPr lang="en-US" sz="2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966327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86031"/>
                                        </p:tgtEl>
                                        <p:attrNameLst>
                                          <p:attrName>style.visibility</p:attrName>
                                        </p:attrNameLst>
                                      </p:cBhvr>
                                      <p:to>
                                        <p:strVal val="visible"/>
                                      </p:to>
                                    </p:set>
                                    <p:animEffect transition="in" filter="wipe(down)">
                                      <p:cBhvr>
                                        <p:cTn id="10" dur="500"/>
                                        <p:tgtEl>
                                          <p:spTgt spid="8603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86035"/>
                                        </p:tgtEl>
                                        <p:attrNameLst>
                                          <p:attrName>style.visibility</p:attrName>
                                        </p:attrNameLst>
                                      </p:cBhvr>
                                      <p:to>
                                        <p:strVal val="visible"/>
                                      </p:to>
                                    </p:set>
                                    <p:animEffect transition="in" filter="wheel(1)">
                                      <p:cBhvr>
                                        <p:cTn id="34" dur="2000"/>
                                        <p:tgtEl>
                                          <p:spTgt spid="86035"/>
                                        </p:tgtEl>
                                      </p:cBhvr>
                                    </p:animEffect>
                                  </p:childTnLst>
                                </p:cTn>
                              </p:par>
                              <p:par>
                                <p:cTn id="35" presetID="21" presetClass="entr" presetSubtype="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par>
                                <p:cTn id="38" presetID="21" presetClass="entr" presetSubtype="1" fill="hold" nodeType="withEffect">
                                  <p:stCondLst>
                                    <p:cond delay="0"/>
                                  </p:stCondLst>
                                  <p:childTnLst>
                                    <p:set>
                                      <p:cBhvr>
                                        <p:cTn id="39" dur="1" fill="hold">
                                          <p:stCondLst>
                                            <p:cond delay="0"/>
                                          </p:stCondLst>
                                        </p:cTn>
                                        <p:tgtEl>
                                          <p:spTgt spid="86037"/>
                                        </p:tgtEl>
                                        <p:attrNameLst>
                                          <p:attrName>style.visibility</p:attrName>
                                        </p:attrNameLst>
                                      </p:cBhvr>
                                      <p:to>
                                        <p:strVal val="visible"/>
                                      </p:to>
                                    </p:set>
                                    <p:animEffect transition="in" filter="wheel(1)">
                                      <p:cBhvr>
                                        <p:cTn id="40" dur="2000"/>
                                        <p:tgtEl>
                                          <p:spTgt spid="86037"/>
                                        </p:tgtEl>
                                      </p:cBhvr>
                                    </p:animEffect>
                                  </p:childTnLst>
                                </p:cTn>
                              </p:par>
                              <p:par>
                                <p:cTn id="41" presetID="21" presetClass="entr" presetSubtype="1" fill="hold" nodeType="withEffect">
                                  <p:stCondLst>
                                    <p:cond delay="0"/>
                                  </p:stCondLst>
                                  <p:childTnLst>
                                    <p:set>
                                      <p:cBhvr>
                                        <p:cTn id="42" dur="1" fill="hold">
                                          <p:stCondLst>
                                            <p:cond delay="0"/>
                                          </p:stCondLst>
                                        </p:cTn>
                                        <p:tgtEl>
                                          <p:spTgt spid="86036"/>
                                        </p:tgtEl>
                                        <p:attrNameLst>
                                          <p:attrName>style.visibility</p:attrName>
                                        </p:attrNameLst>
                                      </p:cBhvr>
                                      <p:to>
                                        <p:strVal val="visible"/>
                                      </p:to>
                                    </p:set>
                                    <p:animEffect transition="in" filter="wheel(1)">
                                      <p:cBhvr>
                                        <p:cTn id="43" dur="2000"/>
                                        <p:tgtEl>
                                          <p:spTgt spid="86036"/>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34827"/>
                                        </p:tgtEl>
                                        <p:attrNameLst>
                                          <p:attrName>style.visibility</p:attrName>
                                        </p:attrNameLst>
                                      </p:cBhvr>
                                      <p:to>
                                        <p:strVal val="visible"/>
                                      </p:to>
                                    </p:set>
                                    <p:animEffect transition="in" filter="fade">
                                      <p:cBhvr>
                                        <p:cTn id="46" dur="1000"/>
                                        <p:tgtEl>
                                          <p:spTgt spid="34827"/>
                                        </p:tgtEl>
                                      </p:cBhvr>
                                    </p:animEffect>
                                    <p:anim calcmode="lin" valueType="num">
                                      <p:cBhvr>
                                        <p:cTn id="47" dur="1000" fill="hold"/>
                                        <p:tgtEl>
                                          <p:spTgt spid="34827"/>
                                        </p:tgtEl>
                                        <p:attrNameLst>
                                          <p:attrName>ppt_x</p:attrName>
                                        </p:attrNameLst>
                                      </p:cBhvr>
                                      <p:tavLst>
                                        <p:tav tm="0">
                                          <p:val>
                                            <p:strVal val="#ppt_x"/>
                                          </p:val>
                                        </p:tav>
                                        <p:tav tm="100000">
                                          <p:val>
                                            <p:strVal val="#ppt_x"/>
                                          </p:val>
                                        </p:tav>
                                      </p:tavLst>
                                    </p:anim>
                                    <p:anim calcmode="lin" valueType="num">
                                      <p:cBhvr>
                                        <p:cTn id="48" dur="1000" fill="hold"/>
                                        <p:tgtEl>
                                          <p:spTgt spid="3482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circle(in)">
                                      <p:cBhvr>
                                        <p:cTn id="5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P spid="26" grpId="0"/>
      <p:bldP spid="27"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97829" y="0"/>
            <a:ext cx="7794171" cy="2677656"/>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Mô tả khái quát quá trình sinh sản hữu tính ở động vật: Quá trình sinh sản hữu tính ở hầu hết các loài động vật là một quá trình gồm ba giai đoạn nối tiếp nhau, đó là: Hình thành tinh trùng và hình thành trứng → Thụ tinh tạo thành hợp tử → Hợp tử phát triển thành phôi, hình thành cơ thể mới.</a:t>
            </a:r>
          </a:p>
        </p:txBody>
      </p:sp>
      <p:pic>
        <p:nvPicPr>
          <p:cNvPr id="5122" name="Picture 2"/>
          <p:cNvPicPr>
            <a:picLocks noChangeAspect="1" noChangeArrowheads="1"/>
          </p:cNvPicPr>
          <p:nvPr/>
        </p:nvPicPr>
        <p:blipFill>
          <a:blip r:embed="rId2"/>
          <a:srcRect/>
          <a:stretch>
            <a:fillRect/>
          </a:stretch>
        </p:blipFill>
        <p:spPr bwMode="auto">
          <a:xfrm>
            <a:off x="0" y="0"/>
            <a:ext cx="4362450" cy="2819400"/>
          </a:xfrm>
          <a:prstGeom prst="rect">
            <a:avLst/>
          </a:prstGeom>
          <a:noFill/>
          <a:ln w="9525">
            <a:noFill/>
            <a:miter lim="800000"/>
            <a:headEnd/>
            <a:tailEnd/>
          </a:ln>
          <a:effectLst/>
        </p:spPr>
      </p:pic>
      <p:sp>
        <p:nvSpPr>
          <p:cNvPr id="5" name="Rectangle 4"/>
          <p:cNvSpPr/>
          <p:nvPr/>
        </p:nvSpPr>
        <p:spPr>
          <a:xfrm>
            <a:off x="0" y="2877175"/>
            <a:ext cx="12192000" cy="3539430"/>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Ví dụ:</a:t>
            </a:r>
          </a:p>
          <a:p>
            <a:pPr algn="just"/>
            <a:r>
              <a:rPr lang="vi-VN" sz="2800" dirty="0" smtClean="0">
                <a:solidFill>
                  <a:srgbClr val="0000FF"/>
                </a:solidFill>
                <a:latin typeface="Times New Roman" pitchFamily="18" charset="0"/>
                <a:cs typeface="Times New Roman" pitchFamily="18" charset="0"/>
              </a:rPr>
              <a:t>+ Động vật đẻ trứng: Gà trống và gà mái giao phối với nhau. Tinh trùng gà trống kết hợp với trứng gà mái tạo thành hợp tử nằm trong trứng gà. Trứng gà đã thụ tinh được gà mái đẻ ra ngoài. Sau khi được ấp ở nhiệt độ thích hợp, trứng gà sẽ phát triển thành gà con.</a:t>
            </a:r>
          </a:p>
          <a:p>
            <a:pPr algn="just"/>
            <a:r>
              <a:rPr lang="vi-VN" sz="2800" dirty="0" smtClean="0">
                <a:solidFill>
                  <a:srgbClr val="0000FF"/>
                </a:solidFill>
                <a:latin typeface="Times New Roman" pitchFamily="18" charset="0"/>
                <a:cs typeface="Times New Roman" pitchFamily="18" charset="0"/>
              </a:rPr>
              <a:t>+ Động vật đẻ con: Con chó đực và cái giao phối với nhau. Tinh trùng của con đực gặp trứng con cái tạo thành hợp tử. Hợp tử phát triển thành con non trong cơ thể chó mẹ. Đủ thời gian ngày tháng, con non mới và được đẻ ra.</a:t>
            </a:r>
            <a:endParaRPr lang="vi-VN"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900" decel="100000" fill="hold"/>
                                        <p:tgtEl>
                                          <p:spTgt spid="51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320142"/>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4" name="Rectangle 13"/>
          <p:cNvSpPr/>
          <p:nvPr/>
        </p:nvSpPr>
        <p:spPr>
          <a:xfrm>
            <a:off x="0" y="173380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2.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phấn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và</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thụ</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tinh</a:t>
            </a:r>
            <a:endParaRPr lang="en-US" altLang="en-US" sz="2800" b="1" dirty="0">
              <a:solidFill>
                <a:srgbClr val="0000FF"/>
              </a:solidFill>
              <a:latin typeface="Times New Roman" pitchFamily="18" charset="0"/>
              <a:cs typeface="Times New Roman" pitchFamily="18" charset="0"/>
            </a:endParaRPr>
          </a:p>
        </p:txBody>
      </p:sp>
      <p:sp>
        <p:nvSpPr>
          <p:cNvPr id="19" name="Rectangle 18"/>
          <p:cNvSpPr/>
          <p:nvPr/>
        </p:nvSpPr>
        <p:spPr>
          <a:xfrm>
            <a:off x="0" y="216918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3. </a:t>
            </a:r>
            <a:r>
              <a:rPr lang="en-US" altLang="en-US" sz="2800" b="1" dirty="0" err="1" smtClean="0">
                <a:solidFill>
                  <a:srgbClr val="0000FF"/>
                </a:solidFill>
                <a:latin typeface="Times New Roman" pitchFamily="18" charset="0"/>
                <a:cs typeface="Times New Roman" pitchFamily="18" charset="0"/>
              </a:rPr>
              <a:t>Quá</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trình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lớn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lên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của</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quả</a:t>
            </a:r>
            <a:endParaRPr lang="en-US" altLang="en-US" sz="2800" b="1" dirty="0">
              <a:solidFill>
                <a:srgbClr val="0000FF"/>
              </a:solidFill>
              <a:latin typeface="Times New Roman" pitchFamily="18" charset="0"/>
              <a:cs typeface="Times New Roman" pitchFamily="18" charset="0"/>
            </a:endParaRPr>
          </a:p>
        </p:txBody>
      </p:sp>
      <p:sp>
        <p:nvSpPr>
          <p:cNvPr id="20" name="Rectangle 19"/>
          <p:cNvSpPr/>
          <p:nvPr/>
        </p:nvSpPr>
        <p:spPr>
          <a:xfrm>
            <a:off x="0" y="2590143"/>
            <a:ext cx="12192000" cy="954107"/>
          </a:xfrm>
          <a:prstGeom prst="rect">
            <a:avLst/>
          </a:prstGeom>
        </p:spPr>
        <p:txBody>
          <a:bodyPr wrap="square">
            <a:spAutoFit/>
          </a:bodyPr>
          <a:lstStyle/>
          <a:p>
            <a:pPr algn="just"/>
            <a:r>
              <a:rPr lang="en-US" sz="2800" dirty="0" smtClean="0">
                <a:solidFill>
                  <a:srgbClr val="0000FF"/>
                </a:solidFill>
                <a:latin typeface="Times New Roman" pitchFamily="18" charset="0"/>
                <a:cs typeface="Times New Roman" pitchFamily="18" charset="0"/>
              </a:rPr>
              <a:t>	</a:t>
            </a:r>
            <a:r>
              <a:rPr lang="vi-VN" sz="2800" dirty="0" smtClean="0">
                <a:solidFill>
                  <a:srgbClr val="0000FF"/>
                </a:solidFill>
                <a:latin typeface="Times New Roman" pitchFamily="18" charset="0"/>
                <a:cs typeface="Times New Roman" pitchFamily="18" charset="0"/>
              </a:rPr>
              <a:t>Sau khi được thụ tinh</a:t>
            </a:r>
            <a:r>
              <a:rPr lang="en-US" sz="2800" dirty="0" smtClean="0">
                <a:solidFill>
                  <a:srgbClr val="0000FF"/>
                </a:solidFill>
                <a:latin typeface="Times New Roman" pitchFamily="18" charset="0"/>
                <a:cs typeface="Times New Roman" pitchFamily="18" charset="0"/>
              </a:rPr>
              <a:t>, n</a:t>
            </a:r>
            <a:r>
              <a:rPr lang="vi-VN" sz="2800" dirty="0" smtClean="0">
                <a:solidFill>
                  <a:srgbClr val="0000FF"/>
                </a:solidFill>
                <a:latin typeface="Times New Roman" pitchFamily="18" charset="0"/>
                <a:cs typeface="Times New Roman" pitchFamily="18" charset="0"/>
              </a:rPr>
              <a:t>oãn phát triển thành hạt</a:t>
            </a:r>
            <a:r>
              <a:rPr lang="en-US" sz="2800" dirty="0" smtClean="0">
                <a:solidFill>
                  <a:srgbClr val="0000FF"/>
                </a:solidFill>
                <a:latin typeface="Times New Roman" pitchFamily="18" charset="0"/>
                <a:cs typeface="Times New Roman" pitchFamily="18" charset="0"/>
              </a:rPr>
              <a:t>, b</a:t>
            </a:r>
            <a:r>
              <a:rPr lang="vi-VN" sz="2800" dirty="0" smtClean="0">
                <a:solidFill>
                  <a:srgbClr val="0000FF"/>
                </a:solidFill>
                <a:latin typeface="Times New Roman" pitchFamily="18" charset="0"/>
                <a:cs typeface="Times New Roman" pitchFamily="18" charset="0"/>
              </a:rPr>
              <a:t>ầu nh</a:t>
            </a:r>
            <a:r>
              <a:rPr lang="en-US" sz="2800" dirty="0" err="1" smtClean="0">
                <a:solidFill>
                  <a:srgbClr val="0000FF"/>
                </a:solidFill>
                <a:latin typeface="Times New Roman" pitchFamily="18" charset="0"/>
                <a:cs typeface="Times New Roman" pitchFamily="18" charset="0"/>
              </a:rPr>
              <a:t>ụy</a:t>
            </a:r>
            <a:r>
              <a:rPr lang="vi-VN" sz="2800" dirty="0" smtClean="0">
                <a:solidFill>
                  <a:srgbClr val="0000FF"/>
                </a:solidFill>
                <a:latin typeface="Times New Roman" pitchFamily="18" charset="0"/>
                <a:cs typeface="Times New Roman" pitchFamily="18" charset="0"/>
              </a:rPr>
              <a:t> phát triển thành quả chứa hạt.</a:t>
            </a:r>
            <a:endParaRPr lang="vi-VN" sz="2800" dirty="0">
              <a:solidFill>
                <a:srgbClr val="0000FF"/>
              </a:solidFill>
              <a:latin typeface="Times New Roman" pitchFamily="18" charset="0"/>
              <a:cs typeface="Times New Roman" pitchFamily="18" charset="0"/>
            </a:endParaRPr>
          </a:p>
        </p:txBody>
      </p:sp>
      <p:sp>
        <p:nvSpPr>
          <p:cNvPr id="12" name="Rectangle 11"/>
          <p:cNvSpPr/>
          <p:nvPr/>
        </p:nvSpPr>
        <p:spPr>
          <a:xfrm>
            <a:off x="0" y="3468258"/>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Ở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endParaRPr lang="vi-VN" sz="2800" b="1" dirty="0">
              <a:solidFill>
                <a:srgbClr val="0000FF"/>
              </a:solidFill>
              <a:latin typeface="Times New Roman" pitchFamily="18" charset="0"/>
              <a:cs typeface="Times New Roman" pitchFamily="18" charset="0"/>
            </a:endParaRPr>
          </a:p>
        </p:txBody>
      </p:sp>
      <p:sp>
        <p:nvSpPr>
          <p:cNvPr id="13" name="Rectangle 12"/>
          <p:cNvSpPr/>
          <p:nvPr/>
        </p:nvSpPr>
        <p:spPr>
          <a:xfrm>
            <a:off x="0" y="3896429"/>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đoạn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endParaRPr lang="vi-VN" sz="2800" b="1" dirty="0">
              <a:solidFill>
                <a:srgbClr val="0000FF"/>
              </a:solidFill>
              <a:latin typeface="Times New Roman" pitchFamily="18" charset="0"/>
              <a:cs typeface="Times New Roman" pitchFamily="18" charset="0"/>
            </a:endParaRPr>
          </a:p>
        </p:txBody>
      </p:sp>
      <p:sp>
        <p:nvSpPr>
          <p:cNvPr id="15" name="Rectangle 14"/>
          <p:cNvSpPr/>
          <p:nvPr/>
        </p:nvSpPr>
        <p:spPr>
          <a:xfrm>
            <a:off x="0" y="4324601"/>
            <a:ext cx="12192000" cy="523220"/>
          </a:xfrm>
          <a:prstGeom prst="rect">
            <a:avLst/>
          </a:prstGeom>
        </p:spPr>
        <p:txBody>
          <a:bodyPr wrap="square">
            <a:spAutoFit/>
          </a:bodyPr>
          <a:lstStyle/>
          <a:p>
            <a:pPr algn="just"/>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6" name="Rectangle 15"/>
          <p:cNvSpPr/>
          <p:nvPr/>
        </p:nvSpPr>
        <p:spPr>
          <a:xfrm>
            <a:off x="0" y="4738258"/>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trứng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1" name="Rectangle 20"/>
          <p:cNvSpPr/>
          <p:nvPr/>
        </p:nvSpPr>
        <p:spPr>
          <a:xfrm>
            <a:off x="0" y="5166429"/>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endParaRPr lang="vi-VN" sz="2800" dirty="0">
              <a:latin typeface="Times New Roman" pitchFamily="18" charset="0"/>
              <a:cs typeface="Times New Roman" pitchFamily="18" charset="0"/>
            </a:endParaRPr>
          </a:p>
        </p:txBody>
      </p:sp>
      <p:sp>
        <p:nvSpPr>
          <p:cNvPr id="22" name="Rectangle 21"/>
          <p:cNvSpPr/>
          <p:nvPr/>
        </p:nvSpPr>
        <p:spPr>
          <a:xfrm>
            <a:off x="0" y="5572830"/>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Effect transition="in" filter="fade">
                                      <p:cBhvr>
                                        <p:cTn id="3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40025"/>
            <a:ext cx="12192000" cy="3108543"/>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Động vật đẻ trứng:</a:t>
            </a:r>
          </a:p>
          <a:p>
            <a:pPr algn="just"/>
            <a:r>
              <a:rPr lang="vi-VN" sz="2800" dirty="0" smtClean="0">
                <a:solidFill>
                  <a:srgbClr val="0000FF"/>
                </a:solidFill>
                <a:latin typeface="Times New Roman" pitchFamily="18" charset="0"/>
                <a:cs typeface="Times New Roman" pitchFamily="18" charset="0"/>
              </a:rPr>
              <a:t>+ Ví dụ động vật đẻ trứng: gà, vịt, ngỗng, chim bồ câu,…</a:t>
            </a:r>
          </a:p>
          <a:p>
            <a:pPr algn="just"/>
            <a:r>
              <a:rPr lang="vi-VN" sz="2800" dirty="0" smtClean="0">
                <a:solidFill>
                  <a:srgbClr val="0000FF"/>
                </a:solidFill>
                <a:latin typeface="Times New Roman" pitchFamily="18" charset="0"/>
                <a:cs typeface="Times New Roman" pitchFamily="18" charset="0"/>
              </a:rPr>
              <a:t>+ Các giai đoạn của quá trình sinh sản ở động vật đẻ trứng: Con đực và con cái giao phối với nhau. Tinh trùng của con đực kết hợp với trứng của con cái tạo thành hợp tử nằm trong trứng đã được thụ tinh. Trứng đã được thụ tinh sẽ được đẻ ra ngoài. Được ấp đủ nhiệt độ, hợp tử sẽ phát triển thành phôi rồi hình thành cơ thể mới. Sau khi phát triển hoàn thiện, con non sẽ phá vỡ vỏ trứng chui ra</a:t>
            </a:r>
            <a:r>
              <a:rPr lang="vi-VN" sz="2800" dirty="0" smtClean="0">
                <a:solidFill>
                  <a:srgbClr val="FF00FF"/>
                </a:solidFill>
                <a:latin typeface="Times New Roman" pitchFamily="18" charset="0"/>
                <a:cs typeface="Times New Roman" pitchFamily="18" charset="0"/>
              </a:rPr>
              <a:t>.</a:t>
            </a:r>
          </a:p>
        </p:txBody>
      </p:sp>
      <p:pic>
        <p:nvPicPr>
          <p:cNvPr id="6146" name="Picture 2"/>
          <p:cNvPicPr>
            <a:picLocks noChangeAspect="1" noChangeArrowheads="1"/>
          </p:cNvPicPr>
          <p:nvPr/>
        </p:nvPicPr>
        <p:blipFill>
          <a:blip r:embed="rId2"/>
          <a:srcRect/>
          <a:stretch>
            <a:fillRect/>
          </a:stretch>
        </p:blipFill>
        <p:spPr bwMode="auto">
          <a:xfrm>
            <a:off x="3860768" y="0"/>
            <a:ext cx="4438650" cy="3371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plus(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40025"/>
            <a:ext cx="12192000" cy="2677656"/>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Động vật đẻ con:</a:t>
            </a:r>
          </a:p>
          <a:p>
            <a:pPr algn="just"/>
            <a:r>
              <a:rPr lang="vi-VN" sz="2800" dirty="0" smtClean="0">
                <a:solidFill>
                  <a:srgbClr val="0000FF"/>
                </a:solidFill>
                <a:latin typeface="Times New Roman" pitchFamily="18" charset="0"/>
                <a:cs typeface="Times New Roman" pitchFamily="18" charset="0"/>
              </a:rPr>
              <a:t>+ Động vật đẻ con: lợn, chó, mèo, trâu, bò,…</a:t>
            </a:r>
          </a:p>
          <a:p>
            <a:pPr algn="just"/>
            <a:r>
              <a:rPr lang="vi-VN" sz="2800" dirty="0" smtClean="0">
                <a:solidFill>
                  <a:srgbClr val="0000FF"/>
                </a:solidFill>
                <a:latin typeface="Times New Roman" pitchFamily="18" charset="0"/>
                <a:cs typeface="Times New Roman" pitchFamily="18" charset="0"/>
              </a:rPr>
              <a:t>+ Các giai đoạn của quá trình sinh sản ở động vật đẻ con: Con đực và cái giao phối với nhau. Tinh trùng của con đực gặp trứng con cái tạo thành hợp tử. Hợp tử phát triển thành phôi, hình thành nên cơ thể mới ở trong cơ thể con cái. Đủ thời gian ngày tháng, khi đã phát triển hoàn thiện, con non sẽ được đẻ ra ngoài.</a:t>
            </a:r>
            <a:endParaRPr lang="vi-VN" sz="2800" dirty="0">
              <a:solidFill>
                <a:srgbClr val="0000FF"/>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3410857" y="0"/>
            <a:ext cx="4438650" cy="3371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11886" y="0"/>
            <a:ext cx="4180113" cy="4832092"/>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Hình thành tinh trùng và hình thành trừng: Nữ giới tạo ra trứng, nam giới tạo ra tinh trùng.</a:t>
            </a:r>
          </a:p>
          <a:p>
            <a:pPr algn="just"/>
            <a:r>
              <a:rPr lang="vi-VN" sz="2800" dirty="0" smtClean="0">
                <a:solidFill>
                  <a:srgbClr val="0000FF"/>
                </a:solidFill>
                <a:latin typeface="Times New Roman" pitchFamily="18" charset="0"/>
                <a:cs typeface="Times New Roman" pitchFamily="18" charset="0"/>
              </a:rPr>
              <a:t>- Thụ tinh tạo thành hợp tử: Trứng và tinh trùng gặp nhau trong cơ quan sinh dục của nữ giới. Gặp điều kiện thuận lợi, trứng được thụ tinh với tinh trùng để tạo thành hợp tử.</a:t>
            </a:r>
          </a:p>
        </p:txBody>
      </p:sp>
      <p:pic>
        <p:nvPicPr>
          <p:cNvPr id="7170" name="Picture 2"/>
          <p:cNvPicPr>
            <a:picLocks noChangeAspect="1" noChangeArrowheads="1"/>
          </p:cNvPicPr>
          <p:nvPr/>
        </p:nvPicPr>
        <p:blipFill>
          <a:blip r:embed="rId2"/>
          <a:srcRect/>
          <a:stretch>
            <a:fillRect/>
          </a:stretch>
        </p:blipFill>
        <p:spPr bwMode="auto">
          <a:xfrm>
            <a:off x="-1" y="0"/>
            <a:ext cx="7794171" cy="5059926"/>
          </a:xfrm>
          <a:prstGeom prst="rect">
            <a:avLst/>
          </a:prstGeom>
          <a:noFill/>
          <a:ln w="9525">
            <a:noFill/>
            <a:miter lim="800000"/>
            <a:headEnd/>
            <a:tailEnd/>
          </a:ln>
          <a:effectLst/>
        </p:spPr>
      </p:pic>
      <p:sp>
        <p:nvSpPr>
          <p:cNvPr id="6" name="Rectangle 5"/>
          <p:cNvSpPr/>
          <p:nvPr/>
        </p:nvSpPr>
        <p:spPr>
          <a:xfrm>
            <a:off x="0" y="5042118"/>
            <a:ext cx="12192000" cy="1815882"/>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Hợp tử phát triển thành phôi, hình thành nên cơ thể mới: Theo ngày tháng, nhờ chất dinh dưỡng trong cơ thể người mẹ được lấy qua nhau thai, hợp tử phát triển thành phôi thai và phát triển thành một em bé hoàn thiện trong tử cung của người mẹ. Em bé sau đó được mẹ sinh ra thành một cá thể độc lập.</a:t>
            </a:r>
            <a:endParaRPr lang="vi-VN"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900" decel="100000" fill="hold"/>
                                        <p:tgtEl>
                                          <p:spTgt spid="717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7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heel(4)">
                                      <p:cBhvr>
                                        <p:cTn id="15" dur="2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heel(4)">
                                      <p:cBhvr>
                                        <p:cTn id="20" dur="20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63543" y="740229"/>
            <a:ext cx="2452914" cy="63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12192000" cy="1077218"/>
          </a:xfrm>
          <a:prstGeom prst="rect">
            <a:avLst/>
          </a:prstGeom>
        </p:spPr>
        <p:txBody>
          <a:bodyPr wrap="square">
            <a:spAutoFit/>
          </a:bodyPr>
          <a:lstStyle/>
          <a:p>
            <a:pPr algn="just"/>
            <a:r>
              <a:rPr lang="en-US" sz="3200" dirty="0" err="1" smtClean="0">
                <a:solidFill>
                  <a:srgbClr val="FF0000"/>
                </a:solidFill>
                <a:latin typeface="Times New Roman" pitchFamily="18" charset="0"/>
                <a:cs typeface="Times New Roman" pitchFamily="18" charset="0"/>
              </a:rPr>
              <a:t>Lập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bảng</a:t>
            </a:r>
            <a:r>
              <a:rPr lang="en-US" sz="3200" dirty="0" smtClean="0">
                <a:solidFill>
                  <a:srgbClr val="FF0000"/>
                </a:solidFill>
                <a:latin typeface="Times New Roman" pitchFamily="18" charset="0"/>
                <a:cs typeface="Times New Roman" pitchFamily="18" charset="0"/>
              </a:rPr>
              <a:t> so </a:t>
            </a:r>
            <a:r>
              <a:rPr lang="en-US" sz="3200" dirty="0" err="1" smtClean="0">
                <a:solidFill>
                  <a:srgbClr val="FF0000"/>
                </a:solidFill>
                <a:latin typeface="Times New Roman" pitchFamily="18" charset="0"/>
                <a:cs typeface="Times New Roman" pitchFamily="18" charset="0"/>
              </a:rPr>
              <a:t>sánh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sinh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sản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vô</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tính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sinh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sản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hữu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tính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gợi</a:t>
            </a:r>
            <a:r>
              <a:rPr lang="en-US" sz="3200" dirty="0" smtClean="0">
                <a:solidFill>
                  <a:srgbClr val="FF0000"/>
                </a:solidFill>
                <a:latin typeface="Times New Roman" pitchFamily="18" charset="0"/>
                <a:cs typeface="Times New Roman" pitchFamily="18" charset="0"/>
              </a:rPr>
              <a:t> ý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bảng</a:t>
            </a:r>
            <a:r>
              <a:rPr lang="en-US" sz="3200" dirty="0" smtClean="0">
                <a:solidFill>
                  <a:srgbClr val="FF0000"/>
                </a:solidFill>
                <a:latin typeface="Times New Roman" pitchFamily="18" charset="0"/>
                <a:cs typeface="Times New Roman" pitchFamily="18" charset="0"/>
              </a:rPr>
              <a:t> 33.1. </a:t>
            </a:r>
            <a:endParaRPr lang="en-US" sz="3200" dirty="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nvGraphicFramePr>
        <p:xfrm>
          <a:off x="188682" y="1126066"/>
          <a:ext cx="11829144" cy="5394960"/>
        </p:xfrm>
        <a:graphic>
          <a:graphicData uri="http://schemas.openxmlformats.org/drawingml/2006/table">
            <a:tbl>
              <a:tblPr firstRow="1" bandRow="1">
                <a:tableStyleId>{5C22544A-7EE6-4342-B048-85BDC9FD1C3A}</a:tableStyleId>
              </a:tblPr>
              <a:tblGrid>
                <a:gridCol w="2264232">
                  <a:extLst>
                    <a:ext uri="{9D8B030D-6E8A-4147-A177-3AD203B41FA5}">
                      <a16:colId xmlns:a16="http://schemas.microsoft.com/office/drawing/2014/main" val="20000"/>
                    </a:ext>
                  </a:extLst>
                </a:gridCol>
                <a:gridCol w="4296229">
                  <a:extLst>
                    <a:ext uri="{9D8B030D-6E8A-4147-A177-3AD203B41FA5}">
                      <a16:colId xmlns:a16="http://schemas.microsoft.com/office/drawing/2014/main" val="20001"/>
                    </a:ext>
                  </a:extLst>
                </a:gridCol>
                <a:gridCol w="5268683">
                  <a:extLst>
                    <a:ext uri="{9D8B030D-6E8A-4147-A177-3AD203B41FA5}">
                      <a16:colId xmlns:a16="http://schemas.microsoft.com/office/drawing/2014/main" val="20002"/>
                    </a:ext>
                  </a:extLst>
                </a:gridCol>
              </a:tblGrid>
              <a:tr h="370840">
                <a:tc>
                  <a:txBody>
                    <a:bodyPr/>
                    <a:lstStyle/>
                    <a:p>
                      <a:pPr algn="ctr"/>
                      <a:r>
                        <a:rPr lang="en-US" sz="3200" dirty="0" err="1" smtClean="0">
                          <a:latin typeface="Times New Roman" pitchFamily="18" charset="0"/>
                          <a:cs typeface="Times New Roman" pitchFamily="18" charset="0"/>
                        </a:rPr>
                        <a:t>Hình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thức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sinh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sản</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Vô</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tính</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Hữu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tính</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r>
                        <a:rPr lang="en-US" sz="3200" dirty="0" err="1" smtClean="0">
                          <a:latin typeface="Times New Roman" pitchFamily="18" charset="0"/>
                          <a:cs typeface="Times New Roman" pitchFamily="18" charset="0"/>
                        </a:rPr>
                        <a:t>Điểm</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giống</a:t>
                      </a:r>
                      <a:endParaRPr lang="en-US" sz="3200" dirty="0">
                        <a:latin typeface="Times New Roman" pitchFamily="18" charset="0"/>
                        <a:cs typeface="Times New Roman" pitchFamily="18" charset="0"/>
                      </a:endParaRPr>
                    </a:p>
                  </a:txBody>
                  <a:tcPr/>
                </a:tc>
                <a:tc gridSpan="2">
                  <a:txBody>
                    <a:bodyPr/>
                    <a:lstStyle/>
                    <a:p>
                      <a:endParaRPr lang="en-US" sz="3200" dirty="0">
                        <a:latin typeface="Times New Roman" pitchFamily="18" charset="0"/>
                        <a:cs typeface="Times New Roman" pitchFamily="18" charset="0"/>
                      </a:endParaRPr>
                    </a:p>
                  </a:txBody>
                  <a:tcPr/>
                </a:tc>
                <a:tc hMerge="1">
                  <a:txBody>
                    <a:bodyPr/>
                    <a:lstStyle/>
                    <a:p>
                      <a:endParaRPr lang="en-US"/>
                    </a:p>
                  </a:txBody>
                  <a:tcPr/>
                </a:tc>
                <a:extLst>
                  <a:ext uri="{0D108BD9-81ED-4DB2-BD59-A6C34878D82A}">
                    <a16:rowId xmlns:a16="http://schemas.microsoft.com/office/drawing/2014/main" val="10001"/>
                  </a:ext>
                </a:extLst>
              </a:tr>
              <a:tr h="370840">
                <a:tc rowSpan="2">
                  <a:txBody>
                    <a:bodyPr/>
                    <a:lstStyle/>
                    <a:p>
                      <a:pPr algn="ctr"/>
                      <a:endParaRPr lang="en-US" sz="3200" dirty="0" smtClean="0">
                        <a:latin typeface="Times New Roman" pitchFamily="18" charset="0"/>
                        <a:cs typeface="Times New Roman" pitchFamily="18" charset="0"/>
                      </a:endParaRPr>
                    </a:p>
                    <a:p>
                      <a:pPr algn="ctr"/>
                      <a:endParaRPr lang="en-US" sz="3200" dirty="0" smtClean="0">
                        <a:latin typeface="Times New Roman" pitchFamily="18" charset="0"/>
                        <a:cs typeface="Times New Roman" pitchFamily="18" charset="0"/>
                      </a:endParaRPr>
                    </a:p>
                    <a:p>
                      <a:pPr algn="ctr"/>
                      <a:r>
                        <a:rPr lang="en-US" sz="3200" dirty="0" err="1" smtClean="0">
                          <a:latin typeface="Times New Roman" pitchFamily="18" charset="0"/>
                          <a:cs typeface="Times New Roman" pitchFamily="18" charset="0"/>
                        </a:rPr>
                        <a:t>Điểm</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khác</a:t>
                      </a:r>
                      <a:endParaRPr lang="en-US" sz="3200" baseline="0" dirty="0" smtClean="0">
                        <a:latin typeface="Times New Roman" pitchFamily="18" charset="0"/>
                        <a:cs typeface="Times New Roman" pitchFamily="18" charset="0"/>
                      </a:endParaRPr>
                    </a:p>
                    <a:p>
                      <a:pPr algn="ct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2"/>
                  </a:ext>
                </a:extLst>
              </a:tr>
              <a:tr h="370840">
                <a:tc vMerge="1">
                  <a:txBody>
                    <a:bodyPr/>
                    <a:lstStyle/>
                    <a:p>
                      <a:pPr algn="ctr"/>
                      <a:endParaRPr lang="en-US" sz="3200" dirty="0">
                        <a:latin typeface="Times New Roman" pitchFamily="18" charset="0"/>
                        <a:cs typeface="Times New Roman" pitchFamily="18" charset="0"/>
                      </a:endParaRPr>
                    </a:p>
                  </a:txBody>
                  <a:tcPr/>
                </a:tc>
                <a:tc>
                  <a:txBody>
                    <a:bodyPr/>
                    <a:lstStyle/>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3"/>
                  </a:ext>
                </a:extLst>
              </a:tr>
            </a:tbl>
          </a:graphicData>
        </a:graphic>
      </p:graphicFrame>
      <p:sp>
        <p:nvSpPr>
          <p:cNvPr id="9" name="Rectangle 8"/>
          <p:cNvSpPr/>
          <p:nvPr/>
        </p:nvSpPr>
        <p:spPr>
          <a:xfrm>
            <a:off x="3497955" y="2175470"/>
            <a:ext cx="6487886" cy="523220"/>
          </a:xfrm>
          <a:prstGeom prst="rect">
            <a:avLst/>
          </a:prstGeom>
        </p:spPr>
        <p:txBody>
          <a:bodyPr wrap="square">
            <a:spAutoFit/>
          </a:bodyPr>
          <a:lstStyle/>
          <a:p>
            <a:pPr algn="just"/>
            <a:r>
              <a:rPr lang="en-US" sz="2800" dirty="0" err="1" smtClean="0">
                <a:solidFill>
                  <a:srgbClr val="FF00FF"/>
                </a:solidFill>
                <a:latin typeface="Times New Roman" pitchFamily="18" charset="0"/>
                <a:cs typeface="Times New Roman" pitchFamily="18" charset="0"/>
              </a:rPr>
              <a:t>Đều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tạo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ra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thể</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mới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từ</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các</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thể</a:t>
            </a:r>
            <a:r>
              <a:rPr lang="en-US" sz="2800" dirty="0" smtClean="0">
                <a:solidFill>
                  <a:srgbClr val="FF00FF"/>
                </a:solidFill>
                <a:latin typeface="Times New Roman" pitchFamily="18" charset="0"/>
                <a:cs typeface="Times New Roman" pitchFamily="18" charset="0"/>
              </a:rPr>
              <a:t> ban </a:t>
            </a:r>
            <a:r>
              <a:rPr lang="en-US" sz="2800" dirty="0" err="1" smtClean="0">
                <a:solidFill>
                  <a:srgbClr val="FF00FF"/>
                </a:solidFill>
                <a:latin typeface="Times New Roman" pitchFamily="18" charset="0"/>
                <a:cs typeface="Times New Roman" pitchFamily="18" charset="0"/>
              </a:rPr>
              <a:t>đầu</a:t>
            </a:r>
            <a:endParaRPr lang="en-US" sz="2800" dirty="0">
              <a:solidFill>
                <a:srgbClr val="FF00FF"/>
              </a:solidFill>
              <a:latin typeface="Times New Roman" pitchFamily="18" charset="0"/>
              <a:cs typeface="Times New Roman" pitchFamily="18" charset="0"/>
            </a:endParaRPr>
          </a:p>
        </p:txBody>
      </p:sp>
      <p:sp>
        <p:nvSpPr>
          <p:cNvPr id="15" name="Rectangle 14"/>
          <p:cNvSpPr/>
          <p:nvPr/>
        </p:nvSpPr>
        <p:spPr>
          <a:xfrm>
            <a:off x="2467428" y="2815551"/>
            <a:ext cx="4064001"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Hình thức sinh sản tạo ra cá thể mới không cần sự kết hợp yếu tố đực và cái. </a:t>
            </a:r>
            <a:endParaRPr lang="en-US" sz="2800" dirty="0">
              <a:solidFill>
                <a:srgbClr val="FF00FF"/>
              </a:solidFill>
              <a:latin typeface="Times New Roman" pitchFamily="18" charset="0"/>
              <a:cs typeface="Times New Roman" pitchFamily="18" charset="0"/>
            </a:endParaRPr>
          </a:p>
        </p:txBody>
      </p:sp>
      <p:sp>
        <p:nvSpPr>
          <p:cNvPr id="16" name="Rectangle 15"/>
          <p:cNvSpPr/>
          <p:nvPr/>
        </p:nvSpPr>
        <p:spPr>
          <a:xfrm>
            <a:off x="6749143" y="2786515"/>
            <a:ext cx="5225143"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Hình thức sinh sản tạo ra cá thể mới bằng cách kết hợp giữa yếu tố đực và yếu tố cái tạo nên hợp tử.</a:t>
            </a:r>
            <a:endParaRPr lang="en-US" sz="2800" dirty="0">
              <a:solidFill>
                <a:srgbClr val="FF00FF"/>
              </a:solidFill>
              <a:latin typeface="Times New Roman" pitchFamily="18" charset="0"/>
              <a:cs typeface="Times New Roman" pitchFamily="18" charset="0"/>
            </a:endParaRPr>
          </a:p>
        </p:txBody>
      </p:sp>
      <p:sp>
        <p:nvSpPr>
          <p:cNvPr id="17" name="Rectangle 16"/>
          <p:cNvSpPr/>
          <p:nvPr/>
        </p:nvSpPr>
        <p:spPr>
          <a:xfrm>
            <a:off x="2452914" y="4259106"/>
            <a:ext cx="4296229" cy="2246769"/>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Các cá thể mới thường có vật chất di truyền không thay đổi → Thích nghi với môi trường sống ổn định, không thay đổi.</a:t>
            </a:r>
            <a:endParaRPr lang="en-US" sz="2800" dirty="0">
              <a:solidFill>
                <a:srgbClr val="FF00FF"/>
              </a:solidFill>
              <a:latin typeface="Times New Roman" pitchFamily="18" charset="0"/>
              <a:cs typeface="Times New Roman" pitchFamily="18" charset="0"/>
            </a:endParaRPr>
          </a:p>
        </p:txBody>
      </p:sp>
      <p:sp>
        <p:nvSpPr>
          <p:cNvPr id="18" name="Rectangle 17"/>
          <p:cNvSpPr/>
          <p:nvPr/>
        </p:nvSpPr>
        <p:spPr>
          <a:xfrm>
            <a:off x="6749142" y="4288135"/>
            <a:ext cx="5239657" cy="1815882"/>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Các cá thể mới có vật chất di truyền thay đổi đa dạng → Thích nghi với môi trường sống thay đổi (có giá trị thích nghi cao).</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36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4)">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4)">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4)">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4)">
                                      <p:cBhvr>
                                        <p:cTn id="4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4514" y="0"/>
            <a:ext cx="8940800" cy="6899071"/>
          </a:xfrm>
          <a:prstGeom prst="rect">
            <a:avLst/>
          </a:prstGeom>
          <a:noFill/>
          <a:ln w="9525">
            <a:noFill/>
            <a:miter lim="800000"/>
            <a:headEnd/>
            <a:tailEnd/>
          </a:ln>
          <a:effectLst/>
        </p:spPr>
      </p:pic>
      <p:sp>
        <p:nvSpPr>
          <p:cNvPr id="6" name="TextBox 5"/>
          <p:cNvSpPr txBox="1"/>
          <p:nvPr/>
        </p:nvSpPr>
        <p:spPr>
          <a:xfrm>
            <a:off x="9173029" y="928916"/>
            <a:ext cx="2394856"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(1) </a:t>
            </a:r>
            <a:r>
              <a:rPr lang="en-US" sz="2800" dirty="0" err="1" smtClean="0">
                <a:solidFill>
                  <a:srgbClr val="FF00FF"/>
                </a:solidFill>
                <a:latin typeface="Times New Roman" pitchFamily="18" charset="0"/>
                <a:cs typeface="Times New Roman" pitchFamily="18" charset="0"/>
              </a:rPr>
              <a:t>trứng</a:t>
            </a:r>
            <a:endParaRPr lang="en-US" sz="2800" dirty="0">
              <a:solidFill>
                <a:srgbClr val="FF00FF"/>
              </a:solidFill>
              <a:latin typeface="Times New Roman" pitchFamily="18" charset="0"/>
              <a:cs typeface="Times New Roman" pitchFamily="18" charset="0"/>
            </a:endParaRPr>
          </a:p>
        </p:txBody>
      </p:sp>
      <p:sp>
        <p:nvSpPr>
          <p:cNvPr id="7" name="TextBox 6"/>
          <p:cNvSpPr txBox="1"/>
          <p:nvPr/>
        </p:nvSpPr>
        <p:spPr>
          <a:xfrm>
            <a:off x="9223833" y="3606804"/>
            <a:ext cx="2387600"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(6) </a:t>
            </a:r>
            <a:r>
              <a:rPr lang="en-US" sz="2800" dirty="0" err="1" smtClean="0">
                <a:solidFill>
                  <a:srgbClr val="FF00FF"/>
                </a:solidFill>
                <a:latin typeface="Times New Roman" pitchFamily="18" charset="0"/>
                <a:cs typeface="Times New Roman" pitchFamily="18" charset="0"/>
              </a:rPr>
              <a:t>tinh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trùng</a:t>
            </a:r>
            <a:endParaRPr lang="en-US" sz="2800" dirty="0">
              <a:solidFill>
                <a:srgbClr val="FF00FF"/>
              </a:solidFill>
              <a:latin typeface="Times New Roman" pitchFamily="18" charset="0"/>
              <a:cs typeface="Times New Roman" pitchFamily="18" charset="0"/>
            </a:endParaRPr>
          </a:p>
        </p:txBody>
      </p:sp>
      <p:sp>
        <p:nvSpPr>
          <p:cNvPr id="8" name="TextBox 7"/>
          <p:cNvSpPr txBox="1"/>
          <p:nvPr/>
        </p:nvSpPr>
        <p:spPr>
          <a:xfrm>
            <a:off x="9165771" y="1458689"/>
            <a:ext cx="2576290"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(2) </a:t>
            </a:r>
            <a:r>
              <a:rPr lang="en-US" sz="2800" dirty="0" err="1" smtClean="0">
                <a:solidFill>
                  <a:srgbClr val="FF00FF"/>
                </a:solidFill>
                <a:latin typeface="Times New Roman" pitchFamily="18" charset="0"/>
                <a:cs typeface="Times New Roman" pitchFamily="18" charset="0"/>
              </a:rPr>
              <a:t>thụ</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tinh</a:t>
            </a:r>
            <a:endParaRPr lang="en-US" sz="2800" dirty="0">
              <a:solidFill>
                <a:srgbClr val="FF00FF"/>
              </a:solidFill>
              <a:latin typeface="Times New Roman" pitchFamily="18" charset="0"/>
              <a:cs typeface="Times New Roman" pitchFamily="18" charset="0"/>
            </a:endParaRPr>
          </a:p>
        </p:txBody>
      </p:sp>
      <p:sp>
        <p:nvSpPr>
          <p:cNvPr id="9" name="TextBox 8"/>
          <p:cNvSpPr txBox="1"/>
          <p:nvPr/>
        </p:nvSpPr>
        <p:spPr>
          <a:xfrm>
            <a:off x="9202055" y="2002976"/>
            <a:ext cx="2351316"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(3) </a:t>
            </a:r>
            <a:r>
              <a:rPr lang="en-US" sz="2800" dirty="0" err="1" smtClean="0">
                <a:solidFill>
                  <a:srgbClr val="FF00FF"/>
                </a:solidFill>
                <a:latin typeface="Times New Roman" pitchFamily="18" charset="0"/>
                <a:cs typeface="Times New Roman" pitchFamily="18" charset="0"/>
              </a:rPr>
              <a:t>hợp</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tử</a:t>
            </a:r>
            <a:endParaRPr lang="en-US" sz="2800" dirty="0">
              <a:solidFill>
                <a:srgbClr val="FF00FF"/>
              </a:solidFill>
              <a:latin typeface="Times New Roman" pitchFamily="18" charset="0"/>
              <a:cs typeface="Times New Roman" pitchFamily="18" charset="0"/>
            </a:endParaRPr>
          </a:p>
        </p:txBody>
      </p:sp>
      <p:sp>
        <p:nvSpPr>
          <p:cNvPr id="10" name="TextBox 9"/>
          <p:cNvSpPr txBox="1"/>
          <p:nvPr/>
        </p:nvSpPr>
        <p:spPr>
          <a:xfrm>
            <a:off x="9216571" y="2525492"/>
            <a:ext cx="2293258"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(4) </a:t>
            </a:r>
            <a:r>
              <a:rPr lang="en-US" sz="2800" dirty="0" err="1" smtClean="0">
                <a:solidFill>
                  <a:srgbClr val="FF00FF"/>
                </a:solidFill>
                <a:latin typeface="Times New Roman" pitchFamily="18" charset="0"/>
                <a:cs typeface="Times New Roman" pitchFamily="18" charset="0"/>
              </a:rPr>
              <a:t>ấp</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trứng</a:t>
            </a:r>
            <a:endParaRPr lang="en-US" sz="2800" dirty="0">
              <a:solidFill>
                <a:srgbClr val="FF00FF"/>
              </a:solidFill>
              <a:latin typeface="Times New Roman" pitchFamily="18" charset="0"/>
              <a:cs typeface="Times New Roman" pitchFamily="18" charset="0"/>
            </a:endParaRPr>
          </a:p>
        </p:txBody>
      </p:sp>
      <p:sp>
        <p:nvSpPr>
          <p:cNvPr id="11" name="TextBox 10"/>
          <p:cNvSpPr txBox="1"/>
          <p:nvPr/>
        </p:nvSpPr>
        <p:spPr>
          <a:xfrm>
            <a:off x="9216567" y="3033489"/>
            <a:ext cx="2569029" cy="523220"/>
          </a:xfrm>
          <a:prstGeom prst="rect">
            <a:avLst/>
          </a:prstGeom>
          <a:solidFill>
            <a:schemeClr val="bg1"/>
          </a:solidFill>
        </p:spPr>
        <p:txBody>
          <a:bodyPr wrap="square" rtlCol="0">
            <a:spAutoFit/>
          </a:bodyPr>
          <a:lstStyle/>
          <a:p>
            <a:r>
              <a:rPr lang="en-US" sz="2800" dirty="0" smtClean="0">
                <a:solidFill>
                  <a:srgbClr val="FF00FF"/>
                </a:solidFill>
                <a:latin typeface="Times New Roman" pitchFamily="18" charset="0"/>
                <a:cs typeface="Times New Roman" pitchFamily="18" charset="0"/>
              </a:rPr>
              <a:t>(5) </a:t>
            </a:r>
            <a:r>
              <a:rPr lang="en-US" sz="2800" dirty="0" err="1" smtClean="0">
                <a:solidFill>
                  <a:srgbClr val="FF00FF"/>
                </a:solidFill>
                <a:latin typeface="Times New Roman" pitchFamily="18" charset="0"/>
                <a:cs typeface="Times New Roman" pitchFamily="18" charset="0"/>
              </a:rPr>
              <a:t>gà</a:t>
            </a:r>
            <a:r>
              <a:rPr lang="en-US" sz="2800" dirty="0" smtClean="0">
                <a:solidFill>
                  <a:srgbClr val="FF00FF"/>
                </a:solidFill>
                <a:latin typeface="Times New Roman" pitchFamily="18" charset="0"/>
                <a:cs typeface="Times New Roman" pitchFamily="18" charset="0"/>
              </a:rPr>
              <a:t> con</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900" decel="100000" fill="hold"/>
                                        <p:tgtEl>
                                          <p:spTgt spid="819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617389"/>
            <a:ext cx="12192000" cy="2246769"/>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Ưu điểm của việc mang thai và sinh con ở động vật có vú so với đẻ trứng:</a:t>
            </a:r>
          </a:p>
          <a:p>
            <a:pPr algn="just"/>
            <a:r>
              <a:rPr lang="vi-VN" sz="2800" dirty="0" smtClean="0">
                <a:solidFill>
                  <a:srgbClr val="0000FF"/>
                </a:solidFill>
                <a:latin typeface="Times New Roman" pitchFamily="18" charset="0"/>
                <a:cs typeface="Times New Roman" pitchFamily="18" charset="0"/>
              </a:rPr>
              <a:t>- Phôi được nuôi dưỡng bằng cách lấy chất dinh dưỡng từ cơ thể mẹ qua nhau thai nên thai nhi luôn có nguồn cung cấp chất dinh dưỡng dồi dào, nhiệt độ trong cơ thể mẹ rất thích hợp cho sự phát triển của phôi.</a:t>
            </a:r>
          </a:p>
          <a:p>
            <a:pPr algn="just"/>
            <a:r>
              <a:rPr lang="vi-VN" sz="2800" dirty="0" smtClean="0">
                <a:solidFill>
                  <a:srgbClr val="0000FF"/>
                </a:solidFill>
                <a:latin typeface="Times New Roman" pitchFamily="18" charset="0"/>
                <a:cs typeface="Times New Roman" pitchFamily="18" charset="0"/>
              </a:rPr>
              <a:t>- Phôi trong bụng mẹ được bảo vệ tốt trước kẻ thù và các tác nhân gây hại.</a:t>
            </a:r>
            <a:endParaRPr lang="vi-VN" sz="2800" dirty="0">
              <a:solidFill>
                <a:srgbClr val="0000FF"/>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srcRect/>
          <a:stretch>
            <a:fillRect/>
          </a:stretch>
        </p:blipFill>
        <p:spPr bwMode="auto">
          <a:xfrm>
            <a:off x="3334869" y="0"/>
            <a:ext cx="5504315" cy="361846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plus(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2" name="Rectangle 11"/>
          <p:cNvSpPr/>
          <p:nvPr/>
        </p:nvSpPr>
        <p:spPr>
          <a:xfrm>
            <a:off x="0" y="1320144"/>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Ở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endParaRPr lang="vi-VN" sz="2800" b="1" dirty="0">
              <a:solidFill>
                <a:srgbClr val="0000FF"/>
              </a:solidFill>
              <a:latin typeface="Times New Roman" pitchFamily="18" charset="0"/>
              <a:cs typeface="Times New Roman" pitchFamily="18" charset="0"/>
            </a:endParaRPr>
          </a:p>
        </p:txBody>
      </p:sp>
      <p:sp>
        <p:nvSpPr>
          <p:cNvPr id="13" name="Rectangle 12"/>
          <p:cNvSpPr/>
          <p:nvPr/>
        </p:nvSpPr>
        <p:spPr>
          <a:xfrm>
            <a:off x="0" y="1748315"/>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đoạn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endParaRPr lang="vi-VN" sz="2800" b="1" dirty="0">
              <a:solidFill>
                <a:srgbClr val="0000FF"/>
              </a:solidFill>
              <a:latin typeface="Times New Roman" pitchFamily="18" charset="0"/>
              <a:cs typeface="Times New Roman" pitchFamily="18" charset="0"/>
            </a:endParaRPr>
          </a:p>
        </p:txBody>
      </p:sp>
      <p:sp>
        <p:nvSpPr>
          <p:cNvPr id="15" name="Rectangle 14"/>
          <p:cNvSpPr/>
          <p:nvPr/>
        </p:nvSpPr>
        <p:spPr>
          <a:xfrm>
            <a:off x="0" y="2176487"/>
            <a:ext cx="12192000" cy="523220"/>
          </a:xfrm>
          <a:prstGeom prst="rect">
            <a:avLst/>
          </a:prstGeom>
        </p:spPr>
        <p:txBody>
          <a:bodyPr wrap="square">
            <a:spAutoFit/>
          </a:bodyPr>
          <a:lstStyle/>
          <a:p>
            <a:pPr algn="just"/>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6" name="Rectangle 15"/>
          <p:cNvSpPr/>
          <p:nvPr/>
        </p:nvSpPr>
        <p:spPr>
          <a:xfrm>
            <a:off x="0" y="2590144"/>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trứng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1" name="Rectangle 20"/>
          <p:cNvSpPr/>
          <p:nvPr/>
        </p:nvSpPr>
        <p:spPr>
          <a:xfrm>
            <a:off x="0" y="3018315"/>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endParaRPr lang="vi-VN" sz="2800" dirty="0">
              <a:latin typeface="Times New Roman" pitchFamily="18" charset="0"/>
              <a:cs typeface="Times New Roman" pitchFamily="18" charset="0"/>
            </a:endParaRPr>
          </a:p>
        </p:txBody>
      </p:sp>
      <p:sp>
        <p:nvSpPr>
          <p:cNvPr id="22" name="Rectangle 21"/>
          <p:cNvSpPr/>
          <p:nvPr/>
        </p:nvSpPr>
        <p:spPr>
          <a:xfrm>
            <a:off x="0" y="3424716"/>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7" name="Rectangle 16"/>
          <p:cNvSpPr/>
          <p:nvPr/>
        </p:nvSpPr>
        <p:spPr>
          <a:xfrm>
            <a:off x="0" y="3852887"/>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Vai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trò</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và</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ứng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dụng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trong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tiễn</a:t>
            </a:r>
            <a:endParaRPr lang="vi-VN" sz="2800" b="1" dirty="0">
              <a:solidFill>
                <a:srgbClr val="0000FF"/>
              </a:solidFill>
              <a:latin typeface="Times New Roman" pitchFamily="18" charset="0"/>
              <a:cs typeface="Times New Roman" pitchFamily="18" charset="0"/>
            </a:endParaRPr>
          </a:p>
        </p:txBody>
      </p:sp>
      <p:sp>
        <p:nvSpPr>
          <p:cNvPr id="18" name="Rectangle 17"/>
          <p:cNvSpPr/>
          <p:nvPr/>
        </p:nvSpPr>
        <p:spPr>
          <a:xfrm>
            <a:off x="0" y="4273801"/>
            <a:ext cx="12192000" cy="954107"/>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4171" y="696672"/>
            <a:ext cx="6937829" cy="3108543"/>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0000FF"/>
                </a:solidFill>
                <a:latin typeface="Times New Roman" pitchFamily="18" charset="0"/>
                <a:cs typeface="Times New Roman" pitchFamily="18" charset="0"/>
              </a:rPr>
              <a:t>Sinh sản hữu tính làm tăng khả năng thích nghi của thế hệ sau đối với môi trường sống luôn thay đổi và tạo nên sự đa dạng di truyền cho các thế hệ sau vì:</a:t>
            </a:r>
          </a:p>
          <a:p>
            <a:pPr algn="just"/>
            <a:r>
              <a:rPr lang="vi-VN" sz="2800" dirty="0" smtClean="0">
                <a:solidFill>
                  <a:srgbClr val="0000FF"/>
                </a:solidFill>
                <a:latin typeface="Times New Roman" pitchFamily="18" charset="0"/>
                <a:cs typeface="Times New Roman" pitchFamily="18" charset="0"/>
              </a:rPr>
              <a:t>- Cơ sở của sinh sản hữu tính là sự hình thành giao tử đực (tinh trùng) và giao tử cái (noãn) và sự kết hợp giữa giao tử đực và giao tử cái.</a:t>
            </a:r>
          </a:p>
        </p:txBody>
      </p:sp>
      <p:pic>
        <p:nvPicPr>
          <p:cNvPr id="10242" name="Picture 2"/>
          <p:cNvPicPr>
            <a:picLocks noChangeAspect="1" noChangeArrowheads="1"/>
          </p:cNvPicPr>
          <p:nvPr/>
        </p:nvPicPr>
        <p:blipFill>
          <a:blip r:embed="rId2"/>
          <a:srcRect/>
          <a:stretch>
            <a:fillRect/>
          </a:stretch>
        </p:blipFill>
        <p:spPr bwMode="auto">
          <a:xfrm>
            <a:off x="0" y="0"/>
            <a:ext cx="5099050" cy="4207844"/>
          </a:xfrm>
          <a:prstGeom prst="rect">
            <a:avLst/>
          </a:prstGeom>
          <a:noFill/>
          <a:ln w="9525">
            <a:noFill/>
            <a:miter lim="800000"/>
            <a:headEnd/>
            <a:tailEnd/>
          </a:ln>
          <a:effectLst/>
        </p:spPr>
      </p:pic>
      <p:sp>
        <p:nvSpPr>
          <p:cNvPr id="6" name="Rectangle 5"/>
          <p:cNvSpPr/>
          <p:nvPr/>
        </p:nvSpPr>
        <p:spPr>
          <a:xfrm>
            <a:off x="0" y="4168921"/>
            <a:ext cx="12192000" cy="2677656"/>
          </a:xfrm>
          <a:prstGeom prst="rect">
            <a:avLst/>
          </a:prstGeom>
        </p:spPr>
        <p:txBody>
          <a:bodyPr wrap="square">
            <a:spAutoFit/>
          </a:bodyPr>
          <a:lstStyle/>
          <a:p>
            <a:pPr algn="just"/>
            <a:r>
              <a:rPr lang="vi-VN" sz="2800" dirty="0" smtClean="0">
                <a:solidFill>
                  <a:srgbClr val="0000FF"/>
                </a:solidFill>
                <a:latin typeface="Times New Roman" pitchFamily="18" charset="0"/>
                <a:cs typeface="Times New Roman" pitchFamily="18" charset="0"/>
              </a:rPr>
              <a:t>- Thông qua sự tạo thành giao tử và sự thụ tinh ngẫu nhiên, rất nhiều tổ hợp di truyền khác nhau sẽ được hình thành (khác tổ hợp di truyền của bố mẹ ban đầu). Điều đó khiến cho sự đa dạng di truyền của một quần thể càng lớn → khả năng thích nghi với môi trường biến động ngày càng cao. Khi môi trường thay đổi hoàn toàn và đột ngột, những cá thể con mang tổ hợp di truyền biến dị mới có thể thích nghi hơn những cá thể con có kiểu gen đồng nhất và giống hệt bố mẹ.</a:t>
            </a:r>
            <a:endParaRPr lang="vi-VN"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381834" y="14522"/>
            <a:ext cx="5268686" cy="266316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1567545" y="2608216"/>
            <a:ext cx="9318173" cy="4249783"/>
          </a:xfrm>
          <a:prstGeom prst="rect">
            <a:avLst/>
          </a:prstGeom>
          <a:noFill/>
          <a:ln w="9525">
            <a:noFill/>
            <a:miter lim="800000"/>
            <a:headEnd/>
            <a:tailEnd/>
          </a:ln>
          <a:effectLst/>
        </p:spPr>
      </p:pic>
      <p:cxnSp>
        <p:nvCxnSpPr>
          <p:cNvPr id="8" name="Straight Connector 7"/>
          <p:cNvCxnSpPr/>
          <p:nvPr/>
        </p:nvCxnSpPr>
        <p:spPr>
          <a:xfrm>
            <a:off x="1843314" y="3657600"/>
            <a:ext cx="8853715" cy="158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28800" y="4122057"/>
            <a:ext cx="2743200" cy="158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96229" y="6125029"/>
            <a:ext cx="6241142" cy="158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57829" y="6604000"/>
            <a:ext cx="8389257" cy="158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trips(downLeft)">
                                      <p:cBhvr>
                                        <p:cTn id="7" dur="1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heel(4)">
                                      <p:cBhvr>
                                        <p:cTn id="12" dur="10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1000"/>
                                        <p:tgtEl>
                                          <p:spTgt spid="8"/>
                                        </p:tgtEl>
                                      </p:cBhvr>
                                    </p:animEffect>
                                  </p:childTnLst>
                                </p:cTn>
                              </p:par>
                            </p:childTnLst>
                          </p:cTn>
                        </p:par>
                        <p:par>
                          <p:cTn id="18" fill="hold">
                            <p:stCondLst>
                              <p:cond delay="1000"/>
                            </p:stCondLst>
                            <p:childTnLst>
                              <p:par>
                                <p:cTn id="19" presetID="18" presetClass="entr" presetSubtype="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Right)">
                                      <p:cBhvr>
                                        <p:cTn id="26" dur="1000"/>
                                        <p:tgtEl>
                                          <p:spTgt spid="15"/>
                                        </p:tgtEl>
                                      </p:cBhvr>
                                    </p:animEffect>
                                  </p:childTnLst>
                                </p:cTn>
                              </p:par>
                            </p:childTnLst>
                          </p:cTn>
                        </p:par>
                        <p:par>
                          <p:cTn id="27" fill="hold">
                            <p:stCondLst>
                              <p:cond delay="1000"/>
                            </p:stCondLst>
                            <p:childTnLst>
                              <p:par>
                                <p:cTn id="28" presetID="18" presetClass="entr" presetSubtype="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Right)">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0" y="891971"/>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2" name="Rectangle 11"/>
          <p:cNvSpPr/>
          <p:nvPr/>
        </p:nvSpPr>
        <p:spPr>
          <a:xfrm>
            <a:off x="0" y="1320144"/>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Ở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endParaRPr lang="vi-VN" sz="2800" b="1" dirty="0">
              <a:solidFill>
                <a:srgbClr val="0000FF"/>
              </a:solidFill>
              <a:latin typeface="Times New Roman" pitchFamily="18" charset="0"/>
              <a:cs typeface="Times New Roman" pitchFamily="18" charset="0"/>
            </a:endParaRPr>
          </a:p>
        </p:txBody>
      </p:sp>
      <p:sp>
        <p:nvSpPr>
          <p:cNvPr id="13" name="Rectangle 12"/>
          <p:cNvSpPr/>
          <p:nvPr/>
        </p:nvSpPr>
        <p:spPr>
          <a:xfrm>
            <a:off x="0" y="1748315"/>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đoạn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endParaRPr lang="vi-VN" sz="2800" b="1" dirty="0">
              <a:solidFill>
                <a:srgbClr val="0000FF"/>
              </a:solidFill>
              <a:latin typeface="Times New Roman" pitchFamily="18" charset="0"/>
              <a:cs typeface="Times New Roman" pitchFamily="18" charset="0"/>
            </a:endParaRPr>
          </a:p>
        </p:txBody>
      </p:sp>
      <p:sp>
        <p:nvSpPr>
          <p:cNvPr id="15" name="Rectangle 14"/>
          <p:cNvSpPr/>
          <p:nvPr/>
        </p:nvSpPr>
        <p:spPr>
          <a:xfrm>
            <a:off x="0" y="2176487"/>
            <a:ext cx="12192000" cy="523220"/>
          </a:xfrm>
          <a:prstGeom prst="rect">
            <a:avLst/>
          </a:prstGeom>
        </p:spPr>
        <p:txBody>
          <a:bodyPr wrap="square">
            <a:spAutoFit/>
          </a:bodyPr>
          <a:lstStyle/>
          <a:p>
            <a:pPr algn="just"/>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6" name="Rectangle 15"/>
          <p:cNvSpPr/>
          <p:nvPr/>
        </p:nvSpPr>
        <p:spPr>
          <a:xfrm>
            <a:off x="0" y="2590144"/>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trứng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1" name="Rectangle 20"/>
          <p:cNvSpPr/>
          <p:nvPr/>
        </p:nvSpPr>
        <p:spPr>
          <a:xfrm>
            <a:off x="0" y="3018315"/>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endParaRPr lang="vi-VN" sz="2800" dirty="0">
              <a:latin typeface="Times New Roman" pitchFamily="18" charset="0"/>
              <a:cs typeface="Times New Roman" pitchFamily="18" charset="0"/>
            </a:endParaRPr>
          </a:p>
        </p:txBody>
      </p:sp>
      <p:sp>
        <p:nvSpPr>
          <p:cNvPr id="22" name="Rectangle 21"/>
          <p:cNvSpPr/>
          <p:nvPr/>
        </p:nvSpPr>
        <p:spPr>
          <a:xfrm>
            <a:off x="0" y="3424716"/>
            <a:ext cx="12192000" cy="523220"/>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7" name="Rectangle 16"/>
          <p:cNvSpPr/>
          <p:nvPr/>
        </p:nvSpPr>
        <p:spPr>
          <a:xfrm>
            <a:off x="0" y="3852887"/>
            <a:ext cx="12192000" cy="523220"/>
          </a:xfrm>
          <a:prstGeom prst="rect">
            <a:avLst/>
          </a:prstGeom>
        </p:spPr>
        <p:txBody>
          <a:bodyPr wrap="square">
            <a:spAutoFit/>
          </a:bodyPr>
          <a:lstStyle/>
          <a:p>
            <a:pPr algn="just"/>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Vai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trò</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và</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ứng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dụng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trong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tiễn</a:t>
            </a:r>
            <a:endParaRPr lang="vi-VN" sz="2800" b="1" dirty="0">
              <a:solidFill>
                <a:srgbClr val="0000FF"/>
              </a:solidFill>
              <a:latin typeface="Times New Roman" pitchFamily="18" charset="0"/>
              <a:cs typeface="Times New Roman" pitchFamily="18" charset="0"/>
            </a:endParaRPr>
          </a:p>
        </p:txBody>
      </p:sp>
      <p:sp>
        <p:nvSpPr>
          <p:cNvPr id="18" name="Rectangle 17"/>
          <p:cNvSpPr/>
          <p:nvPr/>
        </p:nvSpPr>
        <p:spPr>
          <a:xfrm>
            <a:off x="0" y="4273801"/>
            <a:ext cx="12192000" cy="954107"/>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hệ</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4" name="Rectangle 13"/>
          <p:cNvSpPr/>
          <p:nvPr/>
        </p:nvSpPr>
        <p:spPr>
          <a:xfrm>
            <a:off x="0" y="5108373"/>
            <a:ext cx="12192000" cy="1384995"/>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tiễn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bớt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endParaRPr lang="vi-VN"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6" name="Picture 10" descr="hoa-dao-dep-ngay-t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3524250" cy="27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6338_162260020589614_1886514320_n_zps0d8f9f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251" y="1219200"/>
            <a:ext cx="2365375"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AutoShape 6" descr="Nên mua cây quất chơi Tết 2020 ở đâu đẹp nhất?-Vườn cây Hòa Bình"/>
          <p:cNvSpPr>
            <a:spLocks noChangeAspect="1" noChangeArrowheads="1"/>
          </p:cNvSpPr>
          <p:nvPr/>
        </p:nvSpPr>
        <p:spPr bwMode="auto">
          <a:xfrm>
            <a:off x="1728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b="1">
              <a:solidFill>
                <a:srgbClr val="0000FF"/>
              </a:solidFill>
            </a:endParaRPr>
          </a:p>
        </p:txBody>
      </p:sp>
      <p:pic>
        <p:nvPicPr>
          <p:cNvPr id="911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937841"/>
            <a:ext cx="3524250" cy="267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5" descr="thụ phấn nhân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2350" y="3949099"/>
            <a:ext cx="3219450" cy="26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uả nho và 23 công dụng tuyệt vời của nó | Dây Ngũ Sắc Tập Gym Đàn Hồi Full  Bo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3776" y="1230458"/>
            <a:ext cx="3248025" cy="2707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1872223" y="52949"/>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800" b="1" dirty="0">
                <a:solidFill>
                  <a:srgbClr val="0000FF"/>
                </a:solidFill>
              </a:rPr>
              <a:t>2</a:t>
            </a:r>
            <a:r>
              <a:rPr lang="en-US" sz="2800" b="1" dirty="0">
                <a:solidFill>
                  <a:srgbClr val="0000FF"/>
                </a:solidFill>
              </a:rPr>
              <a:t>. </a:t>
            </a:r>
            <a:r>
              <a:rPr lang="en-US" sz="2800" b="1" dirty="0">
                <a:solidFill>
                  <a:srgbClr val="0000FF"/>
                </a:solidFill>
              </a:rPr>
              <a:t>Con </a:t>
            </a:r>
            <a:r>
              <a:rPr lang="en-US" sz="2800" b="1" dirty="0" err="1">
                <a:solidFill>
                  <a:srgbClr val="0000FF"/>
                </a:solidFill>
              </a:rPr>
              <a:t>người</a:t>
            </a:r>
            <a:r>
              <a:rPr lang="en-US" sz="2800" b="1" dirty="0">
                <a:solidFill>
                  <a:srgbClr val="0000FF"/>
                </a:solidFill>
              </a:rPr>
              <a:t> </a:t>
            </a:r>
            <a:r>
              <a:rPr lang="en-US" sz="2800" b="1" dirty="0" err="1">
                <a:solidFill>
                  <a:srgbClr val="0000FF"/>
                </a:solidFill>
              </a:rPr>
              <a:t>đã</a:t>
            </a:r>
            <a:r>
              <a:rPr lang="en-US" sz="2800" b="1" dirty="0">
                <a:solidFill>
                  <a:srgbClr val="0000FF"/>
                </a:solidFill>
              </a:rPr>
              <a:t> </a:t>
            </a:r>
            <a:r>
              <a:rPr lang="en-US" sz="2800" b="1" dirty="0" err="1">
                <a:solidFill>
                  <a:srgbClr val="0000FF"/>
                </a:solidFill>
              </a:rPr>
              <a:t>ứng</a:t>
            </a:r>
            <a:r>
              <a:rPr lang="en-US" sz="2800" b="1" dirty="0">
                <a:solidFill>
                  <a:srgbClr val="0000FF"/>
                </a:solidFill>
              </a:rPr>
              <a:t> </a:t>
            </a:r>
            <a:r>
              <a:rPr lang="en-US" sz="2800" b="1" dirty="0" err="1">
                <a:solidFill>
                  <a:srgbClr val="0000FF"/>
                </a:solidFill>
              </a:rPr>
              <a:t>dụng</a:t>
            </a:r>
            <a:r>
              <a:rPr lang="en-US" sz="2800" b="1" dirty="0">
                <a:solidFill>
                  <a:srgbClr val="0000FF"/>
                </a:solidFill>
              </a:rPr>
              <a:t> </a:t>
            </a:r>
            <a:r>
              <a:rPr lang="en-US" sz="2800" b="1" dirty="0" err="1">
                <a:solidFill>
                  <a:srgbClr val="0000FF"/>
                </a:solidFill>
              </a:rPr>
              <a:t>sinh</a:t>
            </a:r>
            <a:r>
              <a:rPr lang="en-US" sz="2800" b="1" dirty="0">
                <a:solidFill>
                  <a:srgbClr val="0000FF"/>
                </a:solidFill>
              </a:rPr>
              <a:t> </a:t>
            </a:r>
            <a:r>
              <a:rPr lang="en-US" sz="2800" b="1" dirty="0" err="1">
                <a:solidFill>
                  <a:srgbClr val="0000FF"/>
                </a:solidFill>
              </a:rPr>
              <a:t>sản</a:t>
            </a:r>
            <a:r>
              <a:rPr lang="en-US" sz="2800" b="1" dirty="0">
                <a:solidFill>
                  <a:srgbClr val="0000FF"/>
                </a:solidFill>
              </a:rPr>
              <a:t> </a:t>
            </a:r>
            <a:r>
              <a:rPr lang="en-US" sz="2800" b="1" dirty="0" err="1">
                <a:solidFill>
                  <a:srgbClr val="0000FF"/>
                </a:solidFill>
              </a:rPr>
              <a:t>hữu</a:t>
            </a:r>
            <a:r>
              <a:rPr lang="en-US" sz="2800" b="1" dirty="0">
                <a:solidFill>
                  <a:srgbClr val="0000FF"/>
                </a:solidFill>
              </a:rPr>
              <a:t> </a:t>
            </a:r>
            <a:r>
              <a:rPr lang="en-US" sz="2800" b="1" dirty="0" err="1">
                <a:solidFill>
                  <a:srgbClr val="0000FF"/>
                </a:solidFill>
              </a:rPr>
              <a:t>tính</a:t>
            </a:r>
            <a:r>
              <a:rPr lang="en-US" sz="2800" b="1" dirty="0">
                <a:solidFill>
                  <a:srgbClr val="0000FF"/>
                </a:solidFill>
              </a:rPr>
              <a:t> </a:t>
            </a:r>
            <a:r>
              <a:rPr lang="en-US" sz="2800" b="1" dirty="0" err="1">
                <a:solidFill>
                  <a:srgbClr val="0000FF"/>
                </a:solidFill>
              </a:rPr>
              <a:t>vào</a:t>
            </a:r>
            <a:r>
              <a:rPr lang="en-US" sz="2800" b="1" dirty="0">
                <a:solidFill>
                  <a:srgbClr val="0000FF"/>
                </a:solidFill>
              </a:rPr>
              <a:t> </a:t>
            </a:r>
            <a:r>
              <a:rPr lang="en-US" sz="2800" b="1" dirty="0" err="1">
                <a:solidFill>
                  <a:srgbClr val="0000FF"/>
                </a:solidFill>
              </a:rPr>
              <a:t>thực</a:t>
            </a:r>
            <a:r>
              <a:rPr lang="en-US" sz="2800" b="1" dirty="0">
                <a:solidFill>
                  <a:srgbClr val="0000FF"/>
                </a:solidFill>
              </a:rPr>
              <a:t> </a:t>
            </a:r>
            <a:r>
              <a:rPr lang="en-US" sz="2800" b="1" dirty="0" err="1">
                <a:solidFill>
                  <a:srgbClr val="0000FF"/>
                </a:solidFill>
              </a:rPr>
              <a:t>tiễn</a:t>
            </a:r>
            <a:r>
              <a:rPr lang="en-US" sz="2800" b="1" dirty="0">
                <a:solidFill>
                  <a:srgbClr val="0000FF"/>
                </a:solidFill>
              </a:rPr>
              <a:t> </a:t>
            </a:r>
            <a:r>
              <a:rPr lang="en-US" sz="2800" b="1" dirty="0" err="1">
                <a:solidFill>
                  <a:srgbClr val="0000FF"/>
                </a:solidFill>
              </a:rPr>
              <a:t>như</a:t>
            </a:r>
            <a:r>
              <a:rPr lang="en-US" sz="2800" b="1" dirty="0">
                <a:solidFill>
                  <a:srgbClr val="0000FF"/>
                </a:solidFill>
              </a:rPr>
              <a:t> </a:t>
            </a:r>
            <a:r>
              <a:rPr lang="en-US" sz="2800" b="1" dirty="0" err="1">
                <a:solidFill>
                  <a:srgbClr val="0000FF"/>
                </a:solidFill>
              </a:rPr>
              <a:t>thế</a:t>
            </a:r>
            <a:r>
              <a:rPr lang="en-US" sz="2800" b="1" dirty="0">
                <a:solidFill>
                  <a:srgbClr val="0000FF"/>
                </a:solidFill>
              </a:rPr>
              <a:t> </a:t>
            </a:r>
            <a:r>
              <a:rPr lang="en-US" sz="2800" b="1" dirty="0" err="1">
                <a:solidFill>
                  <a:srgbClr val="0000FF"/>
                </a:solidFill>
              </a:rPr>
              <a:t>nào</a:t>
            </a:r>
            <a:r>
              <a:rPr lang="en-US" sz="2800" b="1" dirty="0">
                <a:solidFill>
                  <a:srgbClr val="0000FF"/>
                </a:solidFill>
              </a:rPr>
              <a:t>? </a:t>
            </a:r>
            <a:r>
              <a:rPr lang="en-US" sz="2800" b="1" dirty="0" err="1">
                <a:solidFill>
                  <a:srgbClr val="0000FF"/>
                </a:solidFill>
              </a:rPr>
              <a:t>Nhằm</a:t>
            </a:r>
            <a:r>
              <a:rPr lang="en-US" sz="2800" b="1" dirty="0">
                <a:solidFill>
                  <a:srgbClr val="0000FF"/>
                </a:solidFill>
              </a:rPr>
              <a:t> </a:t>
            </a:r>
            <a:r>
              <a:rPr lang="en-US" sz="2800" b="1" dirty="0" err="1">
                <a:solidFill>
                  <a:srgbClr val="0000FF"/>
                </a:solidFill>
              </a:rPr>
              <a:t>mục</a:t>
            </a:r>
            <a:r>
              <a:rPr lang="en-US" sz="2800" b="1" dirty="0">
                <a:solidFill>
                  <a:srgbClr val="0000FF"/>
                </a:solidFill>
              </a:rPr>
              <a:t> </a:t>
            </a:r>
            <a:r>
              <a:rPr lang="en-US" sz="2800" b="1" dirty="0" err="1">
                <a:solidFill>
                  <a:srgbClr val="0000FF"/>
                </a:solidFill>
              </a:rPr>
              <a:t>đích</a:t>
            </a:r>
            <a:r>
              <a:rPr lang="en-US" sz="2800" b="1" dirty="0">
                <a:solidFill>
                  <a:srgbClr val="0000FF"/>
                </a:solidFill>
              </a:rPr>
              <a:t> </a:t>
            </a:r>
            <a:r>
              <a:rPr lang="en-US" sz="2800" b="1" dirty="0" err="1">
                <a:solidFill>
                  <a:srgbClr val="0000FF"/>
                </a:solidFill>
              </a:rPr>
              <a:t>gì</a:t>
            </a:r>
            <a:r>
              <a:rPr lang="en-US" sz="2800" b="1" dirty="0">
                <a:solidFill>
                  <a:srgbClr val="0000FF"/>
                </a:solidFill>
              </a:rPr>
              <a:t>?</a:t>
            </a:r>
          </a:p>
        </p:txBody>
      </p:sp>
    </p:spTree>
    <p:extLst>
      <p:ext uri="{BB962C8B-B14F-4D97-AF65-F5344CB8AC3E}">
        <p14:creationId xmlns:p14="http://schemas.microsoft.com/office/powerpoint/2010/main" val="4184068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0"/>
                                  </p:stCondLst>
                                  <p:childTnLst>
                                    <p:set>
                                      <p:cBhvr>
                                        <p:cTn id="6" dur="1" fill="hold">
                                          <p:stCondLst>
                                            <p:cond delay="0"/>
                                          </p:stCondLst>
                                        </p:cTn>
                                        <p:tgtEl>
                                          <p:spTgt spid="342026"/>
                                        </p:tgtEl>
                                        <p:attrNameLst>
                                          <p:attrName>style.visibility</p:attrName>
                                        </p:attrNameLst>
                                      </p:cBhvr>
                                      <p:to>
                                        <p:strVal val="visible"/>
                                      </p:to>
                                    </p:set>
                                    <p:animEffect transition="in" filter="checkerboard(across)">
                                      <p:cBhvr>
                                        <p:cTn id="7" dur="500"/>
                                        <p:tgtEl>
                                          <p:spTgt spid="342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5" name="Text Box 9"/>
          <p:cNvSpPr txBox="1">
            <a:spLocks noChangeArrowheads="1"/>
          </p:cNvSpPr>
          <p:nvPr/>
        </p:nvSpPr>
        <p:spPr bwMode="auto">
          <a:xfrm>
            <a:off x="1828800" y="4853569"/>
            <a:ext cx="8455026"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khiển</a:t>
            </a:r>
            <a:r>
              <a:rPr lang="en-US" sz="2000" dirty="0">
                <a:solidFill>
                  <a:srgbClr val="000000"/>
                </a:solidFill>
              </a:rPr>
              <a:t> </a:t>
            </a:r>
            <a:r>
              <a:rPr lang="en-US" sz="2000" dirty="0" err="1">
                <a:solidFill>
                  <a:srgbClr val="000000"/>
                </a:solidFill>
              </a:rPr>
              <a:t>sinh</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cây</a:t>
            </a:r>
            <a:r>
              <a:rPr lang="en-US" sz="2000" dirty="0">
                <a:solidFill>
                  <a:srgbClr val="000000"/>
                </a:solidFill>
              </a:rPr>
              <a:t> </a:t>
            </a:r>
            <a:r>
              <a:rPr lang="en-US" sz="2000" dirty="0" err="1">
                <a:solidFill>
                  <a:srgbClr val="000000"/>
                </a:solidFill>
              </a:rPr>
              <a:t>cảnh</a:t>
            </a:r>
            <a:r>
              <a:rPr lang="en-US" sz="2000" dirty="0">
                <a:solidFill>
                  <a:srgbClr val="000000"/>
                </a:solidFill>
              </a:rPr>
              <a:t> </a:t>
            </a:r>
            <a:r>
              <a:rPr lang="en-US" sz="2000" dirty="0" err="1">
                <a:solidFill>
                  <a:srgbClr val="000000"/>
                </a:solidFill>
              </a:rPr>
              <a:t>đẹp</a:t>
            </a:r>
            <a:r>
              <a:rPr lang="en-US" sz="2000" dirty="0">
                <a:solidFill>
                  <a:srgbClr val="000000"/>
                </a:solidFill>
              </a:rPr>
              <a:t> </a:t>
            </a:r>
            <a:r>
              <a:rPr lang="en-US" sz="2000" dirty="0" err="1">
                <a:solidFill>
                  <a:srgbClr val="000000"/>
                </a:solidFill>
              </a:rPr>
              <a:t>vào</a:t>
            </a:r>
            <a:r>
              <a:rPr lang="en-US" sz="2000" dirty="0">
                <a:solidFill>
                  <a:srgbClr val="000000"/>
                </a:solidFill>
              </a:rPr>
              <a:t> </a:t>
            </a:r>
            <a:r>
              <a:rPr lang="en-US" sz="2000" dirty="0" err="1">
                <a:solidFill>
                  <a:srgbClr val="000000"/>
                </a:solidFill>
              </a:rPr>
              <a:t>dịp</a:t>
            </a:r>
            <a:r>
              <a:rPr lang="en-US" sz="2000" dirty="0">
                <a:solidFill>
                  <a:srgbClr val="000000"/>
                </a:solidFill>
              </a:rPr>
              <a:t> </a:t>
            </a:r>
            <a:r>
              <a:rPr lang="en-US" sz="2000" dirty="0" err="1">
                <a:solidFill>
                  <a:srgbClr val="000000"/>
                </a:solidFill>
              </a:rPr>
              <a:t>tết</a:t>
            </a:r>
            <a:r>
              <a:rPr lang="en-US" sz="2000" dirty="0">
                <a:solidFill>
                  <a:srgbClr val="000000"/>
                </a:solidFill>
              </a:rPr>
              <a:t> </a:t>
            </a:r>
            <a:r>
              <a:rPr lang="en-US" sz="2000" dirty="0" err="1">
                <a:solidFill>
                  <a:srgbClr val="000000"/>
                </a:solidFill>
              </a:rPr>
              <a:t>nguyên</a:t>
            </a:r>
            <a:r>
              <a:rPr lang="en-US" sz="2000" dirty="0">
                <a:solidFill>
                  <a:srgbClr val="000000"/>
                </a:solidFill>
              </a:rPr>
              <a:t> </a:t>
            </a:r>
            <a:r>
              <a:rPr lang="en-US" sz="2000" dirty="0" err="1">
                <a:solidFill>
                  <a:srgbClr val="000000"/>
                </a:solidFill>
              </a:rPr>
              <a:t>đán</a:t>
            </a:r>
            <a:r>
              <a:rPr lang="en-US" sz="2000" dirty="0">
                <a:solidFill>
                  <a:srgbClr val="000000"/>
                </a:solidFill>
              </a:rPr>
              <a:t>, </a:t>
            </a:r>
            <a:r>
              <a:rPr lang="en-US" sz="2000" dirty="0" err="1">
                <a:solidFill>
                  <a:srgbClr val="000000"/>
                </a:solidFill>
              </a:rPr>
              <a:t>thụ</a:t>
            </a:r>
            <a:r>
              <a:rPr lang="en-US" sz="2000" dirty="0">
                <a:solidFill>
                  <a:srgbClr val="000000"/>
                </a:solidFill>
              </a:rPr>
              <a:t> </a:t>
            </a:r>
            <a:r>
              <a:rPr lang="en-US" sz="2000" dirty="0" err="1">
                <a:solidFill>
                  <a:srgbClr val="000000"/>
                </a:solidFill>
              </a:rPr>
              <a:t>phấn</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ngô</a:t>
            </a:r>
            <a:r>
              <a:rPr lang="en-US" sz="2000" dirty="0">
                <a:solidFill>
                  <a:srgbClr val="000000"/>
                </a:solidFill>
              </a:rPr>
              <a:t>,</a:t>
            </a:r>
            <a:r>
              <a:rPr lang="en-US" sz="2000" dirty="0">
                <a:solidFill>
                  <a:srgbClr val="000000"/>
                </a:solidFill>
              </a:rPr>
              <a:t> </a:t>
            </a:r>
            <a:r>
              <a:rPr lang="en-US" sz="2000" dirty="0" err="1">
                <a:solidFill>
                  <a:srgbClr val="000000"/>
                </a:solidFill>
              </a:rPr>
              <a:t>cây</a:t>
            </a:r>
            <a:r>
              <a:rPr lang="en-US" sz="2000" dirty="0">
                <a:solidFill>
                  <a:srgbClr val="000000"/>
                </a:solidFill>
              </a:rPr>
              <a:t> </a:t>
            </a:r>
            <a:r>
              <a:rPr lang="en-US" sz="2000" dirty="0" err="1">
                <a:solidFill>
                  <a:srgbClr val="000000"/>
                </a:solidFill>
              </a:rPr>
              <a:t>nhiều</a:t>
            </a:r>
            <a:r>
              <a:rPr lang="en-US" sz="2000" dirty="0">
                <a:solidFill>
                  <a:srgbClr val="000000"/>
                </a:solidFill>
              </a:rPr>
              <a:t> </a:t>
            </a:r>
            <a:r>
              <a:rPr lang="en-US" sz="2000" dirty="0" err="1">
                <a:solidFill>
                  <a:srgbClr val="000000"/>
                </a:solidFill>
              </a:rPr>
              <a:t>quả</a:t>
            </a:r>
            <a:r>
              <a:rPr lang="en-US" sz="2000" dirty="0">
                <a:solidFill>
                  <a:srgbClr val="000000"/>
                </a:solidFill>
              </a:rPr>
              <a:t>, </a:t>
            </a:r>
            <a:r>
              <a:rPr lang="en-US" sz="2000" dirty="0" err="1">
                <a:solidFill>
                  <a:srgbClr val="000000"/>
                </a:solidFill>
              </a:rPr>
              <a:t>gà</a:t>
            </a:r>
            <a:r>
              <a:rPr lang="en-US" sz="2000" dirty="0">
                <a:solidFill>
                  <a:srgbClr val="000000"/>
                </a:solidFill>
              </a:rPr>
              <a:t> </a:t>
            </a:r>
            <a:r>
              <a:rPr lang="en-US" sz="2000" dirty="0" err="1">
                <a:solidFill>
                  <a:srgbClr val="000000"/>
                </a:solidFill>
              </a:rPr>
              <a:t>đẻ</a:t>
            </a:r>
            <a:r>
              <a:rPr lang="en-US" sz="2000" dirty="0">
                <a:solidFill>
                  <a:srgbClr val="000000"/>
                </a:solidFill>
              </a:rPr>
              <a:t> </a:t>
            </a:r>
            <a:r>
              <a:rPr lang="en-US" sz="2000" dirty="0" err="1">
                <a:solidFill>
                  <a:srgbClr val="000000"/>
                </a:solidFill>
              </a:rPr>
              <a:t>siêu</a:t>
            </a:r>
            <a:r>
              <a:rPr lang="en-US" sz="2000" dirty="0">
                <a:solidFill>
                  <a:srgbClr val="000000"/>
                </a:solidFill>
              </a:rPr>
              <a:t> </a:t>
            </a:r>
            <a:r>
              <a:rPr lang="en-US" sz="2000" dirty="0" err="1">
                <a:solidFill>
                  <a:srgbClr val="000000"/>
                </a:solidFill>
              </a:rPr>
              <a:t>trứng</a:t>
            </a:r>
            <a:r>
              <a:rPr lang="en-US" sz="2000" dirty="0">
                <a:solidFill>
                  <a:srgbClr val="000000"/>
                </a:solidFill>
              </a:rPr>
              <a:t>, </a:t>
            </a:r>
            <a:r>
              <a:rPr lang="en-US" sz="2000" dirty="0" err="1">
                <a:solidFill>
                  <a:srgbClr val="000000"/>
                </a:solidFill>
              </a:rPr>
              <a:t>lợn</a:t>
            </a:r>
            <a:r>
              <a:rPr lang="en-US" sz="2000" dirty="0">
                <a:solidFill>
                  <a:srgbClr val="000000"/>
                </a:solidFill>
              </a:rPr>
              <a:t> </a:t>
            </a:r>
            <a:r>
              <a:rPr lang="en-US" sz="2000" dirty="0" err="1">
                <a:solidFill>
                  <a:srgbClr val="000000"/>
                </a:solidFill>
              </a:rPr>
              <a:t>siêu</a:t>
            </a:r>
            <a:r>
              <a:rPr lang="en-US" sz="2000" dirty="0">
                <a:solidFill>
                  <a:srgbClr val="000000"/>
                </a:solidFill>
              </a:rPr>
              <a:t> </a:t>
            </a:r>
            <a:r>
              <a:rPr lang="en-US" sz="2000" dirty="0" err="1">
                <a:solidFill>
                  <a:srgbClr val="000000"/>
                </a:solidFill>
              </a:rPr>
              <a:t>nạc</a:t>
            </a:r>
            <a:r>
              <a:rPr lang="en-US" sz="2000" dirty="0">
                <a:solidFill>
                  <a:srgbClr val="000000"/>
                </a:solidFill>
              </a:rPr>
              <a:t>, </a:t>
            </a:r>
            <a:r>
              <a:rPr lang="en-US" sz="2000" dirty="0" err="1">
                <a:solidFill>
                  <a:srgbClr val="000000"/>
                </a:solidFill>
              </a:rPr>
              <a:t>bò</a:t>
            </a:r>
            <a:r>
              <a:rPr lang="en-US" sz="2000" dirty="0">
                <a:solidFill>
                  <a:srgbClr val="000000"/>
                </a:solidFill>
              </a:rPr>
              <a:t> </a:t>
            </a:r>
            <a:r>
              <a:rPr lang="en-US" sz="2000" dirty="0" err="1">
                <a:solidFill>
                  <a:srgbClr val="000000"/>
                </a:solidFill>
              </a:rPr>
              <a:t>siêu</a:t>
            </a:r>
            <a:r>
              <a:rPr lang="en-US" sz="2000" dirty="0">
                <a:solidFill>
                  <a:srgbClr val="000000"/>
                </a:solidFill>
              </a:rPr>
              <a:t> </a:t>
            </a:r>
            <a:r>
              <a:rPr lang="en-US" sz="2000" dirty="0" err="1">
                <a:solidFill>
                  <a:srgbClr val="000000"/>
                </a:solidFill>
              </a:rPr>
              <a:t>sữa</a:t>
            </a:r>
            <a:r>
              <a:rPr lang="en-US" sz="2000" dirty="0">
                <a:solidFill>
                  <a:srgbClr val="000000"/>
                </a:solidFill>
              </a:rPr>
              <a:t>, ...</a:t>
            </a:r>
            <a:endParaRPr lang="en-US" sz="2000" dirty="0">
              <a:solidFill>
                <a:srgbClr val="000000"/>
              </a:solidFill>
            </a:endParaRPr>
          </a:p>
        </p:txBody>
      </p:sp>
      <p:sp>
        <p:nvSpPr>
          <p:cNvPr id="91141" name="AutoShape 6" descr="Nên mua cây quất chơi Tết 2020 ở đâu đẹp nhất?-Vườn cây Hòa Bình"/>
          <p:cNvSpPr>
            <a:spLocks noChangeAspect="1" noChangeArrowheads="1"/>
          </p:cNvSpPr>
          <p:nvPr/>
        </p:nvSpPr>
        <p:spPr bwMode="auto">
          <a:xfrm>
            <a:off x="1728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b="1">
              <a:solidFill>
                <a:srgbClr val="0000FF"/>
              </a:solidFill>
            </a:endParaRPr>
          </a:p>
        </p:txBody>
      </p:sp>
      <p:sp>
        <p:nvSpPr>
          <p:cNvPr id="10" name="Text Box 9"/>
          <p:cNvSpPr txBox="1">
            <a:spLocks noChangeArrowheads="1"/>
          </p:cNvSpPr>
          <p:nvPr/>
        </p:nvSpPr>
        <p:spPr bwMode="auto">
          <a:xfrm>
            <a:off x="1828800" y="5842338"/>
            <a:ext cx="876300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dirty="0">
                <a:solidFill>
                  <a:srgbClr val="000000"/>
                </a:solidFill>
              </a:rPr>
              <a:t>- </a:t>
            </a:r>
            <a:r>
              <a:rPr lang="en-US" sz="2000" dirty="0" err="1">
                <a:solidFill>
                  <a:srgbClr val="000000"/>
                </a:solidFill>
              </a:rPr>
              <a:t>Mục</a:t>
            </a:r>
            <a:r>
              <a:rPr lang="en-US" sz="2000" dirty="0">
                <a:solidFill>
                  <a:srgbClr val="000000"/>
                </a:solidFill>
              </a:rPr>
              <a:t> </a:t>
            </a:r>
            <a:r>
              <a:rPr lang="en-US" sz="2000" dirty="0" err="1">
                <a:solidFill>
                  <a:srgbClr val="000000"/>
                </a:solidFill>
              </a:rPr>
              <a:t>đích</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giống</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nuôi</a:t>
            </a:r>
            <a:r>
              <a:rPr lang="en-US" sz="2000" dirty="0">
                <a:solidFill>
                  <a:srgbClr val="000000"/>
                </a:solidFill>
              </a:rPr>
              <a:t>, </a:t>
            </a:r>
            <a:r>
              <a:rPr lang="en-US" sz="2000" dirty="0" err="1">
                <a:solidFill>
                  <a:srgbClr val="000000"/>
                </a:solidFill>
              </a:rPr>
              <a:t>cây</a:t>
            </a:r>
            <a:r>
              <a:rPr lang="en-US" sz="2000" dirty="0">
                <a:solidFill>
                  <a:srgbClr val="000000"/>
                </a:solidFill>
              </a:rPr>
              <a:t> </a:t>
            </a:r>
            <a:r>
              <a:rPr lang="en-US" sz="2000" dirty="0" err="1">
                <a:solidFill>
                  <a:srgbClr val="000000"/>
                </a:solidFill>
              </a:rPr>
              <a:t>trồng</a:t>
            </a:r>
            <a:r>
              <a:rPr lang="en-US" sz="2000" dirty="0">
                <a:solidFill>
                  <a:srgbClr val="000000"/>
                </a:solidFill>
              </a:rPr>
              <a:t> </a:t>
            </a:r>
            <a:r>
              <a:rPr lang="en-US" sz="2000" dirty="0" err="1">
                <a:solidFill>
                  <a:srgbClr val="000000"/>
                </a:solidFill>
              </a:rPr>
              <a:t>theo</a:t>
            </a:r>
            <a:r>
              <a:rPr lang="en-US" sz="2000" dirty="0">
                <a:solidFill>
                  <a:srgbClr val="000000"/>
                </a:solidFill>
              </a:rPr>
              <a:t> </a:t>
            </a:r>
            <a:r>
              <a:rPr lang="en-US" sz="2000" dirty="0" err="1">
                <a:solidFill>
                  <a:srgbClr val="000000"/>
                </a:solidFill>
              </a:rPr>
              <a:t>nhu</a:t>
            </a:r>
            <a:r>
              <a:rPr lang="en-US" sz="2000" dirty="0">
                <a:solidFill>
                  <a:srgbClr val="000000"/>
                </a:solidFill>
              </a:rPr>
              <a:t> </a:t>
            </a:r>
            <a:r>
              <a:rPr lang="en-US" sz="2000" dirty="0" err="1">
                <a:solidFill>
                  <a:srgbClr val="000000"/>
                </a:solidFill>
              </a:rPr>
              <a:t>cầu</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thể</a:t>
            </a:r>
            <a:r>
              <a:rPr lang="en-US" sz="2000" dirty="0">
                <a:solidFill>
                  <a:srgbClr val="000000"/>
                </a:solidFill>
              </a:rPr>
              <a:t> con </a:t>
            </a:r>
            <a:r>
              <a:rPr lang="en-US" sz="2000" dirty="0" err="1">
                <a:solidFill>
                  <a:srgbClr val="000000"/>
                </a:solidFill>
              </a:rPr>
              <a:t>có</a:t>
            </a:r>
            <a:r>
              <a:rPr lang="en-US" sz="2000" dirty="0">
                <a:solidFill>
                  <a:srgbClr val="000000"/>
                </a:solidFill>
              </a:rPr>
              <a:t> </a:t>
            </a:r>
            <a:r>
              <a:rPr lang="en-US" sz="2000" dirty="0" err="1">
                <a:solidFill>
                  <a:srgbClr val="000000"/>
                </a:solidFill>
              </a:rPr>
              <a:t>sức</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tốt</a:t>
            </a:r>
            <a:r>
              <a:rPr lang="en-US" sz="2000" dirty="0">
                <a:solidFill>
                  <a:srgbClr val="000000"/>
                </a:solidFill>
              </a:rPr>
              <a:t> </a:t>
            </a:r>
            <a:r>
              <a:rPr lang="en-US" sz="2000" dirty="0" err="1">
                <a:solidFill>
                  <a:srgbClr val="000000"/>
                </a:solidFill>
              </a:rPr>
              <a:t>hơn</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năng</a:t>
            </a:r>
            <a:r>
              <a:rPr lang="en-US" sz="2000" dirty="0">
                <a:solidFill>
                  <a:srgbClr val="000000"/>
                </a:solidFill>
              </a:rPr>
              <a:t> </a:t>
            </a:r>
            <a:r>
              <a:rPr lang="en-US" sz="2000" dirty="0" err="1">
                <a:solidFill>
                  <a:srgbClr val="000000"/>
                </a:solidFill>
              </a:rPr>
              <a:t>suất</a:t>
            </a:r>
            <a:r>
              <a:rPr lang="en-US" sz="2000" dirty="0">
                <a:solidFill>
                  <a:srgbClr val="000000"/>
                </a:solidFill>
              </a:rPr>
              <a:t> </a:t>
            </a:r>
            <a:r>
              <a:rPr lang="en-US" sz="2000" dirty="0" err="1">
                <a:solidFill>
                  <a:srgbClr val="000000"/>
                </a:solidFill>
              </a:rPr>
              <a:t>cao</a:t>
            </a:r>
            <a:r>
              <a:rPr lang="en-US" sz="2000" dirty="0">
                <a:solidFill>
                  <a:srgbClr val="000000"/>
                </a:solidFill>
              </a:rPr>
              <a:t>, </a:t>
            </a:r>
            <a:r>
              <a:rPr lang="en-US" sz="2000" dirty="0" err="1">
                <a:solidFill>
                  <a:srgbClr val="000000"/>
                </a:solidFill>
              </a:rPr>
              <a:t>thích</a:t>
            </a:r>
            <a:r>
              <a:rPr lang="en-US" sz="2000" dirty="0">
                <a:solidFill>
                  <a:srgbClr val="000000"/>
                </a:solidFill>
              </a:rPr>
              <a:t> </a:t>
            </a:r>
            <a:r>
              <a:rPr lang="en-US" sz="2000" dirty="0" err="1">
                <a:solidFill>
                  <a:srgbClr val="000000"/>
                </a:solidFill>
              </a:rPr>
              <a:t>nghi</a:t>
            </a:r>
            <a:r>
              <a:rPr lang="en-US" sz="2000" dirty="0">
                <a:solidFill>
                  <a:srgbClr val="000000"/>
                </a:solidFill>
              </a:rPr>
              <a:t> </a:t>
            </a:r>
            <a:r>
              <a:rPr lang="en-US" sz="2000" dirty="0" err="1">
                <a:solidFill>
                  <a:srgbClr val="000000"/>
                </a:solidFill>
              </a:rPr>
              <a:t>tốt</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ĐK</a:t>
            </a:r>
            <a:r>
              <a:rPr lang="en-US" sz="2000" dirty="0">
                <a:solidFill>
                  <a:srgbClr val="000000"/>
                </a:solidFill>
              </a:rPr>
              <a:t> </a:t>
            </a:r>
            <a:r>
              <a:rPr lang="en-US" sz="2000" dirty="0" err="1">
                <a:solidFill>
                  <a:srgbClr val="000000"/>
                </a:solidFill>
              </a:rPr>
              <a:t>ngoại</a:t>
            </a:r>
            <a:r>
              <a:rPr lang="en-US" sz="2000" dirty="0">
                <a:solidFill>
                  <a:srgbClr val="000000"/>
                </a:solidFill>
              </a:rPr>
              <a:t> </a:t>
            </a:r>
            <a:r>
              <a:rPr lang="en-US" sz="2000" dirty="0" err="1">
                <a:solidFill>
                  <a:srgbClr val="000000"/>
                </a:solidFill>
              </a:rPr>
              <a:t>cảnh</a:t>
            </a:r>
            <a:r>
              <a:rPr lang="en-US" sz="2000" dirty="0">
                <a:solidFill>
                  <a:srgbClr val="000000"/>
                </a:solidFill>
              </a:rPr>
              <a:t>, </a:t>
            </a:r>
            <a:r>
              <a:rPr lang="en-US" sz="2000" dirty="0" err="1">
                <a:solidFill>
                  <a:srgbClr val="000000"/>
                </a:solidFill>
              </a:rPr>
              <a:t>đáp</a:t>
            </a:r>
            <a:r>
              <a:rPr lang="en-US" sz="2000" dirty="0">
                <a:solidFill>
                  <a:srgbClr val="000000"/>
                </a:solidFill>
              </a:rPr>
              <a:t> </a:t>
            </a:r>
            <a:r>
              <a:rPr lang="en-US" sz="2000" dirty="0" err="1">
                <a:solidFill>
                  <a:srgbClr val="000000"/>
                </a:solidFill>
              </a:rPr>
              <a:t>ứng</a:t>
            </a:r>
            <a:r>
              <a:rPr lang="en-US" sz="2000" dirty="0">
                <a:solidFill>
                  <a:srgbClr val="000000"/>
                </a:solidFill>
              </a:rPr>
              <a:t> </a:t>
            </a:r>
            <a:r>
              <a:rPr lang="en-US" sz="2000" dirty="0" err="1">
                <a:solidFill>
                  <a:srgbClr val="000000"/>
                </a:solidFill>
              </a:rPr>
              <a:t>nhu</a:t>
            </a:r>
            <a:r>
              <a:rPr lang="en-US" sz="2000" dirty="0">
                <a:solidFill>
                  <a:srgbClr val="000000"/>
                </a:solidFill>
              </a:rPr>
              <a:t> </a:t>
            </a:r>
            <a:r>
              <a:rPr lang="en-US" sz="2000" dirty="0" err="1">
                <a:solidFill>
                  <a:srgbClr val="000000"/>
                </a:solidFill>
              </a:rPr>
              <a:t>cầu</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thị</a:t>
            </a:r>
            <a:r>
              <a:rPr lang="en-US" sz="2000" dirty="0">
                <a:solidFill>
                  <a:srgbClr val="000000"/>
                </a:solidFill>
              </a:rPr>
              <a:t> </a:t>
            </a:r>
            <a:r>
              <a:rPr lang="en-US" sz="2000" dirty="0" err="1">
                <a:solidFill>
                  <a:srgbClr val="000000"/>
                </a:solidFill>
              </a:rPr>
              <a:t>hiếu</a:t>
            </a:r>
            <a:r>
              <a:rPr lang="en-US" sz="2000" dirty="0">
                <a:solidFill>
                  <a:srgbClr val="000000"/>
                </a:solidFill>
              </a:rPr>
              <a:t> </a:t>
            </a:r>
            <a:r>
              <a:rPr lang="en-US" sz="2000" dirty="0" err="1">
                <a:solidFill>
                  <a:srgbClr val="000000"/>
                </a:solidFill>
              </a:rPr>
              <a:t>của</a:t>
            </a:r>
            <a:r>
              <a:rPr lang="en-US" sz="2000" dirty="0">
                <a:solidFill>
                  <a:srgbClr val="000000"/>
                </a:solidFill>
              </a:rPr>
              <a:t> con </a:t>
            </a:r>
            <a:r>
              <a:rPr lang="en-US" sz="2000" dirty="0" err="1">
                <a:solidFill>
                  <a:srgbClr val="000000"/>
                </a:solidFill>
              </a:rPr>
              <a:t>người</a:t>
            </a:r>
            <a:r>
              <a:rPr lang="en-US" sz="2000" dirty="0">
                <a:solidFill>
                  <a:srgbClr val="000000"/>
                </a:solidFill>
              </a:rPr>
              <a:t>.</a:t>
            </a:r>
            <a:endParaRPr lang="en-US" sz="2000" dirty="0">
              <a:solidFill>
                <a:srgbClr val="000000"/>
              </a:solidFill>
            </a:endParaRPr>
          </a:p>
        </p:txBody>
      </p:sp>
      <p:pic>
        <p:nvPicPr>
          <p:cNvPr id="91144" name="Picture 8" descr="Nguyên nhân khiến gà mái không chịu ấp trứng và cách khắc phụ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0" y="533400"/>
            <a:ext cx="3219450" cy="202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Thịt Nạc Heo - Thực Phẩm Tươi Xa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76702" y="533400"/>
            <a:ext cx="3219449" cy="2023482"/>
          </a:xfrm>
          <a:prstGeom prst="rect">
            <a:avLst/>
          </a:prstGeom>
        </p:spPr>
      </p:pic>
      <p:pic>
        <p:nvPicPr>
          <p:cNvPr id="1028" name="Picture 4" descr="Kỹ thuật nuôi lợn thịt siêu nạc cơ bản nhất đạt hiệu quả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446" y="533400"/>
            <a:ext cx="2539254" cy="2023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bò sữa Holstein Friesian (HF) - Mỹ | VẬT TƯ CHĂN NUÔ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37447" y="2592928"/>
            <a:ext cx="4253753" cy="222296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giao sữa dê tươi nguyên chất tận nhà tại tphc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sp>
        <p:nvSpPr>
          <p:cNvPr id="5" name="AutoShape 10" descr="Giao sữa dê tươi nguyên chất 100% tận nhà tại TpHCM, Sài Gò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3200" b="1">
              <a:solidFill>
                <a:srgbClr val="0000FF"/>
              </a:solidFill>
              <a:latin typeface="Arial" panose="020B0604020202020204" pitchFamily="34" charset="0"/>
            </a:endParaRPr>
          </a:p>
        </p:txBody>
      </p:sp>
      <p:pic>
        <p:nvPicPr>
          <p:cNvPr id="1036" name="Picture 12" descr="Tại sao sữa tươi tiệt trùng bảo quản được lâu? - Sữa Mount Victori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867400" y="2592928"/>
            <a:ext cx="4648200" cy="2222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0"/>
          <p:cNvSpPr txBox="1">
            <a:spLocks noChangeArrowheads="1"/>
          </p:cNvSpPr>
          <p:nvPr/>
        </p:nvSpPr>
        <p:spPr bwMode="auto">
          <a:xfrm>
            <a:off x="1537446" y="-4482"/>
            <a:ext cx="8980394" cy="507831"/>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
                <a:srgbClr val="BBE0E3"/>
              </a:buClr>
              <a:buNone/>
            </a:pPr>
            <a:r>
              <a:rPr lang="en-US" sz="2700" b="1" dirty="0">
                <a:solidFill>
                  <a:srgbClr val="0000CC"/>
                </a:solidFill>
                <a:latin typeface="Times New Roman" panose="02020603050405020304" pitchFamily="18" charset="0"/>
              </a:rPr>
              <a:t>4. </a:t>
            </a:r>
            <a:r>
              <a:rPr lang="en-US" sz="2700" b="1" dirty="0" err="1">
                <a:solidFill>
                  <a:srgbClr val="0000CC"/>
                </a:solidFill>
                <a:latin typeface="Times New Roman" panose="02020603050405020304" pitchFamily="18" charset="0"/>
              </a:rPr>
              <a:t>ỨNG</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DỤNG</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CỦA</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SINH</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SẢN</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HỮU</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TÍNH</a:t>
            </a:r>
            <a:r>
              <a:rPr lang="en-US" sz="2700" b="1" dirty="0">
                <a:solidFill>
                  <a:srgbClr val="0000CC"/>
                </a:solidFill>
                <a:latin typeface="Times New Roman" panose="02020603050405020304" pitchFamily="18" charset="0"/>
              </a:rPr>
              <a:t> Ở </a:t>
            </a:r>
            <a:r>
              <a:rPr lang="en-US" sz="2700" b="1" dirty="0" err="1">
                <a:solidFill>
                  <a:srgbClr val="0000CC"/>
                </a:solidFill>
                <a:latin typeface="Times New Roman" panose="02020603050405020304" pitchFamily="18" charset="0"/>
              </a:rPr>
              <a:t>SINH</a:t>
            </a:r>
            <a:r>
              <a:rPr lang="en-US" sz="2700" b="1" dirty="0">
                <a:solidFill>
                  <a:srgbClr val="0000CC"/>
                </a:solidFill>
                <a:latin typeface="Times New Roman" panose="02020603050405020304" pitchFamily="18" charset="0"/>
              </a:rPr>
              <a:t> </a:t>
            </a:r>
            <a:r>
              <a:rPr lang="en-US" sz="2700" b="1" dirty="0" err="1">
                <a:solidFill>
                  <a:srgbClr val="0000CC"/>
                </a:solidFill>
                <a:latin typeface="Times New Roman" panose="02020603050405020304" pitchFamily="18" charset="0"/>
              </a:rPr>
              <a:t>VẬT</a:t>
            </a:r>
            <a:endParaRPr lang="en-US" sz="2700" b="1"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367758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42025"/>
                                        </p:tgtEl>
                                        <p:attrNameLst>
                                          <p:attrName>style.visibility</p:attrName>
                                        </p:attrNameLst>
                                      </p:cBhvr>
                                      <p:to>
                                        <p:strVal val="visible"/>
                                      </p:to>
                                    </p:set>
                                    <p:animEffect transition="in" filter="blinds(horizontal)">
                                      <p:cBhvr>
                                        <p:cTn id="7" dur="500"/>
                                        <p:tgtEl>
                                          <p:spTgt spid="34202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5" grpId="0" autoUpdateAnimBg="0"/>
      <p:bldP spid="1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8"/>
          <p:cNvSpPr txBox="1">
            <a:spLocks noChangeArrowheads="1"/>
          </p:cNvSpPr>
          <p:nvPr/>
        </p:nvSpPr>
        <p:spPr bwMode="auto">
          <a:xfrm>
            <a:off x="1676400" y="17929"/>
            <a:ext cx="8839200" cy="707886"/>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eaLnBrk="0" fontAlgn="base" hangingPunct="0">
              <a:spcBef>
                <a:spcPct val="50000"/>
              </a:spcBef>
              <a:spcAft>
                <a:spcPct val="0"/>
              </a:spcAft>
              <a:defRPr/>
            </a:pPr>
            <a:r>
              <a:rPr lang="en-US" sz="4000" b="1" dirty="0" err="1">
                <a:solidFill>
                  <a:srgbClr val="FF0000"/>
                </a:solidFill>
                <a:effectLst>
                  <a:outerShdw blurRad="38100" dist="38100" dir="2700000" algn="tl">
                    <a:srgbClr val="000000"/>
                  </a:outerShdw>
                </a:effectLst>
                <a:latin typeface="Arial" panose="020B0604020202020204" pitchFamily="34" charset="0"/>
              </a:rPr>
              <a:t>LUYỆN</a:t>
            </a:r>
            <a:r>
              <a:rPr lang="en-US" sz="4000" b="1" dirty="0">
                <a:solidFill>
                  <a:srgbClr val="FF0000"/>
                </a:solidFill>
                <a:effectLst>
                  <a:outerShdw blurRad="38100" dist="38100" dir="2700000" algn="tl">
                    <a:srgbClr val="000000"/>
                  </a:outerShdw>
                </a:effectLst>
                <a:latin typeface="Arial" panose="020B0604020202020204" pitchFamily="34" charset="0"/>
              </a:rPr>
              <a:t> </a:t>
            </a:r>
            <a:r>
              <a:rPr lang="en-US" sz="4000" b="1" dirty="0" err="1">
                <a:solidFill>
                  <a:srgbClr val="FF0000"/>
                </a:solidFill>
                <a:effectLst>
                  <a:outerShdw blurRad="38100" dist="38100" dir="2700000" algn="tl">
                    <a:srgbClr val="000000"/>
                  </a:outerShdw>
                </a:effectLst>
                <a:latin typeface="Arial" panose="020B0604020202020204" pitchFamily="34" charset="0"/>
              </a:rPr>
              <a:t>TẬP</a:t>
            </a:r>
            <a:r>
              <a:rPr lang="en-US" sz="4000" b="1" dirty="0">
                <a:solidFill>
                  <a:srgbClr val="FF0000"/>
                </a:solidFill>
                <a:effectLst>
                  <a:outerShdw blurRad="38100" dist="38100" dir="2700000" algn="tl">
                    <a:srgbClr val="000000"/>
                  </a:outerShdw>
                </a:effectLst>
                <a:latin typeface="Arial" panose="020B0604020202020204" pitchFamily="34" charset="0"/>
              </a:rPr>
              <a:t> - </a:t>
            </a:r>
            <a:r>
              <a:rPr lang="en-US" sz="4000" b="1" dirty="0" err="1">
                <a:solidFill>
                  <a:srgbClr val="FFC000"/>
                </a:solidFill>
                <a:effectLst>
                  <a:outerShdw blurRad="38100" dist="38100" dir="2700000" algn="tl">
                    <a:srgbClr val="000000"/>
                  </a:outerShdw>
                </a:effectLst>
                <a:latin typeface="Arial" panose="020B0604020202020204" pitchFamily="34" charset="0"/>
              </a:rPr>
              <a:t>TỔNG</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KẾT</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BÀI</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HỌC</a:t>
            </a:r>
            <a:endParaRPr lang="en-US" sz="4000" b="1" dirty="0">
              <a:solidFill>
                <a:srgbClr val="FFC000"/>
              </a:solidFill>
              <a:effectLst>
                <a:outerShdw blurRad="38100" dist="38100" dir="2700000" algn="tl">
                  <a:srgbClr val="000000"/>
                </a:outerShdw>
              </a:effectLst>
              <a:latin typeface="Arial" panose="020B0604020202020204" pitchFamily="34" charset="0"/>
            </a:endParaRPr>
          </a:p>
        </p:txBody>
      </p:sp>
      <p:pic>
        <p:nvPicPr>
          <p:cNvPr id="96259" name="Picture 3" descr="k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9144000" cy="601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22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676400" y="17929"/>
            <a:ext cx="8839200" cy="707886"/>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eaLnBrk="0" fontAlgn="base" hangingPunct="0">
              <a:spcBef>
                <a:spcPct val="50000"/>
              </a:spcBef>
              <a:spcAft>
                <a:spcPct val="0"/>
              </a:spcAft>
              <a:defRPr/>
            </a:pPr>
            <a:r>
              <a:rPr lang="en-US" sz="4000" b="1" dirty="0" err="1">
                <a:solidFill>
                  <a:srgbClr val="FF0000"/>
                </a:solidFill>
                <a:effectLst>
                  <a:outerShdw blurRad="38100" dist="38100" dir="2700000" algn="tl">
                    <a:srgbClr val="000000"/>
                  </a:outerShdw>
                </a:effectLst>
                <a:latin typeface="Arial" panose="020B0604020202020204" pitchFamily="34" charset="0"/>
              </a:rPr>
              <a:t>LUYỆN</a:t>
            </a:r>
            <a:r>
              <a:rPr lang="en-US" sz="4000" b="1" dirty="0">
                <a:solidFill>
                  <a:srgbClr val="FF0000"/>
                </a:solidFill>
                <a:effectLst>
                  <a:outerShdw blurRad="38100" dist="38100" dir="2700000" algn="tl">
                    <a:srgbClr val="000000"/>
                  </a:outerShdw>
                </a:effectLst>
                <a:latin typeface="Arial" panose="020B0604020202020204" pitchFamily="34" charset="0"/>
              </a:rPr>
              <a:t> </a:t>
            </a:r>
            <a:r>
              <a:rPr lang="en-US" sz="4000" b="1" dirty="0" err="1">
                <a:solidFill>
                  <a:srgbClr val="FF0000"/>
                </a:solidFill>
                <a:effectLst>
                  <a:outerShdw blurRad="38100" dist="38100" dir="2700000" algn="tl">
                    <a:srgbClr val="000000"/>
                  </a:outerShdw>
                </a:effectLst>
                <a:latin typeface="Arial" panose="020B0604020202020204" pitchFamily="34" charset="0"/>
              </a:rPr>
              <a:t>TẬP</a:t>
            </a:r>
            <a:r>
              <a:rPr lang="en-US" sz="4000" b="1" dirty="0">
                <a:solidFill>
                  <a:srgbClr val="FF0000"/>
                </a:solidFill>
                <a:effectLst>
                  <a:outerShdw blurRad="38100" dist="38100" dir="2700000" algn="tl">
                    <a:srgbClr val="000000"/>
                  </a:outerShdw>
                </a:effectLst>
                <a:latin typeface="Arial" panose="020B0604020202020204" pitchFamily="34" charset="0"/>
              </a:rPr>
              <a:t> - </a:t>
            </a:r>
            <a:r>
              <a:rPr lang="en-US" sz="4000" b="1" dirty="0" err="1">
                <a:solidFill>
                  <a:srgbClr val="FFC000"/>
                </a:solidFill>
                <a:effectLst>
                  <a:outerShdw blurRad="38100" dist="38100" dir="2700000" algn="tl">
                    <a:srgbClr val="000000"/>
                  </a:outerShdw>
                </a:effectLst>
                <a:latin typeface="Arial" panose="020B0604020202020204" pitchFamily="34" charset="0"/>
              </a:rPr>
              <a:t>TỔNG</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KẾT</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BÀI</a:t>
            </a:r>
            <a:r>
              <a:rPr lang="en-US" sz="4000" b="1" dirty="0">
                <a:solidFill>
                  <a:srgbClr val="FFC000"/>
                </a:solidFill>
                <a:effectLst>
                  <a:outerShdw blurRad="38100" dist="38100" dir="2700000" algn="tl">
                    <a:srgbClr val="000000"/>
                  </a:outerShdw>
                </a:effectLst>
                <a:latin typeface="Arial" panose="020B0604020202020204" pitchFamily="34" charset="0"/>
              </a:rPr>
              <a:t> </a:t>
            </a:r>
            <a:r>
              <a:rPr lang="en-US" sz="4000" b="1" dirty="0" err="1">
                <a:solidFill>
                  <a:srgbClr val="FFC000"/>
                </a:solidFill>
                <a:effectLst>
                  <a:outerShdw blurRad="38100" dist="38100" dir="2700000" algn="tl">
                    <a:srgbClr val="000000"/>
                  </a:outerShdw>
                </a:effectLst>
                <a:latin typeface="Arial" panose="020B0604020202020204" pitchFamily="34" charset="0"/>
              </a:rPr>
              <a:t>HỌC</a:t>
            </a:r>
            <a:endParaRPr lang="en-US" sz="4000" b="1" dirty="0">
              <a:solidFill>
                <a:srgbClr val="FFC000"/>
              </a:solidFill>
              <a:effectLst>
                <a:outerShdw blurRad="38100" dist="38100" dir="2700000" algn="tl">
                  <a:srgbClr val="000000"/>
                </a:outerShdw>
              </a:effectLst>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34200" y="1143001"/>
            <a:ext cx="3581400" cy="584775"/>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sz="32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212454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9" name="Rectangle 8"/>
          <p:cNvSpPr/>
          <p:nvPr/>
        </p:nvSpPr>
        <p:spPr>
          <a:xfrm>
            <a:off x="0" y="986311"/>
            <a:ext cx="12192000" cy="954107"/>
          </a:xfrm>
          <a:prstGeom prst="rect">
            <a:avLst/>
          </a:prstGeom>
        </p:spPr>
        <p:txBody>
          <a:bodyPr wrap="square">
            <a:spAutoFit/>
          </a:bodyPr>
          <a:lstStyle/>
          <a:p>
            <a:pPr algn="just">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sản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hữu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tính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thức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sản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sự</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yếu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đực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yếu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phát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triển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mới</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
        <p:nvSpPr>
          <p:cNvPr id="6" name="Rectangle 5"/>
          <p:cNvSpPr/>
          <p:nvPr/>
        </p:nvSpPr>
        <p:spPr>
          <a:xfrm>
            <a:off x="0" y="1842657"/>
            <a:ext cx="12192000" cy="954107"/>
          </a:xfrm>
          <a:prstGeom prst="rect">
            <a:avLst/>
          </a:prstGeom>
        </p:spPr>
        <p:txBody>
          <a:bodyPr wrap="square">
            <a:spAutoFit/>
          </a:bodyPr>
          <a:lstStyle/>
          <a:p>
            <a:pPr algn="just">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sản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hữu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tính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ở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nhóm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thực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một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nấm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vật</a:t>
            </a:r>
            <a:r>
              <a:rPr lang="en-US" altLang="en-US" sz="2800" dirty="0" smtClean="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p:txBody>
      </p:sp>
      <p:sp>
        <p:nvSpPr>
          <p:cNvPr id="7" name="Rectangle 6"/>
          <p:cNvSpPr/>
          <p:nvPr/>
        </p:nvSpPr>
        <p:spPr>
          <a:xfrm>
            <a:off x="0" y="2677228"/>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3105399"/>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133600" y="1143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endParaRPr lang="en-US" sz="2400">
              <a:solidFill>
                <a:srgbClr val="000000"/>
              </a:solidFill>
            </a:endParaRPr>
          </a:p>
        </p:txBody>
      </p:sp>
      <p:sp>
        <p:nvSpPr>
          <p:cNvPr id="99331" name="Text Box 3"/>
          <p:cNvSpPr txBox="1">
            <a:spLocks noChangeArrowheads="1"/>
          </p:cNvSpPr>
          <p:nvPr/>
        </p:nvSpPr>
        <p:spPr bwMode="auto">
          <a:xfrm>
            <a:off x="20574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endParaRPr lang="en-US" sz="2400">
              <a:solidFill>
                <a:srgbClr val="000000"/>
              </a:solidFill>
            </a:endParaRPr>
          </a:p>
        </p:txBody>
      </p:sp>
      <p:graphicFrame>
        <p:nvGraphicFramePr>
          <p:cNvPr id="311352" name="Group 56"/>
          <p:cNvGraphicFramePr>
            <a:graphicFrameLocks noGrp="1"/>
          </p:cNvGraphicFramePr>
          <p:nvPr>
            <p:ph/>
            <p:extLst/>
          </p:nvPr>
        </p:nvGraphicFramePr>
        <p:xfrm>
          <a:off x="1676400" y="1409701"/>
          <a:ext cx="8839200" cy="4387853"/>
        </p:xfrm>
        <a:graphic>
          <a:graphicData uri="http://schemas.openxmlformats.org/drawingml/2006/table">
            <a:tbl>
              <a:tblPr/>
              <a:tblGrid>
                <a:gridCol w="2617788">
                  <a:extLst>
                    <a:ext uri="{9D8B030D-6E8A-4147-A177-3AD203B41FA5}">
                      <a16:colId xmlns:a16="http://schemas.microsoft.com/office/drawing/2014/main" val="20000"/>
                    </a:ext>
                  </a:extLst>
                </a:gridCol>
                <a:gridCol w="3111500">
                  <a:extLst>
                    <a:ext uri="{9D8B030D-6E8A-4147-A177-3AD203B41FA5}">
                      <a16:colId xmlns:a16="http://schemas.microsoft.com/office/drawing/2014/main" val="20001"/>
                    </a:ext>
                  </a:extLst>
                </a:gridCol>
                <a:gridCol w="3109912">
                  <a:extLst>
                    <a:ext uri="{9D8B030D-6E8A-4147-A177-3AD203B41FA5}">
                      <a16:colId xmlns:a16="http://schemas.microsoft.com/office/drawing/2014/main" val="20002"/>
                    </a:ext>
                  </a:extLst>
                </a:gridCol>
              </a:tblGrid>
              <a:tr h="4190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Chỉ</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tiêu</a:t>
                      </a:r>
                      <a:r>
                        <a:rPr kumimoji="0" lang="en-US" sz="2000" b="0" i="0" u="none" strike="noStrike" cap="none" normalizeH="0" baseline="0" dirty="0" smtClean="0">
                          <a:ln>
                            <a:noFill/>
                          </a:ln>
                          <a:solidFill>
                            <a:schemeClr val="tx1"/>
                          </a:solidFill>
                          <a:effectLst/>
                          <a:latin typeface="Arial" panose="020B0604020202020204" pitchFamily="34" charset="0"/>
                        </a:rPr>
                        <a:t> so </a:t>
                      </a:r>
                      <a:r>
                        <a:rPr kumimoji="0" lang="en-US" sz="2000" b="0" i="0" u="none" strike="noStrike" cap="none" normalizeH="0" baseline="0" dirty="0" err="1" smtClean="0">
                          <a:ln>
                            <a:noFill/>
                          </a:ln>
                          <a:solidFill>
                            <a:schemeClr val="tx1"/>
                          </a:solidFill>
                          <a:effectLst/>
                          <a:latin typeface="Arial" panose="020B0604020202020204" pitchFamily="34" charset="0"/>
                        </a:rPr>
                        <a:t>sánh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anose="020B0604020202020204" pitchFamily="34" charset="0"/>
                        </a:rPr>
                        <a:t>Sinh sản vô tính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hữu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tính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29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Khái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niệm</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96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Số</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lượng</a:t>
                      </a:r>
                      <a:r>
                        <a:rPr kumimoji="0" lang="en-US" sz="2000" b="0" i="0" u="none" strike="noStrike" cap="none" normalizeH="0" baseline="0" dirty="0" smtClean="0">
                          <a:ln>
                            <a:noFill/>
                          </a:ln>
                          <a:solidFill>
                            <a:schemeClr val="tx1"/>
                          </a:solidFill>
                          <a:effectLst/>
                          <a:latin typeface="Arial" panose="020B0604020202020204" pitchFamily="34" charset="0"/>
                        </a:rPr>
                        <a:t> con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ra</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086">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Đặc</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điểm</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của</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thế</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hệ</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sau</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3427">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để</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3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Khả</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năng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thích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nghi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với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môi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trường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sống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thay</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đổi</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9362" name="Text Box 38"/>
          <p:cNvSpPr txBox="1">
            <a:spLocks noChangeArrowheads="1"/>
          </p:cNvSpPr>
          <p:nvPr/>
        </p:nvSpPr>
        <p:spPr bwMode="auto">
          <a:xfrm>
            <a:off x="2286000" y="6477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endParaRPr lang="en-US" sz="2400">
              <a:solidFill>
                <a:srgbClr val="000000"/>
              </a:solidFill>
            </a:endParaRPr>
          </a:p>
        </p:txBody>
      </p:sp>
      <p:sp>
        <p:nvSpPr>
          <p:cNvPr id="311335" name="Text Box 39"/>
          <p:cNvSpPr txBox="1">
            <a:spLocks noChangeArrowheads="1"/>
          </p:cNvSpPr>
          <p:nvPr/>
        </p:nvSpPr>
        <p:spPr bwMode="auto">
          <a:xfrm>
            <a:off x="4249738" y="1774826"/>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Con sinh ra từ cơ thể mẹ. Không có sự kết hợp của giao tử đực và giao tử cái.</a:t>
            </a:r>
          </a:p>
        </p:txBody>
      </p:sp>
      <p:sp>
        <p:nvSpPr>
          <p:cNvPr id="311336" name="Text Box 40"/>
          <p:cNvSpPr txBox="1">
            <a:spLocks noChangeArrowheads="1"/>
          </p:cNvSpPr>
          <p:nvPr/>
        </p:nvSpPr>
        <p:spPr bwMode="auto">
          <a:xfrm>
            <a:off x="7518400" y="1811339"/>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Có sự kết hợp của giao tử đực và giao tử cái</a:t>
            </a:r>
            <a:r>
              <a:rPr lang="en-US" sz="2000">
                <a:solidFill>
                  <a:srgbClr val="000000"/>
                </a:solidFill>
                <a:sym typeface="Symbol" panose="05050102010706020507" pitchFamily="18" charset="2"/>
              </a:rPr>
              <a:t> Hợp tử  Cơ thể mới.</a:t>
            </a:r>
          </a:p>
        </p:txBody>
      </p:sp>
      <p:sp>
        <p:nvSpPr>
          <p:cNvPr id="311339" name="Text Box 43"/>
          <p:cNvSpPr txBox="1">
            <a:spLocks noChangeArrowheads="1"/>
          </p:cNvSpPr>
          <p:nvPr/>
        </p:nvSpPr>
        <p:spPr bwMode="auto">
          <a:xfrm>
            <a:off x="5143500" y="2808289"/>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Nhiều</a:t>
            </a:r>
          </a:p>
        </p:txBody>
      </p:sp>
      <p:sp>
        <p:nvSpPr>
          <p:cNvPr id="311340" name="Text Box 44"/>
          <p:cNvSpPr txBox="1">
            <a:spLocks noChangeArrowheads="1"/>
          </p:cNvSpPr>
          <p:nvPr/>
        </p:nvSpPr>
        <p:spPr bwMode="auto">
          <a:xfrm>
            <a:off x="8118475" y="2840039"/>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Ít</a:t>
            </a:r>
          </a:p>
        </p:txBody>
      </p:sp>
      <p:sp>
        <p:nvSpPr>
          <p:cNvPr id="311342" name="Text Box 46"/>
          <p:cNvSpPr txBox="1">
            <a:spLocks noChangeArrowheads="1"/>
          </p:cNvSpPr>
          <p:nvPr/>
        </p:nvSpPr>
        <p:spPr bwMode="auto">
          <a:xfrm>
            <a:off x="4402138" y="3268664"/>
            <a:ext cx="32004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dirty="0">
                <a:solidFill>
                  <a:srgbClr val="000000"/>
                </a:solidFill>
              </a:rPr>
              <a:t>Con </a:t>
            </a:r>
            <a:r>
              <a:rPr lang="en-US" sz="2000" dirty="0" err="1">
                <a:solidFill>
                  <a:srgbClr val="000000"/>
                </a:solidFill>
              </a:rPr>
              <a:t>giống</a:t>
            </a:r>
            <a:r>
              <a:rPr lang="en-US" sz="2000" dirty="0">
                <a:solidFill>
                  <a:srgbClr val="000000"/>
                </a:solidFill>
              </a:rPr>
              <a:t> </a:t>
            </a:r>
            <a:r>
              <a:rPr lang="en-US" sz="2000" dirty="0" err="1">
                <a:solidFill>
                  <a:srgbClr val="000000"/>
                </a:solidFill>
              </a:rPr>
              <a:t>hệt</a:t>
            </a:r>
            <a:r>
              <a:rPr lang="en-US" sz="2000" dirty="0">
                <a:solidFill>
                  <a:srgbClr val="000000"/>
                </a:solidFill>
              </a:rPr>
              <a:t> </a:t>
            </a:r>
            <a:r>
              <a:rPr lang="en-US" sz="2000" dirty="0" err="1">
                <a:solidFill>
                  <a:srgbClr val="000000"/>
                </a:solidFill>
              </a:rPr>
              <a:t>nhau</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giống</a:t>
            </a:r>
            <a:r>
              <a:rPr lang="en-US" sz="2000" dirty="0">
                <a:solidFill>
                  <a:srgbClr val="000000"/>
                </a:solidFill>
              </a:rPr>
              <a:t> </a:t>
            </a:r>
            <a:r>
              <a:rPr lang="en-US" sz="2000" dirty="0" err="1">
                <a:solidFill>
                  <a:srgbClr val="000000"/>
                </a:solidFill>
              </a:rPr>
              <a:t>mẹ</a:t>
            </a:r>
            <a:endParaRPr lang="en-US" sz="1800" dirty="0">
              <a:solidFill>
                <a:srgbClr val="000000"/>
              </a:solidFill>
            </a:endParaRPr>
          </a:p>
        </p:txBody>
      </p:sp>
      <p:sp>
        <p:nvSpPr>
          <p:cNvPr id="311343" name="Text Box 47"/>
          <p:cNvSpPr txBox="1">
            <a:spLocks noChangeArrowheads="1"/>
          </p:cNvSpPr>
          <p:nvPr/>
        </p:nvSpPr>
        <p:spPr bwMode="auto">
          <a:xfrm>
            <a:off x="7418762" y="3191470"/>
            <a:ext cx="30714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1800" dirty="0">
                <a:solidFill>
                  <a:srgbClr val="000000"/>
                </a:solidFill>
              </a:rPr>
              <a:t>Con </a:t>
            </a:r>
            <a:r>
              <a:rPr lang="en-US" sz="1800" dirty="0" err="1">
                <a:solidFill>
                  <a:srgbClr val="000000"/>
                </a:solidFill>
              </a:rPr>
              <a:t>sinh</a:t>
            </a:r>
            <a:r>
              <a:rPr lang="en-US" sz="1800" dirty="0">
                <a:solidFill>
                  <a:srgbClr val="000000"/>
                </a:solidFill>
              </a:rPr>
              <a:t> </a:t>
            </a:r>
            <a:r>
              <a:rPr lang="en-US" sz="1800" dirty="0" err="1">
                <a:solidFill>
                  <a:srgbClr val="000000"/>
                </a:solidFill>
              </a:rPr>
              <a:t>ra</a:t>
            </a:r>
            <a:r>
              <a:rPr lang="en-US" sz="1800" dirty="0">
                <a:solidFill>
                  <a:srgbClr val="000000"/>
                </a:solidFill>
              </a:rPr>
              <a:t> </a:t>
            </a:r>
            <a:r>
              <a:rPr lang="en-US" sz="1800" dirty="0" err="1">
                <a:solidFill>
                  <a:srgbClr val="000000"/>
                </a:solidFill>
              </a:rPr>
              <a:t>giống</a:t>
            </a:r>
            <a:r>
              <a:rPr lang="en-US" sz="1800" dirty="0">
                <a:solidFill>
                  <a:srgbClr val="000000"/>
                </a:solidFill>
              </a:rPr>
              <a:t> </a:t>
            </a:r>
            <a:r>
              <a:rPr lang="en-US" sz="1800" dirty="0" err="1">
                <a:solidFill>
                  <a:srgbClr val="000000"/>
                </a:solidFill>
              </a:rPr>
              <a:t>cả</a:t>
            </a:r>
            <a:r>
              <a:rPr lang="en-US" sz="1800" dirty="0">
                <a:solidFill>
                  <a:srgbClr val="000000"/>
                </a:solidFill>
              </a:rPr>
              <a:t> </a:t>
            </a:r>
            <a:r>
              <a:rPr lang="en-US" sz="1800" dirty="0" err="1">
                <a:solidFill>
                  <a:srgbClr val="000000"/>
                </a:solidFill>
              </a:rPr>
              <a:t>bố</a:t>
            </a:r>
            <a:r>
              <a:rPr lang="en-US" sz="1800" dirty="0">
                <a:solidFill>
                  <a:srgbClr val="000000"/>
                </a:solidFill>
              </a:rPr>
              <a:t> </a:t>
            </a:r>
            <a:r>
              <a:rPr lang="en-US" sz="1800" dirty="0" err="1">
                <a:solidFill>
                  <a:srgbClr val="000000"/>
                </a:solidFill>
              </a:rPr>
              <a:t>mẹ</a:t>
            </a:r>
            <a:r>
              <a:rPr lang="en-US" sz="1800" dirty="0">
                <a:solidFill>
                  <a:srgbClr val="000000"/>
                </a:solidFill>
              </a:rPr>
              <a:t> </a:t>
            </a:r>
            <a:r>
              <a:rPr lang="en-US" sz="1800" dirty="0" err="1">
                <a:solidFill>
                  <a:srgbClr val="000000"/>
                </a:solidFill>
              </a:rPr>
              <a:t>và</a:t>
            </a:r>
            <a:r>
              <a:rPr lang="en-US" sz="1800" dirty="0">
                <a:solidFill>
                  <a:srgbClr val="000000"/>
                </a:solidFill>
              </a:rPr>
              <a:t> </a:t>
            </a:r>
            <a:r>
              <a:rPr lang="en-US" sz="1800" dirty="0" err="1">
                <a:solidFill>
                  <a:srgbClr val="000000"/>
                </a:solidFill>
              </a:rPr>
              <a:t>có</a:t>
            </a:r>
            <a:r>
              <a:rPr lang="en-US" sz="1800" dirty="0">
                <a:solidFill>
                  <a:srgbClr val="000000"/>
                </a:solidFill>
              </a:rPr>
              <a:t> </a:t>
            </a:r>
            <a:r>
              <a:rPr lang="en-US" sz="1800" dirty="0" err="1">
                <a:solidFill>
                  <a:srgbClr val="000000"/>
                </a:solidFill>
              </a:rPr>
              <a:t>những</a:t>
            </a:r>
            <a:r>
              <a:rPr lang="en-US" sz="1800" dirty="0">
                <a:solidFill>
                  <a:srgbClr val="000000"/>
                </a:solidFill>
              </a:rPr>
              <a:t> </a:t>
            </a:r>
            <a:r>
              <a:rPr lang="en-US" sz="1800" dirty="0" err="1">
                <a:solidFill>
                  <a:srgbClr val="000000"/>
                </a:solidFill>
              </a:rPr>
              <a:t>đặc</a:t>
            </a:r>
            <a:r>
              <a:rPr lang="en-US" sz="1800" dirty="0">
                <a:solidFill>
                  <a:srgbClr val="000000"/>
                </a:solidFill>
              </a:rPr>
              <a:t> </a:t>
            </a:r>
            <a:r>
              <a:rPr lang="en-US" sz="1800" dirty="0" err="1">
                <a:solidFill>
                  <a:srgbClr val="000000"/>
                </a:solidFill>
              </a:rPr>
              <a:t>điểm</a:t>
            </a:r>
            <a:r>
              <a:rPr lang="en-US" sz="1800" dirty="0">
                <a:solidFill>
                  <a:srgbClr val="000000"/>
                </a:solidFill>
              </a:rPr>
              <a:t> </a:t>
            </a:r>
            <a:r>
              <a:rPr lang="en-US" sz="1800" dirty="0" err="1">
                <a:solidFill>
                  <a:srgbClr val="000000"/>
                </a:solidFill>
              </a:rPr>
              <a:t>khác</a:t>
            </a:r>
            <a:r>
              <a:rPr lang="en-US" sz="1800" dirty="0">
                <a:solidFill>
                  <a:srgbClr val="000000"/>
                </a:solidFill>
              </a:rPr>
              <a:t> </a:t>
            </a:r>
            <a:r>
              <a:rPr lang="en-US" sz="1800" dirty="0" err="1">
                <a:solidFill>
                  <a:srgbClr val="000000"/>
                </a:solidFill>
              </a:rPr>
              <a:t>nhau</a:t>
            </a:r>
            <a:r>
              <a:rPr lang="en-US" sz="1800" dirty="0">
                <a:solidFill>
                  <a:srgbClr val="000000"/>
                </a:solidFill>
              </a:rPr>
              <a:t> </a:t>
            </a:r>
            <a:r>
              <a:rPr lang="en-US" sz="1800" dirty="0" err="1">
                <a:solidFill>
                  <a:srgbClr val="000000"/>
                </a:solidFill>
              </a:rPr>
              <a:t>và</a:t>
            </a:r>
            <a:r>
              <a:rPr lang="en-US" sz="1800" dirty="0">
                <a:solidFill>
                  <a:srgbClr val="000000"/>
                </a:solidFill>
              </a:rPr>
              <a:t> </a:t>
            </a:r>
            <a:r>
              <a:rPr lang="en-US" sz="1800" dirty="0" err="1">
                <a:solidFill>
                  <a:srgbClr val="000000"/>
                </a:solidFill>
              </a:rPr>
              <a:t>khác</a:t>
            </a:r>
            <a:r>
              <a:rPr lang="en-US" sz="1800" dirty="0">
                <a:solidFill>
                  <a:srgbClr val="000000"/>
                </a:solidFill>
              </a:rPr>
              <a:t> </a:t>
            </a:r>
            <a:r>
              <a:rPr lang="en-US" sz="1800" dirty="0" err="1">
                <a:solidFill>
                  <a:srgbClr val="000000"/>
                </a:solidFill>
              </a:rPr>
              <a:t>bố</a:t>
            </a:r>
            <a:r>
              <a:rPr lang="en-US" sz="1800" dirty="0">
                <a:solidFill>
                  <a:srgbClr val="000000"/>
                </a:solidFill>
              </a:rPr>
              <a:t>, </a:t>
            </a:r>
            <a:r>
              <a:rPr lang="en-US" sz="1800" dirty="0" err="1">
                <a:solidFill>
                  <a:srgbClr val="000000"/>
                </a:solidFill>
              </a:rPr>
              <a:t>mẹ</a:t>
            </a:r>
            <a:endParaRPr lang="en-US" sz="1800" dirty="0">
              <a:solidFill>
                <a:srgbClr val="000000"/>
              </a:solidFill>
            </a:endParaRPr>
          </a:p>
        </p:txBody>
      </p:sp>
      <p:sp>
        <p:nvSpPr>
          <p:cNvPr id="311344" name="Text Box 48"/>
          <p:cNvSpPr txBox="1">
            <a:spLocks noChangeArrowheads="1"/>
          </p:cNvSpPr>
          <p:nvPr/>
        </p:nvSpPr>
        <p:spPr bwMode="auto">
          <a:xfrm>
            <a:off x="4678363" y="5037139"/>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Kém</a:t>
            </a:r>
          </a:p>
        </p:txBody>
      </p:sp>
      <p:sp>
        <p:nvSpPr>
          <p:cNvPr id="311345" name="Text Box 49"/>
          <p:cNvSpPr txBox="1">
            <a:spLocks noChangeArrowheads="1"/>
          </p:cNvSpPr>
          <p:nvPr/>
        </p:nvSpPr>
        <p:spPr bwMode="auto">
          <a:xfrm>
            <a:off x="7696200" y="5049839"/>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Tốt hơn</a:t>
            </a:r>
          </a:p>
        </p:txBody>
      </p:sp>
      <p:sp>
        <p:nvSpPr>
          <p:cNvPr id="99371" name="Text Box 50"/>
          <p:cNvSpPr txBox="1">
            <a:spLocks noChangeArrowheads="1"/>
          </p:cNvSpPr>
          <p:nvPr/>
        </p:nvSpPr>
        <p:spPr bwMode="auto">
          <a:xfrm>
            <a:off x="7832725" y="4783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sz="2400">
              <a:solidFill>
                <a:srgbClr val="000000"/>
              </a:solidFill>
            </a:endParaRPr>
          </a:p>
        </p:txBody>
      </p:sp>
      <p:sp>
        <p:nvSpPr>
          <p:cNvPr id="311347" name="Text Box 51"/>
          <p:cNvSpPr txBox="1">
            <a:spLocks noChangeArrowheads="1"/>
          </p:cNvSpPr>
          <p:nvPr/>
        </p:nvSpPr>
        <p:spPr bwMode="auto">
          <a:xfrm>
            <a:off x="4419600" y="4038601"/>
            <a:ext cx="2514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Chỉ cần cơ thể mẹ vẫn có thể sinh con</a:t>
            </a:r>
          </a:p>
        </p:txBody>
      </p:sp>
      <p:sp>
        <p:nvSpPr>
          <p:cNvPr id="311348" name="Text Box 52"/>
          <p:cNvSpPr txBox="1">
            <a:spLocks noChangeArrowheads="1"/>
          </p:cNvSpPr>
          <p:nvPr/>
        </p:nvSpPr>
        <p:spPr bwMode="auto">
          <a:xfrm>
            <a:off x="7670800" y="4067176"/>
            <a:ext cx="2819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2000">
                <a:solidFill>
                  <a:srgbClr val="000000"/>
                </a:solidFill>
              </a:rPr>
              <a:t>Cần có sự kết hợp giữa bố và mẹ </a:t>
            </a:r>
          </a:p>
        </p:txBody>
      </p:sp>
      <p:sp>
        <p:nvSpPr>
          <p:cNvPr id="311351" name="Text Box 55"/>
          <p:cNvSpPr txBox="1">
            <a:spLocks noChangeArrowheads="1"/>
          </p:cNvSpPr>
          <p:nvPr/>
        </p:nvSpPr>
        <p:spPr bwMode="auto">
          <a:xfrm>
            <a:off x="1524000" y="711200"/>
            <a:ext cx="9144000" cy="584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lgn="l">
              <a:spcBef>
                <a:spcPct val="0"/>
              </a:spcBef>
              <a:defRPr>
                <a:solidFill>
                  <a:schemeClr val="tx1"/>
                </a:solidFill>
                <a:latin typeface="Arial" panose="020B0604020202020204" pitchFamily="34" charset="0"/>
              </a:defRPr>
            </a:lvl1pPr>
            <a:lvl2pPr marL="1485900" algn="l">
              <a:spcBef>
                <a:spcPct val="0"/>
              </a:spcBef>
              <a:defRPr>
                <a:solidFill>
                  <a:schemeClr val="tx1"/>
                </a:solidFill>
                <a:latin typeface="Arial" panose="020B0604020202020204" pitchFamily="34" charset="0"/>
              </a:defRPr>
            </a:lvl2pPr>
            <a:lvl3pPr marL="1600200" algn="l">
              <a:spcBef>
                <a:spcPct val="0"/>
              </a:spcBef>
              <a:defRPr>
                <a:solidFill>
                  <a:schemeClr val="tx1"/>
                </a:solidFill>
                <a:latin typeface="Arial" panose="020B0604020202020204" pitchFamily="34" charset="0"/>
              </a:defRPr>
            </a:lvl3pPr>
            <a:lvl4pPr marL="1714500"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defRPr/>
            </a:pPr>
            <a:r>
              <a:rPr lang="en-US" sz="3200" b="1" dirty="0">
                <a:solidFill>
                  <a:srgbClr val="FF0000"/>
                </a:solidFill>
                <a:latin typeface="Times New Roman" panose="02020603050405020304" pitchFamily="18" charset="0"/>
              </a:rPr>
              <a:t>3. </a:t>
            </a:r>
            <a:r>
              <a:rPr lang="en-US" sz="3200" b="1" dirty="0" err="1">
                <a:solidFill>
                  <a:srgbClr val="FF0000"/>
                </a:solidFill>
                <a:latin typeface="Times New Roman" panose="02020603050405020304" pitchFamily="18" charset="0"/>
              </a:rPr>
              <a:t>Phân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biệt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sinh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sản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vô</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tính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sinh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sản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hữu</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tính</a:t>
            </a:r>
            <a:r>
              <a:rPr lang="en-US" sz="3200" b="1" dirty="0">
                <a:solidFill>
                  <a:srgbClr val="FF0000"/>
                </a:solidFill>
                <a:latin typeface="Times New Roman" panose="02020603050405020304" pitchFamily="18" charset="0"/>
              </a:rPr>
              <a:t>?</a:t>
            </a:r>
          </a:p>
        </p:txBody>
      </p:sp>
      <p:sp>
        <p:nvSpPr>
          <p:cNvPr id="18" name="Text Box 8"/>
          <p:cNvSpPr txBox="1">
            <a:spLocks noChangeArrowheads="1"/>
          </p:cNvSpPr>
          <p:nvPr/>
        </p:nvSpPr>
        <p:spPr bwMode="auto">
          <a:xfrm>
            <a:off x="1828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eaLnBrk="0" fontAlgn="base" hangingPunct="0">
              <a:spcBef>
                <a:spcPct val="50000"/>
              </a:spcBef>
              <a:spcAft>
                <a:spcPct val="0"/>
              </a:spcAft>
              <a:defRPr/>
            </a:pPr>
            <a:r>
              <a:rPr lang="en-US" sz="4400" b="1" dirty="0" err="1">
                <a:solidFill>
                  <a:srgbClr val="FF0000"/>
                </a:solidFill>
                <a:effectLst>
                  <a:outerShdw blurRad="38100" dist="38100" dir="2700000" algn="tl">
                    <a:srgbClr val="000000"/>
                  </a:outerShdw>
                </a:effectLst>
                <a:latin typeface="Arial" panose="020B0604020202020204" pitchFamily="34" charset="0"/>
              </a:rPr>
              <a:t>LUYỆN</a:t>
            </a:r>
            <a:r>
              <a:rPr lang="en-US" sz="4400" b="1" dirty="0">
                <a:solidFill>
                  <a:srgbClr val="FF0000"/>
                </a:solidFill>
                <a:effectLst>
                  <a:outerShdw blurRad="38100" dist="38100" dir="2700000" algn="tl">
                    <a:srgbClr val="000000"/>
                  </a:outerShdw>
                </a:effectLst>
                <a:latin typeface="Arial" panose="020B0604020202020204" pitchFamily="34" charset="0"/>
              </a:rPr>
              <a:t> </a:t>
            </a:r>
            <a:r>
              <a:rPr lang="en-US" sz="4400" b="1" dirty="0" err="1">
                <a:solidFill>
                  <a:srgbClr val="FF0000"/>
                </a:solidFill>
                <a:effectLst>
                  <a:outerShdw blurRad="38100" dist="38100" dir="2700000" algn="tl">
                    <a:srgbClr val="000000"/>
                  </a:outerShdw>
                </a:effectLst>
                <a:latin typeface="Arial" panose="020B0604020202020204" pitchFamily="34" charset="0"/>
              </a:rPr>
              <a:t>TẬP</a:t>
            </a:r>
            <a:endParaRPr lang="en-US" sz="4400" b="1" dirty="0">
              <a:solidFill>
                <a:srgbClr val="FF00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011188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1335"/>
                                        </p:tgtEl>
                                        <p:attrNameLst>
                                          <p:attrName>style.visibility</p:attrName>
                                        </p:attrNameLst>
                                      </p:cBhvr>
                                      <p:to>
                                        <p:strVal val="visible"/>
                                      </p:to>
                                    </p:set>
                                    <p:animEffect transition="in" filter="box(in)">
                                      <p:cBhvr>
                                        <p:cTn id="7" dur="500"/>
                                        <p:tgtEl>
                                          <p:spTgt spid="311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1336"/>
                                        </p:tgtEl>
                                        <p:attrNameLst>
                                          <p:attrName>style.visibility</p:attrName>
                                        </p:attrNameLst>
                                      </p:cBhvr>
                                      <p:to>
                                        <p:strVal val="visible"/>
                                      </p:to>
                                    </p:set>
                                    <p:animEffect transition="in" filter="box(in)">
                                      <p:cBhvr>
                                        <p:cTn id="12" dur="500"/>
                                        <p:tgtEl>
                                          <p:spTgt spid="311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1339"/>
                                        </p:tgtEl>
                                        <p:attrNameLst>
                                          <p:attrName>style.visibility</p:attrName>
                                        </p:attrNameLst>
                                      </p:cBhvr>
                                      <p:to>
                                        <p:strVal val="visible"/>
                                      </p:to>
                                    </p:set>
                                    <p:animEffect transition="in" filter="box(in)">
                                      <p:cBhvr>
                                        <p:cTn id="17" dur="500"/>
                                        <p:tgtEl>
                                          <p:spTgt spid="3113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1340"/>
                                        </p:tgtEl>
                                        <p:attrNameLst>
                                          <p:attrName>style.visibility</p:attrName>
                                        </p:attrNameLst>
                                      </p:cBhvr>
                                      <p:to>
                                        <p:strVal val="visible"/>
                                      </p:to>
                                    </p:set>
                                    <p:animEffect transition="in" filter="box(in)">
                                      <p:cBhvr>
                                        <p:cTn id="22" dur="500"/>
                                        <p:tgtEl>
                                          <p:spTgt spid="3113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1342"/>
                                        </p:tgtEl>
                                        <p:attrNameLst>
                                          <p:attrName>style.visibility</p:attrName>
                                        </p:attrNameLst>
                                      </p:cBhvr>
                                      <p:to>
                                        <p:strVal val="visible"/>
                                      </p:to>
                                    </p:set>
                                    <p:animEffect transition="in" filter="box(in)">
                                      <p:cBhvr>
                                        <p:cTn id="27" dur="500"/>
                                        <p:tgtEl>
                                          <p:spTgt spid="3113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1343"/>
                                        </p:tgtEl>
                                        <p:attrNameLst>
                                          <p:attrName>style.visibility</p:attrName>
                                        </p:attrNameLst>
                                      </p:cBhvr>
                                      <p:to>
                                        <p:strVal val="visible"/>
                                      </p:to>
                                    </p:set>
                                    <p:animEffect transition="in" filter="box(in)">
                                      <p:cBhvr>
                                        <p:cTn id="32" dur="500"/>
                                        <p:tgtEl>
                                          <p:spTgt spid="3113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1347"/>
                                        </p:tgtEl>
                                        <p:attrNameLst>
                                          <p:attrName>style.visibility</p:attrName>
                                        </p:attrNameLst>
                                      </p:cBhvr>
                                      <p:to>
                                        <p:strVal val="visible"/>
                                      </p:to>
                                    </p:set>
                                    <p:animEffect transition="in" filter="box(in)">
                                      <p:cBhvr>
                                        <p:cTn id="37" dur="500"/>
                                        <p:tgtEl>
                                          <p:spTgt spid="3113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1348"/>
                                        </p:tgtEl>
                                        <p:attrNameLst>
                                          <p:attrName>style.visibility</p:attrName>
                                        </p:attrNameLst>
                                      </p:cBhvr>
                                      <p:to>
                                        <p:strVal val="visible"/>
                                      </p:to>
                                    </p:set>
                                    <p:animEffect transition="in" filter="box(in)">
                                      <p:cBhvr>
                                        <p:cTn id="42" dur="500"/>
                                        <p:tgtEl>
                                          <p:spTgt spid="3113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1344"/>
                                        </p:tgtEl>
                                        <p:attrNameLst>
                                          <p:attrName>style.visibility</p:attrName>
                                        </p:attrNameLst>
                                      </p:cBhvr>
                                      <p:to>
                                        <p:strVal val="visible"/>
                                      </p:to>
                                    </p:set>
                                    <p:animEffect transition="in" filter="box(in)">
                                      <p:cBhvr>
                                        <p:cTn id="47" dur="500"/>
                                        <p:tgtEl>
                                          <p:spTgt spid="3113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1345"/>
                                        </p:tgtEl>
                                        <p:attrNameLst>
                                          <p:attrName>style.visibility</p:attrName>
                                        </p:attrNameLst>
                                      </p:cBhvr>
                                      <p:to>
                                        <p:strVal val="visible"/>
                                      </p:to>
                                    </p:set>
                                    <p:animEffect transition="in" filter="box(in)">
                                      <p:cBhvr>
                                        <p:cTn id="52" dur="500"/>
                                        <p:tgtEl>
                                          <p:spTgt spid="311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35" grpId="0" autoUpdateAnimBg="0"/>
      <p:bldP spid="311336" grpId="0" autoUpdateAnimBg="0"/>
      <p:bldP spid="311339" grpId="0" autoUpdateAnimBg="0"/>
      <p:bldP spid="311340" grpId="0" autoUpdateAnimBg="0"/>
      <p:bldP spid="311342" grpId="0" autoUpdateAnimBg="0"/>
      <p:bldP spid="311343" grpId="0" autoUpdateAnimBg="0"/>
      <p:bldP spid="311344" grpId="0" autoUpdateAnimBg="0"/>
      <p:bldP spid="311345" grpId="0" autoUpdateAnimBg="0"/>
      <p:bldP spid="311347" grpId="0" autoUpdateAnimBg="0"/>
      <p:bldP spid="31134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24001" y="0"/>
          <a:ext cx="9143999" cy="6019800"/>
        </p:xfrm>
        <a:graphic>
          <a:graphicData uri="http://schemas.openxmlformats.org/drawingml/2006/table">
            <a:tbl>
              <a:tblPr firstRow="1" bandRow="1">
                <a:tableStyleId>{5C22544A-7EE6-4342-B048-85BDC9FD1C3A}</a:tableStyleId>
              </a:tblPr>
              <a:tblGrid>
                <a:gridCol w="1699327">
                  <a:extLst>
                    <a:ext uri="{9D8B030D-6E8A-4147-A177-3AD203B41FA5}">
                      <a16:colId xmlns:a16="http://schemas.microsoft.com/office/drawing/2014/main" val="20000"/>
                    </a:ext>
                  </a:extLst>
                </a:gridCol>
                <a:gridCol w="3722336">
                  <a:extLst>
                    <a:ext uri="{9D8B030D-6E8A-4147-A177-3AD203B41FA5}">
                      <a16:colId xmlns:a16="http://schemas.microsoft.com/office/drawing/2014/main" val="20001"/>
                    </a:ext>
                  </a:extLst>
                </a:gridCol>
                <a:gridCol w="3722336">
                  <a:extLst>
                    <a:ext uri="{9D8B030D-6E8A-4147-A177-3AD203B41FA5}">
                      <a16:colId xmlns:a16="http://schemas.microsoft.com/office/drawing/2014/main" val="20002"/>
                    </a:ext>
                  </a:extLst>
                </a:gridCol>
              </a:tblGrid>
              <a:tr h="1088441">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Hình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thức</a:t>
                      </a:r>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Thụ</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tinh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ngoài</a:t>
                      </a:r>
                      <a:r>
                        <a:rPr lang="en-US" sz="3000" baseline="0" dirty="0" smtClean="0">
                          <a:solidFill>
                            <a:schemeClr val="tx1"/>
                          </a:solidFill>
                          <a:latin typeface="Times New Roman" panose="02020603050405020304" pitchFamily="18" charset="0"/>
                          <a:cs typeface="Times New Roman" panose="02020603050405020304" pitchFamily="18" charset="0"/>
                        </a:rPr>
                        <a:t> </a:t>
                      </a:r>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Thụ</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tinh</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trong</a:t>
                      </a:r>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51011">
                <a:tc>
                  <a:txBody>
                    <a:bodyPr/>
                    <a:lstStyle/>
                    <a:p>
                      <a:pPr algn="ctr"/>
                      <a:r>
                        <a:rPr lang="en-US" sz="3000" b="1" dirty="0" err="1" smtClean="0">
                          <a:solidFill>
                            <a:schemeClr val="tx1"/>
                          </a:solidFill>
                          <a:latin typeface="Times New Roman" panose="02020603050405020304" pitchFamily="18" charset="0"/>
                          <a:cs typeface="Times New Roman" panose="02020603050405020304" pitchFamily="18" charset="0"/>
                        </a:rPr>
                        <a:t>Đặc</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điểm</a:t>
                      </a:r>
                      <a:endParaRPr lang="vi-VN" sz="3000" b="1"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37348">
                <a:tc>
                  <a:txBody>
                    <a:bodyPr/>
                    <a:lstStyle/>
                    <a:p>
                      <a:pPr algn="ctr"/>
                      <a:r>
                        <a:rPr lang="en-US" sz="3000" b="1" dirty="0" err="1" smtClean="0">
                          <a:solidFill>
                            <a:schemeClr val="tx1"/>
                          </a:solidFill>
                          <a:latin typeface="Times New Roman" panose="02020603050405020304" pitchFamily="18" charset="0"/>
                          <a:cs typeface="Times New Roman" panose="02020603050405020304" pitchFamily="18" charset="0"/>
                        </a:rPr>
                        <a:t>Ví</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dụ</a:t>
                      </a:r>
                      <a:endParaRPr lang="vi-VN" sz="3000" b="1"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3000">
                <a:tc>
                  <a:txBody>
                    <a:bodyPr/>
                    <a:lstStyle/>
                    <a:p>
                      <a:pPr algn="ctr"/>
                      <a:r>
                        <a:rPr lang="en-US" sz="3000" b="1" dirty="0" err="1" smtClean="0">
                          <a:solidFill>
                            <a:schemeClr val="tx1"/>
                          </a:solidFill>
                          <a:latin typeface="Times New Roman" panose="02020603050405020304" pitchFamily="18" charset="0"/>
                          <a:cs typeface="Times New Roman" panose="02020603050405020304" pitchFamily="18" charset="0"/>
                        </a:rPr>
                        <a:t>Hiệu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quả</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thụ</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tinh</a:t>
                      </a:r>
                      <a:endParaRPr lang="vi-VN" sz="3000" b="1"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000" dirty="0">
                        <a:solidFill>
                          <a:schemeClr val="tx1"/>
                        </a:solidFill>
                        <a:latin typeface="Times New Roman" panose="02020603050405020304" pitchFamily="18" charset="0"/>
                        <a:cs typeface="Times New Roman" panose="02020603050405020304" pitchFamily="18"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TextBox 4"/>
          <p:cNvSpPr txBox="1">
            <a:spLocks noChangeArrowheads="1"/>
          </p:cNvSpPr>
          <p:nvPr/>
        </p:nvSpPr>
        <p:spPr bwMode="auto">
          <a:xfrm>
            <a:off x="3581400" y="3581401"/>
            <a:ext cx="2895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b="1" dirty="0" err="1">
                <a:solidFill>
                  <a:srgbClr val="000000"/>
                </a:solidFill>
                <a:latin typeface="Times New Roman" panose="02020603050405020304" pitchFamily="18" charset="0"/>
                <a:cs typeface="Times New Roman" panose="02020603050405020304" pitchFamily="18" charset="0"/>
              </a:rPr>
              <a:t>Ếch</a:t>
            </a:r>
            <a:r>
              <a:rPr lang="en-US" altLang="vi-VN" b="1" dirty="0">
                <a:solidFill>
                  <a:srgbClr val="000000"/>
                </a:solidFill>
                <a:latin typeface="Times New Roman" panose="02020603050405020304" pitchFamily="18" charset="0"/>
                <a:cs typeface="Times New Roman" panose="02020603050405020304" pitchFamily="18" charset="0"/>
              </a:rPr>
              <a:t> , </a:t>
            </a:r>
            <a:r>
              <a:rPr lang="en-US" altLang="vi-VN" b="1" dirty="0" err="1">
                <a:solidFill>
                  <a:srgbClr val="000000"/>
                </a:solidFill>
                <a:latin typeface="Times New Roman" panose="02020603050405020304" pitchFamily="18" charset="0"/>
                <a:cs typeface="Times New Roman" panose="02020603050405020304" pitchFamily="18" charset="0"/>
              </a:rPr>
              <a:t>cá</a:t>
            </a:r>
            <a:r>
              <a:rPr lang="en-US" altLang="vi-VN" b="1" dirty="0">
                <a:solidFill>
                  <a:srgbClr val="000000"/>
                </a:solidFill>
                <a:latin typeface="Times New Roman" panose="02020603050405020304" pitchFamily="18" charset="0"/>
                <a:cs typeface="Times New Roman" panose="02020603050405020304" pitchFamily="18" charset="0"/>
              </a:rPr>
              <a:t>…</a:t>
            </a:r>
            <a:endParaRPr lang="vi-VN" altLang="vi-VN" b="1"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endParaRPr lang="vi-VN" altLang="vi-VN" sz="1800" b="1" dirty="0">
              <a:solidFill>
                <a:srgbClr val="000000"/>
              </a:solidFill>
              <a:latin typeface="Arial" panose="020B0604020202020204" pitchFamily="34" charset="0"/>
            </a:endParaRPr>
          </a:p>
        </p:txBody>
      </p:sp>
      <p:sp>
        <p:nvSpPr>
          <p:cNvPr id="7" name="TextBox 6"/>
          <p:cNvSpPr txBox="1">
            <a:spLocks noChangeArrowheads="1"/>
          </p:cNvSpPr>
          <p:nvPr/>
        </p:nvSpPr>
        <p:spPr bwMode="auto">
          <a:xfrm>
            <a:off x="7505700" y="3613151"/>
            <a:ext cx="228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sz="3000" b="1" dirty="0" err="1">
                <a:solidFill>
                  <a:srgbClr val="000000"/>
                </a:solidFill>
                <a:latin typeface="Times New Roman" panose="02020603050405020304" pitchFamily="18" charset="0"/>
                <a:cs typeface="Times New Roman" panose="02020603050405020304" pitchFamily="18" charset="0"/>
              </a:rPr>
              <a:t>Lợn</a:t>
            </a:r>
            <a:r>
              <a:rPr lang="en-US" altLang="vi-VN" sz="3000" b="1" dirty="0">
                <a:solidFill>
                  <a:srgbClr val="000000"/>
                </a:solidFill>
                <a:latin typeface="Times New Roman" panose="02020603050405020304" pitchFamily="18" charset="0"/>
                <a:cs typeface="Times New Roman" panose="02020603050405020304" pitchFamily="18" charset="0"/>
              </a:rPr>
              <a:t>, </a:t>
            </a:r>
            <a:r>
              <a:rPr lang="en-US" altLang="vi-VN" sz="3000" b="1" dirty="0" err="1">
                <a:solidFill>
                  <a:srgbClr val="000000"/>
                </a:solidFill>
                <a:latin typeface="Times New Roman" panose="02020603050405020304" pitchFamily="18" charset="0"/>
                <a:cs typeface="Times New Roman" panose="02020603050405020304" pitchFamily="18" charset="0"/>
              </a:rPr>
              <a:t>rắn</a:t>
            </a:r>
            <a:r>
              <a:rPr lang="en-US" altLang="vi-VN" sz="3000" b="1" dirty="0">
                <a:solidFill>
                  <a:srgbClr val="000000"/>
                </a:solidFill>
                <a:latin typeface="Times New Roman" panose="02020603050405020304" pitchFamily="18" charset="0"/>
                <a:cs typeface="Times New Roman" panose="02020603050405020304" pitchFamily="18" charset="0"/>
              </a:rPr>
              <a:t>….</a:t>
            </a:r>
            <a:endParaRPr lang="vi-VN" altLang="vi-VN" sz="3000" b="1"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endParaRPr lang="vi-VN" altLang="vi-VN" sz="1800" b="1" dirty="0">
              <a:solidFill>
                <a:srgbClr val="000000"/>
              </a:solidFill>
              <a:latin typeface="Arial" panose="020B0604020202020204" pitchFamily="34" charset="0"/>
            </a:endParaRPr>
          </a:p>
        </p:txBody>
      </p:sp>
      <p:sp>
        <p:nvSpPr>
          <p:cNvPr id="9" name="TextBox 8"/>
          <p:cNvSpPr txBox="1">
            <a:spLocks noChangeArrowheads="1"/>
          </p:cNvSpPr>
          <p:nvPr/>
        </p:nvSpPr>
        <p:spPr bwMode="auto">
          <a:xfrm>
            <a:off x="3352800" y="1219201"/>
            <a:ext cx="3505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sz="2800" b="1" dirty="0" err="1">
                <a:solidFill>
                  <a:srgbClr val="000000"/>
                </a:solidFill>
                <a:latin typeface="Times New Roman" panose="02020603050405020304" pitchFamily="18" charset="0"/>
              </a:rPr>
              <a:t>Trứng</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gặp</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tinh</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trùng</a:t>
            </a:r>
            <a:r>
              <a:rPr lang="en-US" altLang="vi-VN" sz="2800" b="1" dirty="0">
                <a:solidFill>
                  <a:srgbClr val="000000"/>
                </a:solidFill>
                <a:latin typeface="Times New Roman" panose="02020603050405020304" pitchFamily="18" charset="0"/>
              </a:rPr>
              <a:t> </a:t>
            </a:r>
          </a:p>
          <a:p>
            <a:pPr fontAlgn="base">
              <a:spcBef>
                <a:spcPct val="0"/>
              </a:spcBef>
              <a:spcAft>
                <a:spcPct val="0"/>
              </a:spcAft>
              <a:buNone/>
            </a:pPr>
            <a:r>
              <a:rPr lang="en-US" altLang="vi-VN" sz="2800" b="1" dirty="0" err="1">
                <a:solidFill>
                  <a:srgbClr val="000000"/>
                </a:solidFill>
                <a:latin typeface="Times New Roman" panose="02020603050405020304" pitchFamily="18" charset="0"/>
              </a:rPr>
              <a:t>và</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thụ</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tinh</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bên</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ngoài</a:t>
            </a:r>
            <a:r>
              <a:rPr lang="en-US" altLang="vi-VN" sz="2800" b="1" dirty="0">
                <a:solidFill>
                  <a:srgbClr val="000000"/>
                </a:solidFill>
                <a:latin typeface="Times New Roman" panose="02020603050405020304" pitchFamily="18" charset="0"/>
              </a:rPr>
              <a:t> </a:t>
            </a:r>
          </a:p>
          <a:p>
            <a:pPr fontAlgn="base">
              <a:spcBef>
                <a:spcPct val="0"/>
              </a:spcBef>
              <a:spcAft>
                <a:spcPct val="0"/>
              </a:spcAft>
              <a:buNone/>
            </a:pPr>
            <a:r>
              <a:rPr lang="en-US" altLang="vi-VN" sz="2800" b="1" dirty="0" err="1">
                <a:solidFill>
                  <a:srgbClr val="000000"/>
                </a:solidFill>
                <a:latin typeface="Times New Roman" panose="02020603050405020304" pitchFamily="18" charset="0"/>
              </a:rPr>
              <a:t>cơ</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thể</a:t>
            </a:r>
            <a:r>
              <a:rPr lang="en-US" altLang="vi-VN" sz="2800" b="1" dirty="0">
                <a:solidFill>
                  <a:srgbClr val="000000"/>
                </a:solidFill>
                <a:latin typeface="Times New Roman" panose="02020603050405020304" pitchFamily="18" charset="0"/>
              </a:rPr>
              <a:t> con </a:t>
            </a:r>
            <a:r>
              <a:rPr lang="en-US" altLang="vi-VN" sz="2800" b="1" dirty="0" err="1">
                <a:solidFill>
                  <a:srgbClr val="000000"/>
                </a:solidFill>
                <a:latin typeface="Times New Roman" panose="02020603050405020304" pitchFamily="18" charset="0"/>
              </a:rPr>
              <a:t>cái</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trong</a:t>
            </a:r>
            <a:endParaRPr lang="en-US" altLang="vi-VN" sz="2800" b="1" dirty="0">
              <a:solidFill>
                <a:srgbClr val="000000"/>
              </a:solidFill>
              <a:latin typeface="Times New Roman" panose="02020603050405020304" pitchFamily="18" charset="0"/>
            </a:endParaRPr>
          </a:p>
          <a:p>
            <a:pPr fontAlgn="base">
              <a:spcBef>
                <a:spcPct val="0"/>
              </a:spcBef>
              <a:spcAft>
                <a:spcPct val="0"/>
              </a:spcAft>
              <a:buNone/>
            </a:pPr>
            <a:r>
              <a:rPr lang="en-US" altLang="vi-VN" sz="2800" b="1" dirty="0" err="1">
                <a:solidFill>
                  <a:srgbClr val="000000"/>
                </a:solidFill>
                <a:latin typeface="Times New Roman" panose="02020603050405020304" pitchFamily="18" charset="0"/>
              </a:rPr>
              <a:t>môi</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trường</a:t>
            </a:r>
            <a:r>
              <a:rPr lang="en-US" altLang="vi-VN" sz="2800" b="1" dirty="0">
                <a:solidFill>
                  <a:srgbClr val="000000"/>
                </a:solidFill>
                <a:latin typeface="Times New Roman" panose="02020603050405020304" pitchFamily="18" charset="0"/>
              </a:rPr>
              <a:t> </a:t>
            </a:r>
            <a:r>
              <a:rPr lang="en-US" altLang="vi-VN" sz="2800" b="1" dirty="0" err="1">
                <a:solidFill>
                  <a:srgbClr val="000000"/>
                </a:solidFill>
                <a:latin typeface="Times New Roman" panose="02020603050405020304" pitchFamily="18" charset="0"/>
              </a:rPr>
              <a:t>nước</a:t>
            </a:r>
            <a:r>
              <a:rPr lang="en-US" altLang="vi-VN" sz="2800" b="1" dirty="0">
                <a:solidFill>
                  <a:srgbClr val="000000"/>
                </a:solidFill>
                <a:latin typeface="Times New Roman" panose="02020603050405020304" pitchFamily="18" charset="0"/>
              </a:rPr>
              <a:t>)</a:t>
            </a:r>
            <a:endParaRPr lang="en-GB" altLang="vi-VN" sz="2800" b="1" dirty="0">
              <a:solidFill>
                <a:srgbClr val="000000"/>
              </a:solidFill>
              <a:latin typeface="Times New Roman" panose="02020603050405020304" pitchFamily="18" charset="0"/>
            </a:endParaRPr>
          </a:p>
          <a:p>
            <a:pPr fontAlgn="base">
              <a:spcBef>
                <a:spcPct val="0"/>
              </a:spcBef>
              <a:spcAft>
                <a:spcPct val="0"/>
              </a:spcAft>
              <a:buNone/>
            </a:pPr>
            <a:endParaRPr lang="vi-VN" altLang="vi-VN" sz="1800" b="1" dirty="0">
              <a:solidFill>
                <a:srgbClr val="000000"/>
              </a:solidFill>
              <a:latin typeface="Arial" panose="020B0604020202020204" pitchFamily="34" charset="0"/>
            </a:endParaRPr>
          </a:p>
        </p:txBody>
      </p:sp>
      <p:sp>
        <p:nvSpPr>
          <p:cNvPr id="10" name="TextBox 9"/>
          <p:cNvSpPr txBox="1">
            <a:spLocks noChangeArrowheads="1"/>
          </p:cNvSpPr>
          <p:nvPr/>
        </p:nvSpPr>
        <p:spPr bwMode="auto">
          <a:xfrm>
            <a:off x="6934200" y="1371600"/>
            <a:ext cx="3429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sz="2400" b="1" dirty="0" err="1">
                <a:solidFill>
                  <a:srgbClr val="000000"/>
                </a:solidFill>
                <a:latin typeface="Times New Roman" panose="02020603050405020304" pitchFamily="18" charset="0"/>
              </a:rPr>
              <a:t>Trứng</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gặp</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tinh</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trùng</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và</a:t>
            </a:r>
            <a:endParaRPr lang="en-US" altLang="vi-VN" sz="2400" b="1" dirty="0">
              <a:solidFill>
                <a:srgbClr val="000000"/>
              </a:solidFill>
              <a:latin typeface="Times New Roman" panose="02020603050405020304" pitchFamily="18" charset="0"/>
            </a:endParaRPr>
          </a:p>
          <a:p>
            <a:pPr fontAlgn="base">
              <a:spcBef>
                <a:spcPct val="0"/>
              </a:spcBef>
              <a:spcAft>
                <a:spcPct val="0"/>
              </a:spcAft>
              <a:buNone/>
            </a:pPr>
            <a:r>
              <a:rPr lang="en-US" altLang="vi-VN" sz="2400" b="1" dirty="0" err="1">
                <a:solidFill>
                  <a:srgbClr val="000000"/>
                </a:solidFill>
                <a:latin typeface="Times New Roman" panose="02020603050405020304" pitchFamily="18" charset="0"/>
              </a:rPr>
              <a:t>thụ</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tinh</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trong</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cơ</a:t>
            </a:r>
            <a:r>
              <a:rPr lang="en-US" altLang="vi-VN" sz="2400" b="1" dirty="0">
                <a:solidFill>
                  <a:srgbClr val="000000"/>
                </a:solidFill>
                <a:latin typeface="Times New Roman" panose="02020603050405020304" pitchFamily="18" charset="0"/>
              </a:rPr>
              <a:t> </a:t>
            </a:r>
          </a:p>
          <a:p>
            <a:pPr fontAlgn="base">
              <a:spcBef>
                <a:spcPct val="0"/>
              </a:spcBef>
              <a:spcAft>
                <a:spcPct val="0"/>
              </a:spcAft>
              <a:buNone/>
            </a:pPr>
            <a:r>
              <a:rPr lang="en-US" altLang="vi-VN" sz="2400" b="1" dirty="0" err="1">
                <a:solidFill>
                  <a:srgbClr val="000000"/>
                </a:solidFill>
                <a:latin typeface="Times New Roman" panose="02020603050405020304" pitchFamily="18" charset="0"/>
              </a:rPr>
              <a:t>quan</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sinh</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dục</a:t>
            </a:r>
            <a:r>
              <a:rPr lang="en-US" altLang="vi-VN" sz="2400" b="1" dirty="0">
                <a:solidFill>
                  <a:srgbClr val="000000"/>
                </a:solidFill>
                <a:latin typeface="Times New Roman" panose="02020603050405020304" pitchFamily="18" charset="0"/>
              </a:rPr>
              <a:t> con </a:t>
            </a:r>
          </a:p>
          <a:p>
            <a:pPr fontAlgn="base">
              <a:spcBef>
                <a:spcPct val="0"/>
              </a:spcBef>
              <a:spcAft>
                <a:spcPct val="0"/>
              </a:spcAft>
              <a:buNone/>
            </a:pPr>
            <a:r>
              <a:rPr lang="en-US" altLang="vi-VN" sz="2400" b="1" dirty="0" err="1">
                <a:solidFill>
                  <a:srgbClr val="000000"/>
                </a:solidFill>
                <a:latin typeface="Times New Roman" panose="02020603050405020304" pitchFamily="18" charset="0"/>
              </a:rPr>
              <a:t>cái</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phải</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có</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sự</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giao</a:t>
            </a:r>
            <a:r>
              <a:rPr lang="en-US" altLang="vi-VN" sz="2400" b="1" dirty="0">
                <a:solidFill>
                  <a:srgbClr val="000000"/>
                </a:solidFill>
                <a:latin typeface="Times New Roman" panose="02020603050405020304" pitchFamily="18" charset="0"/>
              </a:rPr>
              <a:t> </a:t>
            </a:r>
            <a:r>
              <a:rPr lang="en-US" altLang="vi-VN" sz="2400" b="1" dirty="0" err="1">
                <a:solidFill>
                  <a:srgbClr val="000000"/>
                </a:solidFill>
                <a:latin typeface="Times New Roman" panose="02020603050405020304" pitchFamily="18" charset="0"/>
              </a:rPr>
              <a:t>phối</a:t>
            </a:r>
            <a:r>
              <a:rPr lang="en-US" altLang="vi-VN" sz="2400" b="1" dirty="0">
                <a:solidFill>
                  <a:srgbClr val="000000"/>
                </a:solidFill>
                <a:latin typeface="Times New Roman" panose="02020603050405020304" pitchFamily="18" charset="0"/>
              </a:rPr>
              <a:t>)</a:t>
            </a:r>
            <a:endParaRPr lang="vi-VN" altLang="vi-VN" sz="2400" b="1" dirty="0">
              <a:solidFill>
                <a:srgbClr val="000000"/>
              </a:solidFill>
              <a:latin typeface="Arial" panose="020B0604020202020204" pitchFamily="34" charset="0"/>
            </a:endParaRPr>
          </a:p>
        </p:txBody>
      </p:sp>
      <p:sp>
        <p:nvSpPr>
          <p:cNvPr id="11" name="TextBox 10"/>
          <p:cNvSpPr txBox="1">
            <a:spLocks noChangeArrowheads="1"/>
          </p:cNvSpPr>
          <p:nvPr/>
        </p:nvSpPr>
        <p:spPr bwMode="auto">
          <a:xfrm>
            <a:off x="4056529" y="50292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b="1" dirty="0" err="1">
                <a:solidFill>
                  <a:srgbClr val="000000"/>
                </a:solidFill>
                <a:latin typeface="Times New Roman" panose="02020603050405020304" pitchFamily="18" charset="0"/>
                <a:cs typeface="Times New Roman" panose="02020603050405020304" pitchFamily="18" charset="0"/>
              </a:rPr>
              <a:t>Thấp</a:t>
            </a:r>
            <a:endParaRPr lang="vi-VN" altLang="vi-VN" b="1"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7772400" y="5033682"/>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vi-VN" b="1" dirty="0">
                <a:solidFill>
                  <a:srgbClr val="000000"/>
                </a:solidFill>
                <a:latin typeface="Times New Roman" panose="02020603050405020304" pitchFamily="18" charset="0"/>
                <a:cs typeface="Times New Roman" panose="02020603050405020304" pitchFamily="18" charset="0"/>
              </a:rPr>
              <a:t>Cao</a:t>
            </a:r>
            <a:endParaRPr lang="vi-VN" altLang="vi-VN"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1934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Oval 3"/>
          <p:cNvSpPr>
            <a:spLocks noChangeArrowheads="1"/>
          </p:cNvSpPr>
          <p:nvPr/>
        </p:nvSpPr>
        <p:spPr bwMode="auto">
          <a:xfrm>
            <a:off x="1886884" y="2514600"/>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313346" name="Oval 2"/>
          <p:cNvSpPr>
            <a:spLocks noChangeArrowheads="1"/>
          </p:cNvSpPr>
          <p:nvPr/>
        </p:nvSpPr>
        <p:spPr bwMode="auto">
          <a:xfrm>
            <a:off x="1851025" y="4973638"/>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313350" name="Text Box 6"/>
          <p:cNvSpPr txBox="1">
            <a:spLocks noChangeArrowheads="1"/>
          </p:cNvSpPr>
          <p:nvPr/>
        </p:nvSpPr>
        <p:spPr bwMode="auto">
          <a:xfrm>
            <a:off x="1828800" y="14288"/>
            <a:ext cx="8356600" cy="823912"/>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eaLnBrk="0" fontAlgn="base" hangingPunct="0">
              <a:spcBef>
                <a:spcPct val="50000"/>
              </a:spcBef>
              <a:spcAft>
                <a:spcPct val="0"/>
              </a:spcAft>
              <a:defRPr/>
            </a:pPr>
            <a:r>
              <a:rPr lang="en-US" sz="4800" b="1">
                <a:solidFill>
                  <a:srgbClr val="FF0000"/>
                </a:solidFill>
                <a:effectLst>
                  <a:outerShdw blurRad="38100" dist="38100" dir="2700000" algn="tl">
                    <a:srgbClr val="000000"/>
                  </a:outerShdw>
                </a:effectLst>
                <a:latin typeface="Arial" panose="020B0604020202020204" pitchFamily="34" charset="0"/>
              </a:rPr>
              <a:t>CHỌN CÂU TRẢ LỜI ĐÚNG</a:t>
            </a:r>
          </a:p>
        </p:txBody>
      </p:sp>
      <p:sp>
        <p:nvSpPr>
          <p:cNvPr id="101381" name="Text Box 4"/>
          <p:cNvSpPr txBox="1">
            <a:spLocks noChangeArrowheads="1"/>
          </p:cNvSpPr>
          <p:nvPr/>
        </p:nvSpPr>
        <p:spPr bwMode="auto">
          <a:xfrm>
            <a:off x="1902387" y="838200"/>
            <a:ext cx="8816975" cy="293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20000"/>
              </a:lnSpc>
              <a:spcBef>
                <a:spcPts val="0"/>
              </a:spcBef>
              <a:spcAft>
                <a:spcPct val="0"/>
              </a:spcAft>
              <a:buNone/>
            </a:pPr>
            <a:r>
              <a:rPr lang="vi-VN" sz="2200" b="1" dirty="0">
                <a:solidFill>
                  <a:srgbClr val="000000"/>
                </a:solidFill>
                <a:latin typeface="Arial"/>
              </a:rPr>
              <a:t>Câu </a:t>
            </a:r>
            <a:r>
              <a:rPr lang="en-US" sz="2200" b="1" dirty="0">
                <a:solidFill>
                  <a:srgbClr val="000000"/>
                </a:solidFill>
                <a:latin typeface="Arial"/>
              </a:rPr>
              <a:t>1</a:t>
            </a:r>
            <a:r>
              <a:rPr lang="vi-VN" sz="2200" b="1" dirty="0">
                <a:solidFill>
                  <a:srgbClr val="000000"/>
                </a:solidFill>
                <a:latin typeface="Arial"/>
              </a:rPr>
              <a:t>.</a:t>
            </a:r>
            <a:r>
              <a:rPr lang="vi-VN" sz="2200" dirty="0">
                <a:solidFill>
                  <a:srgbClr val="000000"/>
                </a:solidFill>
                <a:latin typeface="Arial"/>
              </a:rPr>
              <a:t> Sinh sản </a:t>
            </a:r>
            <a:r>
              <a:rPr lang="en-US" sz="2200" dirty="0" err="1">
                <a:solidFill>
                  <a:srgbClr val="000000"/>
                </a:solidFill>
                <a:latin typeface="Arial"/>
              </a:rPr>
              <a:t>hữu</a:t>
            </a:r>
            <a:r>
              <a:rPr lang="en-US" sz="2200" dirty="0">
                <a:solidFill>
                  <a:srgbClr val="000000"/>
                </a:solidFill>
                <a:latin typeface="Arial"/>
              </a:rPr>
              <a:t> </a:t>
            </a:r>
            <a:r>
              <a:rPr lang="en-US" sz="2200" dirty="0" err="1">
                <a:solidFill>
                  <a:srgbClr val="000000"/>
                </a:solidFill>
                <a:latin typeface="Arial"/>
              </a:rPr>
              <a:t>tính</a:t>
            </a:r>
            <a:r>
              <a:rPr lang="en-US" sz="2200" dirty="0">
                <a:solidFill>
                  <a:srgbClr val="000000"/>
                </a:solidFill>
                <a:latin typeface="Arial"/>
              </a:rPr>
              <a:t> </a:t>
            </a:r>
            <a:r>
              <a:rPr lang="vi-VN" sz="2200" dirty="0">
                <a:solidFill>
                  <a:srgbClr val="000000"/>
                </a:solidFill>
                <a:latin typeface="Arial"/>
              </a:rPr>
              <a:t>ở </a:t>
            </a:r>
            <a:r>
              <a:rPr lang="vi-VN" sz="2200" dirty="0">
                <a:solidFill>
                  <a:srgbClr val="000000"/>
                </a:solidFill>
                <a:latin typeface="Arial"/>
              </a:rPr>
              <a:t>thực vật là cây </a:t>
            </a:r>
            <a:r>
              <a:rPr lang="en-US" sz="2200" dirty="0">
                <a:solidFill>
                  <a:srgbClr val="000000"/>
                </a:solidFill>
                <a:latin typeface="Arial"/>
              </a:rPr>
              <a:t>c</a:t>
            </a:r>
            <a:r>
              <a:rPr lang="vi-VN" sz="2200" dirty="0">
                <a:solidFill>
                  <a:srgbClr val="000000"/>
                </a:solidFill>
                <a:latin typeface="Arial"/>
              </a:rPr>
              <a:t>on sinh ra mang đặc </a:t>
            </a:r>
            <a:r>
              <a:rPr lang="en-US" sz="2200" dirty="0" err="1">
                <a:solidFill>
                  <a:srgbClr val="000000"/>
                </a:solidFill>
                <a:latin typeface="Arial"/>
              </a:rPr>
              <a:t>điểm</a:t>
            </a:r>
            <a:endParaRPr lang="vi-VN" sz="2200" dirty="0">
              <a:solidFill>
                <a:srgbClr val="000000"/>
              </a:solidFill>
              <a:latin typeface="Arial"/>
            </a:endParaRPr>
          </a:p>
          <a:p>
            <a:pPr eaLnBrk="0" fontAlgn="base" hangingPunct="0">
              <a:lnSpc>
                <a:spcPct val="120000"/>
              </a:lnSpc>
              <a:spcBef>
                <a:spcPts val="0"/>
              </a:spcBef>
              <a:spcAft>
                <a:spcPct val="0"/>
              </a:spcAft>
              <a:buNone/>
            </a:pPr>
            <a:r>
              <a:rPr lang="vi-VN" sz="2200" dirty="0">
                <a:solidFill>
                  <a:srgbClr val="000000"/>
                </a:solidFill>
                <a:latin typeface="Arial"/>
              </a:rPr>
              <a:t>A. giống cây mẹ, có sự kết hợp giữa giao tử đực và giao tử cái</a:t>
            </a:r>
          </a:p>
          <a:p>
            <a:pPr eaLnBrk="0" fontAlgn="base" hangingPunct="0">
              <a:lnSpc>
                <a:spcPct val="120000"/>
              </a:lnSpc>
              <a:spcBef>
                <a:spcPts val="0"/>
              </a:spcBef>
              <a:spcAft>
                <a:spcPct val="0"/>
              </a:spcAft>
              <a:buNone/>
            </a:pPr>
            <a:r>
              <a:rPr lang="vi-VN" sz="2200" dirty="0">
                <a:solidFill>
                  <a:srgbClr val="000000"/>
                </a:solidFill>
                <a:latin typeface="Arial"/>
              </a:rPr>
              <a:t>B. giống cây mẹ, không có sự kết hợp giữa giao tử đực và giao tử cái</a:t>
            </a:r>
          </a:p>
          <a:p>
            <a:pPr eaLnBrk="0" fontAlgn="base" hangingPunct="0">
              <a:lnSpc>
                <a:spcPct val="120000"/>
              </a:lnSpc>
              <a:spcBef>
                <a:spcPts val="0"/>
              </a:spcBef>
              <a:spcAft>
                <a:spcPct val="0"/>
              </a:spcAft>
              <a:buNone/>
            </a:pPr>
            <a:r>
              <a:rPr lang="vi-VN" sz="2200" dirty="0">
                <a:solidFill>
                  <a:srgbClr val="000000"/>
                </a:solidFill>
                <a:latin typeface="Arial"/>
              </a:rPr>
              <a:t>C. </a:t>
            </a:r>
            <a:r>
              <a:rPr lang="en-US" sz="2200" dirty="0" err="1">
                <a:solidFill>
                  <a:srgbClr val="000000"/>
                </a:solidFill>
                <a:latin typeface="Arial"/>
              </a:rPr>
              <a:t>vừa</a:t>
            </a:r>
            <a:r>
              <a:rPr lang="en-US" sz="2200" dirty="0">
                <a:solidFill>
                  <a:srgbClr val="000000"/>
                </a:solidFill>
                <a:latin typeface="Arial"/>
              </a:rPr>
              <a:t> </a:t>
            </a:r>
            <a:r>
              <a:rPr lang="vi-VN" sz="2200" dirty="0">
                <a:solidFill>
                  <a:srgbClr val="000000"/>
                </a:solidFill>
                <a:latin typeface="Arial"/>
              </a:rPr>
              <a:t>giống </a:t>
            </a:r>
            <a:r>
              <a:rPr lang="vi-VN" sz="2200" dirty="0">
                <a:solidFill>
                  <a:srgbClr val="000000"/>
                </a:solidFill>
                <a:latin typeface="Arial"/>
              </a:rPr>
              <a:t>bố </a:t>
            </a:r>
            <a:r>
              <a:rPr lang="vi-VN" sz="2200" dirty="0">
                <a:solidFill>
                  <a:srgbClr val="000000"/>
                </a:solidFill>
                <a:latin typeface="Arial"/>
              </a:rPr>
              <a:t>mẹ</a:t>
            </a:r>
            <a:r>
              <a:rPr lang="en-US" sz="2200" dirty="0">
                <a:solidFill>
                  <a:srgbClr val="000000"/>
                </a:solidFill>
                <a:latin typeface="Arial"/>
              </a:rPr>
              <a:t> </a:t>
            </a:r>
            <a:r>
              <a:rPr lang="en-US" sz="2200" dirty="0" err="1">
                <a:solidFill>
                  <a:srgbClr val="000000"/>
                </a:solidFill>
                <a:latin typeface="Arial"/>
              </a:rPr>
              <a:t>và</a:t>
            </a:r>
            <a:r>
              <a:rPr lang="en-US" sz="2200" dirty="0">
                <a:solidFill>
                  <a:srgbClr val="000000"/>
                </a:solidFill>
                <a:latin typeface="Arial"/>
              </a:rPr>
              <a:t> </a:t>
            </a:r>
            <a:r>
              <a:rPr lang="en-US" sz="2200" dirty="0" err="1">
                <a:solidFill>
                  <a:srgbClr val="000000"/>
                </a:solidFill>
                <a:latin typeface="Arial"/>
              </a:rPr>
              <a:t>có</a:t>
            </a:r>
            <a:r>
              <a:rPr lang="en-US" sz="2200" dirty="0">
                <a:solidFill>
                  <a:srgbClr val="000000"/>
                </a:solidFill>
                <a:latin typeface="Arial"/>
              </a:rPr>
              <a:t> </a:t>
            </a:r>
            <a:r>
              <a:rPr lang="en-US" sz="2200" dirty="0" err="1">
                <a:solidFill>
                  <a:srgbClr val="000000"/>
                </a:solidFill>
                <a:latin typeface="Arial"/>
              </a:rPr>
              <a:t>những</a:t>
            </a:r>
            <a:r>
              <a:rPr lang="en-US" sz="2200" dirty="0">
                <a:solidFill>
                  <a:srgbClr val="000000"/>
                </a:solidFill>
                <a:latin typeface="Arial"/>
              </a:rPr>
              <a:t> </a:t>
            </a:r>
            <a:r>
              <a:rPr lang="en-US" sz="2200" dirty="0" err="1">
                <a:solidFill>
                  <a:srgbClr val="000000"/>
                </a:solidFill>
                <a:latin typeface="Arial"/>
              </a:rPr>
              <a:t>đặc</a:t>
            </a:r>
            <a:r>
              <a:rPr lang="en-US" sz="2200" dirty="0">
                <a:solidFill>
                  <a:srgbClr val="000000"/>
                </a:solidFill>
                <a:latin typeface="Arial"/>
              </a:rPr>
              <a:t> </a:t>
            </a:r>
            <a:r>
              <a:rPr lang="en-US" sz="2200" dirty="0" err="1">
                <a:solidFill>
                  <a:srgbClr val="000000"/>
                </a:solidFill>
                <a:latin typeface="Arial"/>
              </a:rPr>
              <a:t>điểm</a:t>
            </a:r>
            <a:r>
              <a:rPr lang="en-US" sz="2200" dirty="0">
                <a:solidFill>
                  <a:srgbClr val="000000"/>
                </a:solidFill>
                <a:latin typeface="Arial"/>
              </a:rPr>
              <a:t> </a:t>
            </a:r>
            <a:r>
              <a:rPr lang="en-US" sz="2200" dirty="0" err="1">
                <a:solidFill>
                  <a:srgbClr val="000000"/>
                </a:solidFill>
                <a:latin typeface="Arial"/>
              </a:rPr>
              <a:t>khác</a:t>
            </a:r>
            <a:r>
              <a:rPr lang="en-US" sz="2200" dirty="0">
                <a:solidFill>
                  <a:srgbClr val="000000"/>
                </a:solidFill>
                <a:latin typeface="Arial"/>
              </a:rPr>
              <a:t> </a:t>
            </a:r>
            <a:r>
              <a:rPr lang="en-US" sz="2200" dirty="0" err="1">
                <a:solidFill>
                  <a:srgbClr val="000000"/>
                </a:solidFill>
                <a:latin typeface="Arial"/>
              </a:rPr>
              <a:t>nhau</a:t>
            </a:r>
            <a:r>
              <a:rPr lang="en-US" sz="2200" dirty="0">
                <a:solidFill>
                  <a:srgbClr val="000000"/>
                </a:solidFill>
                <a:latin typeface="Arial"/>
              </a:rPr>
              <a:t> </a:t>
            </a:r>
            <a:r>
              <a:rPr lang="en-US" sz="2200" dirty="0" err="1">
                <a:solidFill>
                  <a:srgbClr val="000000"/>
                </a:solidFill>
                <a:latin typeface="Arial"/>
              </a:rPr>
              <a:t>và</a:t>
            </a:r>
            <a:r>
              <a:rPr lang="en-US" sz="2200" dirty="0">
                <a:solidFill>
                  <a:srgbClr val="000000"/>
                </a:solidFill>
                <a:latin typeface="Arial"/>
              </a:rPr>
              <a:t> </a:t>
            </a:r>
            <a:r>
              <a:rPr lang="en-US" sz="2200" dirty="0" err="1">
                <a:solidFill>
                  <a:srgbClr val="000000"/>
                </a:solidFill>
                <a:latin typeface="Arial"/>
              </a:rPr>
              <a:t>khác</a:t>
            </a:r>
            <a:r>
              <a:rPr lang="en-US" sz="2200" dirty="0">
                <a:solidFill>
                  <a:srgbClr val="000000"/>
                </a:solidFill>
                <a:latin typeface="Arial"/>
              </a:rPr>
              <a:t> </a:t>
            </a:r>
            <a:r>
              <a:rPr lang="en-US" sz="2200" dirty="0" err="1">
                <a:solidFill>
                  <a:srgbClr val="000000"/>
                </a:solidFill>
                <a:latin typeface="Arial"/>
              </a:rPr>
              <a:t>bố</a:t>
            </a:r>
            <a:r>
              <a:rPr lang="en-US" sz="2200" dirty="0">
                <a:solidFill>
                  <a:srgbClr val="000000"/>
                </a:solidFill>
                <a:latin typeface="Arial"/>
              </a:rPr>
              <a:t> </a:t>
            </a:r>
            <a:r>
              <a:rPr lang="en-US" sz="2200" dirty="0" err="1">
                <a:solidFill>
                  <a:srgbClr val="000000"/>
                </a:solidFill>
                <a:latin typeface="Arial"/>
              </a:rPr>
              <a:t>mẹ</a:t>
            </a:r>
            <a:r>
              <a:rPr lang="vi-VN" sz="2200" dirty="0">
                <a:solidFill>
                  <a:srgbClr val="000000"/>
                </a:solidFill>
                <a:latin typeface="Arial"/>
              </a:rPr>
              <a:t>, </a:t>
            </a:r>
            <a:r>
              <a:rPr lang="vi-VN" sz="2200" dirty="0">
                <a:solidFill>
                  <a:srgbClr val="000000"/>
                </a:solidFill>
                <a:latin typeface="Arial"/>
              </a:rPr>
              <a:t>có sự kết hợp giữa giao tử đực và giao tử cái</a:t>
            </a:r>
          </a:p>
          <a:p>
            <a:pPr eaLnBrk="0" fontAlgn="base" hangingPunct="0">
              <a:lnSpc>
                <a:spcPct val="120000"/>
              </a:lnSpc>
              <a:spcBef>
                <a:spcPts val="0"/>
              </a:spcBef>
              <a:spcAft>
                <a:spcPct val="0"/>
              </a:spcAft>
              <a:buNone/>
            </a:pPr>
            <a:r>
              <a:rPr lang="vi-VN" sz="2200" dirty="0">
                <a:solidFill>
                  <a:srgbClr val="000000"/>
                </a:solidFill>
                <a:latin typeface="Arial"/>
              </a:rPr>
              <a:t>D. </a:t>
            </a:r>
            <a:r>
              <a:rPr lang="vi-VN" sz="2200" dirty="0">
                <a:solidFill>
                  <a:srgbClr val="000000"/>
                </a:solidFill>
                <a:latin typeface="Arial"/>
              </a:rPr>
              <a:t>khác </a:t>
            </a:r>
            <a:r>
              <a:rPr lang="vi-VN" sz="2200" dirty="0">
                <a:solidFill>
                  <a:srgbClr val="000000"/>
                </a:solidFill>
                <a:latin typeface="Arial"/>
              </a:rPr>
              <a:t>cây mẹ, không có sự kết hợp giữa giao tử đực và giao tử cái</a:t>
            </a:r>
            <a:endParaRPr lang="en-US" sz="2200" dirty="0">
              <a:solidFill>
                <a:srgbClr val="000000"/>
              </a:solidFill>
              <a:latin typeface="Arial"/>
            </a:endParaRPr>
          </a:p>
        </p:txBody>
      </p:sp>
      <p:sp>
        <p:nvSpPr>
          <p:cNvPr id="2" name="Rectangle 1"/>
          <p:cNvSpPr/>
          <p:nvPr/>
        </p:nvSpPr>
        <p:spPr>
          <a:xfrm>
            <a:off x="1864659" y="3810000"/>
            <a:ext cx="8686800" cy="2123658"/>
          </a:xfrm>
          <a:prstGeom prst="rect">
            <a:avLst/>
          </a:prstGeom>
        </p:spPr>
        <p:txBody>
          <a:bodyPr wrap="square">
            <a:spAutoFit/>
          </a:bodyPr>
          <a:lstStyle/>
          <a:p>
            <a:pPr eaLnBrk="0" fontAlgn="base" hangingPunct="0">
              <a:lnSpc>
                <a:spcPct val="120000"/>
              </a:lnSpc>
              <a:spcBef>
                <a:spcPct val="0"/>
              </a:spcBef>
            </a:pPr>
            <a:r>
              <a:rPr lang="en-US" sz="2200" b="1" dirty="0" err="1">
                <a:solidFill>
                  <a:srgbClr val="000000"/>
                </a:solidFill>
                <a:latin typeface="Arial"/>
                <a:ea typeface="Arial" panose="020B0604020202020204" pitchFamily="34" charset="0"/>
                <a:cs typeface="Times New Roman" panose="02020603050405020304" pitchFamily="18" charset="0"/>
              </a:rPr>
              <a:t>Câu</a:t>
            </a:r>
            <a:r>
              <a:rPr lang="en-US" sz="2200" b="1" dirty="0">
                <a:solidFill>
                  <a:srgbClr val="000000"/>
                </a:solidFill>
                <a:latin typeface="Arial"/>
                <a:ea typeface="Arial" panose="020B0604020202020204" pitchFamily="34" charset="0"/>
                <a:cs typeface="Times New Roman" panose="02020603050405020304" pitchFamily="18" charset="0"/>
              </a:rPr>
              <a:t> </a:t>
            </a:r>
            <a:r>
              <a:rPr lang="en-US" sz="2200" b="1" dirty="0">
                <a:solidFill>
                  <a:srgbClr val="000000"/>
                </a:solidFill>
                <a:latin typeface="Arial"/>
                <a:ea typeface="Arial" panose="020B0604020202020204" pitchFamily="34" charset="0"/>
                <a:cs typeface="Times New Roman" panose="02020603050405020304" pitchFamily="18" charset="0"/>
              </a:rPr>
              <a:t>2. </a:t>
            </a:r>
            <a:r>
              <a:rPr lang="en-US" sz="2200" dirty="0" err="1">
                <a:solidFill>
                  <a:srgbClr val="000000"/>
                </a:solidFill>
                <a:latin typeface="Arial"/>
                <a:ea typeface="Arial" panose="020B0604020202020204" pitchFamily="34" charset="0"/>
                <a:cs typeface="Times New Roman" panose="02020603050405020304" pitchFamily="18" charset="0"/>
              </a:rPr>
              <a:t>Sự</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thụ</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là</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quá</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trình</a:t>
            </a:r>
            <a:endParaRPr lang="en-US" sz="22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pPr>
            <a:r>
              <a:rPr lang="en-US" sz="2200" dirty="0">
                <a:solidFill>
                  <a:srgbClr val="000000"/>
                </a:solidFill>
                <a:latin typeface="Arial"/>
                <a:ea typeface="Arial" panose="020B0604020202020204" pitchFamily="34" charset="0"/>
                <a:cs typeface="Times New Roman" panose="02020603050405020304" pitchFamily="18" charset="0"/>
              </a:rPr>
              <a:t>A. </a:t>
            </a:r>
            <a:r>
              <a:rPr lang="en-US" sz="2200" dirty="0" err="1">
                <a:solidFill>
                  <a:srgbClr val="000000"/>
                </a:solidFill>
                <a:latin typeface="Arial"/>
                <a:ea typeface="Arial" panose="020B0604020202020204" pitchFamily="34" charset="0"/>
                <a:cs typeface="Times New Roman" panose="02020603050405020304" pitchFamily="18" charset="0"/>
              </a:rPr>
              <a:t>chuyển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hạt</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từ</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bao</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sang </a:t>
            </a:r>
            <a:r>
              <a:rPr lang="en-US" sz="2200" dirty="0" err="1">
                <a:solidFill>
                  <a:srgbClr val="000000"/>
                </a:solidFill>
                <a:latin typeface="Arial"/>
                <a:ea typeface="Arial" panose="020B0604020202020204" pitchFamily="34" charset="0"/>
                <a:cs typeface="Times New Roman" panose="02020603050405020304" pitchFamily="18" charset="0"/>
              </a:rPr>
              <a:t>bầu</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nhuỵ</a:t>
            </a:r>
            <a:r>
              <a:rPr lang="en-US" sz="2200" dirty="0">
                <a:solidFill>
                  <a:srgbClr val="000000"/>
                </a:solidFill>
                <a:latin typeface="Arial"/>
                <a:ea typeface="Arial" panose="020B0604020202020204" pitchFamily="34" charset="0"/>
                <a:cs typeface="Times New Roman" panose="02020603050405020304" pitchFamily="18" charset="0"/>
              </a:rPr>
              <a:t>.</a:t>
            </a:r>
            <a:endParaRPr lang="en-US" sz="22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457200" algn="l"/>
              </a:tabLst>
            </a:pPr>
            <a:r>
              <a:rPr lang="en-US" sz="2200" dirty="0">
                <a:solidFill>
                  <a:srgbClr val="000000"/>
                </a:solidFill>
                <a:latin typeface="Arial"/>
                <a:ea typeface="Arial" panose="020B0604020202020204" pitchFamily="34" charset="0"/>
                <a:cs typeface="Times New Roman" panose="02020603050405020304" pitchFamily="18" charset="0"/>
              </a:rPr>
              <a:t>B. </a:t>
            </a:r>
            <a:r>
              <a:rPr lang="en-US" sz="2200" dirty="0" err="1">
                <a:solidFill>
                  <a:srgbClr val="000000"/>
                </a:solidFill>
                <a:latin typeface="Arial"/>
                <a:ea typeface="Arial" panose="020B0604020202020204" pitchFamily="34" charset="0"/>
                <a:cs typeface="Times New Roman" panose="02020603050405020304" pitchFamily="18" charset="0"/>
              </a:rPr>
              <a:t>chuyển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giao</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tử</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đực</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từ</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bao</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sang </a:t>
            </a:r>
            <a:r>
              <a:rPr lang="en-US" sz="2200" dirty="0" err="1">
                <a:solidFill>
                  <a:srgbClr val="000000"/>
                </a:solidFill>
                <a:latin typeface="Arial"/>
                <a:ea typeface="Arial" panose="020B0604020202020204" pitchFamily="34" charset="0"/>
                <a:cs typeface="Times New Roman" panose="02020603050405020304" pitchFamily="18" charset="0"/>
              </a:rPr>
              <a:t>vòi</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nhuỵ</a:t>
            </a:r>
            <a:r>
              <a:rPr lang="en-US" sz="2200" dirty="0">
                <a:solidFill>
                  <a:srgbClr val="000000"/>
                </a:solidFill>
                <a:latin typeface="Arial"/>
                <a:ea typeface="Arial" panose="020B0604020202020204" pitchFamily="34" charset="0"/>
                <a:cs typeface="Times New Roman" panose="02020603050405020304" pitchFamily="18" charset="0"/>
              </a:rPr>
              <a:t>.</a:t>
            </a:r>
            <a:endParaRPr lang="en-US" sz="22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457200" algn="l"/>
              </a:tabLst>
            </a:pPr>
            <a:r>
              <a:rPr lang="en-US" sz="2200" dirty="0">
                <a:solidFill>
                  <a:srgbClr val="000000"/>
                </a:solidFill>
                <a:latin typeface="Arial"/>
                <a:ea typeface="Arial" panose="020B0604020202020204" pitchFamily="34" charset="0"/>
                <a:cs typeface="Times New Roman" panose="02020603050405020304" pitchFamily="18" charset="0"/>
              </a:rPr>
              <a:t>C. </a:t>
            </a:r>
            <a:r>
              <a:rPr lang="en-US" sz="2200" dirty="0" err="1">
                <a:solidFill>
                  <a:srgbClr val="000000"/>
                </a:solidFill>
                <a:latin typeface="Arial"/>
                <a:ea typeface="Arial" panose="020B0604020202020204" pitchFamily="34" charset="0"/>
                <a:cs typeface="Times New Roman" panose="02020603050405020304" pitchFamily="18" charset="0"/>
              </a:rPr>
              <a:t>chuyển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hạt</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từ</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bao</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sang </a:t>
            </a:r>
            <a:r>
              <a:rPr lang="en-US" sz="2200" dirty="0" err="1">
                <a:solidFill>
                  <a:srgbClr val="000000"/>
                </a:solidFill>
                <a:latin typeface="Arial"/>
                <a:ea typeface="Arial" panose="020B0604020202020204" pitchFamily="34" charset="0"/>
                <a:cs typeface="Times New Roman" panose="02020603050405020304" pitchFamily="18" charset="0"/>
              </a:rPr>
              <a:t>đầu</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nhuỵ</a:t>
            </a:r>
            <a:r>
              <a:rPr lang="en-US" sz="2200" dirty="0">
                <a:solidFill>
                  <a:srgbClr val="000000"/>
                </a:solidFill>
                <a:latin typeface="Arial"/>
                <a:ea typeface="Arial" panose="020B0604020202020204" pitchFamily="34" charset="0"/>
                <a:cs typeface="Times New Roman" panose="02020603050405020304" pitchFamily="18" charset="0"/>
              </a:rPr>
              <a:t>.</a:t>
            </a:r>
            <a:endParaRPr lang="en-US" sz="22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457200" algn="l"/>
              </a:tabLst>
            </a:pPr>
            <a:r>
              <a:rPr lang="en-US" sz="2200" dirty="0">
                <a:solidFill>
                  <a:srgbClr val="000000"/>
                </a:solidFill>
                <a:latin typeface="Arial"/>
                <a:ea typeface="Arial" panose="020B0604020202020204" pitchFamily="34" charset="0"/>
                <a:cs typeface="Times New Roman" panose="02020603050405020304" pitchFamily="18" charset="0"/>
              </a:rPr>
              <a:t>D. </a:t>
            </a:r>
            <a:r>
              <a:rPr lang="en-US" sz="2200" dirty="0" err="1">
                <a:solidFill>
                  <a:srgbClr val="000000"/>
                </a:solidFill>
                <a:latin typeface="Arial"/>
                <a:ea typeface="Arial" panose="020B0604020202020204" pitchFamily="34" charset="0"/>
                <a:cs typeface="Times New Roman" panose="02020603050405020304" pitchFamily="18" charset="0"/>
              </a:rPr>
              <a:t>chuyển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hạt</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từ</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bao</a:t>
            </a:r>
            <a:r>
              <a:rPr lang="en-US" sz="2200" dirty="0">
                <a:solidFill>
                  <a:srgbClr val="000000"/>
                </a:solidFill>
                <a:latin typeface="Arial"/>
                <a:ea typeface="Arial" panose="020B0604020202020204" pitchFamily="34" charset="0"/>
                <a:cs typeface="Times New Roman" panose="02020603050405020304" pitchFamily="18" charset="0"/>
              </a:rPr>
              <a:t> </a:t>
            </a:r>
            <a:r>
              <a:rPr lang="en-US" sz="2200" dirty="0" err="1">
                <a:solidFill>
                  <a:srgbClr val="000000"/>
                </a:solidFill>
                <a:latin typeface="Arial"/>
                <a:ea typeface="Arial" panose="020B0604020202020204" pitchFamily="34" charset="0"/>
                <a:cs typeface="Times New Roman" panose="02020603050405020304" pitchFamily="18" charset="0"/>
              </a:rPr>
              <a:t>phấn</a:t>
            </a:r>
            <a:r>
              <a:rPr lang="en-US" sz="2200" dirty="0">
                <a:solidFill>
                  <a:srgbClr val="000000"/>
                </a:solidFill>
                <a:latin typeface="Arial"/>
                <a:ea typeface="Arial" panose="020B0604020202020204" pitchFamily="34" charset="0"/>
                <a:cs typeface="Times New Roman" panose="02020603050405020304" pitchFamily="18" charset="0"/>
              </a:rPr>
              <a:t> sang </a:t>
            </a:r>
            <a:r>
              <a:rPr lang="en-US" sz="2200" dirty="0" err="1">
                <a:solidFill>
                  <a:srgbClr val="000000"/>
                </a:solidFill>
                <a:latin typeface="Arial"/>
                <a:ea typeface="Arial" panose="020B0604020202020204" pitchFamily="34" charset="0"/>
                <a:cs typeface="Times New Roman" panose="02020603050405020304" pitchFamily="18" charset="0"/>
              </a:rPr>
              <a:t>noãn</a:t>
            </a:r>
            <a:r>
              <a:rPr lang="en-US" sz="2200" dirty="0">
                <a:solidFill>
                  <a:srgbClr val="000000"/>
                </a:solidFill>
                <a:latin typeface="Arial"/>
                <a:ea typeface="Arial" panose="020B0604020202020204" pitchFamily="34" charset="0"/>
                <a:cs typeface="Times New Roman" panose="02020603050405020304" pitchFamily="18" charset="0"/>
              </a:rPr>
              <a:t>.</a:t>
            </a:r>
            <a:endParaRPr lang="en-US" sz="2200" dirty="0">
              <a:solidFill>
                <a:srgbClr val="000000"/>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304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box(in)">
                                      <p:cBhvr>
                                        <p:cTn id="7" dur="500"/>
                                        <p:tgtEl>
                                          <p:spTgt spid="313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3346"/>
                                        </p:tgtEl>
                                        <p:attrNameLst>
                                          <p:attrName>style.visibility</p:attrName>
                                        </p:attrNameLst>
                                      </p:cBhvr>
                                      <p:to>
                                        <p:strVal val="visible"/>
                                      </p:to>
                                    </p:set>
                                    <p:animEffect transition="in" filter="box(in)">
                                      <p:cBhvr>
                                        <p:cTn id="12" dur="500"/>
                                        <p:tgtEl>
                                          <p:spTgt spid="3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nimBg="1"/>
      <p:bldP spid="31334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Oval 4"/>
          <p:cNvSpPr>
            <a:spLocks noChangeArrowheads="1"/>
          </p:cNvSpPr>
          <p:nvPr/>
        </p:nvSpPr>
        <p:spPr bwMode="auto">
          <a:xfrm>
            <a:off x="1725706" y="2667001"/>
            <a:ext cx="381000" cy="3460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103427" name="Text Box 5"/>
          <p:cNvSpPr txBox="1">
            <a:spLocks noChangeArrowheads="1"/>
          </p:cNvSpPr>
          <p:nvPr/>
        </p:nvSpPr>
        <p:spPr bwMode="auto">
          <a:xfrm>
            <a:off x="1703294" y="816766"/>
            <a:ext cx="9067800"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20000"/>
              </a:lnSpc>
              <a:spcBef>
                <a:spcPts val="0"/>
              </a:spcBef>
              <a:spcAft>
                <a:spcPct val="0"/>
              </a:spcAft>
              <a:buNone/>
            </a:pPr>
            <a:r>
              <a:rPr lang="vi-VN" sz="2400" b="1" dirty="0">
                <a:solidFill>
                  <a:srgbClr val="000000"/>
                </a:solidFill>
              </a:rPr>
              <a:t>Câu </a:t>
            </a:r>
            <a:r>
              <a:rPr lang="en-US" sz="2400" b="1" dirty="0">
                <a:solidFill>
                  <a:srgbClr val="000000"/>
                </a:solidFill>
              </a:rPr>
              <a:t>3</a:t>
            </a:r>
            <a:r>
              <a:rPr lang="vi-VN" sz="2400" b="1" dirty="0">
                <a:solidFill>
                  <a:srgbClr val="000000"/>
                </a:solidFill>
              </a:rPr>
              <a:t>.</a:t>
            </a:r>
            <a:r>
              <a:rPr lang="vi-VN" sz="2400" dirty="0">
                <a:solidFill>
                  <a:srgbClr val="000000"/>
                </a:solidFill>
              </a:rPr>
              <a:t> Điều </a:t>
            </a:r>
            <a:r>
              <a:rPr lang="en-US" sz="2400" dirty="0" err="1">
                <a:solidFill>
                  <a:srgbClr val="000000"/>
                </a:solidFill>
              </a:rPr>
              <a:t>nào</a:t>
            </a:r>
            <a:r>
              <a:rPr lang="en-US" sz="2400" dirty="0">
                <a:solidFill>
                  <a:srgbClr val="000000"/>
                </a:solidFill>
              </a:rPr>
              <a:t> </a:t>
            </a:r>
            <a:r>
              <a:rPr lang="en-US" sz="2400" dirty="0" err="1">
                <a:solidFill>
                  <a:srgbClr val="000000"/>
                </a:solidFill>
              </a:rPr>
              <a:t>sau</a:t>
            </a:r>
            <a:r>
              <a:rPr lang="en-US" sz="2400" dirty="0">
                <a:solidFill>
                  <a:srgbClr val="000000"/>
                </a:solidFill>
              </a:rPr>
              <a:t> </a:t>
            </a:r>
            <a:r>
              <a:rPr lang="en-US" sz="2400" dirty="0" err="1">
                <a:solidFill>
                  <a:srgbClr val="000000"/>
                </a:solidFill>
              </a:rPr>
              <a:t>đây</a:t>
            </a:r>
            <a:r>
              <a:rPr lang="vi-VN" sz="2400" dirty="0">
                <a:solidFill>
                  <a:srgbClr val="000000"/>
                </a:solidFill>
              </a:rPr>
              <a:t> </a:t>
            </a:r>
            <a:r>
              <a:rPr lang="vi-VN" sz="2400" dirty="0">
                <a:solidFill>
                  <a:srgbClr val="000000"/>
                </a:solidFill>
              </a:rPr>
              <a:t>đúng với sinh sản </a:t>
            </a:r>
            <a:r>
              <a:rPr lang="en-US" sz="2400" dirty="0" err="1">
                <a:solidFill>
                  <a:srgbClr val="000000"/>
                </a:solidFill>
              </a:rPr>
              <a:t>hữu</a:t>
            </a:r>
            <a:r>
              <a:rPr lang="vi-VN" sz="2400" dirty="0">
                <a:solidFill>
                  <a:srgbClr val="000000"/>
                </a:solidFill>
              </a:rPr>
              <a:t> </a:t>
            </a:r>
            <a:r>
              <a:rPr lang="vi-VN" sz="2400" dirty="0">
                <a:solidFill>
                  <a:srgbClr val="000000"/>
                </a:solidFill>
              </a:rPr>
              <a:t>tính ở động vật </a:t>
            </a:r>
            <a:r>
              <a:rPr lang="vi-VN" sz="2400" dirty="0">
                <a:solidFill>
                  <a:srgbClr val="000000"/>
                </a:solidFill>
              </a:rPr>
              <a:t>A</a:t>
            </a:r>
            <a:r>
              <a:rPr lang="vi-VN" sz="2400" dirty="0">
                <a:solidFill>
                  <a:srgbClr val="000000"/>
                </a:solidFill>
              </a:rPr>
              <a:t>. cá thể có thể sống độc lập, đơn lẻ vẫn sinh sản bình thường</a:t>
            </a:r>
          </a:p>
          <a:p>
            <a:pPr eaLnBrk="0" fontAlgn="base" hangingPunct="0">
              <a:lnSpc>
                <a:spcPct val="120000"/>
              </a:lnSpc>
              <a:spcBef>
                <a:spcPts val="0"/>
              </a:spcBef>
              <a:spcAft>
                <a:spcPct val="0"/>
              </a:spcAft>
              <a:buNone/>
            </a:pPr>
            <a:r>
              <a:rPr lang="vi-VN" sz="2400" dirty="0">
                <a:solidFill>
                  <a:srgbClr val="000000"/>
                </a:solidFill>
              </a:rPr>
              <a:t>B. đảm bảo sự ổn định về mặt di truyền qua các  thế hệ cơ thể</a:t>
            </a:r>
          </a:p>
          <a:p>
            <a:pPr eaLnBrk="0" fontAlgn="base" hangingPunct="0">
              <a:lnSpc>
                <a:spcPct val="120000"/>
              </a:lnSpc>
              <a:spcBef>
                <a:spcPts val="0"/>
              </a:spcBef>
              <a:spcAft>
                <a:spcPct val="0"/>
              </a:spcAft>
              <a:buNone/>
            </a:pPr>
            <a:r>
              <a:rPr lang="vi-VN" sz="2400" dirty="0">
                <a:solidFill>
                  <a:srgbClr val="000000"/>
                </a:solidFill>
              </a:rPr>
              <a:t>C. tạo ra số lượng lớn con cháu trong thời gian ngắn</a:t>
            </a:r>
          </a:p>
          <a:p>
            <a:pPr eaLnBrk="0" fontAlgn="base" hangingPunct="0">
              <a:lnSpc>
                <a:spcPct val="120000"/>
              </a:lnSpc>
              <a:spcBef>
                <a:spcPts val="0"/>
              </a:spcBef>
              <a:spcAft>
                <a:spcPct val="0"/>
              </a:spcAft>
              <a:buNone/>
            </a:pPr>
            <a:r>
              <a:rPr lang="vi-VN" sz="2400" dirty="0">
                <a:solidFill>
                  <a:srgbClr val="000000"/>
                </a:solidFill>
              </a:rPr>
              <a:t>D. </a:t>
            </a:r>
            <a:r>
              <a:rPr lang="en-US" sz="2400" dirty="0">
                <a:solidFill>
                  <a:srgbClr val="000000"/>
                </a:solidFill>
              </a:rPr>
              <a:t>Con </a:t>
            </a:r>
            <a:r>
              <a:rPr lang="en-US" sz="2400" dirty="0" err="1">
                <a:solidFill>
                  <a:srgbClr val="000000"/>
                </a:solidFill>
              </a:rPr>
              <a:t>sinh</a:t>
            </a:r>
            <a:r>
              <a:rPr lang="en-US" sz="2400" dirty="0">
                <a:solidFill>
                  <a:srgbClr val="000000"/>
                </a:solidFill>
              </a:rPr>
              <a:t> </a:t>
            </a:r>
            <a:r>
              <a:rPr lang="en-US" sz="2400" dirty="0" err="1">
                <a:solidFill>
                  <a:srgbClr val="000000"/>
                </a:solidFill>
              </a:rPr>
              <a:t>ra</a:t>
            </a:r>
            <a:r>
              <a:rPr lang="en-US" sz="2400" dirty="0">
                <a:solidFill>
                  <a:srgbClr val="000000"/>
                </a:solidFill>
              </a:rPr>
              <a:t> </a:t>
            </a:r>
            <a:r>
              <a:rPr lang="vi-VN" sz="2400" dirty="0">
                <a:solidFill>
                  <a:srgbClr val="000000"/>
                </a:solidFill>
              </a:rPr>
              <a:t>có </a:t>
            </a:r>
            <a:r>
              <a:rPr lang="vi-VN" sz="2400" dirty="0">
                <a:solidFill>
                  <a:srgbClr val="000000"/>
                </a:solidFill>
              </a:rPr>
              <a:t>khả năng thích nghi cao với sự thay đổi của điều kiện môi trường</a:t>
            </a:r>
          </a:p>
        </p:txBody>
      </p:sp>
      <p:sp>
        <p:nvSpPr>
          <p:cNvPr id="315394" name="Oval 2"/>
          <p:cNvSpPr>
            <a:spLocks noChangeArrowheads="1"/>
          </p:cNvSpPr>
          <p:nvPr/>
        </p:nvSpPr>
        <p:spPr bwMode="auto">
          <a:xfrm>
            <a:off x="1735138" y="5356226"/>
            <a:ext cx="398462" cy="3587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315400" name="Text Box 8"/>
          <p:cNvSpPr txBox="1">
            <a:spLocks noChangeArrowheads="1"/>
          </p:cNvSpPr>
          <p:nvPr/>
        </p:nvSpPr>
        <p:spPr bwMode="auto">
          <a:xfrm>
            <a:off x="1828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eaLnBrk="0" fontAlgn="base" hangingPunct="0">
              <a:spcBef>
                <a:spcPct val="50000"/>
              </a:spcBef>
              <a:spcAft>
                <a:spcPct val="0"/>
              </a:spcAft>
              <a:defRPr/>
            </a:pPr>
            <a:r>
              <a:rPr lang="en-US" sz="4800" b="1">
                <a:solidFill>
                  <a:srgbClr val="FF0000"/>
                </a:solidFill>
                <a:effectLst>
                  <a:outerShdw blurRad="38100" dist="38100" dir="2700000" algn="tl">
                    <a:srgbClr val="000000"/>
                  </a:outerShdw>
                </a:effectLst>
                <a:latin typeface="Arial" panose="020B0604020202020204" pitchFamily="34" charset="0"/>
              </a:rPr>
              <a:t>CHỌN CÂU TRẢ LỜI ĐÚNG</a:t>
            </a:r>
          </a:p>
        </p:txBody>
      </p:sp>
      <p:sp>
        <p:nvSpPr>
          <p:cNvPr id="2" name="Rectangle 1"/>
          <p:cNvSpPr/>
          <p:nvPr/>
        </p:nvSpPr>
        <p:spPr>
          <a:xfrm>
            <a:off x="1725706" y="3962400"/>
            <a:ext cx="8458200" cy="2308324"/>
          </a:xfrm>
          <a:prstGeom prst="rect">
            <a:avLst/>
          </a:prstGeom>
        </p:spPr>
        <p:txBody>
          <a:bodyPr wrap="square">
            <a:spAutoFit/>
          </a:bodyPr>
          <a:lstStyle/>
          <a:p>
            <a:pPr eaLnBrk="0" fontAlgn="base" hangingPunct="0">
              <a:lnSpc>
                <a:spcPct val="120000"/>
              </a:lnSpc>
              <a:spcBef>
                <a:spcPct val="0"/>
              </a:spcBef>
            </a:pPr>
            <a:r>
              <a:rPr lang="en-US" sz="2400" b="1" dirty="0" err="1">
                <a:solidFill>
                  <a:srgbClr val="000000"/>
                </a:solidFill>
                <a:latin typeface="Arial"/>
                <a:ea typeface="Arial" panose="020B0604020202020204" pitchFamily="34" charset="0"/>
                <a:cs typeface="Times New Roman" panose="02020603050405020304" pitchFamily="18" charset="0"/>
              </a:rPr>
              <a:t>Câu</a:t>
            </a:r>
            <a:r>
              <a:rPr lang="en-US" sz="2400" b="1" dirty="0">
                <a:solidFill>
                  <a:srgbClr val="000000"/>
                </a:solidFill>
                <a:latin typeface="Arial"/>
                <a:ea typeface="Arial" panose="020B0604020202020204" pitchFamily="34" charset="0"/>
                <a:cs typeface="Times New Roman" panose="02020603050405020304" pitchFamily="18" charset="0"/>
              </a:rPr>
              <a:t> 4.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lưỡng</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tính</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là</a:t>
            </a:r>
            <a:endParaRPr lang="en-US" sz="24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2730500" algn="l"/>
              </a:tabLst>
            </a:pPr>
            <a:r>
              <a:rPr lang="en-US" sz="2400" dirty="0">
                <a:solidFill>
                  <a:srgbClr val="000000"/>
                </a:solidFill>
                <a:latin typeface="Arial"/>
                <a:ea typeface="Arial" panose="020B0604020202020204" pitchFamily="34" charset="0"/>
                <a:cs typeface="Times New Roman" panose="02020603050405020304" pitchFamily="18" charset="0"/>
              </a:rPr>
              <a:t>A.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có</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đài</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tràng</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và</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nhuỵ</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a:t>
            </a:r>
            <a:r>
              <a:rPr lang="en-US" sz="2400" dirty="0">
                <a:solidFill>
                  <a:srgbClr val="000000"/>
                </a:solidFill>
                <a:latin typeface="Arial"/>
                <a:ea typeface="Times New Roman" panose="02020603050405020304" pitchFamily="18" charset="0"/>
                <a:cs typeface="Times New Roman" panose="02020603050405020304" pitchFamily="18" charset="0"/>
              </a:rPr>
              <a:t>	</a:t>
            </a:r>
            <a:endParaRPr lang="en-US" sz="24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2730500" algn="l"/>
              </a:tabLst>
            </a:pPr>
            <a:r>
              <a:rPr lang="en-US" sz="2400" dirty="0">
                <a:solidFill>
                  <a:srgbClr val="000000"/>
                </a:solidFill>
                <a:latin typeface="Arial"/>
                <a:ea typeface="Arial" panose="020B0604020202020204" pitchFamily="34" charset="0"/>
                <a:cs typeface="Times New Roman" panose="02020603050405020304" pitchFamily="18" charset="0"/>
              </a:rPr>
              <a:t>B.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có</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đài</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tràng</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và</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nhị</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a:t>
            </a:r>
            <a:endParaRPr lang="en-US" sz="24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2730500" algn="l"/>
              </a:tabLst>
            </a:pPr>
            <a:r>
              <a:rPr lang="en-US" sz="2400" dirty="0">
                <a:solidFill>
                  <a:srgbClr val="000000"/>
                </a:solidFill>
                <a:latin typeface="Arial"/>
                <a:ea typeface="Arial" panose="020B0604020202020204" pitchFamily="34" charset="0"/>
                <a:cs typeface="Times New Roman" panose="02020603050405020304" pitchFamily="18" charset="0"/>
              </a:rPr>
              <a:t>C.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có</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nhị</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và</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nhuỵ</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a:t>
            </a:r>
            <a:endParaRPr lang="en-US" sz="2400" dirty="0">
              <a:solidFill>
                <a:srgbClr val="000000"/>
              </a:solidFill>
              <a:latin typeface="Arial"/>
              <a:ea typeface="Calibri" panose="020F0502020204030204" pitchFamily="34" charset="0"/>
              <a:cs typeface="Times New Roman" panose="02020603050405020304" pitchFamily="18" charset="0"/>
            </a:endParaRPr>
          </a:p>
          <a:p>
            <a:pPr eaLnBrk="0" fontAlgn="base" hangingPunct="0">
              <a:lnSpc>
                <a:spcPct val="120000"/>
              </a:lnSpc>
              <a:spcBef>
                <a:spcPct val="0"/>
              </a:spcBef>
              <a:tabLst>
                <a:tab pos="2730500" algn="l"/>
              </a:tabLst>
            </a:pPr>
            <a:r>
              <a:rPr lang="en-US" sz="2400" dirty="0">
                <a:solidFill>
                  <a:srgbClr val="000000"/>
                </a:solidFill>
                <a:latin typeface="Arial"/>
                <a:ea typeface="Arial" panose="020B0604020202020204" pitchFamily="34" charset="0"/>
                <a:cs typeface="Times New Roman" panose="02020603050405020304" pitchFamily="18" charset="0"/>
              </a:rPr>
              <a:t>D.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có</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đài</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và</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tràng</a:t>
            </a:r>
            <a:r>
              <a:rPr lang="en-US" sz="2400" dirty="0">
                <a:solidFill>
                  <a:srgbClr val="000000"/>
                </a:solidFill>
                <a:latin typeface="Arial"/>
                <a:ea typeface="Arial" panose="020B0604020202020204" pitchFamily="34" charset="0"/>
                <a:cs typeface="Times New Roman" panose="02020603050405020304" pitchFamily="18" charset="0"/>
              </a:rPr>
              <a:t> </a:t>
            </a:r>
            <a:r>
              <a:rPr lang="en-US" sz="2400" dirty="0" err="1">
                <a:solidFill>
                  <a:srgbClr val="000000"/>
                </a:solidFill>
                <a:latin typeface="Arial"/>
                <a:ea typeface="Arial" panose="020B0604020202020204" pitchFamily="34" charset="0"/>
                <a:cs typeface="Times New Roman" panose="02020603050405020304" pitchFamily="18" charset="0"/>
              </a:rPr>
              <a:t>hoa</a:t>
            </a:r>
            <a:r>
              <a:rPr lang="en-US" sz="2400" dirty="0">
                <a:solidFill>
                  <a:srgbClr val="000000"/>
                </a:solidFill>
                <a:latin typeface="Arial"/>
                <a:ea typeface="Arial" panose="020B0604020202020204" pitchFamily="34" charset="0"/>
                <a:cs typeface="Times New Roman" panose="02020603050405020304" pitchFamily="18" charset="0"/>
              </a:rPr>
              <a:t>.</a:t>
            </a:r>
            <a:endParaRPr lang="en-US" sz="2400" dirty="0">
              <a:solidFill>
                <a:srgbClr val="000000"/>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528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box(in)">
                                      <p:cBhvr>
                                        <p:cTn id="7" dur="500"/>
                                        <p:tgtEl>
                                          <p:spTgt spid="315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5394"/>
                                        </p:tgtEl>
                                        <p:attrNameLst>
                                          <p:attrName>style.visibility</p:attrName>
                                        </p:attrNameLst>
                                      </p:cBhvr>
                                      <p:to>
                                        <p:strVal val="visible"/>
                                      </p:to>
                                    </p:set>
                                    <p:animEffect transition="in" filter="box(in)">
                                      <p:cBhvr>
                                        <p:cTn id="12"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a:spLocks noChangeArrowheads="1"/>
          </p:cNvSpPr>
          <p:nvPr/>
        </p:nvSpPr>
        <p:spPr bwMode="auto">
          <a:xfrm>
            <a:off x="6010275" y="5921375"/>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317442" name="Oval 2"/>
          <p:cNvSpPr>
            <a:spLocks noChangeArrowheads="1"/>
          </p:cNvSpPr>
          <p:nvPr/>
        </p:nvSpPr>
        <p:spPr bwMode="auto">
          <a:xfrm>
            <a:off x="1819276" y="3281364"/>
            <a:ext cx="390525" cy="452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105476" name="Text Box 5"/>
          <p:cNvSpPr txBox="1">
            <a:spLocks noChangeArrowheads="1"/>
          </p:cNvSpPr>
          <p:nvPr/>
        </p:nvSpPr>
        <p:spPr bwMode="auto">
          <a:xfrm>
            <a:off x="1819275" y="2084389"/>
            <a:ext cx="88392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ts val="300"/>
              </a:spcBef>
              <a:spcAft>
                <a:spcPct val="0"/>
              </a:spcAft>
              <a:buNone/>
            </a:pPr>
            <a:r>
              <a:rPr lang="vi-VN" sz="2400" b="1" dirty="0">
                <a:solidFill>
                  <a:srgbClr val="000000"/>
                </a:solidFill>
              </a:rPr>
              <a:t>Câu </a:t>
            </a:r>
            <a:r>
              <a:rPr lang="en-US" sz="2400" b="1" dirty="0">
                <a:solidFill>
                  <a:srgbClr val="000000"/>
                </a:solidFill>
              </a:rPr>
              <a:t>6</a:t>
            </a:r>
            <a:r>
              <a:rPr lang="vi-VN" sz="2400" b="1" dirty="0">
                <a:solidFill>
                  <a:srgbClr val="000000"/>
                </a:solidFill>
              </a:rPr>
              <a:t>.</a:t>
            </a:r>
            <a:r>
              <a:rPr lang="vi-VN" sz="2400" dirty="0">
                <a:solidFill>
                  <a:srgbClr val="000000"/>
                </a:solidFill>
              </a:rPr>
              <a:t> Sinh sản hữu tính ở động vật là sự kết hợp</a:t>
            </a:r>
          </a:p>
          <a:p>
            <a:pPr eaLnBrk="0" fontAlgn="base" hangingPunct="0">
              <a:spcBef>
                <a:spcPts val="300"/>
              </a:spcBef>
              <a:spcAft>
                <a:spcPct val="0"/>
              </a:spcAft>
              <a:buNone/>
            </a:pPr>
            <a:r>
              <a:rPr lang="vi-VN" sz="2400" dirty="0">
                <a:solidFill>
                  <a:srgbClr val="000000"/>
                </a:solidFill>
              </a:rPr>
              <a:t>A. của nhiều giao tử đực với một giao tử cái tạo nên hợp tử phát triển thành cơ thể mới</a:t>
            </a:r>
          </a:p>
          <a:p>
            <a:pPr eaLnBrk="0" fontAlgn="base" hangingPunct="0">
              <a:spcBef>
                <a:spcPts val="300"/>
              </a:spcBef>
              <a:spcAft>
                <a:spcPct val="0"/>
              </a:spcAft>
              <a:buNone/>
            </a:pPr>
            <a:r>
              <a:rPr lang="vi-VN" sz="2400" dirty="0">
                <a:solidFill>
                  <a:srgbClr val="000000"/>
                </a:solidFill>
              </a:rPr>
              <a:t>B. ngẫu nhiên của giao tử đực và giao tử cái tạo nên hợp tử phát triển thành cơ thể mới</a:t>
            </a:r>
          </a:p>
          <a:p>
            <a:pPr eaLnBrk="0" fontAlgn="base" hangingPunct="0">
              <a:spcBef>
                <a:spcPts val="300"/>
              </a:spcBef>
              <a:spcAft>
                <a:spcPct val="0"/>
              </a:spcAft>
              <a:buNone/>
            </a:pPr>
            <a:r>
              <a:rPr lang="vi-VN" sz="2400" dirty="0">
                <a:solidFill>
                  <a:srgbClr val="000000"/>
                </a:solidFill>
              </a:rPr>
              <a:t>C. có chọn lọc của hai giao tử đực và một giao tử cái tạo nên hợp tác phát triển thành cơ thể mới</a:t>
            </a:r>
          </a:p>
          <a:p>
            <a:pPr eaLnBrk="0" fontAlgn="base" hangingPunct="0">
              <a:spcBef>
                <a:spcPts val="300"/>
              </a:spcBef>
              <a:spcAft>
                <a:spcPct val="0"/>
              </a:spcAft>
              <a:buNone/>
            </a:pPr>
            <a:r>
              <a:rPr lang="vi-VN" sz="2400" dirty="0">
                <a:solidFill>
                  <a:srgbClr val="000000"/>
                </a:solidFill>
              </a:rPr>
              <a:t>D. có chọn lọc của giao tử cái với nhiều giao tử đực và một tạo nên hợp tử phát triển thành cơ thể mới</a:t>
            </a:r>
          </a:p>
        </p:txBody>
      </p:sp>
      <p:sp>
        <p:nvSpPr>
          <p:cNvPr id="317447" name="Oval 7"/>
          <p:cNvSpPr>
            <a:spLocks noChangeArrowheads="1"/>
          </p:cNvSpPr>
          <p:nvPr/>
        </p:nvSpPr>
        <p:spPr bwMode="auto">
          <a:xfrm>
            <a:off x="1951038" y="1501775"/>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lnSpc>
                <a:spcPct val="150000"/>
              </a:lnSpc>
              <a:spcBef>
                <a:spcPct val="50000"/>
              </a:spcBef>
              <a:spcAft>
                <a:spcPct val="0"/>
              </a:spcAft>
              <a:buNone/>
            </a:pPr>
            <a:endParaRPr lang="en-US" b="1">
              <a:solidFill>
                <a:srgbClr val="0000FF"/>
              </a:solidFill>
            </a:endParaRPr>
          </a:p>
        </p:txBody>
      </p:sp>
      <p:sp>
        <p:nvSpPr>
          <p:cNvPr id="105478" name="Text Box 4"/>
          <p:cNvSpPr txBox="1">
            <a:spLocks noChangeArrowheads="1"/>
          </p:cNvSpPr>
          <p:nvPr/>
        </p:nvSpPr>
        <p:spPr bwMode="auto">
          <a:xfrm>
            <a:off x="1905000" y="682625"/>
            <a:ext cx="87630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ts val="300"/>
              </a:spcBef>
              <a:spcAft>
                <a:spcPct val="0"/>
              </a:spcAft>
              <a:buNone/>
            </a:pPr>
            <a:r>
              <a:rPr lang="en-US" sz="2400" b="1" dirty="0" err="1">
                <a:solidFill>
                  <a:srgbClr val="000000"/>
                </a:solidFill>
              </a:rPr>
              <a:t>Câu</a:t>
            </a:r>
            <a:r>
              <a:rPr lang="en-US" sz="2400" b="1" dirty="0">
                <a:solidFill>
                  <a:srgbClr val="000000"/>
                </a:solidFill>
              </a:rPr>
              <a:t> </a:t>
            </a:r>
            <a:r>
              <a:rPr lang="en-US" sz="2400" b="1" dirty="0">
                <a:solidFill>
                  <a:srgbClr val="000000"/>
                </a:solidFill>
              </a:rPr>
              <a:t>5.</a:t>
            </a:r>
            <a:r>
              <a:rPr lang="en-US" sz="2400" dirty="0">
                <a:solidFill>
                  <a:srgbClr val="000000"/>
                </a:solidFill>
              </a:rPr>
              <a:t> </a:t>
            </a:r>
            <a:r>
              <a:rPr lang="en-US" sz="2400" dirty="0" err="1">
                <a:solidFill>
                  <a:srgbClr val="000000"/>
                </a:solidFill>
              </a:rPr>
              <a:t>Hạt</a:t>
            </a:r>
            <a:r>
              <a:rPr lang="en-US" sz="2400" dirty="0">
                <a:solidFill>
                  <a:srgbClr val="000000"/>
                </a:solidFill>
              </a:rPr>
              <a:t> </a:t>
            </a:r>
            <a:r>
              <a:rPr lang="en-US" sz="2400" dirty="0" err="1">
                <a:solidFill>
                  <a:srgbClr val="000000"/>
                </a:solidFill>
              </a:rPr>
              <a:t>được</a:t>
            </a:r>
            <a:r>
              <a:rPr lang="en-US" sz="2400" dirty="0">
                <a:solidFill>
                  <a:srgbClr val="000000"/>
                </a:solidFill>
              </a:rPr>
              <a:t> </a:t>
            </a:r>
            <a:r>
              <a:rPr lang="en-US" sz="2400" dirty="0" err="1">
                <a:solidFill>
                  <a:srgbClr val="000000"/>
                </a:solidFill>
              </a:rPr>
              <a:t>hình</a:t>
            </a:r>
            <a:r>
              <a:rPr lang="en-US" sz="2400" dirty="0">
                <a:solidFill>
                  <a:srgbClr val="000000"/>
                </a:solidFill>
              </a:rPr>
              <a:t> </a:t>
            </a:r>
            <a:r>
              <a:rPr lang="en-US" sz="2400" dirty="0" err="1">
                <a:solidFill>
                  <a:srgbClr val="000000"/>
                </a:solidFill>
              </a:rPr>
              <a:t>thành</a:t>
            </a:r>
            <a:r>
              <a:rPr lang="en-US" sz="2400" dirty="0">
                <a:solidFill>
                  <a:srgbClr val="000000"/>
                </a:solidFill>
              </a:rPr>
              <a:t> </a:t>
            </a:r>
            <a:r>
              <a:rPr lang="en-US" sz="2400" dirty="0" err="1">
                <a:solidFill>
                  <a:srgbClr val="000000"/>
                </a:solidFill>
              </a:rPr>
              <a:t>từ</a:t>
            </a:r>
            <a:endParaRPr lang="en-US" sz="2400" dirty="0">
              <a:solidFill>
                <a:srgbClr val="000000"/>
              </a:solidFill>
            </a:endParaRPr>
          </a:p>
          <a:p>
            <a:pPr eaLnBrk="0" fontAlgn="base" hangingPunct="0">
              <a:spcBef>
                <a:spcPts val="300"/>
              </a:spcBef>
              <a:spcAft>
                <a:spcPct val="0"/>
              </a:spcAft>
              <a:buFontTx/>
              <a:buAutoNum type="alphaUcPeriod"/>
            </a:pPr>
            <a:r>
              <a:rPr lang="en-US" sz="2400" dirty="0" err="1">
                <a:solidFill>
                  <a:srgbClr val="000000"/>
                </a:solidFill>
              </a:rPr>
              <a:t>Bầu</a:t>
            </a:r>
            <a:r>
              <a:rPr lang="en-US" sz="2400" dirty="0">
                <a:solidFill>
                  <a:srgbClr val="000000"/>
                </a:solidFill>
              </a:rPr>
              <a:t> </a:t>
            </a:r>
            <a:r>
              <a:rPr lang="en-US" sz="2400" dirty="0" err="1">
                <a:solidFill>
                  <a:srgbClr val="000000"/>
                </a:solidFill>
              </a:rPr>
              <a:t>nhụy</a:t>
            </a:r>
            <a:r>
              <a:rPr lang="en-US" sz="2400" dirty="0">
                <a:solidFill>
                  <a:srgbClr val="000000"/>
                </a:solidFill>
              </a:rPr>
              <a:t>.                                       B. </a:t>
            </a:r>
            <a:r>
              <a:rPr lang="en-US" sz="2400" dirty="0" err="1">
                <a:solidFill>
                  <a:srgbClr val="000000"/>
                </a:solidFill>
              </a:rPr>
              <a:t>Bầu</a:t>
            </a:r>
            <a:r>
              <a:rPr lang="en-US" sz="2400" dirty="0">
                <a:solidFill>
                  <a:srgbClr val="000000"/>
                </a:solidFill>
              </a:rPr>
              <a:t> </a:t>
            </a:r>
            <a:r>
              <a:rPr lang="en-US" sz="2400" dirty="0" err="1">
                <a:solidFill>
                  <a:srgbClr val="000000"/>
                </a:solidFill>
              </a:rPr>
              <a:t>nhị</a:t>
            </a:r>
            <a:endParaRPr lang="en-US" sz="2400" dirty="0">
              <a:solidFill>
                <a:srgbClr val="000000"/>
              </a:solidFill>
            </a:endParaRPr>
          </a:p>
          <a:p>
            <a:pPr eaLnBrk="0" fontAlgn="base" hangingPunct="0">
              <a:spcBef>
                <a:spcPts val="300"/>
              </a:spcBef>
              <a:spcAft>
                <a:spcPct val="0"/>
              </a:spcAft>
              <a:buNone/>
            </a:pPr>
            <a:r>
              <a:rPr lang="en-US" sz="2400" dirty="0">
                <a:solidFill>
                  <a:srgbClr val="000000"/>
                </a:solidFill>
              </a:rPr>
              <a:t>C. </a:t>
            </a:r>
            <a:r>
              <a:rPr lang="en-US" sz="2400" dirty="0" err="1">
                <a:solidFill>
                  <a:srgbClr val="000000"/>
                </a:solidFill>
              </a:rPr>
              <a:t>Noãn</a:t>
            </a:r>
            <a:r>
              <a:rPr lang="en-US" sz="2400" dirty="0">
                <a:solidFill>
                  <a:srgbClr val="000000"/>
                </a:solidFill>
              </a:rPr>
              <a:t> </a:t>
            </a:r>
            <a:r>
              <a:rPr lang="en-US" sz="2400" dirty="0" err="1">
                <a:solidFill>
                  <a:srgbClr val="000000"/>
                </a:solidFill>
              </a:rPr>
              <a:t>đã</a:t>
            </a:r>
            <a:r>
              <a:rPr lang="en-US" sz="2400" dirty="0">
                <a:solidFill>
                  <a:srgbClr val="000000"/>
                </a:solidFill>
              </a:rPr>
              <a:t> </a:t>
            </a:r>
            <a:r>
              <a:rPr lang="en-US" sz="2400" dirty="0" err="1">
                <a:solidFill>
                  <a:srgbClr val="000000"/>
                </a:solidFill>
              </a:rPr>
              <a:t>được</a:t>
            </a:r>
            <a:r>
              <a:rPr lang="en-US" sz="2400" dirty="0">
                <a:solidFill>
                  <a:srgbClr val="000000"/>
                </a:solidFill>
              </a:rPr>
              <a:t> </a:t>
            </a:r>
            <a:r>
              <a:rPr lang="en-US" sz="2400" dirty="0" err="1">
                <a:solidFill>
                  <a:srgbClr val="000000"/>
                </a:solidFill>
              </a:rPr>
              <a:t>thụ</a:t>
            </a:r>
            <a:r>
              <a:rPr lang="en-US" sz="2400" dirty="0">
                <a:solidFill>
                  <a:srgbClr val="000000"/>
                </a:solidFill>
              </a:rPr>
              <a:t> </a:t>
            </a:r>
            <a:r>
              <a:rPr lang="en-US" sz="2400" dirty="0" err="1">
                <a:solidFill>
                  <a:srgbClr val="000000"/>
                </a:solidFill>
              </a:rPr>
              <a:t>tinh</a:t>
            </a:r>
            <a:r>
              <a:rPr lang="en-US" sz="2400" dirty="0">
                <a:solidFill>
                  <a:srgbClr val="000000"/>
                </a:solidFill>
              </a:rPr>
              <a:t>.                 D. </a:t>
            </a:r>
            <a:r>
              <a:rPr lang="en-US" sz="2400" dirty="0" err="1">
                <a:solidFill>
                  <a:srgbClr val="000000"/>
                </a:solidFill>
              </a:rPr>
              <a:t>Hạt</a:t>
            </a:r>
            <a:r>
              <a:rPr lang="en-US" sz="2400" dirty="0">
                <a:solidFill>
                  <a:srgbClr val="000000"/>
                </a:solidFill>
              </a:rPr>
              <a:t> </a:t>
            </a:r>
            <a:r>
              <a:rPr lang="en-US" sz="2400" dirty="0" err="1">
                <a:solidFill>
                  <a:srgbClr val="000000"/>
                </a:solidFill>
              </a:rPr>
              <a:t>phấn</a:t>
            </a:r>
            <a:endParaRPr lang="en-US" sz="2400" dirty="0">
              <a:solidFill>
                <a:srgbClr val="000000"/>
              </a:solidFill>
            </a:endParaRPr>
          </a:p>
        </p:txBody>
      </p:sp>
      <p:sp>
        <p:nvSpPr>
          <p:cNvPr id="317446" name="Text Box 6"/>
          <p:cNvSpPr txBox="1">
            <a:spLocks noChangeArrowheads="1"/>
          </p:cNvSpPr>
          <p:nvPr/>
        </p:nvSpPr>
        <p:spPr bwMode="auto">
          <a:xfrm>
            <a:off x="1828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eaLnBrk="0" fontAlgn="base" hangingPunct="0">
              <a:spcBef>
                <a:spcPct val="50000"/>
              </a:spcBef>
              <a:spcAft>
                <a:spcPct val="0"/>
              </a:spcAft>
              <a:defRPr/>
            </a:pPr>
            <a:r>
              <a:rPr lang="en-US" sz="4800" b="1" dirty="0" err="1">
                <a:solidFill>
                  <a:srgbClr val="FF0000"/>
                </a:solidFill>
                <a:effectLst>
                  <a:outerShdw blurRad="38100" dist="38100" dir="2700000" algn="tl">
                    <a:srgbClr val="000000"/>
                  </a:outerShdw>
                </a:effectLst>
                <a:latin typeface="Arial" panose="020B0604020202020204" pitchFamily="34" charset="0"/>
              </a:rPr>
              <a:t>CHỌN</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CÂU</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TRẢ</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LỜI</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ĐÚNG</a:t>
            </a:r>
            <a:endParaRPr lang="en-US" sz="4800" b="1" dirty="0">
              <a:solidFill>
                <a:srgbClr val="FF0000"/>
              </a:solidFill>
              <a:effectLst>
                <a:outerShdw blurRad="38100" dist="38100" dir="2700000" algn="tl">
                  <a:srgbClr val="000000"/>
                </a:outerShdw>
              </a:effectLst>
              <a:latin typeface="Arial" panose="020B0604020202020204" pitchFamily="34" charset="0"/>
            </a:endParaRPr>
          </a:p>
        </p:txBody>
      </p:sp>
      <p:sp>
        <p:nvSpPr>
          <p:cNvPr id="105480" name="Text Box 6"/>
          <p:cNvSpPr txBox="1">
            <a:spLocks noChangeArrowheads="1"/>
          </p:cNvSpPr>
          <p:nvPr/>
        </p:nvSpPr>
        <p:spPr bwMode="auto">
          <a:xfrm>
            <a:off x="1828800" y="5584825"/>
            <a:ext cx="85344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ts val="300"/>
              </a:spcBef>
              <a:spcAft>
                <a:spcPct val="0"/>
              </a:spcAft>
              <a:buNone/>
            </a:pPr>
            <a:r>
              <a:rPr lang="en-US" sz="2400" b="1" dirty="0" err="1">
                <a:solidFill>
                  <a:srgbClr val="000000"/>
                </a:solidFill>
              </a:rPr>
              <a:t>Câu</a:t>
            </a:r>
            <a:r>
              <a:rPr lang="en-US" sz="2400" b="1" dirty="0">
                <a:solidFill>
                  <a:srgbClr val="000000"/>
                </a:solidFill>
              </a:rPr>
              <a:t> </a:t>
            </a:r>
            <a:r>
              <a:rPr lang="en-US" sz="2400" b="1" dirty="0">
                <a:solidFill>
                  <a:srgbClr val="000000"/>
                </a:solidFill>
              </a:rPr>
              <a:t>7.</a:t>
            </a:r>
            <a:r>
              <a:rPr lang="en-US" sz="2400" dirty="0">
                <a:solidFill>
                  <a:srgbClr val="000000"/>
                </a:solidFill>
              </a:rPr>
              <a:t> </a:t>
            </a:r>
            <a:r>
              <a:rPr lang="en-US" sz="2400" dirty="0" err="1">
                <a:solidFill>
                  <a:srgbClr val="000000"/>
                </a:solidFill>
              </a:rPr>
              <a:t>Quả</a:t>
            </a:r>
            <a:r>
              <a:rPr lang="en-US" sz="2400" dirty="0">
                <a:solidFill>
                  <a:srgbClr val="000000"/>
                </a:solidFill>
              </a:rPr>
              <a:t> </a:t>
            </a:r>
            <a:r>
              <a:rPr lang="en-US" sz="2400" dirty="0" err="1">
                <a:solidFill>
                  <a:srgbClr val="000000"/>
                </a:solidFill>
              </a:rPr>
              <a:t>được</a:t>
            </a:r>
            <a:r>
              <a:rPr lang="en-US" sz="2400" dirty="0">
                <a:solidFill>
                  <a:srgbClr val="000000"/>
                </a:solidFill>
              </a:rPr>
              <a:t> </a:t>
            </a:r>
            <a:r>
              <a:rPr lang="en-US" sz="2400" dirty="0" err="1">
                <a:solidFill>
                  <a:srgbClr val="000000"/>
                </a:solidFill>
              </a:rPr>
              <a:t>hình</a:t>
            </a:r>
            <a:r>
              <a:rPr lang="en-US" sz="2400" dirty="0">
                <a:solidFill>
                  <a:srgbClr val="000000"/>
                </a:solidFill>
              </a:rPr>
              <a:t> </a:t>
            </a:r>
            <a:r>
              <a:rPr lang="en-US" sz="2400" dirty="0" err="1">
                <a:solidFill>
                  <a:srgbClr val="000000"/>
                </a:solidFill>
              </a:rPr>
              <a:t>thành</a:t>
            </a:r>
            <a:r>
              <a:rPr lang="en-US" sz="2400" dirty="0">
                <a:solidFill>
                  <a:srgbClr val="000000"/>
                </a:solidFill>
              </a:rPr>
              <a:t> </a:t>
            </a:r>
            <a:r>
              <a:rPr lang="en-US" sz="2400" dirty="0" err="1">
                <a:solidFill>
                  <a:srgbClr val="000000"/>
                </a:solidFill>
              </a:rPr>
              <a:t>từ</a:t>
            </a:r>
            <a:endParaRPr lang="en-US" sz="2400" dirty="0">
              <a:solidFill>
                <a:srgbClr val="000000"/>
              </a:solidFill>
            </a:endParaRPr>
          </a:p>
          <a:p>
            <a:pPr eaLnBrk="0" fontAlgn="base" hangingPunct="0">
              <a:spcBef>
                <a:spcPts val="300"/>
              </a:spcBef>
              <a:spcAft>
                <a:spcPct val="0"/>
              </a:spcAft>
              <a:buFontTx/>
              <a:buAutoNum type="alphaUcPeriod"/>
            </a:pPr>
            <a:r>
              <a:rPr lang="en-US" sz="2400" dirty="0" err="1">
                <a:solidFill>
                  <a:srgbClr val="000000"/>
                </a:solidFill>
              </a:rPr>
              <a:t>Noãn</a:t>
            </a:r>
            <a:r>
              <a:rPr lang="en-US" sz="2400" dirty="0">
                <a:solidFill>
                  <a:srgbClr val="000000"/>
                </a:solidFill>
              </a:rPr>
              <a:t> </a:t>
            </a:r>
            <a:r>
              <a:rPr lang="en-US" sz="2400" dirty="0" err="1">
                <a:solidFill>
                  <a:srgbClr val="000000"/>
                </a:solidFill>
              </a:rPr>
              <a:t>được</a:t>
            </a:r>
            <a:r>
              <a:rPr lang="en-US" sz="2400" dirty="0">
                <a:solidFill>
                  <a:srgbClr val="000000"/>
                </a:solidFill>
              </a:rPr>
              <a:t> </a:t>
            </a:r>
            <a:r>
              <a:rPr lang="en-US" sz="2400" dirty="0" err="1">
                <a:solidFill>
                  <a:srgbClr val="000000"/>
                </a:solidFill>
              </a:rPr>
              <a:t>thụ</a:t>
            </a:r>
            <a:r>
              <a:rPr lang="en-US" sz="2400" dirty="0">
                <a:solidFill>
                  <a:srgbClr val="000000"/>
                </a:solidFill>
              </a:rPr>
              <a:t> </a:t>
            </a:r>
            <a:r>
              <a:rPr lang="en-US" sz="2400" dirty="0" err="1">
                <a:solidFill>
                  <a:srgbClr val="000000"/>
                </a:solidFill>
              </a:rPr>
              <a:t>tinh</a:t>
            </a:r>
            <a:r>
              <a:rPr lang="en-US" sz="2400" dirty="0">
                <a:solidFill>
                  <a:srgbClr val="000000"/>
                </a:solidFill>
              </a:rPr>
              <a:t>               B. </a:t>
            </a:r>
            <a:r>
              <a:rPr lang="en-US" sz="2400" dirty="0" err="1">
                <a:solidFill>
                  <a:srgbClr val="000000"/>
                </a:solidFill>
              </a:rPr>
              <a:t>Bầu</a:t>
            </a:r>
            <a:r>
              <a:rPr lang="en-US" sz="2400" dirty="0">
                <a:solidFill>
                  <a:srgbClr val="000000"/>
                </a:solidFill>
              </a:rPr>
              <a:t> </a:t>
            </a:r>
            <a:r>
              <a:rPr lang="en-US" sz="2400" dirty="0" err="1">
                <a:solidFill>
                  <a:srgbClr val="000000"/>
                </a:solidFill>
              </a:rPr>
              <a:t>nhụy</a:t>
            </a:r>
            <a:endParaRPr lang="en-US" sz="2400" dirty="0">
              <a:solidFill>
                <a:srgbClr val="000000"/>
              </a:solidFill>
            </a:endParaRPr>
          </a:p>
          <a:p>
            <a:pPr eaLnBrk="0" fontAlgn="base" hangingPunct="0">
              <a:spcBef>
                <a:spcPts val="300"/>
              </a:spcBef>
              <a:spcAft>
                <a:spcPct val="0"/>
              </a:spcAft>
              <a:buNone/>
            </a:pPr>
            <a:r>
              <a:rPr lang="en-US" sz="2400" dirty="0">
                <a:solidFill>
                  <a:srgbClr val="000000"/>
                </a:solidFill>
              </a:rPr>
              <a:t>C. </a:t>
            </a:r>
            <a:r>
              <a:rPr lang="en-US" sz="2400" dirty="0" err="1">
                <a:solidFill>
                  <a:srgbClr val="000000"/>
                </a:solidFill>
              </a:rPr>
              <a:t>Bầu</a:t>
            </a:r>
            <a:r>
              <a:rPr lang="en-US" sz="2400" dirty="0">
                <a:solidFill>
                  <a:srgbClr val="000000"/>
                </a:solidFill>
              </a:rPr>
              <a:t> </a:t>
            </a:r>
            <a:r>
              <a:rPr lang="en-US" sz="2400" dirty="0" err="1">
                <a:solidFill>
                  <a:srgbClr val="000000"/>
                </a:solidFill>
              </a:rPr>
              <a:t>nhị</a:t>
            </a:r>
            <a:r>
              <a:rPr lang="en-US" sz="2400" dirty="0">
                <a:solidFill>
                  <a:srgbClr val="000000"/>
                </a:solidFill>
              </a:rPr>
              <a:t>                                  D. </a:t>
            </a:r>
            <a:r>
              <a:rPr lang="en-US" sz="2400" dirty="0" err="1">
                <a:solidFill>
                  <a:srgbClr val="000000"/>
                </a:solidFill>
              </a:rPr>
              <a:t>Noãn</a:t>
            </a:r>
            <a:r>
              <a:rPr lang="en-US" sz="2400" dirty="0">
                <a:solidFill>
                  <a:srgbClr val="000000"/>
                </a:solidFill>
              </a:rPr>
              <a:t> </a:t>
            </a:r>
            <a:r>
              <a:rPr lang="en-US" sz="2400" dirty="0" err="1">
                <a:solidFill>
                  <a:srgbClr val="000000"/>
                </a:solidFill>
              </a:rPr>
              <a:t>không</a:t>
            </a:r>
            <a:r>
              <a:rPr lang="en-US" sz="2400" dirty="0">
                <a:solidFill>
                  <a:srgbClr val="000000"/>
                </a:solidFill>
              </a:rPr>
              <a:t> </a:t>
            </a:r>
            <a:r>
              <a:rPr lang="en-US" sz="2400" dirty="0" err="1">
                <a:solidFill>
                  <a:srgbClr val="000000"/>
                </a:solidFill>
              </a:rPr>
              <a:t>được</a:t>
            </a:r>
            <a:r>
              <a:rPr lang="en-US" sz="2400" dirty="0">
                <a:solidFill>
                  <a:srgbClr val="000000"/>
                </a:solidFill>
              </a:rPr>
              <a:t> </a:t>
            </a:r>
            <a:r>
              <a:rPr lang="en-US" sz="2400" dirty="0" err="1">
                <a:solidFill>
                  <a:srgbClr val="000000"/>
                </a:solidFill>
              </a:rPr>
              <a:t>thụ</a:t>
            </a:r>
            <a:r>
              <a:rPr lang="en-US" sz="2400" dirty="0">
                <a:solidFill>
                  <a:srgbClr val="000000"/>
                </a:solidFill>
              </a:rPr>
              <a:t> </a:t>
            </a:r>
            <a:r>
              <a:rPr lang="en-US" sz="2400" dirty="0" err="1">
                <a:solidFill>
                  <a:srgbClr val="000000"/>
                </a:solidFill>
              </a:rPr>
              <a:t>tinh</a:t>
            </a:r>
            <a:r>
              <a:rPr lang="en-US" sz="2400" dirty="0">
                <a:solidFill>
                  <a:srgbClr val="000000"/>
                </a:solidFill>
              </a:rPr>
              <a:t>.</a:t>
            </a:r>
          </a:p>
        </p:txBody>
      </p:sp>
    </p:spTree>
    <p:extLst>
      <p:ext uri="{BB962C8B-B14F-4D97-AF65-F5344CB8AC3E}">
        <p14:creationId xmlns:p14="http://schemas.microsoft.com/office/powerpoint/2010/main" val="2064371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47"/>
                                        </p:tgtEl>
                                        <p:attrNameLst>
                                          <p:attrName>style.visibility</p:attrName>
                                        </p:attrNameLst>
                                      </p:cBhvr>
                                      <p:to>
                                        <p:strVal val="visible"/>
                                      </p:to>
                                    </p:set>
                                    <p:animEffect transition="in" filter="box(in)">
                                      <p:cBhvr>
                                        <p:cTn id="7" dur="500"/>
                                        <p:tgtEl>
                                          <p:spTgt spid="317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42"/>
                                        </p:tgtEl>
                                        <p:attrNameLst>
                                          <p:attrName>style.visibility</p:attrName>
                                        </p:attrNameLst>
                                      </p:cBhvr>
                                      <p:to>
                                        <p:strVal val="visible"/>
                                      </p:to>
                                    </p:set>
                                    <p:animEffect transition="in" filter="box(in)">
                                      <p:cBhvr>
                                        <p:cTn id="12" dur="500"/>
                                        <p:tgtEl>
                                          <p:spTgt spid="317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7442" grpId="0" animBg="1"/>
      <p:bldP spid="3174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ững động vật thay 'vợ' sinh con - Báo Quảng Ngãi điện t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46177" y="858466"/>
            <a:ext cx="2667000" cy="3103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descr="platyge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1" y="859235"/>
            <a:ext cx="2528047" cy="25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 voi sát thủ ăn gì? 3 loại cá voi sát thủ phổ biế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58000" y="859235"/>
            <a:ext cx="3733800" cy="2527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3646" y="3484935"/>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an giao pho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24000" y="3472352"/>
            <a:ext cx="255718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7" cstate="print">
            <a:extLst>
              <a:ext uri="{28A0092B-C50C-407E-A947-70E740481C1C}">
                <a14:useLocalDpi xmlns:a14="http://schemas.microsoft.com/office/drawing/2010/main" val="0"/>
              </a:ext>
            </a:extLst>
          </a:blip>
          <a:srcRect r="-813"/>
          <a:stretch/>
        </p:blipFill>
        <p:spPr bwMode="auto">
          <a:xfrm>
            <a:off x="6858000" y="3505200"/>
            <a:ext cx="373828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1828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eaLnBrk="0" fontAlgn="base" hangingPunct="0">
              <a:spcBef>
                <a:spcPct val="50000"/>
              </a:spcBef>
              <a:spcAft>
                <a:spcPct val="0"/>
              </a:spcAft>
              <a:defRPr/>
            </a:pPr>
            <a:r>
              <a:rPr lang="en-US" sz="4800" b="1" dirty="0" err="1">
                <a:solidFill>
                  <a:srgbClr val="FF0000"/>
                </a:solidFill>
                <a:effectLst>
                  <a:outerShdw blurRad="38100" dist="38100" dir="2700000" algn="tl">
                    <a:srgbClr val="000000"/>
                  </a:outerShdw>
                </a:effectLst>
                <a:latin typeface="Arial" panose="020B0604020202020204" pitchFamily="34" charset="0"/>
              </a:rPr>
              <a:t>VẬN</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DỤNG</a:t>
            </a:r>
            <a:r>
              <a:rPr lang="en-US" sz="4800" b="1" dirty="0">
                <a:solidFill>
                  <a:srgbClr val="FF0000"/>
                </a:solidFill>
                <a:effectLst>
                  <a:outerShdw blurRad="38100" dist="38100" dir="2700000" algn="tl">
                    <a:srgbClr val="000000"/>
                  </a:outerShdw>
                </a:effectLst>
                <a:latin typeface="Arial" panose="020B0604020202020204" pitchFamily="34" charset="0"/>
              </a:rPr>
              <a:t> – </a:t>
            </a:r>
            <a:r>
              <a:rPr lang="en-US" sz="4800" b="1" dirty="0" err="1">
                <a:solidFill>
                  <a:srgbClr val="FF0000"/>
                </a:solidFill>
                <a:effectLst>
                  <a:outerShdw blurRad="38100" dist="38100" dir="2700000" algn="tl">
                    <a:srgbClr val="000000"/>
                  </a:outerShdw>
                </a:effectLst>
                <a:latin typeface="Arial" panose="020B0604020202020204" pitchFamily="34" charset="0"/>
              </a:rPr>
              <a:t>MỞ</a:t>
            </a:r>
            <a:r>
              <a:rPr lang="en-US" sz="4800" b="1" dirty="0">
                <a:solidFill>
                  <a:srgbClr val="FF0000"/>
                </a:solidFill>
                <a:effectLst>
                  <a:outerShdw blurRad="38100" dist="38100" dir="2700000" algn="tl">
                    <a:srgbClr val="000000"/>
                  </a:outerShdw>
                </a:effectLst>
                <a:latin typeface="Arial" panose="020B0604020202020204" pitchFamily="34" charset="0"/>
              </a:rPr>
              <a:t> </a:t>
            </a:r>
            <a:r>
              <a:rPr lang="en-US" sz="4800" b="1" dirty="0" err="1">
                <a:solidFill>
                  <a:srgbClr val="FF0000"/>
                </a:solidFill>
                <a:effectLst>
                  <a:outerShdw blurRad="38100" dist="38100" dir="2700000" algn="tl">
                    <a:srgbClr val="000000"/>
                  </a:outerShdw>
                </a:effectLst>
                <a:latin typeface="Arial" panose="020B0604020202020204" pitchFamily="34" charset="0"/>
              </a:rPr>
              <a:t>RỘNG</a:t>
            </a:r>
            <a:endParaRPr lang="en-US" sz="4800" b="1" dirty="0">
              <a:solidFill>
                <a:srgbClr val="FF0000"/>
              </a:solidFill>
              <a:effectLst>
                <a:outerShdw blurRad="38100" dist="38100" dir="2700000" algn="tl">
                  <a:srgbClr val="000000"/>
                </a:outerShdw>
              </a:effectLst>
              <a:latin typeface="Arial" panose="020B0604020202020204" pitchFamily="34" charset="0"/>
            </a:endParaRPr>
          </a:p>
        </p:txBody>
      </p:sp>
      <p:sp>
        <p:nvSpPr>
          <p:cNvPr id="10" name="Oval 9"/>
          <p:cNvSpPr/>
          <p:nvPr/>
        </p:nvSpPr>
        <p:spPr>
          <a:xfrm>
            <a:off x="10058400" y="3530435"/>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50000"/>
              </a:spcBef>
              <a:spcAft>
                <a:spcPct val="0"/>
              </a:spcAft>
              <a:defRPr/>
            </a:pPr>
            <a:r>
              <a:rPr lang="en-US" sz="3200" b="1" dirty="0">
                <a:solidFill>
                  <a:srgbClr val="0000FF"/>
                </a:solidFill>
                <a:latin typeface="Arial"/>
              </a:rPr>
              <a:t>5</a:t>
            </a:r>
            <a:endParaRPr lang="en-US" sz="3200" b="1" dirty="0">
              <a:solidFill>
                <a:srgbClr val="0000FF"/>
              </a:solidFill>
              <a:latin typeface="Arial"/>
            </a:endParaRPr>
          </a:p>
        </p:txBody>
      </p:sp>
      <p:sp>
        <p:nvSpPr>
          <p:cNvPr id="11" name="Oval 10"/>
          <p:cNvSpPr/>
          <p:nvPr/>
        </p:nvSpPr>
        <p:spPr>
          <a:xfrm>
            <a:off x="3576917" y="3505200"/>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50000"/>
              </a:spcBef>
              <a:spcAft>
                <a:spcPct val="0"/>
              </a:spcAft>
              <a:defRPr/>
            </a:pPr>
            <a:r>
              <a:rPr lang="en-US" sz="3200" b="1" dirty="0">
                <a:solidFill>
                  <a:srgbClr val="0000FF"/>
                </a:solidFill>
                <a:latin typeface="Arial"/>
              </a:rPr>
              <a:t>3</a:t>
            </a:r>
          </a:p>
        </p:txBody>
      </p:sp>
      <p:sp>
        <p:nvSpPr>
          <p:cNvPr id="12" name="Oval 11"/>
          <p:cNvSpPr/>
          <p:nvPr/>
        </p:nvSpPr>
        <p:spPr>
          <a:xfrm>
            <a:off x="3558988" y="955793"/>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50000"/>
              </a:spcBef>
              <a:spcAft>
                <a:spcPct val="0"/>
              </a:spcAft>
              <a:defRPr/>
            </a:pPr>
            <a:r>
              <a:rPr lang="en-US" sz="3200" b="1" dirty="0">
                <a:solidFill>
                  <a:srgbClr val="0000FF"/>
                </a:solidFill>
                <a:latin typeface="Arial"/>
              </a:rPr>
              <a:t>1</a:t>
            </a:r>
          </a:p>
        </p:txBody>
      </p:sp>
      <p:sp>
        <p:nvSpPr>
          <p:cNvPr id="13" name="Oval 12"/>
          <p:cNvSpPr/>
          <p:nvPr/>
        </p:nvSpPr>
        <p:spPr>
          <a:xfrm>
            <a:off x="6248400" y="929951"/>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50000"/>
              </a:spcBef>
              <a:spcAft>
                <a:spcPct val="0"/>
              </a:spcAft>
              <a:defRPr/>
            </a:pPr>
            <a:r>
              <a:rPr lang="en-US" sz="3200" b="1" dirty="0">
                <a:solidFill>
                  <a:srgbClr val="0000FF"/>
                </a:solidFill>
                <a:latin typeface="Arial"/>
              </a:rPr>
              <a:t>2</a:t>
            </a:r>
          </a:p>
        </p:txBody>
      </p:sp>
      <p:sp>
        <p:nvSpPr>
          <p:cNvPr id="4" name="TextBox 3"/>
          <p:cNvSpPr txBox="1"/>
          <p:nvPr/>
        </p:nvSpPr>
        <p:spPr>
          <a:xfrm>
            <a:off x="1515035" y="5825587"/>
            <a:ext cx="2554034" cy="707886"/>
          </a:xfrm>
          <a:prstGeom prst="rect">
            <a:avLst/>
          </a:prstGeom>
          <a:solidFill>
            <a:srgbClr val="FFFF00"/>
          </a:solidFill>
        </p:spPr>
        <p:txBody>
          <a:bodyPr wrap="square" rtlCol="0">
            <a:spAutoFit/>
          </a:bodyPr>
          <a:lstStyle/>
          <a:p>
            <a:pPr eaLnBrk="0" fontAlgn="base" hangingPunct="0">
              <a:spcBef>
                <a:spcPct val="0"/>
              </a:spcBef>
              <a:spcAft>
                <a:spcPct val="0"/>
              </a:spcAft>
            </a:pPr>
            <a:r>
              <a:rPr lang="en-US" sz="2000" b="1" dirty="0" err="1">
                <a:solidFill>
                  <a:srgbClr val="0000FF"/>
                </a:solidFill>
                <a:latin typeface="Arial" panose="020B0604020202020204" pitchFamily="34" charset="0"/>
              </a:rPr>
              <a:t>Thú</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mỏ</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vịt</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rắn</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thụ</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tinh</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trong</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đẻ</a:t>
            </a:r>
            <a:r>
              <a:rPr lang="en-US" sz="2000" b="1" dirty="0">
                <a:solidFill>
                  <a:srgbClr val="0000FF"/>
                </a:solidFill>
                <a:latin typeface="Arial" panose="020B0604020202020204" pitchFamily="34" charset="0"/>
              </a:rPr>
              <a:t> </a:t>
            </a:r>
            <a:r>
              <a:rPr lang="en-US" sz="2000" b="1" dirty="0" err="1">
                <a:solidFill>
                  <a:srgbClr val="0000FF"/>
                </a:solidFill>
                <a:latin typeface="Arial" panose="020B0604020202020204" pitchFamily="34" charset="0"/>
              </a:rPr>
              <a:t>trứng</a:t>
            </a:r>
            <a:endParaRPr lang="en-US" sz="2000" b="1" dirty="0">
              <a:solidFill>
                <a:srgbClr val="0000FF"/>
              </a:solidFill>
              <a:latin typeface="Arial" panose="020B0604020202020204" pitchFamily="34" charset="0"/>
            </a:endParaRPr>
          </a:p>
        </p:txBody>
      </p:sp>
      <p:sp>
        <p:nvSpPr>
          <p:cNvPr id="16" name="Oval 15"/>
          <p:cNvSpPr/>
          <p:nvPr/>
        </p:nvSpPr>
        <p:spPr>
          <a:xfrm>
            <a:off x="10080740" y="921705"/>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50000"/>
              </a:spcBef>
              <a:spcAft>
                <a:spcPct val="0"/>
              </a:spcAft>
              <a:defRPr/>
            </a:pPr>
            <a:r>
              <a:rPr lang="en-US" sz="3200" b="1" dirty="0">
                <a:solidFill>
                  <a:srgbClr val="0000FF"/>
                </a:solidFill>
                <a:latin typeface="Arial"/>
              </a:rPr>
              <a:t>4</a:t>
            </a:r>
          </a:p>
        </p:txBody>
      </p:sp>
      <p:sp>
        <p:nvSpPr>
          <p:cNvPr id="15" name="TextBox 14"/>
          <p:cNvSpPr txBox="1"/>
          <p:nvPr/>
        </p:nvSpPr>
        <p:spPr>
          <a:xfrm>
            <a:off x="4238972" y="3962400"/>
            <a:ext cx="2554034" cy="2862322"/>
          </a:xfrm>
          <a:prstGeom prst="rect">
            <a:avLst/>
          </a:prstGeom>
          <a:solidFill>
            <a:srgbClr val="0000FF"/>
          </a:solidFill>
        </p:spPr>
        <p:txBody>
          <a:bodyPr wrap="square" rtlCol="0">
            <a:spAutoFit/>
          </a:bodyPr>
          <a:lstStyle/>
          <a:p>
            <a:pPr eaLnBrk="0" fontAlgn="base" hangingPunct="0">
              <a:spcBef>
                <a:spcPct val="0"/>
              </a:spcBef>
              <a:spcAft>
                <a:spcPct val="0"/>
              </a:spcAft>
            </a:pPr>
            <a:r>
              <a:rPr lang="en-US" dirty="0" err="1">
                <a:solidFill>
                  <a:srgbClr val="FFFFFF"/>
                </a:solidFill>
                <a:latin typeface="Arial" panose="020B0604020202020204" pitchFamily="34" charset="0"/>
              </a:rPr>
              <a:t>Cá</a:t>
            </a:r>
            <a:r>
              <a:rPr lang="en-US" dirty="0">
                <a:solidFill>
                  <a:srgbClr val="FFFFFF"/>
                </a:solidFill>
                <a:latin typeface="Arial" panose="020B0604020202020204" pitchFamily="34" charset="0"/>
              </a:rPr>
              <a:t> </a:t>
            </a:r>
            <a:r>
              <a:rPr lang="en-US" dirty="0" err="1">
                <a:solidFill>
                  <a:srgbClr val="FFFFFF"/>
                </a:solidFill>
                <a:latin typeface="Arial" panose="020B0604020202020204" pitchFamily="34" charset="0"/>
              </a:rPr>
              <a:t>ngựa</a:t>
            </a:r>
            <a:r>
              <a:rPr lang="en-US" dirty="0">
                <a:solidFill>
                  <a:srgbClr val="FFFFFF"/>
                </a:solidFill>
                <a:latin typeface="Arial" panose="020B0604020202020204" pitchFamily="34" charset="0"/>
              </a:rPr>
              <a:t> v</a:t>
            </a:r>
            <a:r>
              <a:rPr lang="vi-VN" dirty="0">
                <a:solidFill>
                  <a:srgbClr val="FFFFFF"/>
                </a:solidFill>
                <a:latin typeface="Arial" panose="020B0604020202020204" pitchFamily="34" charset="0"/>
              </a:rPr>
              <a:t>ào </a:t>
            </a:r>
            <a:r>
              <a:rPr lang="vi-VN" dirty="0">
                <a:solidFill>
                  <a:srgbClr val="FFFFFF"/>
                </a:solidFill>
                <a:latin typeface="Arial" panose="020B0604020202020204" pitchFamily="34" charset="0"/>
              </a:rPr>
              <a:t>mùa giao phối </a:t>
            </a:r>
            <a:r>
              <a:rPr lang="vi-VN" dirty="0">
                <a:solidFill>
                  <a:srgbClr val="FFFFFF"/>
                </a:solidFill>
                <a:latin typeface="Arial" panose="020B0604020202020204" pitchFamily="34" charset="0"/>
              </a:rPr>
              <a:t>con </a:t>
            </a:r>
            <a:r>
              <a:rPr lang="vi-VN" dirty="0">
                <a:solidFill>
                  <a:srgbClr val="FFFFFF"/>
                </a:solidFill>
                <a:latin typeface="Arial" panose="020B0604020202020204" pitchFamily="34" charset="0"/>
              </a:rPr>
              <a:t>cái sẽ thả trứng vào bụng </a:t>
            </a:r>
            <a:r>
              <a:rPr lang="vi-VN" dirty="0">
                <a:solidFill>
                  <a:srgbClr val="FFFFFF"/>
                </a:solidFill>
                <a:latin typeface="Arial" panose="020B0604020202020204" pitchFamily="34" charset="0"/>
              </a:rPr>
              <a:t>con đực</a:t>
            </a:r>
            <a:r>
              <a:rPr lang="en-US" dirty="0">
                <a:solidFill>
                  <a:srgbClr val="FFFFFF"/>
                </a:solidFill>
                <a:latin typeface="Arial" panose="020B0604020202020204" pitchFamily="34" charset="0"/>
              </a:rPr>
              <a:t>. S</a:t>
            </a:r>
            <a:r>
              <a:rPr lang="vi-VN" dirty="0">
                <a:solidFill>
                  <a:srgbClr val="FFFFFF"/>
                </a:solidFill>
                <a:latin typeface="Arial" panose="020B0604020202020204" pitchFamily="34" charset="0"/>
              </a:rPr>
              <a:t>ố </a:t>
            </a:r>
            <a:r>
              <a:rPr lang="vi-VN" dirty="0">
                <a:solidFill>
                  <a:srgbClr val="FFFFFF"/>
                </a:solidFill>
                <a:latin typeface="Arial" panose="020B0604020202020204" pitchFamily="34" charset="0"/>
              </a:rPr>
              <a:t>trứng này </a:t>
            </a:r>
            <a:r>
              <a:rPr lang="vi-VN" dirty="0">
                <a:solidFill>
                  <a:srgbClr val="FFFFFF"/>
                </a:solidFill>
                <a:latin typeface="Arial" panose="020B0604020202020204" pitchFamily="34" charset="0"/>
              </a:rPr>
              <a:t>được </a:t>
            </a:r>
            <a:r>
              <a:rPr lang="vi-VN" dirty="0">
                <a:solidFill>
                  <a:srgbClr val="FFFFFF"/>
                </a:solidFill>
                <a:latin typeface="Arial" panose="020B0604020202020204" pitchFamily="34" charset="0"/>
              </a:rPr>
              <a:t>thụ tinh trong bụng của con </a:t>
            </a:r>
            <a:r>
              <a:rPr lang="vi-VN" dirty="0">
                <a:solidFill>
                  <a:srgbClr val="FFFFFF"/>
                </a:solidFill>
                <a:latin typeface="Arial" panose="020B0604020202020204" pitchFamily="34" charset="0"/>
              </a:rPr>
              <a:t>đự</a:t>
            </a:r>
            <a:r>
              <a:rPr lang="en-US" dirty="0">
                <a:solidFill>
                  <a:srgbClr val="FFFFFF"/>
                </a:solidFill>
                <a:latin typeface="Arial" panose="020B0604020202020204" pitchFamily="34" charset="0"/>
              </a:rPr>
              <a:t>c</a:t>
            </a:r>
            <a:r>
              <a:rPr lang="vi-VN" dirty="0">
                <a:solidFill>
                  <a:srgbClr val="FFFFFF"/>
                </a:solidFill>
                <a:latin typeface="Arial" panose="020B0604020202020204" pitchFamily="34" charset="0"/>
              </a:rPr>
              <a:t>. </a:t>
            </a:r>
            <a:r>
              <a:rPr lang="vi-VN" dirty="0">
                <a:solidFill>
                  <a:srgbClr val="FFFFFF"/>
                </a:solidFill>
                <a:latin typeface="Arial" panose="020B0604020202020204" pitchFamily="34" charset="0"/>
              </a:rPr>
              <a:t>Con </a:t>
            </a:r>
            <a:r>
              <a:rPr lang="en-US" dirty="0" err="1">
                <a:solidFill>
                  <a:srgbClr val="FFFFFF"/>
                </a:solidFill>
                <a:latin typeface="Arial" panose="020B0604020202020204" pitchFamily="34" charset="0"/>
              </a:rPr>
              <a:t>đực</a:t>
            </a:r>
            <a:r>
              <a:rPr lang="en-US" dirty="0">
                <a:solidFill>
                  <a:srgbClr val="FFFFFF"/>
                </a:solidFill>
                <a:latin typeface="Arial" panose="020B0604020202020204" pitchFamily="34" charset="0"/>
              </a:rPr>
              <a:t> </a:t>
            </a:r>
            <a:r>
              <a:rPr lang="vi-VN" dirty="0">
                <a:solidFill>
                  <a:srgbClr val="FFFFFF"/>
                </a:solidFill>
                <a:latin typeface="Arial" panose="020B0604020202020204" pitchFamily="34" charset="0"/>
              </a:rPr>
              <a:t>mang </a:t>
            </a:r>
            <a:r>
              <a:rPr lang="vi-VN" dirty="0">
                <a:solidFill>
                  <a:srgbClr val="FFFFFF"/>
                </a:solidFill>
                <a:latin typeface="Arial" panose="020B0604020202020204" pitchFamily="34" charset="0"/>
              </a:rPr>
              <a:t>thai </a:t>
            </a:r>
            <a:r>
              <a:rPr lang="en-US" dirty="0">
                <a:solidFill>
                  <a:srgbClr val="FFFFFF"/>
                </a:solidFill>
                <a:latin typeface="Arial" panose="020B0604020202020204" pitchFamily="34" charset="0"/>
              </a:rPr>
              <a:t>(</a:t>
            </a:r>
            <a:r>
              <a:rPr lang="vi-VN" dirty="0">
                <a:solidFill>
                  <a:srgbClr val="FFFFFF"/>
                </a:solidFill>
                <a:latin typeface="Arial" panose="020B0604020202020204" pitchFamily="34" charset="0"/>
              </a:rPr>
              <a:t>ba tuần</a:t>
            </a:r>
            <a:r>
              <a:rPr lang="en-US" dirty="0">
                <a:solidFill>
                  <a:srgbClr val="FFFFFF"/>
                </a:solidFill>
                <a:latin typeface="Arial" panose="020B0604020202020204" pitchFamily="34" charset="0"/>
              </a:rPr>
              <a:t>)</a:t>
            </a:r>
            <a:r>
              <a:rPr lang="vi-VN" dirty="0">
                <a:solidFill>
                  <a:srgbClr val="FFFFFF"/>
                </a:solidFill>
                <a:latin typeface="Arial" panose="020B0604020202020204" pitchFamily="34" charset="0"/>
              </a:rPr>
              <a:t>, sinh </a:t>
            </a:r>
            <a:r>
              <a:rPr lang="vi-VN" dirty="0">
                <a:solidFill>
                  <a:srgbClr val="FFFFFF"/>
                </a:solidFill>
                <a:latin typeface="Arial" panose="020B0604020202020204" pitchFamily="34" charset="0"/>
              </a:rPr>
              <a:t>ra </a:t>
            </a:r>
            <a:r>
              <a:rPr lang="vi-VN" dirty="0">
                <a:solidFill>
                  <a:srgbClr val="FFFFFF"/>
                </a:solidFill>
                <a:latin typeface="Arial" panose="020B0604020202020204" pitchFamily="34" charset="0"/>
              </a:rPr>
              <a:t>cá </a:t>
            </a:r>
            <a:r>
              <a:rPr lang="vi-VN" dirty="0">
                <a:solidFill>
                  <a:srgbClr val="FFFFFF"/>
                </a:solidFill>
                <a:latin typeface="Arial" panose="020B0604020202020204" pitchFamily="34" charset="0"/>
              </a:rPr>
              <a:t>ngựa con. </a:t>
            </a:r>
            <a:r>
              <a:rPr lang="en-US" dirty="0">
                <a:solidFill>
                  <a:srgbClr val="FFFFFF"/>
                </a:solidFill>
                <a:latin typeface="Arial" panose="020B0604020202020204" pitchFamily="34" charset="0"/>
              </a:rPr>
              <a:t>(</a:t>
            </a:r>
            <a:r>
              <a:rPr lang="vi-VN" dirty="0">
                <a:solidFill>
                  <a:srgbClr val="FFFFFF"/>
                </a:solidFill>
                <a:latin typeface="Arial" panose="020B0604020202020204" pitchFamily="34" charset="0"/>
              </a:rPr>
              <a:t>200 cá </a:t>
            </a:r>
            <a:r>
              <a:rPr lang="vi-VN" dirty="0">
                <a:solidFill>
                  <a:srgbClr val="FFFFFF"/>
                </a:solidFill>
                <a:latin typeface="Arial" panose="020B0604020202020204" pitchFamily="34" charset="0"/>
              </a:rPr>
              <a:t>ngựa </a:t>
            </a:r>
            <a:r>
              <a:rPr lang="vi-VN" dirty="0">
                <a:solidFill>
                  <a:srgbClr val="FFFFFF"/>
                </a:solidFill>
                <a:latin typeface="Arial" panose="020B0604020202020204" pitchFamily="34" charset="0"/>
              </a:rPr>
              <a:t>con</a:t>
            </a:r>
            <a:r>
              <a:rPr lang="en-US" dirty="0">
                <a:solidFill>
                  <a:srgbClr val="FFFFFF"/>
                </a:solidFill>
                <a:latin typeface="Arial" panose="020B0604020202020204" pitchFamily="34" charset="0"/>
              </a:rPr>
              <a:t>/ 1 </a:t>
            </a:r>
            <a:r>
              <a:rPr lang="en-US" dirty="0" err="1">
                <a:solidFill>
                  <a:srgbClr val="FFFFFF"/>
                </a:solidFill>
                <a:latin typeface="Arial" panose="020B0604020202020204" pitchFamily="34" charset="0"/>
              </a:rPr>
              <a:t>lần</a:t>
            </a:r>
            <a:r>
              <a:rPr lang="en-US" dirty="0">
                <a:solidFill>
                  <a:srgbClr val="FFFFFF"/>
                </a:solidFill>
                <a:latin typeface="Arial" panose="020B0604020202020204" pitchFamily="34" charset="0"/>
              </a:rPr>
              <a:t> </a:t>
            </a:r>
            <a:r>
              <a:rPr lang="en-US" dirty="0" err="1">
                <a:solidFill>
                  <a:srgbClr val="FFFFFF"/>
                </a:solidFill>
                <a:latin typeface="Arial" panose="020B0604020202020204" pitchFamily="34" charset="0"/>
              </a:rPr>
              <a:t>sinh</a:t>
            </a:r>
            <a:r>
              <a:rPr lang="en-US" dirty="0">
                <a:solidFill>
                  <a:srgbClr val="FFFFFF"/>
                </a:solidFill>
                <a:latin typeface="Arial" panose="020B0604020202020204" pitchFamily="34" charset="0"/>
              </a:rPr>
              <a:t> </a:t>
            </a:r>
            <a:r>
              <a:rPr lang="en-US" dirty="0" err="1">
                <a:solidFill>
                  <a:srgbClr val="FFFFFF"/>
                </a:solidFill>
                <a:latin typeface="Arial" panose="020B0604020202020204" pitchFamily="34" charset="0"/>
              </a:rPr>
              <a:t>sản</a:t>
            </a:r>
            <a:r>
              <a:rPr lang="en-US" dirty="0">
                <a:solidFill>
                  <a:srgbClr val="FFFFFF"/>
                </a:solidFill>
                <a:latin typeface="Arial" panose="020B0604020202020204" pitchFamily="34" charset="0"/>
              </a:rPr>
              <a:t>)</a:t>
            </a:r>
            <a:r>
              <a:rPr lang="vi-VN" dirty="0">
                <a:solidFill>
                  <a:srgbClr val="FFFFFF"/>
                </a:solidFill>
                <a:latin typeface="Arial" panose="020B0604020202020204" pitchFamily="34" charset="0"/>
              </a:rPr>
              <a:t>.</a:t>
            </a:r>
            <a:endParaRPr lang="en-US" b="1" dirty="0">
              <a:solidFill>
                <a:srgbClr val="FFFFFF"/>
              </a:solidFill>
              <a:latin typeface="Arial" panose="020B0604020202020204" pitchFamily="34" charset="0"/>
            </a:endParaRPr>
          </a:p>
        </p:txBody>
      </p:sp>
      <p:sp>
        <p:nvSpPr>
          <p:cNvPr id="17" name="TextBox 16"/>
          <p:cNvSpPr txBox="1"/>
          <p:nvPr/>
        </p:nvSpPr>
        <p:spPr>
          <a:xfrm>
            <a:off x="7447883" y="5975166"/>
            <a:ext cx="2554034" cy="707886"/>
          </a:xfrm>
          <a:prstGeom prst="rect">
            <a:avLst/>
          </a:prstGeom>
          <a:solidFill>
            <a:srgbClr val="FF3399"/>
          </a:solidFill>
        </p:spPr>
        <p:txBody>
          <a:bodyPr wrap="square" rtlCol="0">
            <a:spAutoFit/>
          </a:bodyPr>
          <a:lstStyle/>
          <a:p>
            <a:pPr eaLnBrk="0" fontAlgn="base" hangingPunct="0">
              <a:spcBef>
                <a:spcPct val="0"/>
              </a:spcBef>
              <a:spcAft>
                <a:spcPct val="0"/>
              </a:spcAft>
            </a:pPr>
            <a:r>
              <a:rPr lang="en-US" sz="2000" b="1" dirty="0" err="1">
                <a:solidFill>
                  <a:srgbClr val="FFFF00"/>
                </a:solidFill>
                <a:latin typeface="Arial" panose="020B0604020202020204" pitchFamily="34" charset="0"/>
              </a:rPr>
              <a:t>Cá</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voi</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cá</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heo</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thụ</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tinh</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trong</a:t>
            </a:r>
            <a:r>
              <a:rPr lang="en-US" sz="2000" b="1" dirty="0">
                <a:solidFill>
                  <a:srgbClr val="FFFF00"/>
                </a:solidFill>
                <a:latin typeface="Arial" panose="020B0604020202020204" pitchFamily="34" charset="0"/>
              </a:rPr>
              <a:t> </a:t>
            </a:r>
            <a:r>
              <a:rPr lang="en-US" sz="2000" b="1" dirty="0" err="1">
                <a:solidFill>
                  <a:srgbClr val="FFFF00"/>
                </a:solidFill>
                <a:latin typeface="Arial" panose="020B0604020202020204" pitchFamily="34" charset="0"/>
              </a:rPr>
              <a:t>đẻ</a:t>
            </a:r>
            <a:r>
              <a:rPr lang="en-US" sz="2000" b="1" dirty="0">
                <a:solidFill>
                  <a:srgbClr val="FFFF00"/>
                </a:solidFill>
                <a:latin typeface="Arial" panose="020B0604020202020204" pitchFamily="34" charset="0"/>
              </a:rPr>
              <a:t> con</a:t>
            </a:r>
            <a:endParaRPr lang="en-US" sz="2000"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41667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667529" y="20326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sz="2400" b="1" dirty="0">
                <a:solidFill>
                  <a:srgbClr val="0000FF"/>
                </a:solidFill>
              </a:rPr>
              <a:t>2</a:t>
            </a:r>
            <a:r>
              <a:rPr lang="en-US" sz="2400" b="1" dirty="0">
                <a:solidFill>
                  <a:srgbClr val="0000FF"/>
                </a:solidFill>
              </a:rPr>
              <a:t>. </a:t>
            </a:r>
            <a:r>
              <a:rPr lang="en-US" sz="2400" b="1" dirty="0" err="1">
                <a:solidFill>
                  <a:srgbClr val="0000FF"/>
                </a:solidFill>
              </a:rPr>
              <a:t>Đây</a:t>
            </a:r>
            <a:r>
              <a:rPr lang="en-US" sz="2400" b="1" dirty="0">
                <a:solidFill>
                  <a:srgbClr val="0000FF"/>
                </a:solidFill>
              </a:rPr>
              <a:t> </a:t>
            </a:r>
            <a:r>
              <a:rPr lang="en-US" sz="2400" b="1" dirty="0" err="1">
                <a:solidFill>
                  <a:srgbClr val="0000FF"/>
                </a:solidFill>
              </a:rPr>
              <a:t>là</a:t>
            </a:r>
            <a:r>
              <a:rPr lang="en-US" sz="2400" b="1" dirty="0">
                <a:solidFill>
                  <a:srgbClr val="0000FF"/>
                </a:solidFill>
              </a:rPr>
              <a:t> con </a:t>
            </a:r>
            <a:r>
              <a:rPr lang="en-US" sz="2400" b="1" dirty="0" err="1">
                <a:solidFill>
                  <a:srgbClr val="0000FF"/>
                </a:solidFill>
              </a:rPr>
              <a:t>gì</a:t>
            </a:r>
            <a:r>
              <a:rPr lang="en-US" sz="2400" b="1" dirty="0">
                <a:solidFill>
                  <a:srgbClr val="0000FF"/>
                </a:solidFill>
              </a:rPr>
              <a:t>? </a:t>
            </a:r>
            <a:r>
              <a:rPr lang="en-US" sz="2400" b="1" dirty="0" err="1">
                <a:solidFill>
                  <a:srgbClr val="0000FF"/>
                </a:solidFill>
              </a:rPr>
              <a:t>Được</a:t>
            </a:r>
            <a:r>
              <a:rPr lang="en-US" sz="2400" b="1" dirty="0">
                <a:solidFill>
                  <a:srgbClr val="0000FF"/>
                </a:solidFill>
              </a:rPr>
              <a:t> </a:t>
            </a:r>
            <a:r>
              <a:rPr lang="en-US" sz="2400" b="1" dirty="0" err="1">
                <a:solidFill>
                  <a:srgbClr val="0000FF"/>
                </a:solidFill>
              </a:rPr>
              <a:t>tạo</a:t>
            </a:r>
            <a:r>
              <a:rPr lang="en-US" sz="2400" b="1" dirty="0">
                <a:solidFill>
                  <a:srgbClr val="0000FF"/>
                </a:solidFill>
              </a:rPr>
              <a:t> </a:t>
            </a:r>
            <a:r>
              <a:rPr lang="en-US" sz="2400" b="1" dirty="0" err="1">
                <a:solidFill>
                  <a:srgbClr val="0000FF"/>
                </a:solidFill>
              </a:rPr>
              <a:t>ra</a:t>
            </a:r>
            <a:r>
              <a:rPr lang="en-US" sz="2400" b="1" dirty="0">
                <a:solidFill>
                  <a:srgbClr val="0000FF"/>
                </a:solidFill>
              </a:rPr>
              <a:t> </a:t>
            </a:r>
            <a:r>
              <a:rPr lang="en-US" sz="2400" b="1" dirty="0" err="1">
                <a:solidFill>
                  <a:srgbClr val="0000FF"/>
                </a:solidFill>
              </a:rPr>
              <a:t>vào</a:t>
            </a:r>
            <a:r>
              <a:rPr lang="en-US" sz="2400" b="1" dirty="0">
                <a:solidFill>
                  <a:srgbClr val="0000FF"/>
                </a:solidFill>
              </a:rPr>
              <a:t> </a:t>
            </a:r>
            <a:r>
              <a:rPr lang="en-US" sz="2400" b="1" dirty="0" err="1">
                <a:solidFill>
                  <a:srgbClr val="0000FF"/>
                </a:solidFill>
              </a:rPr>
              <a:t>năm</a:t>
            </a:r>
            <a:r>
              <a:rPr lang="en-US" sz="2400" b="1" dirty="0">
                <a:solidFill>
                  <a:srgbClr val="0000FF"/>
                </a:solidFill>
              </a:rPr>
              <a:t> </a:t>
            </a:r>
            <a:r>
              <a:rPr lang="en-US" sz="2400" b="1" dirty="0" err="1">
                <a:solidFill>
                  <a:srgbClr val="0000FF"/>
                </a:solidFill>
              </a:rPr>
              <a:t>nào</a:t>
            </a:r>
            <a:r>
              <a:rPr lang="en-US" sz="2400" b="1" dirty="0">
                <a:solidFill>
                  <a:srgbClr val="0000FF"/>
                </a:solidFill>
              </a:rPr>
              <a:t>? </a:t>
            </a:r>
            <a:r>
              <a:rPr lang="en-US" sz="2400" b="1" dirty="0" err="1">
                <a:solidFill>
                  <a:srgbClr val="0000FF"/>
                </a:solidFill>
              </a:rPr>
              <a:t>Nó</a:t>
            </a:r>
            <a:r>
              <a:rPr lang="en-US" sz="2400" b="1" dirty="0">
                <a:solidFill>
                  <a:srgbClr val="0000FF"/>
                </a:solidFill>
              </a:rPr>
              <a:t> </a:t>
            </a:r>
            <a:r>
              <a:rPr lang="en-US" sz="2400" b="1" dirty="0" err="1">
                <a:solidFill>
                  <a:srgbClr val="0000FF"/>
                </a:solidFill>
              </a:rPr>
              <a:t>có</a:t>
            </a:r>
            <a:r>
              <a:rPr lang="en-US" sz="2400" b="1" dirty="0">
                <a:solidFill>
                  <a:srgbClr val="0000FF"/>
                </a:solidFill>
              </a:rPr>
              <a:t> </a:t>
            </a:r>
            <a:r>
              <a:rPr lang="en-US" sz="2400" b="1" dirty="0" err="1">
                <a:solidFill>
                  <a:srgbClr val="0000FF"/>
                </a:solidFill>
              </a:rPr>
              <a:t>gì</a:t>
            </a:r>
            <a:r>
              <a:rPr lang="en-US" sz="2400" b="1" dirty="0">
                <a:solidFill>
                  <a:srgbClr val="0000FF"/>
                </a:solidFill>
              </a:rPr>
              <a:t> </a:t>
            </a:r>
            <a:r>
              <a:rPr lang="en-US" sz="2400" b="1" dirty="0" err="1">
                <a:solidFill>
                  <a:srgbClr val="0000FF"/>
                </a:solidFill>
              </a:rPr>
              <a:t>đặc</a:t>
            </a:r>
            <a:r>
              <a:rPr lang="en-US" sz="2400" b="1" dirty="0">
                <a:solidFill>
                  <a:srgbClr val="0000FF"/>
                </a:solidFill>
              </a:rPr>
              <a:t> </a:t>
            </a:r>
            <a:r>
              <a:rPr lang="en-US" sz="2400" b="1" dirty="0" err="1">
                <a:solidFill>
                  <a:srgbClr val="0000FF"/>
                </a:solidFill>
              </a:rPr>
              <a:t>biệt</a:t>
            </a:r>
            <a:r>
              <a:rPr lang="en-US" sz="2400" b="1" dirty="0">
                <a:solidFill>
                  <a:srgbClr val="0000FF"/>
                </a:solidFill>
              </a:rPr>
              <a:t>?</a:t>
            </a:r>
            <a:endParaRPr lang="en-US" sz="2400" dirty="0">
              <a:solidFill>
                <a:srgbClr val="000000"/>
              </a:solidFill>
            </a:endParaRPr>
          </a:p>
        </p:txBody>
      </p:sp>
      <p:sp>
        <p:nvSpPr>
          <p:cNvPr id="7" name="TextBox 6"/>
          <p:cNvSpPr txBox="1">
            <a:spLocks noChangeArrowheads="1"/>
          </p:cNvSpPr>
          <p:nvPr/>
        </p:nvSpPr>
        <p:spPr bwMode="auto">
          <a:xfrm>
            <a:off x="1640635" y="5867401"/>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sz="2400" dirty="0" err="1">
                <a:solidFill>
                  <a:srgbClr val="000000"/>
                </a:solidFill>
                <a:latin typeface="Arial"/>
                <a:cs typeface="Times New Roman" panose="02020603050405020304" pitchFamily="18" charset="0"/>
              </a:rPr>
              <a:t>Cừu</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là</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nhóm</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ĐV</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sinh</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sản</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hữu</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tính</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trong</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tự</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nhiên</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Cừu</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Đôly</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được</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tạo</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ra</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bằng</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sinh</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sản</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vô</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tính</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Nhân</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bản</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vô</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tính</a:t>
            </a:r>
            <a:r>
              <a:rPr lang="en-US" sz="2400" dirty="0">
                <a:solidFill>
                  <a:srgbClr val="000000"/>
                </a:solidFill>
                <a:latin typeface="Arial"/>
                <a:cs typeface="Times New Roman" panose="02020603050405020304" pitchFamily="18" charset="0"/>
              </a:rPr>
              <a:t>) </a:t>
            </a:r>
            <a:r>
              <a:rPr lang="en-US" sz="2400" dirty="0" err="1">
                <a:solidFill>
                  <a:srgbClr val="000000"/>
                </a:solidFill>
                <a:latin typeface="Arial"/>
                <a:cs typeface="Times New Roman" panose="02020603050405020304" pitchFamily="18" charset="0"/>
              </a:rPr>
              <a:t>Năm</a:t>
            </a:r>
            <a:r>
              <a:rPr lang="en-US" sz="2400" dirty="0">
                <a:solidFill>
                  <a:srgbClr val="000000"/>
                </a:solidFill>
                <a:latin typeface="Arial"/>
                <a:cs typeface="Times New Roman" panose="02020603050405020304" pitchFamily="18" charset="0"/>
              </a:rPr>
              <a:t> 1990 </a:t>
            </a:r>
            <a:endParaRPr lang="en-US" sz="2400" dirty="0">
              <a:solidFill>
                <a:srgbClr val="000000"/>
              </a:solidFill>
              <a:latin typeface="Arial"/>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7530" y="1034257"/>
            <a:ext cx="8771870" cy="477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147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0" descr="2012-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1" descr="2013-0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014664"/>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2" descr="mon_an_doc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3" descr="vsg1357901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014664"/>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H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23813"/>
            <a:ext cx="2895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9" descr="c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965450"/>
            <a:ext cx="2895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7739064" y="5257800"/>
            <a:ext cx="29289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50000"/>
              </a:spcBef>
              <a:spcAft>
                <a:spcPct val="0"/>
              </a:spcAft>
              <a:buNone/>
            </a:pPr>
            <a:r>
              <a:rPr lang="en-US" sz="2400" b="1">
                <a:solidFill>
                  <a:srgbClr val="0000FF"/>
                </a:solidFill>
              </a:rPr>
              <a:t>- Quả  đơn tính (quả giả): không có thụ tinh noãn.</a:t>
            </a:r>
          </a:p>
        </p:txBody>
      </p:sp>
      <p:sp>
        <p:nvSpPr>
          <p:cNvPr id="11" name="Text Box 15"/>
          <p:cNvSpPr txBox="1">
            <a:spLocks noChangeArrowheads="1"/>
          </p:cNvSpPr>
          <p:nvPr/>
        </p:nvSpPr>
        <p:spPr bwMode="auto">
          <a:xfrm>
            <a:off x="4976814" y="5302250"/>
            <a:ext cx="24669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50000"/>
              </a:spcBef>
              <a:spcAft>
                <a:spcPct val="0"/>
              </a:spcAft>
              <a:buNone/>
            </a:pPr>
            <a:r>
              <a:rPr lang="en-US" sz="2400" b="1">
                <a:solidFill>
                  <a:srgbClr val="0000FF"/>
                </a:solidFill>
              </a:rPr>
              <a:t>- Quả  có nhiều noãn thụ tinh.</a:t>
            </a:r>
          </a:p>
        </p:txBody>
      </p:sp>
      <p:sp>
        <p:nvSpPr>
          <p:cNvPr id="12" name="Text Box 15"/>
          <p:cNvSpPr txBox="1">
            <a:spLocks noChangeArrowheads="1"/>
          </p:cNvSpPr>
          <p:nvPr/>
        </p:nvSpPr>
        <p:spPr bwMode="auto">
          <a:xfrm>
            <a:off x="1752600" y="5302250"/>
            <a:ext cx="231933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50000"/>
              </a:spcBef>
              <a:spcAft>
                <a:spcPct val="0"/>
              </a:spcAft>
              <a:buNone/>
            </a:pPr>
            <a:r>
              <a:rPr lang="en-US" sz="2400" b="1">
                <a:solidFill>
                  <a:srgbClr val="0000FF"/>
                </a:solidFill>
              </a:rPr>
              <a:t>- Quả chỉ có 1 noãn thụ tinh.</a:t>
            </a:r>
          </a:p>
        </p:txBody>
      </p:sp>
    </p:spTree>
    <p:extLst>
      <p:ext uri="{BB962C8B-B14F-4D97-AF65-F5344CB8AC3E}">
        <p14:creationId xmlns:p14="http://schemas.microsoft.com/office/powerpoint/2010/main" val="3881125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par>
                          <p:cTn id="10" fill="hold" nodeType="afterGroup">
                            <p:stCondLst>
                              <p:cond delay="16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par>
                          <p:cTn id="16" fill="hold" nodeType="afterGroup">
                            <p:stCondLst>
                              <p:cond delay="25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eaLnBrk="0" fontAlgn="base" hangingPunct="0">
              <a:lnSpc>
                <a:spcPct val="150000"/>
              </a:lnSpc>
              <a:spcBef>
                <a:spcPct val="50000"/>
              </a:spcBef>
              <a:spcAft>
                <a:spcPct val="0"/>
              </a:spcAft>
              <a:defRPr/>
            </a:pPr>
            <a:endParaRPr lang="en-US" sz="3200" b="1">
              <a:solidFill>
                <a:srgbClr val="FFFFFF"/>
              </a:solidFill>
              <a:latin typeface="Arial"/>
            </a:endParaRPr>
          </a:p>
        </p:txBody>
      </p:sp>
      <p:sp>
        <p:nvSpPr>
          <p:cNvPr id="113667" name="TextBox 19"/>
          <p:cNvSpPr txBox="1">
            <a:spLocks noChangeArrowheads="1"/>
          </p:cNvSpPr>
          <p:nvPr/>
        </p:nvSpPr>
        <p:spPr bwMode="auto">
          <a:xfrm>
            <a:off x="6019800" y="3306763"/>
            <a:ext cx="449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0" fontAlgn="base" hangingPunct="0">
              <a:lnSpc>
                <a:spcPct val="150000"/>
              </a:lnSpc>
              <a:spcBef>
                <a:spcPct val="50000"/>
              </a:spcBef>
              <a:spcAft>
                <a:spcPct val="0"/>
              </a:spcAft>
              <a:buNone/>
            </a:pPr>
            <a:r>
              <a:rPr lang="en-US" sz="2000" b="1" dirty="0" err="1">
                <a:solidFill>
                  <a:srgbClr val="0000FF"/>
                </a:solidFill>
                <a:cs typeface="Arial" panose="020B0604020202020204" pitchFamily="34" charset="0"/>
              </a:rPr>
              <a:t>Thằn</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lằn</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đứt</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đuôi</a:t>
            </a:r>
            <a:r>
              <a:rPr lang="en-US" sz="2000" b="1" dirty="0">
                <a:solidFill>
                  <a:srgbClr val="0000FF"/>
                </a:solidFill>
                <a:cs typeface="Arial" panose="020B0604020202020204" pitchFamily="34" charset="0"/>
              </a:rPr>
              <a:t> </a:t>
            </a:r>
            <a:r>
              <a:rPr lang="en-US" sz="2000" b="1" dirty="0">
                <a:solidFill>
                  <a:srgbClr val="0000FF"/>
                </a:solidFill>
                <a:cs typeface="Arial" panose="020B0604020202020204" pitchFamily="34" charset="0"/>
                <a:sym typeface="Wingdings" panose="05000000000000000000" pitchFamily="2" charset="2"/>
              </a:rPr>
              <a:t></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mọc</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đuôi</a:t>
            </a:r>
            <a:r>
              <a:rPr lang="en-US" sz="2000" b="1" dirty="0">
                <a:solidFill>
                  <a:srgbClr val="0000FF"/>
                </a:solidFill>
                <a:cs typeface="Arial" panose="020B0604020202020204" pitchFamily="34" charset="0"/>
              </a:rPr>
              <a:t> </a:t>
            </a:r>
            <a:r>
              <a:rPr lang="en-US" sz="2000" b="1" dirty="0" err="1">
                <a:solidFill>
                  <a:srgbClr val="0000FF"/>
                </a:solidFill>
                <a:cs typeface="Arial" panose="020B0604020202020204" pitchFamily="34" charset="0"/>
              </a:rPr>
              <a:t>mới</a:t>
            </a:r>
            <a:endParaRPr lang="en-US" sz="2000" b="1" dirty="0">
              <a:solidFill>
                <a:srgbClr val="0000FF"/>
              </a:solidFill>
              <a:cs typeface="Arial" panose="020B0604020202020204" pitchFamily="34" charset="0"/>
            </a:endParaRPr>
          </a:p>
        </p:txBody>
      </p:sp>
      <p:pic>
        <p:nvPicPr>
          <p:cNvPr id="28" name="Picture 15" descr="C:\Users\DELL\Desktop\giac-mo-thay-than-la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1" y="1279526"/>
            <a:ext cx="22018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6" descr="C:\Users\DELL\Desktop\giac-mo-thay-than-la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1" y="1279526"/>
            <a:ext cx="238601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1828801" y="106363"/>
            <a:ext cx="8594725" cy="1077912"/>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eaLnBrk="0" fontAlgn="base" hangingPunct="0">
              <a:spcBef>
                <a:spcPct val="50000"/>
              </a:spcBef>
              <a:spcAft>
                <a:spcPct val="0"/>
              </a:spcAft>
              <a:defRPr/>
            </a:pPr>
            <a:r>
              <a:rPr lang="en-US" sz="3200" dirty="0">
                <a:solidFill>
                  <a:srgbClr val="0000FF"/>
                </a:solidFill>
                <a:latin typeface="Arial" panose="020B0604020202020204" pitchFamily="34" charset="0"/>
                <a:sym typeface="Wingdings" panose="05000000000000000000" pitchFamily="2" charset="2"/>
              </a:rPr>
              <a:t>4. </a:t>
            </a:r>
            <a:r>
              <a:rPr lang="en-US" sz="3200" dirty="0" err="1">
                <a:solidFill>
                  <a:srgbClr val="0000FF"/>
                </a:solidFill>
                <a:latin typeface="Arial" panose="020B0604020202020204" pitchFamily="34" charset="0"/>
                <a:sym typeface="Wingdings" panose="05000000000000000000" pitchFamily="2" charset="2"/>
              </a:rPr>
              <a:t>Vì</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sao</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thằn</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lằn</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đứt</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đuôi</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và</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mọc</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lại</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đuôi</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mới</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không</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phải</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là</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biểu</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hiện</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của</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sinh</a:t>
            </a:r>
            <a:r>
              <a:rPr lang="en-US" sz="3200" dirty="0">
                <a:solidFill>
                  <a:srgbClr val="0000FF"/>
                </a:solidFill>
                <a:latin typeface="Arial" panose="020B0604020202020204" pitchFamily="34" charset="0"/>
                <a:sym typeface="Wingdings" panose="05000000000000000000" pitchFamily="2" charset="2"/>
              </a:rPr>
              <a:t> </a:t>
            </a:r>
            <a:r>
              <a:rPr lang="en-US" sz="3200" dirty="0" err="1">
                <a:solidFill>
                  <a:srgbClr val="0000FF"/>
                </a:solidFill>
                <a:latin typeface="Arial" panose="020B0604020202020204" pitchFamily="34" charset="0"/>
                <a:sym typeface="Wingdings" panose="05000000000000000000" pitchFamily="2" charset="2"/>
              </a:rPr>
              <a:t>sản</a:t>
            </a:r>
            <a:r>
              <a:rPr lang="en-US" sz="3200" dirty="0">
                <a:solidFill>
                  <a:srgbClr val="0000FF"/>
                </a:solidFill>
                <a:latin typeface="Arial" panose="020B0604020202020204" pitchFamily="34" charset="0"/>
                <a:sym typeface="Wingdings" panose="05000000000000000000" pitchFamily="2" charset="2"/>
              </a:rPr>
              <a:t>?</a:t>
            </a:r>
            <a:endParaRPr lang="en-US" sz="3200" b="1" u="sng" dirty="0">
              <a:solidFill>
                <a:srgbClr val="0000FF"/>
              </a:solidFill>
              <a:effectLst>
                <a:outerShdw blurRad="38100" dist="38100" dir="2700000" algn="tl">
                  <a:srgbClr val="000000"/>
                </a:outerShdw>
              </a:effectLst>
              <a:latin typeface="Arial" panose="020B0604020202020204" pitchFamily="34" charset="0"/>
            </a:endParaRPr>
          </a:p>
        </p:txBody>
      </p:sp>
      <p:cxnSp>
        <p:nvCxnSpPr>
          <p:cNvPr id="3" name="Straight Connector 2"/>
          <p:cNvCxnSpPr/>
          <p:nvPr/>
        </p:nvCxnSpPr>
        <p:spPr bwMode="auto">
          <a:xfrm>
            <a:off x="6096001" y="1243013"/>
            <a:ext cx="4443413" cy="2063750"/>
          </a:xfrm>
          <a:prstGeom prst="lin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19"/>
          <p:cNvSpPr txBox="1">
            <a:spLocks noChangeArrowheads="1"/>
          </p:cNvSpPr>
          <p:nvPr/>
        </p:nvSpPr>
        <p:spPr bwMode="auto">
          <a:xfrm>
            <a:off x="1724025" y="1316038"/>
            <a:ext cx="43053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lnSpc>
                <a:spcPct val="150000"/>
              </a:lnSpc>
              <a:spcBef>
                <a:spcPct val="50000"/>
              </a:spcBef>
              <a:spcAft>
                <a:spcPct val="0"/>
              </a:spcAft>
              <a:buNone/>
            </a:pPr>
            <a:r>
              <a:rPr lang="en-US" sz="2400" b="1" dirty="0" err="1">
                <a:solidFill>
                  <a:srgbClr val="000000"/>
                </a:solidFill>
                <a:cs typeface="Arial" panose="020B0604020202020204" pitchFamily="34" charset="0"/>
              </a:rPr>
              <a:t>Hình</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thức</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tái</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sinh</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đuôi</a:t>
            </a:r>
            <a:r>
              <a:rPr lang="en-US" sz="2400" b="1" dirty="0">
                <a:solidFill>
                  <a:srgbClr val="000000"/>
                </a:solidFill>
                <a:cs typeface="Arial" panose="020B0604020202020204" pitchFamily="34" charset="0"/>
              </a:rPr>
              <a:t> ở </a:t>
            </a:r>
            <a:r>
              <a:rPr lang="en-US" sz="2400" b="1" dirty="0" err="1">
                <a:solidFill>
                  <a:srgbClr val="000000"/>
                </a:solidFill>
                <a:cs typeface="Arial" panose="020B0604020202020204" pitchFamily="34" charset="0"/>
              </a:rPr>
              <a:t>thạch</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sùng</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chỉ</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là</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sự</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sinh</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sản</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của</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tế</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bào</a:t>
            </a:r>
            <a:r>
              <a:rPr lang="en-US" sz="2400" b="1" dirty="0">
                <a:solidFill>
                  <a:srgbClr val="000000"/>
                </a:solidFill>
                <a:cs typeface="Arial" panose="020B0604020202020204" pitchFamily="34" charset="0"/>
              </a:rPr>
              <a:t> ở </a:t>
            </a:r>
            <a:r>
              <a:rPr lang="en-US" sz="2400" b="1" dirty="0" err="1">
                <a:solidFill>
                  <a:srgbClr val="000000"/>
                </a:solidFill>
                <a:cs typeface="Arial" panose="020B0604020202020204" pitchFamily="34" charset="0"/>
              </a:rPr>
              <a:t>động</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vật</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đa</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bào</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Không</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tạo</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ra</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cơ</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thể</a:t>
            </a:r>
            <a:r>
              <a:rPr lang="en-US" sz="2400" b="1" dirty="0">
                <a:solidFill>
                  <a:srgbClr val="000000"/>
                </a:solidFill>
                <a:cs typeface="Arial" panose="020B0604020202020204" pitchFamily="34" charset="0"/>
              </a:rPr>
              <a:t> </a:t>
            </a:r>
            <a:r>
              <a:rPr lang="en-US" sz="2400" b="1" dirty="0" err="1">
                <a:solidFill>
                  <a:srgbClr val="000000"/>
                </a:solidFill>
                <a:cs typeface="Arial" panose="020B0604020202020204" pitchFamily="34" charset="0"/>
              </a:rPr>
              <a:t>mới</a:t>
            </a:r>
            <a:r>
              <a:rPr lang="en-US" sz="2400" b="1" dirty="0">
                <a:solidFill>
                  <a:srgbClr val="000000"/>
                </a:solidFill>
                <a:cs typeface="Arial" panose="020B0604020202020204" pitchFamily="34" charset="0"/>
                <a:sym typeface="Wingdings" panose="05000000000000000000" pitchFamily="2" charset="2"/>
              </a:rPr>
              <a:t> </a:t>
            </a:r>
            <a:r>
              <a:rPr lang="en-US" sz="2400" b="1" dirty="0">
                <a:solidFill>
                  <a:srgbClr val="000000"/>
                </a:solidFill>
                <a:cs typeface="Arial" panose="020B0604020202020204" pitchFamily="34" charset="0"/>
                <a:sym typeface="Wingdings" panose="05000000000000000000" pitchFamily="2" charset="2"/>
              </a:rPr>
              <a:t> </a:t>
            </a:r>
            <a:r>
              <a:rPr lang="en-US" sz="2400" b="1" dirty="0" err="1">
                <a:solidFill>
                  <a:srgbClr val="000000"/>
                </a:solidFill>
                <a:cs typeface="Arial" panose="020B0604020202020204" pitchFamily="34" charset="0"/>
                <a:sym typeface="Wingdings" panose="05000000000000000000" pitchFamily="2" charset="2"/>
              </a:rPr>
              <a:t>Không</a:t>
            </a:r>
            <a:r>
              <a:rPr lang="en-US" sz="2400" b="1" dirty="0">
                <a:solidFill>
                  <a:srgbClr val="000000"/>
                </a:solidFill>
                <a:cs typeface="Arial" panose="020B0604020202020204" pitchFamily="34" charset="0"/>
                <a:sym typeface="Wingdings" panose="05000000000000000000" pitchFamily="2" charset="2"/>
              </a:rPr>
              <a:t> </a:t>
            </a:r>
            <a:r>
              <a:rPr lang="en-US" sz="2400" b="1" dirty="0" err="1">
                <a:solidFill>
                  <a:srgbClr val="000000"/>
                </a:solidFill>
                <a:cs typeface="Arial" panose="020B0604020202020204" pitchFamily="34" charset="0"/>
                <a:sym typeface="Wingdings" panose="05000000000000000000" pitchFamily="2" charset="2"/>
              </a:rPr>
              <a:t>phải</a:t>
            </a:r>
            <a:r>
              <a:rPr lang="en-US" sz="2400" b="1" dirty="0">
                <a:solidFill>
                  <a:srgbClr val="000000"/>
                </a:solidFill>
                <a:cs typeface="Arial" panose="020B0604020202020204" pitchFamily="34" charset="0"/>
                <a:sym typeface="Wingdings" panose="05000000000000000000" pitchFamily="2" charset="2"/>
              </a:rPr>
              <a:t> </a:t>
            </a:r>
            <a:r>
              <a:rPr lang="en-US" sz="2400" b="1" dirty="0" err="1">
                <a:solidFill>
                  <a:srgbClr val="000000"/>
                </a:solidFill>
                <a:cs typeface="Arial" panose="020B0604020202020204" pitchFamily="34" charset="0"/>
                <a:sym typeface="Wingdings" panose="05000000000000000000" pitchFamily="2" charset="2"/>
              </a:rPr>
              <a:t>là</a:t>
            </a:r>
            <a:r>
              <a:rPr lang="en-US" sz="2400" b="1" dirty="0">
                <a:solidFill>
                  <a:srgbClr val="000000"/>
                </a:solidFill>
                <a:cs typeface="Arial" panose="020B0604020202020204" pitchFamily="34" charset="0"/>
                <a:sym typeface="Wingdings" panose="05000000000000000000" pitchFamily="2" charset="2"/>
              </a:rPr>
              <a:t> </a:t>
            </a:r>
            <a:r>
              <a:rPr lang="en-US" sz="2400" b="1" dirty="0" err="1">
                <a:solidFill>
                  <a:srgbClr val="000000"/>
                </a:solidFill>
                <a:cs typeface="Arial" panose="020B0604020202020204" pitchFamily="34" charset="0"/>
                <a:sym typeface="Wingdings" panose="05000000000000000000" pitchFamily="2" charset="2"/>
              </a:rPr>
              <a:t>sinh</a:t>
            </a:r>
            <a:r>
              <a:rPr lang="en-US" sz="2400" b="1" dirty="0">
                <a:solidFill>
                  <a:srgbClr val="000000"/>
                </a:solidFill>
                <a:cs typeface="Arial" panose="020B0604020202020204" pitchFamily="34" charset="0"/>
                <a:sym typeface="Wingdings" panose="05000000000000000000" pitchFamily="2" charset="2"/>
              </a:rPr>
              <a:t> </a:t>
            </a:r>
            <a:r>
              <a:rPr lang="en-US" sz="2400" b="1" dirty="0" err="1">
                <a:solidFill>
                  <a:srgbClr val="000000"/>
                </a:solidFill>
                <a:cs typeface="Arial" panose="020B0604020202020204" pitchFamily="34" charset="0"/>
                <a:sym typeface="Wingdings" panose="05000000000000000000" pitchFamily="2" charset="2"/>
              </a:rPr>
              <a:t>sản</a:t>
            </a:r>
            <a:r>
              <a:rPr lang="en-US" sz="2400" b="1" dirty="0">
                <a:solidFill>
                  <a:srgbClr val="000000"/>
                </a:solidFill>
                <a:cs typeface="Arial" panose="020B0604020202020204" pitchFamily="34" charset="0"/>
              </a:rPr>
              <a:t>.</a:t>
            </a:r>
            <a:endParaRPr lang="en-US" sz="2400" b="1" dirty="0">
              <a:solidFill>
                <a:srgbClr val="000000"/>
              </a:solidFill>
              <a:cs typeface="Arial" panose="020B0604020202020204" pitchFamily="34" charset="0"/>
            </a:endParaRPr>
          </a:p>
        </p:txBody>
      </p:sp>
    </p:spTree>
    <p:extLst>
      <p:ext uri="{BB962C8B-B14F-4D97-AF65-F5344CB8AC3E}">
        <p14:creationId xmlns:p14="http://schemas.microsoft.com/office/powerpoint/2010/main" val="3624888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972437"/>
            <a:ext cx="12223171" cy="4339772"/>
          </a:xfrm>
          <a:prstGeom prst="rect">
            <a:avLst/>
          </a:prstGeom>
          <a:noFill/>
          <a:ln w="9525">
            <a:noFill/>
            <a:miter lim="800000"/>
            <a:headEnd/>
            <a:tailEnd/>
          </a:ln>
          <a:effectLst/>
        </p:spPr>
      </p:pic>
      <p:sp>
        <p:nvSpPr>
          <p:cNvPr id="5" name="TextBox 4"/>
          <p:cNvSpPr txBox="1"/>
          <p:nvPr/>
        </p:nvSpPr>
        <p:spPr>
          <a:xfrm>
            <a:off x="4426860" y="3628576"/>
            <a:ext cx="870854"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1</a:t>
            </a:r>
            <a:endParaRPr lang="en-US" sz="2800" b="1" dirty="0">
              <a:solidFill>
                <a:srgbClr val="FF00FF"/>
              </a:solidFill>
              <a:latin typeface="Times New Roman" pitchFamily="18" charset="0"/>
              <a:cs typeface="Times New Roman" pitchFamily="18" charset="0"/>
            </a:endParaRPr>
          </a:p>
        </p:txBody>
      </p:sp>
      <p:sp>
        <p:nvSpPr>
          <p:cNvPr id="6" name="TextBox 5"/>
          <p:cNvSpPr txBox="1"/>
          <p:nvPr/>
        </p:nvSpPr>
        <p:spPr>
          <a:xfrm>
            <a:off x="4397829" y="2982688"/>
            <a:ext cx="1103085"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2</a:t>
            </a:r>
            <a:endParaRPr lang="en-US" sz="2800" b="1" dirty="0">
              <a:solidFill>
                <a:srgbClr val="FF00FF"/>
              </a:solidFill>
              <a:latin typeface="Times New Roman" pitchFamily="18" charset="0"/>
              <a:cs typeface="Times New Roman" pitchFamily="18" charset="0"/>
            </a:endParaRPr>
          </a:p>
        </p:txBody>
      </p:sp>
      <p:sp>
        <p:nvSpPr>
          <p:cNvPr id="7" name="TextBox 6"/>
          <p:cNvSpPr txBox="1"/>
          <p:nvPr/>
        </p:nvSpPr>
        <p:spPr>
          <a:xfrm>
            <a:off x="4172857" y="1865093"/>
            <a:ext cx="1059542"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3</a:t>
            </a:r>
            <a:endParaRPr lang="en-US" sz="2800" b="1" dirty="0">
              <a:solidFill>
                <a:srgbClr val="FF00FF"/>
              </a:solidFill>
              <a:latin typeface="Times New Roman" pitchFamily="18" charset="0"/>
              <a:cs typeface="Times New Roman" pitchFamily="18" charset="0"/>
            </a:endParaRPr>
          </a:p>
        </p:txBody>
      </p:sp>
      <p:sp>
        <p:nvSpPr>
          <p:cNvPr id="8" name="TextBox 7"/>
          <p:cNvSpPr txBox="1"/>
          <p:nvPr/>
        </p:nvSpPr>
        <p:spPr>
          <a:xfrm>
            <a:off x="4971143" y="2271492"/>
            <a:ext cx="1059542"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4</a:t>
            </a:r>
            <a:endParaRPr lang="en-US" sz="2800" b="1" dirty="0">
              <a:solidFill>
                <a:srgbClr val="FF00FF"/>
              </a:solidFill>
              <a:latin typeface="Times New Roman" pitchFamily="18" charset="0"/>
              <a:cs typeface="Times New Roman" pitchFamily="18" charset="0"/>
            </a:endParaRPr>
          </a:p>
        </p:txBody>
      </p:sp>
      <p:sp>
        <p:nvSpPr>
          <p:cNvPr id="9" name="TextBox 8"/>
          <p:cNvSpPr txBox="1"/>
          <p:nvPr/>
        </p:nvSpPr>
        <p:spPr>
          <a:xfrm>
            <a:off x="5116286" y="1415146"/>
            <a:ext cx="1059542"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5</a:t>
            </a:r>
            <a:endParaRPr lang="en-US" sz="2800" b="1" dirty="0">
              <a:solidFill>
                <a:srgbClr val="FF00FF"/>
              </a:solidFill>
              <a:latin typeface="Times New Roman" pitchFamily="18" charset="0"/>
              <a:cs typeface="Times New Roman" pitchFamily="18" charset="0"/>
            </a:endParaRPr>
          </a:p>
        </p:txBody>
      </p:sp>
      <p:sp>
        <p:nvSpPr>
          <p:cNvPr id="10" name="TextBox 9"/>
          <p:cNvSpPr txBox="1"/>
          <p:nvPr/>
        </p:nvSpPr>
        <p:spPr>
          <a:xfrm>
            <a:off x="11509829" y="2242462"/>
            <a:ext cx="682170"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6</a:t>
            </a:r>
            <a:endParaRPr lang="en-US" sz="2800" b="1" dirty="0">
              <a:solidFill>
                <a:srgbClr val="FF00FF"/>
              </a:solidFill>
              <a:latin typeface="Times New Roman" pitchFamily="18" charset="0"/>
              <a:cs typeface="Times New Roman" pitchFamily="18" charset="0"/>
            </a:endParaRPr>
          </a:p>
        </p:txBody>
      </p:sp>
      <p:sp>
        <p:nvSpPr>
          <p:cNvPr id="11" name="TextBox 10"/>
          <p:cNvSpPr txBox="1"/>
          <p:nvPr/>
        </p:nvSpPr>
        <p:spPr>
          <a:xfrm>
            <a:off x="10537370" y="1132119"/>
            <a:ext cx="1059542"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7</a:t>
            </a:r>
            <a:endParaRPr lang="en-US" sz="2800" b="1" dirty="0">
              <a:solidFill>
                <a:srgbClr val="FF00FF"/>
              </a:solidFill>
              <a:latin typeface="Times New Roman" pitchFamily="18" charset="0"/>
              <a:cs typeface="Times New Roman" pitchFamily="18" charset="0"/>
            </a:endParaRPr>
          </a:p>
        </p:txBody>
      </p:sp>
      <p:sp>
        <p:nvSpPr>
          <p:cNvPr id="12" name="TextBox 11"/>
          <p:cNvSpPr txBox="1"/>
          <p:nvPr/>
        </p:nvSpPr>
        <p:spPr>
          <a:xfrm>
            <a:off x="10595429" y="1712691"/>
            <a:ext cx="986971"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8</a:t>
            </a:r>
            <a:endParaRPr lang="en-US" sz="2800" b="1" dirty="0">
              <a:solidFill>
                <a:srgbClr val="FF00FF"/>
              </a:solidFill>
              <a:latin typeface="Times New Roman" pitchFamily="18" charset="0"/>
              <a:cs typeface="Times New Roman" pitchFamily="18" charset="0"/>
            </a:endParaRPr>
          </a:p>
        </p:txBody>
      </p:sp>
      <p:sp>
        <p:nvSpPr>
          <p:cNvPr id="13" name="TextBox 12"/>
          <p:cNvSpPr txBox="1"/>
          <p:nvPr/>
        </p:nvSpPr>
        <p:spPr>
          <a:xfrm>
            <a:off x="11074402" y="3526975"/>
            <a:ext cx="580568"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9</a:t>
            </a:r>
            <a:endParaRPr lang="en-US" sz="2800" b="1" dirty="0">
              <a:solidFill>
                <a:srgbClr val="FF00FF"/>
              </a:solidFill>
              <a:latin typeface="Times New Roman" pitchFamily="18" charset="0"/>
              <a:cs typeface="Times New Roman" pitchFamily="18" charset="0"/>
            </a:endParaRPr>
          </a:p>
        </p:txBody>
      </p:sp>
      <p:sp>
        <p:nvSpPr>
          <p:cNvPr id="14" name="TextBox 13"/>
          <p:cNvSpPr txBox="1"/>
          <p:nvPr/>
        </p:nvSpPr>
        <p:spPr>
          <a:xfrm>
            <a:off x="6647540" y="4368806"/>
            <a:ext cx="682171" cy="523220"/>
          </a:xfrm>
          <a:prstGeom prst="rect">
            <a:avLst/>
          </a:prstGeom>
          <a:solidFill>
            <a:schemeClr val="bg1"/>
          </a:solidFill>
        </p:spPr>
        <p:txBody>
          <a:bodyPr wrap="square" rtlCol="0">
            <a:spAutoFit/>
          </a:bodyPr>
          <a:lstStyle/>
          <a:p>
            <a:pPr algn="ctr"/>
            <a:r>
              <a:rPr lang="en-US" sz="2800" b="1" dirty="0" smtClean="0">
                <a:solidFill>
                  <a:srgbClr val="FF00FF"/>
                </a:solidFill>
                <a:latin typeface="Times New Roman" pitchFamily="18" charset="0"/>
                <a:cs typeface="Times New Roman" pitchFamily="18" charset="0"/>
              </a:rPr>
              <a:t>10</a:t>
            </a:r>
            <a:endParaRPr lang="en-US" sz="2800" b="1" dirty="0">
              <a:solidFill>
                <a:srgbClr val="FF00FF"/>
              </a:solidFill>
              <a:latin typeface="Times New Roman" pitchFamily="18" charset="0"/>
              <a:cs typeface="Times New Roman" pitchFamily="18" charset="0"/>
            </a:endParaRPr>
          </a:p>
        </p:txBody>
      </p:sp>
      <p:sp>
        <p:nvSpPr>
          <p:cNvPr id="15" name="Rectangle 14"/>
          <p:cNvSpPr/>
          <p:nvPr/>
        </p:nvSpPr>
        <p:spPr>
          <a:xfrm>
            <a:off x="0" y="5210629"/>
            <a:ext cx="12192000" cy="584775"/>
          </a:xfrm>
          <a:prstGeom prst="rect">
            <a:avLst/>
          </a:prstGeom>
        </p:spPr>
        <p:txBody>
          <a:bodyPr wrap="square">
            <a:spAutoFit/>
          </a:bodyPr>
          <a:lstStyle/>
          <a:p>
            <a:pPr algn="just"/>
            <a:r>
              <a:rPr lang="en-US" sz="3200" dirty="0" err="1" smtClean="0">
                <a:solidFill>
                  <a:srgbClr val="FF0000"/>
                </a:solidFill>
                <a:latin typeface="Times New Roman" pitchFamily="18" charset="0"/>
                <a:cs typeface="Times New Roman" pitchFamily="18" charset="0"/>
              </a:rPr>
              <a:t>Lấy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loại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cây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hoa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lưỡng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tính</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16" name="Oval 15"/>
          <p:cNvSpPr/>
          <p:nvPr/>
        </p:nvSpPr>
        <p:spPr>
          <a:xfrm>
            <a:off x="4252686" y="1857827"/>
            <a:ext cx="1016000" cy="5950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408228" y="2198914"/>
            <a:ext cx="783771" cy="5950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860972" y="4738914"/>
            <a:ext cx="1719942" cy="5950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0" fill="hold" grpId="0" nodeType="clickEffect">
                                  <p:stCondLst>
                                    <p:cond delay="0"/>
                                  </p:stCondLst>
                                  <p:childTnLst>
                                    <p:anim calcmode="lin" valueType="num">
                                      <p:cBhvr>
                                        <p:cTn id="29" dur="1000"/>
                                        <p:tgtEl>
                                          <p:spTgt spid="5"/>
                                        </p:tgtEl>
                                        <p:attrNameLst>
                                          <p:attrName>ppt_w</p:attrName>
                                        </p:attrNameLst>
                                      </p:cBhvr>
                                      <p:tavLst>
                                        <p:tav tm="0">
                                          <p:val>
                                            <p:strVal val="ppt_w"/>
                                          </p:val>
                                        </p:tav>
                                        <p:tav tm="100000">
                                          <p:val>
                                            <p:fltVal val="0"/>
                                          </p:val>
                                        </p:tav>
                                      </p:tavLst>
                                    </p:anim>
                                    <p:anim calcmode="lin" valueType="num">
                                      <p:cBhvr>
                                        <p:cTn id="30" dur="1000"/>
                                        <p:tgtEl>
                                          <p:spTgt spid="5"/>
                                        </p:tgtEl>
                                        <p:attrNameLst>
                                          <p:attrName>ppt_h</p:attrName>
                                        </p:attrNameLst>
                                      </p:cBhvr>
                                      <p:tavLst>
                                        <p:tav tm="0">
                                          <p:val>
                                            <p:strVal val="ppt_h"/>
                                          </p:val>
                                        </p:tav>
                                        <p:tav tm="100000">
                                          <p:val>
                                            <p:fltVal val="0"/>
                                          </p:val>
                                        </p:tav>
                                      </p:tavLst>
                                    </p:anim>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53" presetClass="exit" presetSubtype="0" fill="hold" grpId="0" nodeType="clickEffect">
                                  <p:stCondLst>
                                    <p:cond delay="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53" presetClass="exit" presetSubtype="0" fill="hold" grpId="0" nodeType="clickEffect">
                                  <p:stCondLst>
                                    <p:cond delay="0"/>
                                  </p:stCondLst>
                                  <p:childTnLst>
                                    <p:anim calcmode="lin" valueType="num">
                                      <p:cBhvr>
                                        <p:cTn id="45" dur="1000"/>
                                        <p:tgtEl>
                                          <p:spTgt spid="7"/>
                                        </p:tgtEl>
                                        <p:attrNameLst>
                                          <p:attrName>ppt_w</p:attrName>
                                        </p:attrNameLst>
                                      </p:cBhvr>
                                      <p:tavLst>
                                        <p:tav tm="0">
                                          <p:val>
                                            <p:strVal val="ppt_w"/>
                                          </p:val>
                                        </p:tav>
                                        <p:tav tm="100000">
                                          <p:val>
                                            <p:fltVal val="0"/>
                                          </p:val>
                                        </p:tav>
                                      </p:tavLst>
                                    </p:anim>
                                    <p:anim calcmode="lin" valueType="num">
                                      <p:cBhvr>
                                        <p:cTn id="46" dur="1000"/>
                                        <p:tgtEl>
                                          <p:spTgt spid="7"/>
                                        </p:tgtEl>
                                        <p:attrNameLst>
                                          <p:attrName>ppt_h</p:attrName>
                                        </p:attrNameLst>
                                      </p:cBhvr>
                                      <p:tavLst>
                                        <p:tav tm="0">
                                          <p:val>
                                            <p:strVal val="ppt_h"/>
                                          </p:val>
                                        </p:tav>
                                        <p:tav tm="100000">
                                          <p:val>
                                            <p:fltVal val="0"/>
                                          </p:val>
                                        </p:tav>
                                      </p:tavLst>
                                    </p:anim>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53" presetClass="exit" presetSubtype="0" fill="hold" grpId="0" nodeType="clickEffect">
                                  <p:stCondLst>
                                    <p:cond delay="0"/>
                                  </p:stCondLst>
                                  <p:childTnLst>
                                    <p:anim calcmode="lin" valueType="num">
                                      <p:cBhvr>
                                        <p:cTn id="53" dur="1000"/>
                                        <p:tgtEl>
                                          <p:spTgt spid="8"/>
                                        </p:tgtEl>
                                        <p:attrNameLst>
                                          <p:attrName>ppt_w</p:attrName>
                                        </p:attrNameLst>
                                      </p:cBhvr>
                                      <p:tavLst>
                                        <p:tav tm="0">
                                          <p:val>
                                            <p:strVal val="ppt_w"/>
                                          </p:val>
                                        </p:tav>
                                        <p:tav tm="100000">
                                          <p:val>
                                            <p:fltVal val="0"/>
                                          </p:val>
                                        </p:tav>
                                      </p:tavLst>
                                    </p:anim>
                                    <p:anim calcmode="lin" valueType="num">
                                      <p:cBhvr>
                                        <p:cTn id="54" dur="1000"/>
                                        <p:tgtEl>
                                          <p:spTgt spid="8"/>
                                        </p:tgtEl>
                                        <p:attrNameLst>
                                          <p:attrName>ppt_h</p:attrName>
                                        </p:attrNameLst>
                                      </p:cBhvr>
                                      <p:tavLst>
                                        <p:tav tm="0">
                                          <p:val>
                                            <p:strVal val="ppt_h"/>
                                          </p:val>
                                        </p:tav>
                                        <p:tav tm="100000">
                                          <p:val>
                                            <p:fltVal val="0"/>
                                          </p:val>
                                        </p:tav>
                                      </p:tavLst>
                                    </p:anim>
                                    <p:animEffect transition="out" filter="fade">
                                      <p:cBhvr>
                                        <p:cTn id="55" dur="1000"/>
                                        <p:tgtEl>
                                          <p:spTgt spid="8"/>
                                        </p:tgtEl>
                                      </p:cBhvr>
                                    </p:animEffect>
                                    <p:set>
                                      <p:cBhvr>
                                        <p:cTn id="56"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53" presetClass="exit" presetSubtype="0" fill="hold" grpId="0" nodeType="clickEffect">
                                  <p:stCondLst>
                                    <p:cond delay="0"/>
                                  </p:stCondLst>
                                  <p:childTnLst>
                                    <p:anim calcmode="lin" valueType="num">
                                      <p:cBhvr>
                                        <p:cTn id="61" dur="1000"/>
                                        <p:tgtEl>
                                          <p:spTgt spid="9"/>
                                        </p:tgtEl>
                                        <p:attrNameLst>
                                          <p:attrName>ppt_w</p:attrName>
                                        </p:attrNameLst>
                                      </p:cBhvr>
                                      <p:tavLst>
                                        <p:tav tm="0">
                                          <p:val>
                                            <p:strVal val="ppt_w"/>
                                          </p:val>
                                        </p:tav>
                                        <p:tav tm="100000">
                                          <p:val>
                                            <p:fltVal val="0"/>
                                          </p:val>
                                        </p:tav>
                                      </p:tavLst>
                                    </p:anim>
                                    <p:anim calcmode="lin" valueType="num">
                                      <p:cBhvr>
                                        <p:cTn id="62" dur="1000"/>
                                        <p:tgtEl>
                                          <p:spTgt spid="9"/>
                                        </p:tgtEl>
                                        <p:attrNameLst>
                                          <p:attrName>ppt_h</p:attrName>
                                        </p:attrNameLst>
                                      </p:cBhvr>
                                      <p:tavLst>
                                        <p:tav tm="0">
                                          <p:val>
                                            <p:strVal val="ppt_h"/>
                                          </p:val>
                                        </p:tav>
                                        <p:tav tm="100000">
                                          <p:val>
                                            <p:fltVal val="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53"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1"/>
                    </p:tgtEl>
                  </p:cond>
                </p:stCondLst>
                <p:endSync evt="end" delay="0">
                  <p:rtn val="all"/>
                </p:endSync>
                <p:childTnLst>
                  <p:par>
                    <p:cTn id="74" fill="hold">
                      <p:stCondLst>
                        <p:cond delay="0"/>
                      </p:stCondLst>
                      <p:childTnLst>
                        <p:par>
                          <p:cTn id="75" fill="hold">
                            <p:stCondLst>
                              <p:cond delay="0"/>
                            </p:stCondLst>
                            <p:childTnLst>
                              <p:par>
                                <p:cTn id="76" presetID="53" presetClass="exit" presetSubtype="0" fill="hold" grpId="0" nodeType="clickEffect">
                                  <p:stCondLst>
                                    <p:cond delay="0"/>
                                  </p:stCondLst>
                                  <p:childTnLst>
                                    <p:anim calcmode="lin" valueType="num">
                                      <p:cBhvr>
                                        <p:cTn id="77" dur="1000"/>
                                        <p:tgtEl>
                                          <p:spTgt spid="11"/>
                                        </p:tgtEl>
                                        <p:attrNameLst>
                                          <p:attrName>ppt_w</p:attrName>
                                        </p:attrNameLst>
                                      </p:cBhvr>
                                      <p:tavLst>
                                        <p:tav tm="0">
                                          <p:val>
                                            <p:strVal val="ppt_w"/>
                                          </p:val>
                                        </p:tav>
                                        <p:tav tm="100000">
                                          <p:val>
                                            <p:fltVal val="0"/>
                                          </p:val>
                                        </p:tav>
                                      </p:tavLst>
                                    </p:anim>
                                    <p:anim calcmode="lin" valueType="num">
                                      <p:cBhvr>
                                        <p:cTn id="78" dur="1000"/>
                                        <p:tgtEl>
                                          <p:spTgt spid="11"/>
                                        </p:tgtEl>
                                        <p:attrNameLst>
                                          <p:attrName>ppt_h</p:attrName>
                                        </p:attrNameLst>
                                      </p:cBhvr>
                                      <p:tavLst>
                                        <p:tav tm="0">
                                          <p:val>
                                            <p:strVal val="ppt_h"/>
                                          </p:val>
                                        </p:tav>
                                        <p:tav tm="100000">
                                          <p:val>
                                            <p:fltVal val="0"/>
                                          </p:val>
                                        </p:tav>
                                      </p:tavLst>
                                    </p:anim>
                                    <p:animEffect transition="out" filter="fade">
                                      <p:cBhvr>
                                        <p:cTn id="79" dur="1000"/>
                                        <p:tgtEl>
                                          <p:spTgt spid="11"/>
                                        </p:tgtEl>
                                      </p:cBhvr>
                                    </p:animEffect>
                                    <p:set>
                                      <p:cBhvr>
                                        <p:cTn id="8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53" presetClass="exit" presetSubtype="0" fill="hold" grpId="0" nodeType="clickEffect">
                                  <p:stCondLst>
                                    <p:cond delay="0"/>
                                  </p:stCondLst>
                                  <p:childTnLst>
                                    <p:anim calcmode="lin" valueType="num">
                                      <p:cBhvr>
                                        <p:cTn id="85" dur="1000"/>
                                        <p:tgtEl>
                                          <p:spTgt spid="12"/>
                                        </p:tgtEl>
                                        <p:attrNameLst>
                                          <p:attrName>ppt_w</p:attrName>
                                        </p:attrNameLst>
                                      </p:cBhvr>
                                      <p:tavLst>
                                        <p:tav tm="0">
                                          <p:val>
                                            <p:strVal val="ppt_w"/>
                                          </p:val>
                                        </p:tav>
                                        <p:tav tm="100000">
                                          <p:val>
                                            <p:fltVal val="0"/>
                                          </p:val>
                                        </p:tav>
                                      </p:tavLst>
                                    </p:anim>
                                    <p:anim calcmode="lin" valueType="num">
                                      <p:cBhvr>
                                        <p:cTn id="86" dur="1000"/>
                                        <p:tgtEl>
                                          <p:spTgt spid="12"/>
                                        </p:tgtEl>
                                        <p:attrNameLst>
                                          <p:attrName>ppt_h</p:attrName>
                                        </p:attrNameLst>
                                      </p:cBhvr>
                                      <p:tavLst>
                                        <p:tav tm="0">
                                          <p:val>
                                            <p:strVal val="ppt_h"/>
                                          </p:val>
                                        </p:tav>
                                        <p:tav tm="100000">
                                          <p:val>
                                            <p:fltVal val="0"/>
                                          </p:val>
                                        </p:tav>
                                      </p:tavLst>
                                    </p:anim>
                                    <p:animEffect transition="out" filter="fade">
                                      <p:cBhvr>
                                        <p:cTn id="87" dur="1000"/>
                                        <p:tgtEl>
                                          <p:spTgt spid="12"/>
                                        </p:tgtEl>
                                      </p:cBhvr>
                                    </p:animEffect>
                                    <p:set>
                                      <p:cBhvr>
                                        <p:cTn id="8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3"/>
                    </p:tgtEl>
                  </p:cond>
                </p:stCondLst>
                <p:endSync evt="end" delay="0">
                  <p:rtn val="all"/>
                </p:endSync>
                <p:childTnLst>
                  <p:par>
                    <p:cTn id="90" fill="hold">
                      <p:stCondLst>
                        <p:cond delay="0"/>
                      </p:stCondLst>
                      <p:childTnLst>
                        <p:par>
                          <p:cTn id="91" fill="hold">
                            <p:stCondLst>
                              <p:cond delay="0"/>
                            </p:stCondLst>
                            <p:childTnLst>
                              <p:par>
                                <p:cTn id="92" presetID="53" presetClass="exit" presetSubtype="0" fill="hold" grpId="0" nodeType="clickEffect">
                                  <p:stCondLst>
                                    <p:cond delay="0"/>
                                  </p:stCondLst>
                                  <p:childTnLst>
                                    <p:anim calcmode="lin" valueType="num">
                                      <p:cBhvr>
                                        <p:cTn id="93" dur="1000"/>
                                        <p:tgtEl>
                                          <p:spTgt spid="13"/>
                                        </p:tgtEl>
                                        <p:attrNameLst>
                                          <p:attrName>ppt_w</p:attrName>
                                        </p:attrNameLst>
                                      </p:cBhvr>
                                      <p:tavLst>
                                        <p:tav tm="0">
                                          <p:val>
                                            <p:strVal val="ppt_w"/>
                                          </p:val>
                                        </p:tav>
                                        <p:tav tm="100000">
                                          <p:val>
                                            <p:fltVal val="0"/>
                                          </p:val>
                                        </p:tav>
                                      </p:tavLst>
                                    </p:anim>
                                    <p:anim calcmode="lin" valueType="num">
                                      <p:cBhvr>
                                        <p:cTn id="94" dur="1000"/>
                                        <p:tgtEl>
                                          <p:spTgt spid="13"/>
                                        </p:tgtEl>
                                        <p:attrNameLst>
                                          <p:attrName>ppt_h</p:attrName>
                                        </p:attrNameLst>
                                      </p:cBhvr>
                                      <p:tavLst>
                                        <p:tav tm="0">
                                          <p:val>
                                            <p:strVal val="ppt_h"/>
                                          </p:val>
                                        </p:tav>
                                        <p:tav tm="100000">
                                          <p:val>
                                            <p:fltVal val="0"/>
                                          </p:val>
                                        </p:tav>
                                      </p:tavLst>
                                    </p:anim>
                                    <p:animEffect transition="out" filter="fade">
                                      <p:cBhvr>
                                        <p:cTn id="95" dur="1000"/>
                                        <p:tgtEl>
                                          <p:spTgt spid="13"/>
                                        </p:tgtEl>
                                      </p:cBhvr>
                                    </p:animEffect>
                                    <p:set>
                                      <p:cBhvr>
                                        <p:cTn id="96"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53" presetClass="exit" presetSubtype="0" fill="hold" grpId="0" nodeType="clickEffect">
                                  <p:stCondLst>
                                    <p:cond delay="0"/>
                                  </p:stCondLst>
                                  <p:childTnLst>
                                    <p:anim calcmode="lin" valueType="num">
                                      <p:cBhvr>
                                        <p:cTn id="101" dur="1000"/>
                                        <p:tgtEl>
                                          <p:spTgt spid="14"/>
                                        </p:tgtEl>
                                        <p:attrNameLst>
                                          <p:attrName>ppt_w</p:attrName>
                                        </p:attrNameLst>
                                      </p:cBhvr>
                                      <p:tavLst>
                                        <p:tav tm="0">
                                          <p:val>
                                            <p:strVal val="ppt_w"/>
                                          </p:val>
                                        </p:tav>
                                        <p:tav tm="100000">
                                          <p:val>
                                            <p:fltVal val="0"/>
                                          </p:val>
                                        </p:tav>
                                      </p:tavLst>
                                    </p:anim>
                                    <p:anim calcmode="lin" valueType="num">
                                      <p:cBhvr>
                                        <p:cTn id="102" dur="1000"/>
                                        <p:tgtEl>
                                          <p:spTgt spid="14"/>
                                        </p:tgtEl>
                                        <p:attrNameLst>
                                          <p:attrName>ppt_h</p:attrName>
                                        </p:attrNameLst>
                                      </p:cBhvr>
                                      <p:tavLst>
                                        <p:tav tm="0">
                                          <p:val>
                                            <p:strVal val="ppt_h"/>
                                          </p:val>
                                        </p:tav>
                                        <p:tav tm="100000">
                                          <p:val>
                                            <p:fltVal val="0"/>
                                          </p:val>
                                        </p:tav>
                                      </p:tavLst>
                                    </p:anim>
                                    <p:animEffect transition="out" filter="fade">
                                      <p:cBhvr>
                                        <p:cTn id="103" dur="1000"/>
                                        <p:tgtEl>
                                          <p:spTgt spid="14"/>
                                        </p:tgtEl>
                                      </p:cBhvr>
                                    </p:animEffect>
                                    <p:set>
                                      <p:cBhvr>
                                        <p:cTn id="10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33: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HỮU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TÍNH</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KHÁI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NIỆM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HỮU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dirty="0"/>
          </a:p>
        </p:txBody>
      </p:sp>
      <p:sp>
        <p:nvSpPr>
          <p:cNvPr id="7" name="Rectangle 6"/>
          <p:cNvSpPr/>
          <p:nvPr/>
        </p:nvSpPr>
        <p:spPr>
          <a:xfrm>
            <a:off x="-73891" y="1110000"/>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II. </a:t>
            </a:r>
            <a:r>
              <a:rPr lang="en-US" altLang="en-US" sz="2800" b="1" dirty="0" err="1" smtClean="0">
                <a:solidFill>
                  <a:srgbClr val="0000FF"/>
                </a:solidFill>
                <a:latin typeface="Times New Roman" pitchFamily="18" charset="0"/>
                <a:cs typeface="Times New Roman" pitchFamily="18" charset="0"/>
              </a:rPr>
              <a:t>SINH</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SẢN</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HỮU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TÍNH</a:t>
            </a:r>
            <a:r>
              <a:rPr lang="en-US" altLang="en-US" sz="2800" b="1" dirty="0" smtClean="0">
                <a:solidFill>
                  <a:srgbClr val="0000FF"/>
                </a:solidFill>
                <a:latin typeface="Times New Roman" pitchFamily="18" charset="0"/>
                <a:cs typeface="Times New Roman" pitchFamily="18" charset="0"/>
              </a:rPr>
              <a:t> Ở </a:t>
            </a:r>
            <a:r>
              <a:rPr lang="en-US" altLang="en-US" sz="2800" b="1" dirty="0" err="1" smtClean="0">
                <a:solidFill>
                  <a:srgbClr val="0000FF"/>
                </a:solidFill>
                <a:latin typeface="Times New Roman" pitchFamily="18" charset="0"/>
                <a:cs typeface="Times New Roman" pitchFamily="18" charset="0"/>
              </a:rPr>
              <a:t>THỰC</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VẬT</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CÓ</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1683579"/>
            <a:ext cx="12192000" cy="523220"/>
          </a:xfrm>
          <a:prstGeom prst="rect">
            <a:avLst/>
          </a:prstGeom>
        </p:spPr>
        <p:txBody>
          <a:bodyPr wrap="square">
            <a:spAutoFit/>
          </a:bodyPr>
          <a:lstStyle/>
          <a:p>
            <a:pPr algn="just">
              <a:defRPr/>
            </a:pPr>
            <a:r>
              <a:rPr lang="en-US" altLang="en-US" sz="2800" b="1" dirty="0" smtClean="0">
                <a:solidFill>
                  <a:srgbClr val="0000FF"/>
                </a:solidFill>
                <a:latin typeface="Times New Roman" pitchFamily="18" charset="0"/>
                <a:cs typeface="Times New Roman" pitchFamily="18" charset="0"/>
              </a:rPr>
              <a:t>1. </a:t>
            </a:r>
            <a:r>
              <a:rPr lang="en-US" altLang="en-US" sz="2800" b="1" dirty="0" err="1" smtClean="0">
                <a:solidFill>
                  <a:srgbClr val="0000FF"/>
                </a:solidFill>
                <a:latin typeface="Times New Roman" pitchFamily="18" charset="0"/>
                <a:cs typeface="Times New Roman" pitchFamily="18" charset="0"/>
              </a:rPr>
              <a:t>Cấu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tạo</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hoa</a:t>
            </a:r>
            <a:endParaRPr lang="en-US" altLang="en-US" sz="2800" b="1" dirty="0">
              <a:solidFill>
                <a:srgbClr val="0000FF"/>
              </a:solidFill>
              <a:latin typeface="Times New Roman" pitchFamily="18" charset="0"/>
              <a:cs typeface="Times New Roman" pitchFamily="18" charset="0"/>
            </a:endParaRPr>
          </a:p>
        </p:txBody>
      </p:sp>
      <p:sp>
        <p:nvSpPr>
          <p:cNvPr id="10" name="Rectangle 9"/>
          <p:cNvSpPr/>
          <p:nvPr/>
        </p:nvSpPr>
        <p:spPr>
          <a:xfrm>
            <a:off x="147781" y="2235477"/>
            <a:ext cx="11508509" cy="1815882"/>
          </a:xfrm>
          <a:prstGeom prst="rect">
            <a:avLst/>
          </a:prstGeom>
        </p:spPr>
        <p:txBody>
          <a:bodyPr wrap="square">
            <a:spAutoFit/>
          </a:bodyPr>
          <a:lstStyle/>
          <a:p>
            <a:pPr algn="just">
              <a:defRPr/>
            </a:pP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 </a:t>
            </a:r>
            <a:r>
              <a:rPr lang="en-US" altLang="en-US" sz="2800" dirty="0" err="1" smtClean="0">
                <a:latin typeface="Times New Roman" pitchFamily="18" charset="0"/>
                <a:cs typeface="Times New Roman" pitchFamily="18" charset="0"/>
              </a:rPr>
              <a:t>Hoa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quan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sinh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sản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thực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hoa</a:t>
            </a:r>
            <a:r>
              <a:rPr lang="en-US" altLang="en-US" sz="2800" dirty="0" smtClean="0">
                <a:latin typeface="Times New Roman" pitchFamily="18" charset="0"/>
                <a:cs typeface="Times New Roman" pitchFamily="18" charset="0"/>
              </a:rPr>
              <a:t>.</a:t>
            </a:r>
          </a:p>
          <a:p>
            <a:pPr algn="just">
              <a:defRPr/>
            </a:pP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 </a:t>
            </a:r>
            <a:r>
              <a:rPr lang="en-US" altLang="en-US" sz="2800" dirty="0" err="1" smtClean="0">
                <a:latin typeface="Times New Roman" pitchFamily="18" charset="0"/>
                <a:cs typeface="Times New Roman" pitchFamily="18" charset="0"/>
              </a:rPr>
              <a:t>Cấu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Cuống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đế</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tràng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nhuỵ</a:t>
            </a:r>
            <a:endParaRPr lang="en-US" altLang="en-US" sz="2800" dirty="0" smtClean="0">
              <a:latin typeface="Times New Roman" pitchFamily="18" charset="0"/>
              <a:cs typeface="Times New Roman" pitchFamily="18" charset="0"/>
            </a:endParaRPr>
          </a:p>
          <a:p>
            <a:pPr algn="just">
              <a:defRPr/>
            </a:pP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a:t>
            </a:r>
          </a:p>
          <a:p>
            <a:pPr algn="just">
              <a:defRPr/>
            </a:pPr>
            <a:endParaRPr lang="en-US"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 y="0"/>
            <a:ext cx="12192001" cy="4170150"/>
          </a:xfrm>
          <a:prstGeom prst="rect">
            <a:avLst/>
          </a:prstGeom>
          <a:noFill/>
          <a:ln w="9525">
            <a:noFill/>
            <a:miter lim="800000"/>
            <a:headEnd/>
            <a:tailEnd/>
          </a:ln>
          <a:effectLst/>
        </p:spPr>
      </p:pic>
      <p:sp>
        <p:nvSpPr>
          <p:cNvPr id="4" name="Rectangle 3"/>
          <p:cNvSpPr/>
          <p:nvPr/>
        </p:nvSpPr>
        <p:spPr>
          <a:xfrm>
            <a:off x="0" y="4048034"/>
            <a:ext cx="12192000" cy="954107"/>
          </a:xfrm>
          <a:prstGeom prst="rect">
            <a:avLst/>
          </a:prstGeom>
        </p:spPr>
        <p:txBody>
          <a:bodyPr wrap="square">
            <a:spAutoFit/>
          </a:bodyPr>
          <a:lstStyle/>
          <a:p>
            <a:pPr algn="just"/>
            <a:r>
              <a:rPr lang="vi-VN" sz="2800" b="1" dirty="0" smtClean="0">
                <a:solidFill>
                  <a:srgbClr val="FF00FF"/>
                </a:solidFill>
                <a:latin typeface="Times New Roman" pitchFamily="18" charset="0"/>
                <a:cs typeface="Times New Roman" pitchFamily="18" charset="0"/>
              </a:rPr>
              <a:t>- </a:t>
            </a:r>
            <a:r>
              <a:rPr lang="vi-VN" sz="2800" dirty="0" smtClean="0">
                <a:latin typeface="Times New Roman" pitchFamily="18" charset="0"/>
                <a:cs typeface="Times New Roman" pitchFamily="18" charset="0"/>
              </a:rPr>
              <a:t>Đặc điểm của hoa đơn tính: Mỗi hoa chỉ chứa duy nhất một cơ quan sinh sản đực (nhị hoa) hoặc cái (nhụy hoa).</a:t>
            </a:r>
            <a:endParaRPr lang="en-US" sz="2800" dirty="0">
              <a:latin typeface="Times New Roman" pitchFamily="18" charset="0"/>
              <a:cs typeface="Times New Roman" pitchFamily="18" charset="0"/>
            </a:endParaRPr>
          </a:p>
        </p:txBody>
      </p:sp>
      <p:sp>
        <p:nvSpPr>
          <p:cNvPr id="5" name="Rectangle 4"/>
          <p:cNvSpPr/>
          <p:nvPr/>
        </p:nvSpPr>
        <p:spPr>
          <a:xfrm>
            <a:off x="0" y="4947922"/>
            <a:ext cx="12192000" cy="1384995"/>
          </a:xfrm>
          <a:prstGeom prst="rect">
            <a:avLst/>
          </a:prstGeom>
        </p:spPr>
        <p:txBody>
          <a:bodyPr wrap="square">
            <a:spAutoFit/>
          </a:bodyPr>
          <a:lstStyle/>
          <a:p>
            <a:r>
              <a:rPr lang="vi-VN" sz="2800" dirty="0" smtClean="0">
                <a:latin typeface="Times New Roman" pitchFamily="18" charset="0"/>
                <a:cs typeface="Times New Roman" pitchFamily="18" charset="0"/>
              </a:rPr>
              <a:t>- Phân biệt hoa đơn tính và hoa lưỡng tính:</a:t>
            </a:r>
          </a:p>
          <a:p>
            <a:r>
              <a:rPr lang="vi-VN" sz="2800" dirty="0" smtClean="0">
                <a:latin typeface="Times New Roman" pitchFamily="18" charset="0"/>
                <a:cs typeface="Times New Roman" pitchFamily="18" charset="0"/>
              </a:rPr>
              <a:t>+ Hoa đơn tính: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m</a:t>
            </a:r>
            <a:r>
              <a:rPr lang="vi-VN" sz="2800" dirty="0" smtClean="0">
                <a:latin typeface="Times New Roman" pitchFamily="18" charset="0"/>
                <a:cs typeface="Times New Roman" pitchFamily="18" charset="0"/>
              </a:rPr>
              <a:t>ột hoa chỉ có nhị hoặc nhuỵ. </a:t>
            </a:r>
          </a:p>
          <a:p>
            <a:r>
              <a:rPr lang="vi-VN" sz="2800" dirty="0" smtClean="0">
                <a:latin typeface="Times New Roman" pitchFamily="18" charset="0"/>
                <a:cs typeface="Times New Roman" pitchFamily="18" charset="0"/>
              </a:rPr>
              <a:t>+ Hoa lưỡng tính: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m</a:t>
            </a:r>
            <a:r>
              <a:rPr lang="vi-VN" sz="2800" dirty="0" smtClean="0">
                <a:latin typeface="Times New Roman" pitchFamily="18" charset="0"/>
                <a:cs typeface="Times New Roman" pitchFamily="18" charset="0"/>
              </a:rPr>
              <a:t>ột hoa có đủ cả nhị và nhuỵ.</a:t>
            </a:r>
            <a:endParaRPr lang="vi-VN" sz="2800" dirty="0">
              <a:latin typeface="Times New Roman" pitchFamily="18" charset="0"/>
              <a:cs typeface="Times New Roman" pitchFamily="18" charset="0"/>
            </a:endParaRPr>
          </a:p>
        </p:txBody>
      </p:sp>
      <p:sp>
        <p:nvSpPr>
          <p:cNvPr id="6" name="Rectangle 5"/>
          <p:cNvSpPr/>
          <p:nvPr/>
        </p:nvSpPr>
        <p:spPr>
          <a:xfrm>
            <a:off x="0" y="6273225"/>
            <a:ext cx="12192000" cy="584775"/>
          </a:xfrm>
          <a:prstGeom prst="rect">
            <a:avLst/>
          </a:prstGeom>
        </p:spPr>
        <p:txBody>
          <a:bodyPr wrap="square">
            <a:spAutoFit/>
          </a:bodyPr>
          <a:lstStyle/>
          <a:p>
            <a:pPr algn="just"/>
            <a:r>
              <a:rPr lang="en-US" sz="3200" dirty="0" err="1" smtClean="0">
                <a:solidFill>
                  <a:srgbClr val="FF0000"/>
                </a:solidFill>
                <a:latin typeface="Times New Roman" pitchFamily="18" charset="0"/>
                <a:cs typeface="Times New Roman" pitchFamily="18" charset="0"/>
              </a:rPr>
              <a:t>Lấy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loại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cây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hoa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tính</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36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BÀI</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33: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SẢN</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HỮU</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TÍNH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VẬT</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TextBox 4"/>
          <p:cNvSpPr txBox="1"/>
          <p:nvPr/>
        </p:nvSpPr>
        <p:spPr>
          <a:xfrm>
            <a:off x="0" y="508009"/>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KHÁI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NIỆM</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SINH</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SẢN</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HỮU</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TÍNH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73891" y="1110000"/>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II.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SINH</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SẢN</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HỮU</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TÍNH</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Ở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THỰC</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VẬT</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CÓ</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HOA</a:t>
            </a:r>
            <a:endParaRPr kumimoji="0" lang="en-US" alt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8" name="Rectangle 7"/>
          <p:cNvSpPr/>
          <p:nvPr/>
        </p:nvSpPr>
        <p:spPr>
          <a:xfrm>
            <a:off x="0" y="1683579"/>
            <a:ext cx="12192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1.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Cấu</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tạo</a:t>
            </a:r>
            <a:r>
              <a:rPr kumimoji="0" lang="en-US" alt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alt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hoa</a:t>
            </a:r>
            <a:endParaRPr kumimoji="0" lang="en-US" alt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0" name="Rectangle 9"/>
          <p:cNvSpPr/>
          <p:nvPr/>
        </p:nvSpPr>
        <p:spPr>
          <a:xfrm>
            <a:off x="147781" y="2235477"/>
            <a:ext cx="11508509"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là</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cơ</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quan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sinh</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sản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thực</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vật</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Cấu</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tạo</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Cuống</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đế</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đài</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tràng</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nhị</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nhuỵ</a:t>
            </a:r>
            <a:endPar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2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loại</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p:cNvSpPr/>
          <p:nvPr/>
        </p:nvSpPr>
        <p:spPr>
          <a:xfrm>
            <a:off x="415637" y="3740069"/>
            <a:ext cx="12192000"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lưỡng</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tính</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là</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cả</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nhị</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lẫn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nhụy</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trên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cùng</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VD: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cải</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bưởi</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cam,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mận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mai</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Rectangle 12"/>
          <p:cNvSpPr/>
          <p:nvPr/>
        </p:nvSpPr>
        <p:spPr>
          <a:xfrm>
            <a:off x="341744" y="4832600"/>
            <a:ext cx="11850255"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đơn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tính</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là</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chỉ</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nhị</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hoặc</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nhụy</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trên</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cùng</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VD: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mướp</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bầu</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bí</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dưa</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leo</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khổ</a:t>
            </a:r>
            <a:r>
              <a:rPr kumimoji="0" lang="en-US" alt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qua,…</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867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4876</TotalTime>
  <Words>4121</Words>
  <Application>Microsoft Office PowerPoint</Application>
  <PresentationFormat>Widescreen</PresentationFormat>
  <Paragraphs>406</Paragraphs>
  <Slides>58</Slides>
  <Notes>9</Notes>
  <HiddenSlides>0</HiddenSlides>
  <MMClips>3</MMClips>
  <ScaleCrop>false</ScaleCrop>
  <HeadingPairs>
    <vt:vector size="6" baseType="variant">
      <vt:variant>
        <vt:lpstr>Fonts Used</vt:lpstr>
      </vt:variant>
      <vt:variant>
        <vt:i4>7</vt:i4>
      </vt:variant>
      <vt:variant>
        <vt:lpstr>Theme</vt:lpstr>
      </vt:variant>
      <vt:variant>
        <vt:i4>24</vt:i4>
      </vt:variant>
      <vt:variant>
        <vt:lpstr>Slide Titles</vt:lpstr>
      </vt:variant>
      <vt:variant>
        <vt:i4>58</vt:i4>
      </vt:variant>
    </vt:vector>
  </HeadingPairs>
  <TitlesOfParts>
    <vt:vector size="89" baseType="lpstr">
      <vt:lpstr>Arial</vt:lpstr>
      <vt:lpstr>Calibri</vt:lpstr>
      <vt:lpstr>Calibri Light</vt:lpstr>
      <vt:lpstr>Symbol</vt:lpstr>
      <vt:lpstr>Times New Roman</vt:lpstr>
      <vt:lpstr>VNI-Times</vt:lpstr>
      <vt:lpstr>Wingdings</vt:lpstr>
      <vt:lpstr>MỞ ĐẦU KHTN 7-HIỀN</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YẾU TỐ THAM GIA QUÁ TRÌNH THỤ PHẤN CỦA HOA</vt:lpstr>
      <vt:lpstr>PowerPoint Presentation</vt:lpstr>
      <vt:lpstr>Thụ tinh: Giao tử đực kết hợp với giao tử cái. Sản phẩm của thụ tinh: Hình thành hợp tử→ Phôi → Cơ thể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cp:lastModifiedBy>
  <cp:revision>956</cp:revision>
  <dcterms:created xsi:type="dcterms:W3CDTF">2022-07-11T10:05:56Z</dcterms:created>
  <dcterms:modified xsi:type="dcterms:W3CDTF">2025-04-22T23:34:48Z</dcterms:modified>
</cp:coreProperties>
</file>