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56"/>
  </p:notesMasterIdLst>
  <p:sldIdLst>
    <p:sldId id="480" r:id="rId8"/>
    <p:sldId id="335" r:id="rId9"/>
    <p:sldId id="394" r:id="rId10"/>
    <p:sldId id="441" r:id="rId11"/>
    <p:sldId id="442" r:id="rId12"/>
    <p:sldId id="443" r:id="rId13"/>
    <p:sldId id="444" r:id="rId14"/>
    <p:sldId id="445" r:id="rId15"/>
    <p:sldId id="446" r:id="rId16"/>
    <p:sldId id="447" r:id="rId17"/>
    <p:sldId id="448" r:id="rId18"/>
    <p:sldId id="449" r:id="rId19"/>
    <p:sldId id="450" r:id="rId20"/>
    <p:sldId id="475" r:id="rId21"/>
    <p:sldId id="452" r:id="rId22"/>
    <p:sldId id="453" r:id="rId23"/>
    <p:sldId id="257" r:id="rId24"/>
    <p:sldId id="285" r:id="rId25"/>
    <p:sldId id="286" r:id="rId26"/>
    <p:sldId id="287" r:id="rId27"/>
    <p:sldId id="288" r:id="rId28"/>
    <p:sldId id="454" r:id="rId29"/>
    <p:sldId id="455" r:id="rId30"/>
    <p:sldId id="476" r:id="rId31"/>
    <p:sldId id="477" r:id="rId32"/>
    <p:sldId id="478" r:id="rId33"/>
    <p:sldId id="479" r:id="rId34"/>
    <p:sldId id="456" r:id="rId35"/>
    <p:sldId id="457" r:id="rId36"/>
    <p:sldId id="458" r:id="rId37"/>
    <p:sldId id="459" r:id="rId38"/>
    <p:sldId id="460" r:id="rId39"/>
    <p:sldId id="461" r:id="rId40"/>
    <p:sldId id="462" r:id="rId41"/>
    <p:sldId id="463" r:id="rId42"/>
    <p:sldId id="465" r:id="rId43"/>
    <p:sldId id="464" r:id="rId44"/>
    <p:sldId id="471" r:id="rId45"/>
    <p:sldId id="466" r:id="rId46"/>
    <p:sldId id="467" r:id="rId47"/>
    <p:sldId id="468" r:id="rId48"/>
    <p:sldId id="469" r:id="rId49"/>
    <p:sldId id="470" r:id="rId50"/>
    <p:sldId id="472" r:id="rId51"/>
    <p:sldId id="473" r:id="rId52"/>
    <p:sldId id="474" r:id="rId53"/>
    <p:sldId id="481" r:id="rId54"/>
    <p:sldId id="4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FF00FF"/>
    <a:srgbClr val="FF0000"/>
    <a:srgbClr val="006600"/>
    <a:srgbClr val="FF6600"/>
    <a:srgbClr val="00CC00"/>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69" d="100"/>
          <a:sy n="69" d="100"/>
        </p:scale>
        <p:origin x="400" y="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3/20/2025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3/20/2025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3/20/2025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B959D-0D9B-4A7D-ABEA-FC6D51965D7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9268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E7BB6-EB1B-4EE4-BCC0-0E6C9EDC664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269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6A68-6773-4DBE-981F-BFC8C8738D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6682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B36B7-A8EB-40F9-8580-480B72C2D41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7698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34B99-167E-4BBF-BB0D-B4F48533B7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2631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E1069-9554-4874-8B37-28AE823AA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6410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10A45-7210-46CD-8301-0D00C67F0A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8599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37052"/>
                </a:solidFill>
                <a:effectLst/>
                <a:uLnTx/>
                <a:uFillTx/>
                <a:latin typeface="Calibri"/>
                <a:ea typeface="+mn-ea"/>
                <a:cs typeface="+mn-cs"/>
              </a:rPr>
              <a:t>GV: Trần Thu Thảo</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0877B-FBFB-40DD-A2B3-EE2AE0FE0F36}" type="slidenum">
              <a:rPr kumimoji="0" lang="en-US" sz="1200" b="0" i="0" u="none" strike="noStrike" kern="1200" cap="none" spc="0" normalizeH="0" baseline="0" noProof="0" smtClean="0">
                <a:ln>
                  <a:noFill/>
                </a:ln>
                <a:solidFill>
                  <a:srgbClr val="637052"/>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637052"/>
              </a:solidFill>
              <a:effectLst/>
              <a:uLnTx/>
              <a:uFillTx/>
              <a:latin typeface="Calibri"/>
              <a:ea typeface="+mn-ea"/>
              <a:cs typeface="+mn-cs"/>
            </a:endParaRPr>
          </a:p>
        </p:txBody>
      </p:sp>
    </p:spTree>
    <p:extLst>
      <p:ext uri="{BB962C8B-B14F-4D97-AF65-F5344CB8AC3E}">
        <p14:creationId xmlns:p14="http://schemas.microsoft.com/office/powerpoint/2010/main" val="224204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3/20/2025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7FADD-FEED-476D-9B7A-C008D13FF4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5137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CA7B-18D0-45D0-AFB7-7777F80408D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7189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EB80DB-E7E8-4CB7-96F1-F7A40EFE2AA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4409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B959D-0D9B-4A7D-ABEA-FC6D51965D7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9029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E7BB6-EB1B-4EE4-BCC0-0E6C9EDC664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5195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6A68-6773-4DBE-981F-BFC8C8738D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5276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B36B7-A8EB-40F9-8580-480B72C2D41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7979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34B99-167E-4BBF-BB0D-B4F48533B7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547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E1069-9554-4874-8B37-28AE823AA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1409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10A45-7210-46CD-8301-0D00C67F0A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351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3/20/2025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37052"/>
                </a:solidFill>
                <a:effectLst/>
                <a:uLnTx/>
                <a:uFillTx/>
                <a:latin typeface="Calibri"/>
                <a:ea typeface="+mn-ea"/>
                <a:cs typeface="+mn-cs"/>
              </a:rPr>
              <a:t>GV: Trần Thu Thảo</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0877B-FBFB-40DD-A2B3-EE2AE0FE0F36}" type="slidenum">
              <a:rPr kumimoji="0" lang="en-US" sz="1200" b="0" i="0" u="none" strike="noStrike" kern="1200" cap="none" spc="0" normalizeH="0" baseline="0" noProof="0" smtClean="0">
                <a:ln>
                  <a:noFill/>
                </a:ln>
                <a:solidFill>
                  <a:srgbClr val="637052"/>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637052"/>
              </a:solidFill>
              <a:effectLst/>
              <a:uLnTx/>
              <a:uFillTx/>
              <a:latin typeface="Calibri"/>
              <a:ea typeface="+mn-ea"/>
              <a:cs typeface="+mn-cs"/>
            </a:endParaRPr>
          </a:p>
        </p:txBody>
      </p:sp>
    </p:spTree>
    <p:extLst>
      <p:ext uri="{BB962C8B-B14F-4D97-AF65-F5344CB8AC3E}">
        <p14:creationId xmlns:p14="http://schemas.microsoft.com/office/powerpoint/2010/main" val="2073858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7FADD-FEED-476D-9B7A-C008D13FF4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8707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CA7B-18D0-45D0-AFB7-7777F80408D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843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EB80DB-E7E8-4CB7-96F1-F7A40EFE2AA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0080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B959D-0D9B-4A7D-ABEA-FC6D51965D7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5050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E7BB6-EB1B-4EE4-BCC0-0E6C9EDC664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6115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6A68-6773-4DBE-981F-BFC8C8738D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96524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B36B7-A8EB-40F9-8580-480B72C2D41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77482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34B99-167E-4BBF-BB0D-B4F48533B7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150371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E1069-9554-4874-8B37-28AE823AA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69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3/20/2025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10A45-7210-46CD-8301-0D00C67F0A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80535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37052"/>
                </a:solidFill>
                <a:effectLst/>
                <a:uLnTx/>
                <a:uFillTx/>
                <a:latin typeface="Calibri"/>
                <a:ea typeface="+mn-ea"/>
                <a:cs typeface="+mn-cs"/>
              </a:rPr>
              <a:t>GV: Trần Thu Thảo</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0877B-FBFB-40DD-A2B3-EE2AE0FE0F36}" type="slidenum">
              <a:rPr kumimoji="0" lang="en-US" sz="1200" b="0" i="0" u="none" strike="noStrike" kern="1200" cap="none" spc="0" normalizeH="0" baseline="0" noProof="0" smtClean="0">
                <a:ln>
                  <a:noFill/>
                </a:ln>
                <a:solidFill>
                  <a:srgbClr val="637052"/>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637052"/>
              </a:solidFill>
              <a:effectLst/>
              <a:uLnTx/>
              <a:uFillTx/>
              <a:latin typeface="Calibri"/>
              <a:ea typeface="+mn-ea"/>
              <a:cs typeface="+mn-cs"/>
            </a:endParaRPr>
          </a:p>
        </p:txBody>
      </p:sp>
    </p:spTree>
    <p:extLst>
      <p:ext uri="{BB962C8B-B14F-4D97-AF65-F5344CB8AC3E}">
        <p14:creationId xmlns:p14="http://schemas.microsoft.com/office/powerpoint/2010/main" val="3668680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7FADD-FEED-476D-9B7A-C008D13FF4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990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CA7B-18D0-45D0-AFB7-7777F80408D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6518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EB80DB-E7E8-4CB7-96F1-F7A40EFE2AA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31085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B959D-0D9B-4A7D-ABEA-FC6D51965D7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22322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E7BB6-EB1B-4EE4-BCC0-0E6C9EDC664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73776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6A68-6773-4DBE-981F-BFC8C8738D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91140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B36B7-A8EB-40F9-8580-480B72C2D41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47777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34B99-167E-4BBF-BB0D-B4F48533B7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3666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3/20/2025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E1069-9554-4874-8B37-28AE823AA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60949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10A45-7210-46CD-8301-0D00C67F0A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02320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37052"/>
                </a:solidFill>
                <a:effectLst/>
                <a:uLnTx/>
                <a:uFillTx/>
                <a:latin typeface="Calibri"/>
                <a:ea typeface="+mn-ea"/>
                <a:cs typeface="+mn-cs"/>
              </a:rPr>
              <a:t>GV: Trần Thu Thảo</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0877B-FBFB-40DD-A2B3-EE2AE0FE0F36}" type="slidenum">
              <a:rPr kumimoji="0" lang="en-US" sz="1200" b="0" i="0" u="none" strike="noStrike" kern="1200" cap="none" spc="0" normalizeH="0" baseline="0" noProof="0" smtClean="0">
                <a:ln>
                  <a:noFill/>
                </a:ln>
                <a:solidFill>
                  <a:srgbClr val="637052"/>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637052"/>
              </a:solidFill>
              <a:effectLst/>
              <a:uLnTx/>
              <a:uFillTx/>
              <a:latin typeface="Calibri"/>
              <a:ea typeface="+mn-ea"/>
              <a:cs typeface="+mn-cs"/>
            </a:endParaRPr>
          </a:p>
        </p:txBody>
      </p:sp>
    </p:spTree>
    <p:extLst>
      <p:ext uri="{BB962C8B-B14F-4D97-AF65-F5344CB8AC3E}">
        <p14:creationId xmlns:p14="http://schemas.microsoft.com/office/powerpoint/2010/main" val="2950902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7FADD-FEED-476D-9B7A-C008D13FF4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95467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CA7B-18D0-45D0-AFB7-7777F80408D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71906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EB80DB-E7E8-4CB7-96F1-F7A40EFE2AA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3794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B959D-0D9B-4A7D-ABEA-FC6D51965D7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0600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E7BB6-EB1B-4EE4-BCC0-0E6C9EDC664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85263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56A68-6773-4DBE-981F-BFC8C8738DF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2581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B36B7-A8EB-40F9-8580-480B72C2D41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5933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3/20/2025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34B99-167E-4BBF-BB0D-B4F48533B7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64546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E1069-9554-4874-8B37-28AE823AA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13095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10A45-7210-46CD-8301-0D00C67F0AD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77443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37052"/>
                </a:solidFill>
                <a:effectLst/>
                <a:uLnTx/>
                <a:uFillTx/>
                <a:latin typeface="Calibri"/>
                <a:ea typeface="+mn-ea"/>
                <a:cs typeface="+mn-cs"/>
              </a:rPr>
              <a:t>GV: Trần Thu Thảo</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0877B-FBFB-40DD-A2B3-EE2AE0FE0F36}" type="slidenum">
              <a:rPr kumimoji="0" lang="en-US" sz="1200" b="0" i="0" u="none" strike="noStrike" kern="1200" cap="none" spc="0" normalizeH="0" baseline="0" noProof="0" smtClean="0">
                <a:ln>
                  <a:noFill/>
                </a:ln>
                <a:solidFill>
                  <a:srgbClr val="637052"/>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637052"/>
              </a:solidFill>
              <a:effectLst/>
              <a:uLnTx/>
              <a:uFillTx/>
              <a:latin typeface="Calibri"/>
              <a:ea typeface="+mn-ea"/>
              <a:cs typeface="+mn-cs"/>
            </a:endParaRPr>
          </a:p>
        </p:txBody>
      </p:sp>
    </p:spTree>
    <p:extLst>
      <p:ext uri="{BB962C8B-B14F-4D97-AF65-F5344CB8AC3E}">
        <p14:creationId xmlns:p14="http://schemas.microsoft.com/office/powerpoint/2010/main" val="40539744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7FADD-FEED-476D-9B7A-C008D13FF4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46435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CA7B-18D0-45D0-AFB7-7777F80408D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5502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Trần Thu Thảo</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EB80DB-E7E8-4CB7-96F1-F7A40EFE2AA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48522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5A72F3-C6D4-43CF-B542-4AE63A76607A}"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918467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6F9704-73FD-45B3-824E-7E0473E2AB8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092658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B0CC61-9BCD-479B-ACEC-615431D69D9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6223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3/20/2025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70C810-3493-4E64-B580-534F41B443F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17493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00F307-001C-4726-AD10-969A47E08E62}"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497012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7CB730-5AC4-44EC-8504-F9CDBE16299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792739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2C7339-6D29-4EF3-ADF5-666A27777E2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506694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998578-2040-4870-9ACB-6DBA0B8B5FC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168150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939941-B5F2-466B-AA56-8BE66A8B72F2}"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832703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DD85C2-716C-43A6-8FF2-1118EF2079B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612391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0A12EF-24EC-41AF-91F3-B1DD35831F59}"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4808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3/20/2025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3/20/2025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3/20/2025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GV: Trần Thu Thảo</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71A621-CA8A-4ADD-AAD5-2734FBC5921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08304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GV: Trần Thu Thảo</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71A621-CA8A-4ADD-AAD5-2734FBC5921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15846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GV: Trần Thu Thảo</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71A621-CA8A-4ADD-AAD5-2734FBC5921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543107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GV: Trần Thu Thảo</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71A621-CA8A-4ADD-AAD5-2734FBC5921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86114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GV: Trần Thu Thảo</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71A621-CA8A-4ADD-AAD5-2734FBC5921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914712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072900-7AF9-4ED4-9582-DD855A571E59}"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1561503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vxg68A6FfIs?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Db5Ity5fxU8?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RLZj2dUITJQ?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ba-NzB62a8k?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jI0hiPkp_Sg?feature=oembe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7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78961" y="0"/>
            <a:ext cx="11310729" cy="6858000"/>
          </a:xfrm>
          <a:prstGeom prst="rect">
            <a:avLst/>
          </a:prstGeom>
          <a:noFill/>
          <a:ln w="9525">
            <a:noFill/>
            <a:miter lim="800000"/>
            <a:headEnd/>
            <a:tailEnd/>
          </a:ln>
          <a:effectLst/>
        </p:spPr>
      </p:pic>
    </p:spTree>
    <p:extLst>
      <p:ext uri="{BB962C8B-B14F-4D97-AF65-F5344CB8AC3E}">
        <p14:creationId xmlns:p14="http://schemas.microsoft.com/office/powerpoint/2010/main" val="340548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907138"/>
            <a:ext cx="12192000" cy="523220"/>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1. </a:t>
            </a:r>
            <a:r>
              <a:rPr lang="en-US" sz="2800" b="1" i="1" dirty="0" err="1" smtClean="0">
                <a:latin typeface="Times New Roman" pitchFamily="18" charset="0"/>
                <a:cs typeface="Times New Roman" pitchFamily="18" charset="0"/>
              </a:rPr>
              <a:t>Hấp</a:t>
            </a:r>
            <a:r>
              <a:rPr lang="en-US" sz="2800" b="1" i="1" dirty="0" smtClean="0">
                <a:latin typeface="Times New Roman" pitchFamily="18" charset="0"/>
                <a:cs typeface="Times New Roman" pitchFamily="18" charset="0"/>
              </a:rPr>
              <a:t> </a:t>
            </a:r>
            <a:r>
              <a:rPr lang="en-US" sz="2800" b="1" i="1" dirty="0" err="1">
                <a:latin typeface="Times New Roman" pitchFamily="18" charset="0"/>
                <a:cs typeface="Times New Roman" pitchFamily="18" charset="0"/>
              </a:rPr>
              <a:t>thụ</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nước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chất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khoáng</a:t>
            </a:r>
            <a:r>
              <a:rPr lang="en-US" sz="2800" b="1" i="1" dirty="0">
                <a:latin typeface="Times New Roman" pitchFamily="18" charset="0"/>
                <a:cs typeface="Times New Roman" pitchFamily="18" charset="0"/>
              </a:rPr>
              <a:t>: </a:t>
            </a:r>
          </a:p>
        </p:txBody>
      </p:sp>
      <p:sp>
        <p:nvSpPr>
          <p:cNvPr id="10" name="Rectangle 9"/>
          <p:cNvSpPr/>
          <p:nvPr/>
        </p:nvSpPr>
        <p:spPr>
          <a:xfrm>
            <a:off x="0" y="1283682"/>
            <a:ext cx="12192000"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a:t>
            </a:r>
            <a:endParaRPr lang="en-US" sz="2800" dirty="0"/>
          </a:p>
        </p:txBody>
      </p:sp>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12" name="TextBox 11"/>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DƯỠNG</a:t>
            </a:r>
            <a:endParaRPr lang="en-US" sz="2800" dirty="0"/>
          </a:p>
        </p:txBody>
      </p:sp>
      <p:sp>
        <p:nvSpPr>
          <p:cNvPr id="13" name="TextBox 12"/>
          <p:cNvSpPr txBox="1"/>
          <p:nvPr/>
        </p:nvSpPr>
        <p:spPr>
          <a:xfrm>
            <a:off x="8403771" y="464455"/>
            <a:ext cx="3585030" cy="523220"/>
          </a:xfrm>
          <a:prstGeom prst="rect">
            <a:avLst/>
          </a:prstGeom>
          <a:noFill/>
        </p:spPr>
        <p:txBody>
          <a:bodyPr wrap="square" rtlCol="0">
            <a:spAutoFit/>
          </a:bodyPr>
          <a:lstStyle/>
          <a:p>
            <a:pPr algn="just"/>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a:t>
            </a:r>
          </a:p>
        </p:txBody>
      </p:sp>
      <p:sp>
        <p:nvSpPr>
          <p:cNvPr id="14" name="Rectangle 13"/>
          <p:cNvSpPr/>
          <p:nvPr/>
        </p:nvSpPr>
        <p:spPr>
          <a:xfrm>
            <a:off x="0" y="1660110"/>
            <a:ext cx="12192000" cy="954107"/>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bề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a:t>
            </a:r>
            <a:endParaRPr lang="en-US" sz="2800" dirty="0"/>
          </a:p>
        </p:txBody>
      </p:sp>
      <p:sp>
        <p:nvSpPr>
          <p:cNvPr id="8" name="TextBox 7"/>
          <p:cNvSpPr txBox="1"/>
          <p:nvPr/>
        </p:nvSpPr>
        <p:spPr>
          <a:xfrm>
            <a:off x="0" y="2467425"/>
            <a:ext cx="12192000" cy="523220"/>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2. </a:t>
            </a:r>
            <a:r>
              <a:rPr lang="en-US" sz="2800" b="1" i="1" dirty="0" err="1">
                <a:latin typeface="Times New Roman" pitchFamily="18" charset="0"/>
                <a:cs typeface="Times New Roman" pitchFamily="18" charset="0"/>
              </a:rPr>
              <a:t>Vận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chuyển</a:t>
            </a:r>
            <a:r>
              <a:rPr lang="en-US" sz="2800" b="1" i="1" dirty="0">
                <a:latin typeface="Times New Roman" pitchFamily="18" charset="0"/>
                <a:cs typeface="Times New Roman" pitchFamily="18" charset="0"/>
              </a:rPr>
              <a:t> ở </a:t>
            </a:r>
            <a:r>
              <a:rPr lang="en-US" sz="2800" b="1" i="1" dirty="0" err="1">
                <a:latin typeface="Times New Roman" pitchFamily="18" charset="0"/>
                <a:cs typeface="Times New Roman" pitchFamily="18" charset="0"/>
              </a:rPr>
              <a:t>thân</a:t>
            </a:r>
            <a:r>
              <a:rPr lang="en-US" sz="2800" b="1" i="1" dirty="0">
                <a:latin typeface="Times New Roman" pitchFamily="18" charset="0"/>
                <a:cs typeface="Times New Roman" pitchFamily="18" charset="0"/>
              </a:rPr>
              <a:t>: </a:t>
            </a:r>
          </a:p>
        </p:txBody>
      </p:sp>
      <p:sp>
        <p:nvSpPr>
          <p:cNvPr id="15" name="Rectangle 14"/>
          <p:cNvSpPr/>
          <p:nvPr/>
        </p:nvSpPr>
        <p:spPr>
          <a:xfrm>
            <a:off x="0" y="2843966"/>
            <a:ext cx="12192000"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a:t>
            </a:r>
            <a:endParaRPr lang="en-US" sz="2800" dirty="0"/>
          </a:p>
        </p:txBody>
      </p:sp>
      <p:sp>
        <p:nvSpPr>
          <p:cNvPr id="16" name="Rectangle 15"/>
          <p:cNvSpPr/>
          <p:nvPr/>
        </p:nvSpPr>
        <p:spPr>
          <a:xfrm>
            <a:off x="0" y="3199568"/>
            <a:ext cx="12192000" cy="954107"/>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a:t>
            </a:r>
            <a:endParaRPr lang="en-US" sz="2800" dirty="0"/>
          </a:p>
        </p:txBody>
      </p:sp>
      <p:sp>
        <p:nvSpPr>
          <p:cNvPr id="17" name="TextBox 16"/>
          <p:cNvSpPr txBox="1"/>
          <p:nvPr/>
        </p:nvSpPr>
        <p:spPr>
          <a:xfrm>
            <a:off x="0" y="4027709"/>
            <a:ext cx="12192000" cy="523220"/>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3. </a:t>
            </a:r>
            <a:r>
              <a:rPr lang="en-US" sz="2800" b="1" i="1" dirty="0" err="1">
                <a:latin typeface="Times New Roman" pitchFamily="18" charset="0"/>
                <a:cs typeface="Times New Roman" pitchFamily="18" charset="0"/>
              </a:rPr>
              <a:t>Thoát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hơi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nước</a:t>
            </a:r>
            <a:r>
              <a:rPr lang="en-US" sz="2800" b="1" i="1" dirty="0">
                <a:latin typeface="Times New Roman" pitchFamily="18" charset="0"/>
                <a:cs typeface="Times New Roman" pitchFamily="18" charset="0"/>
              </a:rPr>
              <a:t> qua </a:t>
            </a:r>
            <a:r>
              <a:rPr lang="en-US" sz="2800" b="1" i="1" dirty="0" err="1">
                <a:latin typeface="Times New Roman" pitchFamily="18" charset="0"/>
                <a:cs typeface="Times New Roman" pitchFamily="18" charset="0"/>
              </a:rPr>
              <a:t>lá</a:t>
            </a:r>
            <a:r>
              <a:rPr lang="en-US" sz="2800" b="1" i="1" dirty="0">
                <a:latin typeface="Times New Roman" pitchFamily="18" charset="0"/>
                <a:cs typeface="Times New Roman" pitchFamily="18" charset="0"/>
              </a:rPr>
              <a:t>: </a:t>
            </a:r>
          </a:p>
        </p:txBody>
      </p:sp>
      <p:sp>
        <p:nvSpPr>
          <p:cNvPr id="18" name="Rectangle 17"/>
          <p:cNvSpPr/>
          <p:nvPr/>
        </p:nvSpPr>
        <p:spPr>
          <a:xfrm>
            <a:off x="0" y="4418766"/>
            <a:ext cx="12192000" cy="1384995"/>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a:t>
            </a:r>
            <a:endParaRPr lang="en-US" sz="2800" dirty="0"/>
          </a:p>
        </p:txBody>
      </p:sp>
      <p:sp>
        <p:nvSpPr>
          <p:cNvPr id="19" name="Rectangle 18"/>
          <p:cNvSpPr/>
          <p:nvPr/>
        </p:nvSpPr>
        <p:spPr>
          <a:xfrm>
            <a:off x="0" y="5734257"/>
            <a:ext cx="12192000" cy="954107"/>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 calcmode="lin" valueType="num">
                                      <p:cBhvr>
                                        <p:cTn id="16" dur="500" fill="hold"/>
                                        <p:tgtEl>
                                          <p:spTgt spid="18"/>
                                        </p:tgtEl>
                                        <p:attrNameLst>
                                          <p:attrName>style.rotation</p:attrName>
                                        </p:attrNameLst>
                                      </p:cBhvr>
                                      <p:tavLst>
                                        <p:tav tm="0">
                                          <p:val>
                                            <p:fltVal val="360"/>
                                          </p:val>
                                        </p:tav>
                                        <p:tav tm="100000">
                                          <p:val>
                                            <p:fltVal val="0"/>
                                          </p:val>
                                        </p:tav>
                                      </p:tavLst>
                                    </p:anim>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 calcmode="lin" valueType="num">
                                      <p:cBhvr>
                                        <p:cTn id="24" dur="500" fill="hold"/>
                                        <p:tgtEl>
                                          <p:spTgt spid="19"/>
                                        </p:tgtEl>
                                        <p:attrNameLst>
                                          <p:attrName>style.rotation</p:attrName>
                                        </p:attrNameLst>
                                      </p:cBhvr>
                                      <p:tavLst>
                                        <p:tav tm="0">
                                          <p:val>
                                            <p:fltVal val="360"/>
                                          </p:val>
                                        </p:tav>
                                        <p:tav tm="100000">
                                          <p:val>
                                            <p:fltVal val="0"/>
                                          </p:val>
                                        </p:tav>
                                      </p:tavLst>
                                    </p:anim>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DƯỠNG</a:t>
            </a:r>
            <a:endParaRPr lang="en-US" sz="2800" dirty="0"/>
          </a:p>
        </p:txBody>
      </p:sp>
      <p:pic>
        <p:nvPicPr>
          <p:cNvPr id="6146" name="Picture 2"/>
          <p:cNvPicPr>
            <a:picLocks noChangeAspect="1" noChangeArrowheads="1"/>
          </p:cNvPicPr>
          <p:nvPr/>
        </p:nvPicPr>
        <p:blipFill>
          <a:blip r:embed="rId2"/>
          <a:srcRect/>
          <a:stretch>
            <a:fillRect/>
          </a:stretch>
        </p:blipFill>
        <p:spPr bwMode="auto">
          <a:xfrm>
            <a:off x="1468582" y="1445578"/>
            <a:ext cx="8314045" cy="386983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DƯỠNG</a:t>
            </a:r>
            <a:endParaRPr lang="en-US" sz="2800" dirty="0"/>
          </a:p>
        </p:txBody>
      </p:sp>
      <p:pic>
        <p:nvPicPr>
          <p:cNvPr id="7170" name="Picture 2"/>
          <p:cNvPicPr>
            <a:picLocks noChangeAspect="1" noChangeArrowheads="1"/>
          </p:cNvPicPr>
          <p:nvPr/>
        </p:nvPicPr>
        <p:blipFill>
          <a:blip r:embed="rId2"/>
          <a:srcRect/>
          <a:stretch>
            <a:fillRect/>
          </a:stretch>
        </p:blipFill>
        <p:spPr bwMode="auto">
          <a:xfrm>
            <a:off x="2278733" y="1035049"/>
            <a:ext cx="8551336" cy="3101521"/>
          </a:xfrm>
          <a:prstGeom prst="rect">
            <a:avLst/>
          </a:prstGeom>
          <a:noFill/>
          <a:ln w="9525">
            <a:noFill/>
            <a:miter lim="800000"/>
            <a:headEnd/>
            <a:tailEnd/>
          </a:ln>
          <a:effectLst/>
        </p:spPr>
      </p:pic>
      <p:sp>
        <p:nvSpPr>
          <p:cNvPr id="6" name="Rectangle 5"/>
          <p:cNvSpPr/>
          <p:nvPr/>
        </p:nvSpPr>
        <p:spPr>
          <a:xfrm>
            <a:off x="0" y="4012539"/>
            <a:ext cx="12192000" cy="954107"/>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 to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buổi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hè</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thoát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quanh</a:t>
            </a:r>
            <a:r>
              <a:rPr lang="en-US" sz="2800" dirty="0">
                <a:solidFill>
                  <a:srgbClr val="0000FF"/>
                </a:solidFill>
                <a:latin typeface="Times New Roman" pitchFamily="18" charset="0"/>
                <a:cs typeface="Times New Roman" pitchFamily="18" charset="0"/>
              </a:rPr>
              <a:t>.</a:t>
            </a:r>
          </a:p>
        </p:txBody>
      </p:sp>
      <p:sp>
        <p:nvSpPr>
          <p:cNvPr id="7" name="Rectangle 6"/>
          <p:cNvSpPr/>
          <p:nvPr/>
        </p:nvSpPr>
        <p:spPr>
          <a:xfrm>
            <a:off x="0" y="4992254"/>
            <a:ext cx="12192000" cy="1384995"/>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thoát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ngày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hè</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thoát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trồng</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slide(fromBottom)">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pic>
        <p:nvPicPr>
          <p:cNvPr id="8194" name="Picture 2"/>
          <p:cNvPicPr>
            <a:picLocks noChangeAspect="1" noChangeArrowheads="1"/>
          </p:cNvPicPr>
          <p:nvPr/>
        </p:nvPicPr>
        <p:blipFill>
          <a:blip r:embed="rId2"/>
          <a:srcRect/>
          <a:stretch>
            <a:fillRect/>
          </a:stretch>
        </p:blipFill>
        <p:spPr bwMode="auto">
          <a:xfrm>
            <a:off x="1754909" y="530159"/>
            <a:ext cx="6344061" cy="62407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907138"/>
            <a:ext cx="12192000"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 </a:t>
            </a:r>
            <a:r>
              <a:rPr kumimoji="0" lang="en-US" sz="2800" b="1" i="1"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Hấp</a:t>
            </a:r>
            <a:r>
              <a:rPr kumimoji="0" lang="en-US" sz="2800" b="1"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thụ</a:t>
            </a:r>
            <a:r>
              <a:rPr kumimoji="0" lang="en-US"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chất</a:t>
            </a:r>
            <a:r>
              <a:rPr kumimoji="0" lang="en-US"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khoáng</a:t>
            </a:r>
            <a:r>
              <a:rPr kumimoji="0" lang="en-US"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10" name="Rectangle 9"/>
          <p:cNvSpPr/>
          <p:nvPr/>
        </p:nvSpPr>
        <p:spPr>
          <a:xfrm>
            <a:off x="0" y="1283682"/>
            <a:ext cx="121920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Thực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cạn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hấp</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thụ</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chất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khoáng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đất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qua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tế</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lông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hút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ở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rễ</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0" y="0"/>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BÀI</a:t>
            </a:r>
            <a:r>
              <a:rPr kumimoji="0" 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25: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TRAO</a:t>
            </a:r>
            <a:r>
              <a:rPr kumimoji="0" 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ĐỔI</a:t>
            </a:r>
            <a:r>
              <a:rPr kumimoji="0" 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NƯỚC</a:t>
            </a:r>
            <a:r>
              <a:rPr kumimoji="0" 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VÀ</a:t>
            </a:r>
            <a:r>
              <a:rPr kumimoji="0" 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CÁC</a:t>
            </a:r>
            <a:r>
              <a:rPr kumimoji="0" 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CHẤT</a:t>
            </a:r>
            <a:r>
              <a:rPr kumimoji="0" 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DINH</a:t>
            </a:r>
            <a:r>
              <a:rPr kumimoji="0" 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DƯỠNG</a:t>
            </a:r>
            <a:r>
              <a:rPr kumimoji="0" 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Ở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THỰC</a:t>
            </a:r>
            <a:r>
              <a:rPr kumimoji="0" 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VẬT</a:t>
            </a:r>
            <a:r>
              <a:rPr kumimoji="0" 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p>
        </p:txBody>
      </p:sp>
      <p:sp>
        <p:nvSpPr>
          <p:cNvPr id="12" name="TextBox 11"/>
          <p:cNvSpPr txBox="1"/>
          <p:nvPr/>
        </p:nvSpPr>
        <p:spPr>
          <a:xfrm>
            <a:off x="0" y="508009"/>
            <a:ext cx="12192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I.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TRAO</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ĐỔI</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NƯỚC</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VÀ</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CÁC</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CHẤT</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DINH</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DƯỠNG</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8403771" y="464455"/>
            <a:ext cx="3585030"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Bao</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gồm</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các</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giai</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đoạn</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a:t>
            </a:r>
          </a:p>
        </p:txBody>
      </p:sp>
      <p:sp>
        <p:nvSpPr>
          <p:cNvPr id="14" name="Rectangle 13"/>
          <p:cNvSpPr/>
          <p:nvPr/>
        </p:nvSpPr>
        <p:spPr>
          <a:xfrm>
            <a:off x="0" y="1660110"/>
            <a:ext cx="121920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Thực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thủy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hấp</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thụ</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chất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khoáng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đất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qua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bề</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mặt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tế</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biểu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bì</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0" y="2467425"/>
            <a:ext cx="12192000"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 </a:t>
            </a:r>
            <a:r>
              <a:rPr kumimoji="0" lang="en-US" sz="2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Vận</a:t>
            </a:r>
            <a:r>
              <a:rPr kumimoji="0" lang="en-US"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chuyển</a:t>
            </a:r>
            <a:r>
              <a:rPr kumimoji="0" lang="en-US"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ở </a:t>
            </a:r>
            <a:r>
              <a:rPr kumimoji="0" lang="en-US" sz="2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thân</a:t>
            </a:r>
            <a:r>
              <a:rPr kumimoji="0" lang="en-US"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15" name="Rectangle 14"/>
          <p:cNvSpPr/>
          <p:nvPr/>
        </p:nvSpPr>
        <p:spPr>
          <a:xfrm>
            <a:off x="0" y="2843966"/>
            <a:ext cx="121920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chuyển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chất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khoáng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rễ</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lá</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theo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mạch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gỗ</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dòng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15"/>
          <p:cNvSpPr/>
          <p:nvPr/>
        </p:nvSpPr>
        <p:spPr>
          <a:xfrm>
            <a:off x="0" y="3199568"/>
            <a:ext cx="121920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chuyển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chất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hữu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cơ</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lá</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đến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cơ</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quan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theo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mạch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rây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dòng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xuống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p:cNvSpPr txBox="1"/>
          <p:nvPr/>
        </p:nvSpPr>
        <p:spPr>
          <a:xfrm>
            <a:off x="0" y="4027709"/>
            <a:ext cx="12192000"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3. </a:t>
            </a:r>
            <a:r>
              <a:rPr kumimoji="0" lang="en-US" sz="2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Thoát</a:t>
            </a:r>
            <a:r>
              <a:rPr kumimoji="0" lang="en-US"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hơi</a:t>
            </a:r>
            <a:r>
              <a:rPr kumimoji="0" lang="en-US"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qua </a:t>
            </a:r>
            <a:r>
              <a:rPr kumimoji="0" lang="en-US" sz="28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lá</a:t>
            </a:r>
            <a:r>
              <a:rPr kumimoji="0" lang="en-US"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18" name="Rectangle 17"/>
          <p:cNvSpPr/>
          <p:nvPr/>
        </p:nvSpPr>
        <p:spPr>
          <a:xfrm>
            <a:off x="0" y="4418766"/>
            <a:ext cx="12192000"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Quá</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trình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thoát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hơi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ở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lá</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tạo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động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lực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chuyển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chất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khoáng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Nhờ</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thoát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hơi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lá</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cây</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bị</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đốt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dưới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nắng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mặt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trời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p:nvPr/>
        </p:nvSpPr>
        <p:spPr>
          <a:xfrm>
            <a:off x="0" y="5734257"/>
            <a:ext cx="121920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tế</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khí</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khổng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hút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nhiều</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thì</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khí</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khổng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mở</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rộng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còn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tế</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khí</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khổng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bị</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mất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thì</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khí</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khổng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đóng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giảm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thoát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hơi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962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 calcmode="lin" valueType="num">
                                      <p:cBhvr>
                                        <p:cTn id="16" dur="500" fill="hold"/>
                                        <p:tgtEl>
                                          <p:spTgt spid="18"/>
                                        </p:tgtEl>
                                        <p:attrNameLst>
                                          <p:attrName>style.rotation</p:attrName>
                                        </p:attrNameLst>
                                      </p:cBhvr>
                                      <p:tavLst>
                                        <p:tav tm="0">
                                          <p:val>
                                            <p:fltVal val="360"/>
                                          </p:val>
                                        </p:tav>
                                        <p:tav tm="100000">
                                          <p:val>
                                            <p:fltVal val="0"/>
                                          </p:val>
                                        </p:tav>
                                      </p:tavLst>
                                    </p:anim>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 calcmode="lin" valueType="num">
                                      <p:cBhvr>
                                        <p:cTn id="24" dur="500" fill="hold"/>
                                        <p:tgtEl>
                                          <p:spTgt spid="19"/>
                                        </p:tgtEl>
                                        <p:attrNameLst>
                                          <p:attrName>style.rotation</p:attrName>
                                        </p:attrNameLst>
                                      </p:cBhvr>
                                      <p:tavLst>
                                        <p:tav tm="0">
                                          <p:val>
                                            <p:fltVal val="360"/>
                                          </p:val>
                                        </p:tav>
                                        <p:tav tm="100000">
                                          <p:val>
                                            <p:fltVal val="0"/>
                                          </p:val>
                                        </p:tav>
                                      </p:tavLst>
                                    </p:anim>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pic>
        <p:nvPicPr>
          <p:cNvPr id="9218" name="Picture 2"/>
          <p:cNvPicPr>
            <a:picLocks noChangeAspect="1" noChangeArrowheads="1"/>
          </p:cNvPicPr>
          <p:nvPr/>
        </p:nvPicPr>
        <p:blipFill>
          <a:blip r:embed="rId2"/>
          <a:srcRect/>
          <a:stretch>
            <a:fillRect/>
          </a:stretch>
        </p:blipFill>
        <p:spPr bwMode="auto">
          <a:xfrm>
            <a:off x="1256145" y="522742"/>
            <a:ext cx="9328727" cy="6335258"/>
          </a:xfrm>
          <a:prstGeom prst="rect">
            <a:avLst/>
          </a:prstGeom>
          <a:noFill/>
          <a:ln w="9525">
            <a:noFill/>
            <a:miter lim="800000"/>
            <a:headEnd/>
            <a:tailEnd/>
          </a:ln>
          <a:effectLst/>
        </p:spPr>
      </p:pic>
      <p:cxnSp>
        <p:nvCxnSpPr>
          <p:cNvPr id="6" name="Straight Arrow Connector 5"/>
          <p:cNvCxnSpPr/>
          <p:nvPr/>
        </p:nvCxnSpPr>
        <p:spPr>
          <a:xfrm rot="16200000" flipH="1">
            <a:off x="5711372" y="3272971"/>
            <a:ext cx="551543" cy="5080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H="1">
            <a:off x="4789715" y="4572000"/>
            <a:ext cx="2140860" cy="645887"/>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5319490" y="3454401"/>
            <a:ext cx="1124854" cy="660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95259" y="4826000"/>
            <a:ext cx="616858" cy="50803"/>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up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Right)">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19" name="Rectangle 18"/>
          <p:cNvSpPr/>
          <p:nvPr/>
        </p:nvSpPr>
        <p:spPr>
          <a:xfrm>
            <a:off x="0" y="1234832"/>
            <a:ext cx="12192000" cy="523220"/>
          </a:xfrm>
          <a:prstGeom prst="rect">
            <a:avLst/>
          </a:prstGeom>
        </p:spPr>
        <p:txBody>
          <a:bodyPr wrap="square">
            <a:spAutoFit/>
          </a:bodyPr>
          <a:lstStyle/>
          <a:p>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Thí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thân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a:t>
            </a:r>
            <a:endParaRPr lang="en-US" sz="2800" b="1" dirty="0"/>
          </a:p>
        </p:txBody>
      </p:sp>
      <p:sp>
        <p:nvSpPr>
          <p:cNvPr id="13" name="TextBox 12"/>
          <p:cNvSpPr txBox="1"/>
          <p:nvPr/>
        </p:nvSpPr>
        <p:spPr>
          <a:xfrm>
            <a:off x="0" y="457211"/>
            <a:ext cx="12192000" cy="892552"/>
          </a:xfrm>
          <a:prstGeom prst="rect">
            <a:avLst/>
          </a:prstGeom>
          <a:noFill/>
        </p:spPr>
        <p:txBody>
          <a:bodyPr wrap="square" rtlCol="0">
            <a:spAutoFit/>
          </a:bodyPr>
          <a:lstStyle/>
          <a:p>
            <a:pPr algn="just"/>
            <a:r>
              <a:rPr lang="en-US" sz="2600" b="1" dirty="0">
                <a:solidFill>
                  <a:srgbClr val="0000FF"/>
                </a:solidFill>
                <a:latin typeface="Times New Roman" pitchFamily="18" charset="0"/>
                <a:cs typeface="Times New Roman" pitchFamily="18" charset="0"/>
              </a:rPr>
              <a:t>II. </a:t>
            </a:r>
            <a:r>
              <a:rPr lang="en-US" sz="2600" b="1" dirty="0" err="1">
                <a:solidFill>
                  <a:srgbClr val="0000FF"/>
                </a:solidFill>
                <a:latin typeface="Times New Roman" pitchFamily="18" charset="0"/>
                <a:cs typeface="Times New Roman" pitchFamily="18" charset="0"/>
              </a:rPr>
              <a:t>THÍ</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NGHIỆM</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VẬN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CHUYỂN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NƯỚC</a:t>
            </a:r>
            <a:r>
              <a:rPr lang="en-US" sz="2600" b="1" dirty="0">
                <a:solidFill>
                  <a:srgbClr val="0000FF"/>
                </a:solidFill>
                <a:latin typeface="Times New Roman" pitchFamily="18" charset="0"/>
                <a:cs typeface="Times New Roman" pitchFamily="18" charset="0"/>
              </a:rPr>
              <a:t> Ở </a:t>
            </a:r>
            <a:r>
              <a:rPr lang="en-US" sz="2600" b="1" dirty="0" err="1">
                <a:solidFill>
                  <a:srgbClr val="0000FF"/>
                </a:solidFill>
                <a:latin typeface="Times New Roman" pitchFamily="18" charset="0"/>
                <a:cs typeface="Times New Roman" pitchFamily="18" charset="0"/>
              </a:rPr>
              <a:t>THÂN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CÂY</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THOÁT</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HƠI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NƯỚC</a:t>
            </a:r>
            <a:r>
              <a:rPr lang="en-US" sz="2600" b="1" dirty="0">
                <a:solidFill>
                  <a:srgbClr val="0000FF"/>
                </a:solidFill>
                <a:latin typeface="Times New Roman" pitchFamily="18" charset="0"/>
                <a:cs typeface="Times New Roman" pitchFamily="18" charset="0"/>
              </a:rPr>
              <a:t> Ở </a:t>
            </a:r>
            <a:r>
              <a:rPr lang="en-US" sz="2600" b="1" dirty="0" err="1">
                <a:solidFill>
                  <a:srgbClr val="0000FF"/>
                </a:solidFill>
                <a:latin typeface="Times New Roman" pitchFamily="18" charset="0"/>
                <a:cs typeface="Times New Roman" pitchFamily="18" charset="0"/>
              </a:rPr>
              <a:t>LÁ</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CÂY</a:t>
            </a:r>
            <a:r>
              <a:rPr lang="en-US" sz="2600" b="1" dirty="0">
                <a:solidFill>
                  <a:srgbClr val="0000FF"/>
                </a:solidFill>
                <a:latin typeface="Times New Roman" pitchFamily="18" charset="0"/>
                <a:cs typeface="Times New Roman" pitchFamily="18" charset="0"/>
              </a:rPr>
              <a:t>:</a:t>
            </a:r>
            <a:endParaRPr lang="en-US" sz="2600" dirty="0">
              <a:solidFill>
                <a:srgbClr val="0000FF"/>
              </a:solidFill>
              <a:latin typeface="Times New Roman" pitchFamily="18" charset="0"/>
              <a:cs typeface="Times New Roman" pitchFamily="18" charset="0"/>
            </a:endParaRPr>
          </a:p>
        </p:txBody>
      </p:sp>
      <p:sp>
        <p:nvSpPr>
          <p:cNvPr id="20" name="Rectangle 19"/>
          <p:cNvSpPr/>
          <p:nvPr/>
        </p:nvSpPr>
        <p:spPr>
          <a:xfrm>
            <a:off x="0" y="1673616"/>
            <a:ext cx="12192000" cy="5262979"/>
          </a:xfrm>
          <a:prstGeom prst="rect">
            <a:avLst/>
          </a:prstGeom>
        </p:spPr>
        <p:txBody>
          <a:bodyPr wrap="square">
            <a:spAutoFit/>
          </a:bodyPr>
          <a:lstStyle/>
          <a:p>
            <a:r>
              <a:rPr lang="en-US" sz="2800" b="1" dirty="0">
                <a:latin typeface="Times New Roman" pitchFamily="18" charset="0"/>
                <a:cs typeface="Times New Roman" pitchFamily="18" charset="0"/>
              </a:rPr>
              <a:t>a. </a:t>
            </a:r>
            <a:r>
              <a:rPr lang="en-US" sz="2800" b="1" dirty="0" err="1">
                <a:latin typeface="Times New Roman" pitchFamily="18" charset="0"/>
                <a:cs typeface="Times New Roman" pitchFamily="18" charset="0"/>
              </a:rPr>
              <a:t>Chuẩn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Dụng cụ, hoá chất hai cốc thuỷ tinh, nước sạch, dao nhỏ hoặc kéo, hai lọ phẩm màu khác nhau (màu xanh và màu đỏ).</a:t>
            </a:r>
          </a:p>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Mẫu vật hai cây cần tây.</a:t>
            </a:r>
          </a:p>
          <a:p>
            <a:r>
              <a:rPr lang="en-US" sz="2800" b="1" dirty="0">
                <a:latin typeface="Times New Roman" pitchFamily="18" charset="0"/>
                <a:cs typeface="Times New Roman" pitchFamily="18" charset="0"/>
              </a:rPr>
              <a:t>b. </a:t>
            </a:r>
            <a:r>
              <a:rPr lang="vi-VN" sz="2800" b="1" dirty="0">
                <a:latin typeface="Times New Roman" pitchFamily="18" charset="0"/>
                <a:cs typeface="Times New Roman" pitchFamily="18" charset="0"/>
              </a:rPr>
              <a:t>Tiến hành</a:t>
            </a:r>
          </a:p>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Cắm hai cành cần tây vào hai cốc</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nước màu.</a:t>
            </a:r>
          </a:p>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Cốc A: nước có pha màu đỏ,</a:t>
            </a:r>
          </a:p>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Cốc B</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nước có pha màu xanh </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 </a:t>
            </a:r>
            <a:r>
              <a:rPr lang="vi-VN" sz="2800" dirty="0">
                <a:latin typeface="Times New Roman" pitchFamily="18" charset="0"/>
                <a:cs typeface="Times New Roman" pitchFamily="18" charset="0"/>
              </a:rPr>
              <a:t>Đặt cả hai cốc ra chỗ thoáng gió. Quan sát sự chuyển m</a:t>
            </a:r>
            <a:r>
              <a:rPr lang="en-US" sz="2800" dirty="0">
                <a:latin typeface="Times New Roman" pitchFamily="18" charset="0"/>
                <a:cs typeface="Times New Roman" pitchFamily="18" charset="0"/>
              </a:rPr>
              <a:t>à</a:t>
            </a:r>
            <a:r>
              <a:rPr lang="vi-VN" sz="2800" dirty="0">
                <a:latin typeface="Times New Roman" pitchFamily="18" charset="0"/>
                <a:cs typeface="Times New Roman" pitchFamily="18" charset="0"/>
              </a:rPr>
              <a:t>u ở l</a:t>
            </a:r>
            <a:r>
              <a:rPr lang="en-US" sz="2800" dirty="0">
                <a:latin typeface="Times New Roman" pitchFamily="18" charset="0"/>
                <a:cs typeface="Times New Roman" pitchFamily="18" charset="0"/>
              </a:rPr>
              <a:t>á</a:t>
            </a:r>
            <a:r>
              <a:rPr lang="vi-VN" sz="2800" dirty="0">
                <a:latin typeface="Times New Roman" pitchFamily="18" charset="0"/>
                <a:cs typeface="Times New Roman" pitchFamily="18" charset="0"/>
              </a:rPr>
              <a:t> hai c</a:t>
            </a:r>
            <a:r>
              <a:rPr lang="en-US" sz="2800" dirty="0">
                <a:latin typeface="Times New Roman" pitchFamily="18" charset="0"/>
                <a:cs typeface="Times New Roman" pitchFamily="18" charset="0"/>
              </a:rPr>
              <a:t>à</a:t>
            </a:r>
            <a:r>
              <a:rPr lang="vi-VN" sz="2800" dirty="0">
                <a:latin typeface="Times New Roman" pitchFamily="18" charset="0"/>
                <a:cs typeface="Times New Roman" pitchFamily="18" charset="0"/>
              </a:rPr>
              <a:t>nh cần tây sau một thời gian</a:t>
            </a:r>
          </a:p>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Dùng dao cắt ngang hai cành cần tây thí nghiệm. Quan sát lát cắt ngang bằng kính lúp</a:t>
            </a:r>
            <a:r>
              <a:rPr lang="en-US" sz="2800" dirty="0">
                <a:latin typeface="Times New Roman" pitchFamily="18" charset="0"/>
                <a:cs typeface="Times New Roman" pitchFamily="18"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downRigh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anim calcmode="lin" valueType="num">
                                      <p:cBhvr>
                                        <p:cTn id="23"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20">
                                            <p:txEl>
                                              <p:pRg st="2" end="2"/>
                                            </p:txEl>
                                          </p:spTgt>
                                        </p:tgtEl>
                                        <p:attrNameLst>
                                          <p:attrName>style.visibility</p:attrName>
                                        </p:attrNameLst>
                                      </p:cBhvr>
                                      <p:to>
                                        <p:strVal val="visible"/>
                                      </p:to>
                                    </p:set>
                                    <p:anim calcmode="lin" valueType="num">
                                      <p:cBhvr>
                                        <p:cTn id="29" dur="5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20">
                                            <p:txEl>
                                              <p:pRg st="3" end="3"/>
                                            </p:txEl>
                                          </p:spTgt>
                                        </p:tgtEl>
                                        <p:attrNameLst>
                                          <p:attrName>style.visibility</p:attrName>
                                        </p:attrNameLst>
                                      </p:cBhvr>
                                      <p:to>
                                        <p:strVal val="visible"/>
                                      </p:to>
                                    </p:set>
                                    <p:anim calcmode="lin" valueType="num">
                                      <p:cBhvr>
                                        <p:cTn id="35" dur="5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2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20">
                                            <p:txEl>
                                              <p:pRg st="4" end="4"/>
                                            </p:txEl>
                                          </p:spTgt>
                                        </p:tgtEl>
                                        <p:attrNameLst>
                                          <p:attrName>style.visibility</p:attrName>
                                        </p:attrNameLst>
                                      </p:cBhvr>
                                      <p:to>
                                        <p:strVal val="visible"/>
                                      </p:to>
                                    </p:set>
                                    <p:anim calcmode="lin" valueType="num">
                                      <p:cBhvr>
                                        <p:cTn id="41" dur="500" fill="hold"/>
                                        <p:tgtEl>
                                          <p:spTgt spid="20">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2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20">
                                            <p:txEl>
                                              <p:pRg st="5" end="5"/>
                                            </p:txEl>
                                          </p:spTgt>
                                        </p:tgtEl>
                                        <p:attrNameLst>
                                          <p:attrName>style.visibility</p:attrName>
                                        </p:attrNameLst>
                                      </p:cBhvr>
                                      <p:to>
                                        <p:strVal val="visible"/>
                                      </p:to>
                                    </p:set>
                                    <p:anim calcmode="lin" valueType="num">
                                      <p:cBhvr>
                                        <p:cTn id="47" dur="500" fill="hold"/>
                                        <p:tgtEl>
                                          <p:spTgt spid="20">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20">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20">
                                            <p:txEl>
                                              <p:pRg st="6" end="6"/>
                                            </p:txEl>
                                          </p:spTgt>
                                        </p:tgtEl>
                                        <p:attrNameLst>
                                          <p:attrName>style.visibility</p:attrName>
                                        </p:attrNameLst>
                                      </p:cBhvr>
                                      <p:to>
                                        <p:strVal val="visible"/>
                                      </p:to>
                                    </p:set>
                                    <p:anim calcmode="lin" valueType="num">
                                      <p:cBhvr>
                                        <p:cTn id="53" dur="500" fill="hold"/>
                                        <p:tgtEl>
                                          <p:spTgt spid="20">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20">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20">
                                            <p:txEl>
                                              <p:pRg st="7" end="7"/>
                                            </p:txEl>
                                          </p:spTgt>
                                        </p:tgtEl>
                                        <p:attrNameLst>
                                          <p:attrName>style.visibility</p:attrName>
                                        </p:attrNameLst>
                                      </p:cBhvr>
                                      <p:to>
                                        <p:strVal val="visible"/>
                                      </p:to>
                                    </p:set>
                                    <p:anim calcmode="lin" valueType="num">
                                      <p:cBhvr>
                                        <p:cTn id="59" dur="500" fill="hold"/>
                                        <p:tgtEl>
                                          <p:spTgt spid="20">
                                            <p:txEl>
                                              <p:pRg st="7" end="7"/>
                                            </p:txEl>
                                          </p:spTgt>
                                        </p:tgtEl>
                                        <p:attrNameLst>
                                          <p:attrName>ppt_w</p:attrName>
                                        </p:attrNameLst>
                                      </p:cBhvr>
                                      <p:tavLst>
                                        <p:tav tm="0">
                                          <p:val>
                                            <p:fltVal val="0"/>
                                          </p:val>
                                        </p:tav>
                                        <p:tav tm="100000">
                                          <p:val>
                                            <p:strVal val="#ppt_w"/>
                                          </p:val>
                                        </p:tav>
                                      </p:tavLst>
                                    </p:anim>
                                    <p:anim calcmode="lin" valueType="num">
                                      <p:cBhvr>
                                        <p:cTn id="60" dur="500" fill="hold"/>
                                        <p:tgtEl>
                                          <p:spTgt spid="20">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nodeType="clickEffect">
                                  <p:stCondLst>
                                    <p:cond delay="0"/>
                                  </p:stCondLst>
                                  <p:childTnLst>
                                    <p:set>
                                      <p:cBhvr>
                                        <p:cTn id="64" dur="1" fill="hold">
                                          <p:stCondLst>
                                            <p:cond delay="0"/>
                                          </p:stCondLst>
                                        </p:cTn>
                                        <p:tgtEl>
                                          <p:spTgt spid="20">
                                            <p:txEl>
                                              <p:pRg st="8" end="8"/>
                                            </p:txEl>
                                          </p:spTgt>
                                        </p:tgtEl>
                                        <p:attrNameLst>
                                          <p:attrName>style.visibility</p:attrName>
                                        </p:attrNameLst>
                                      </p:cBhvr>
                                      <p:to>
                                        <p:strVal val="visible"/>
                                      </p:to>
                                    </p:set>
                                    <p:anim calcmode="lin" valueType="num">
                                      <p:cBhvr>
                                        <p:cTn id="65" dur="500" fill="hold"/>
                                        <p:tgtEl>
                                          <p:spTgt spid="20">
                                            <p:txEl>
                                              <p:pRg st="8" end="8"/>
                                            </p:txEl>
                                          </p:spTgt>
                                        </p:tgtEl>
                                        <p:attrNameLst>
                                          <p:attrName>ppt_w</p:attrName>
                                        </p:attrNameLst>
                                      </p:cBhvr>
                                      <p:tavLst>
                                        <p:tav tm="0">
                                          <p:val>
                                            <p:fltVal val="0"/>
                                          </p:val>
                                        </p:tav>
                                        <p:tav tm="100000">
                                          <p:val>
                                            <p:strVal val="#ppt_w"/>
                                          </p:val>
                                        </p:tav>
                                      </p:tavLst>
                                    </p:anim>
                                    <p:anim calcmode="lin" valueType="num">
                                      <p:cBhvr>
                                        <p:cTn id="66" dur="500" fill="hold"/>
                                        <p:tgtEl>
                                          <p:spTgt spid="20">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55600" y="177800"/>
            <a:ext cx="11480800" cy="509755"/>
          </a:xfrm>
          <a:prstGeom prst="rect">
            <a:avLst/>
          </a:prstGeom>
        </p:spPr>
        <p:txBody>
          <a:bodyPr wrap="square" lIns="0" tIns="0" rIns="0" bIns="0" rtlCol="0" anchor="t">
            <a:spAutoFit/>
          </a:bodyPr>
          <a:lstStyle/>
          <a:p>
            <a:pPr algn="ctr">
              <a:lnSpc>
                <a:spcPts val="4324"/>
              </a:lnSpc>
            </a:pPr>
            <a:r>
              <a:rPr lang="en-US" sz="3200" b="1" dirty="0">
                <a:solidFill>
                  <a:srgbClr val="FF0000"/>
                </a:solidFill>
                <a:latin typeface="Times New Roman" pitchFamily="18" charset="0"/>
                <a:cs typeface="Times New Roman" pitchFamily="18" charset="0"/>
              </a:rPr>
              <a:t>THÍ NGHIỆM CHỨNG MINH THÂN VẬN CHUYỂN NƯỚC</a:t>
            </a:r>
          </a:p>
        </p:txBody>
      </p:sp>
      <p:pic>
        <p:nvPicPr>
          <p:cNvPr id="3" name="Online Media 2" title="1. Thí nghiệm Vận chuyển nước ở thân cây | Giới thiệu thí nghiệm  thiết bị dụng cụ">
            <a:hlinkClick r:id="" action="ppaction://media"/>
            <a:extLst>
              <a:ext uri="{FF2B5EF4-FFF2-40B4-BE49-F238E27FC236}">
                <a16:creationId xmlns:a16="http://schemas.microsoft.com/office/drawing/2014/main" id="{5ACFAC52-90E0-4632-BDA0-6B926A1D8548}"/>
              </a:ext>
            </a:extLst>
          </p:cNvPr>
          <p:cNvPicPr>
            <a:picLocks noRot="1" noChangeAspect="1"/>
          </p:cNvPicPr>
          <p:nvPr>
            <a:videoFile r:link="rId1"/>
          </p:nvPr>
        </p:nvPicPr>
        <p:blipFill>
          <a:blip r:embed="rId3"/>
          <a:stretch>
            <a:fillRect/>
          </a:stretch>
        </p:blipFill>
        <p:spPr>
          <a:xfrm>
            <a:off x="1780248" y="990600"/>
            <a:ext cx="8631504" cy="487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55600" y="177800"/>
            <a:ext cx="11480800" cy="509755"/>
          </a:xfrm>
          <a:prstGeom prst="rect">
            <a:avLst/>
          </a:prstGeom>
        </p:spPr>
        <p:txBody>
          <a:bodyPr wrap="square" lIns="0" tIns="0" rIns="0" bIns="0" rtlCol="0" anchor="t">
            <a:spAutoFit/>
          </a:bodyPr>
          <a:lstStyle/>
          <a:p>
            <a:pPr algn="ctr">
              <a:lnSpc>
                <a:spcPts val="4324"/>
              </a:lnSpc>
            </a:pPr>
            <a:r>
              <a:rPr lang="en-US" sz="3200" b="1" dirty="0">
                <a:solidFill>
                  <a:srgbClr val="FF0000"/>
                </a:solidFill>
                <a:latin typeface="Times New Roman" pitchFamily="18" charset="0"/>
                <a:cs typeface="Times New Roman" pitchFamily="18" charset="0"/>
              </a:rPr>
              <a:t>THÍ NGHIỆM CHỨNG MINH THÂN VẬN CHUYỂN NƯỚC</a:t>
            </a:r>
          </a:p>
        </p:txBody>
      </p:sp>
      <p:pic>
        <p:nvPicPr>
          <p:cNvPr id="2" name="Online Media 1" title="2. Thí nghiệm Vận chuyển nước ở thân cây | Tiến hành thí nghiệm">
            <a:hlinkClick r:id="" action="ppaction://media"/>
            <a:extLst>
              <a:ext uri="{FF2B5EF4-FFF2-40B4-BE49-F238E27FC236}">
                <a16:creationId xmlns:a16="http://schemas.microsoft.com/office/drawing/2014/main" id="{ACE67164-041E-43FF-AB5F-7AC199504C62}"/>
              </a:ext>
            </a:extLst>
          </p:cNvPr>
          <p:cNvPicPr>
            <a:picLocks noRot="1" noChangeAspect="1"/>
          </p:cNvPicPr>
          <p:nvPr>
            <a:videoFile r:link="rId1"/>
          </p:nvPr>
        </p:nvPicPr>
        <p:blipFill>
          <a:blip r:embed="rId3"/>
          <a:stretch>
            <a:fillRect/>
          </a:stretch>
        </p:blipFill>
        <p:spPr>
          <a:xfrm>
            <a:off x="1600425" y="889000"/>
            <a:ext cx="8991151" cy="5080000"/>
          </a:xfrm>
          <a:prstGeom prst="rect">
            <a:avLst/>
          </a:prstGeom>
        </p:spPr>
      </p:pic>
    </p:spTree>
    <p:extLst>
      <p:ext uri="{BB962C8B-B14F-4D97-AF65-F5344CB8AC3E}">
        <p14:creationId xmlns:p14="http://schemas.microsoft.com/office/powerpoint/2010/main" val="161520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55600" y="177800"/>
            <a:ext cx="11480800" cy="509755"/>
          </a:xfrm>
          <a:prstGeom prst="rect">
            <a:avLst/>
          </a:prstGeom>
        </p:spPr>
        <p:txBody>
          <a:bodyPr wrap="square" lIns="0" tIns="0" rIns="0" bIns="0" rtlCol="0" anchor="t">
            <a:spAutoFit/>
          </a:bodyPr>
          <a:lstStyle/>
          <a:p>
            <a:pPr algn="ctr">
              <a:lnSpc>
                <a:spcPts val="4324"/>
              </a:lnSpc>
            </a:pPr>
            <a:r>
              <a:rPr lang="en-US" sz="3200" b="1" dirty="0">
                <a:solidFill>
                  <a:srgbClr val="FF0000"/>
                </a:solidFill>
                <a:latin typeface="Times New Roman" pitchFamily="18" charset="0"/>
                <a:cs typeface="Times New Roman" pitchFamily="18" charset="0"/>
              </a:rPr>
              <a:t>THÍ NGHIỆM CHỨNG MINH THÂN VẬN CHUYỂN NƯỚC</a:t>
            </a:r>
          </a:p>
        </p:txBody>
      </p:sp>
      <p:pic>
        <p:nvPicPr>
          <p:cNvPr id="2" name="Online Media 1" title="3. Thí nghiệm Vận chuyển nước ở thân cây | Phân tích hiện tượng  kết luận">
            <a:hlinkClick r:id="" action="ppaction://media"/>
            <a:extLst>
              <a:ext uri="{FF2B5EF4-FFF2-40B4-BE49-F238E27FC236}">
                <a16:creationId xmlns:a16="http://schemas.microsoft.com/office/drawing/2014/main" id="{F1A4E472-515D-4C70-A891-9648C905C985}"/>
              </a:ext>
            </a:extLst>
          </p:cNvPr>
          <p:cNvPicPr>
            <a:picLocks noRot="1" noChangeAspect="1"/>
          </p:cNvPicPr>
          <p:nvPr>
            <a:videoFile r:link="rId1"/>
          </p:nvPr>
        </p:nvPicPr>
        <p:blipFill>
          <a:blip r:embed="rId3"/>
          <a:stretch>
            <a:fillRect/>
          </a:stretch>
        </p:blipFill>
        <p:spPr>
          <a:xfrm>
            <a:off x="1600425" y="889000"/>
            <a:ext cx="8991151" cy="5080000"/>
          </a:xfrm>
          <a:prstGeom prst="rect">
            <a:avLst/>
          </a:prstGeom>
        </p:spPr>
      </p:pic>
    </p:spTree>
    <p:extLst>
      <p:ext uri="{BB962C8B-B14F-4D97-AF65-F5344CB8AC3E}">
        <p14:creationId xmlns:p14="http://schemas.microsoft.com/office/powerpoint/2010/main" val="31194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96824"/>
            <a:ext cx="12192000" cy="1523494"/>
          </a:xfrm>
          <a:prstGeom prst="rect">
            <a:avLst/>
          </a:prstGeom>
          <a:noFill/>
        </p:spPr>
        <p:txBody>
          <a:bodyPr wrap="square" rtlCol="0">
            <a:spAutoFit/>
          </a:bodyPr>
          <a:lstStyle/>
          <a:p>
            <a:pPr algn="ctr"/>
            <a:r>
              <a:rPr lang="en-US" sz="4500" b="1" dirty="0" err="1">
                <a:solidFill>
                  <a:srgbClr val="FF0000"/>
                </a:solidFill>
                <a:latin typeface="Times New Roman" pitchFamily="18" charset="0"/>
                <a:cs typeface="Times New Roman" pitchFamily="18" charset="0"/>
              </a:rPr>
              <a:t>BÀI</a:t>
            </a:r>
            <a:r>
              <a:rPr lang="en-US" sz="4500" b="1" dirty="0">
                <a:solidFill>
                  <a:srgbClr val="FF0000"/>
                </a:solidFill>
                <a:latin typeface="Times New Roman" pitchFamily="18" charset="0"/>
                <a:cs typeface="Times New Roman" pitchFamily="18" charset="0"/>
              </a:rPr>
              <a:t> 25: </a:t>
            </a:r>
            <a:r>
              <a:rPr lang="en-US" sz="4500" b="1" dirty="0" err="1">
                <a:solidFill>
                  <a:srgbClr val="FF0000"/>
                </a:solidFill>
                <a:latin typeface="Times New Roman" pitchFamily="18" charset="0"/>
                <a:cs typeface="Times New Roman" pitchFamily="18" charset="0"/>
              </a:rPr>
              <a:t>TRAO</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ĐỔI</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NƯỚC</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VÀ</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CÁC</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CHẤT</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DINH</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DƯỠNG</a:t>
            </a:r>
            <a:r>
              <a:rPr lang="en-US" sz="4500" b="1" dirty="0">
                <a:solidFill>
                  <a:srgbClr val="FF0000"/>
                </a:solidFill>
                <a:latin typeface="Times New Roman" pitchFamily="18" charset="0"/>
                <a:cs typeface="Times New Roman" pitchFamily="18" charset="0"/>
              </a:rPr>
              <a:t> Ở </a:t>
            </a:r>
            <a:r>
              <a:rPr lang="en-US" sz="4500" b="1" dirty="0" err="1">
                <a:solidFill>
                  <a:srgbClr val="FF0000"/>
                </a:solidFill>
                <a:latin typeface="Times New Roman" pitchFamily="18" charset="0"/>
                <a:cs typeface="Times New Roman" pitchFamily="18" charset="0"/>
              </a:rPr>
              <a:t>THỰC</a:t>
            </a:r>
            <a:r>
              <a:rPr lang="en-US" sz="4500" b="1" dirty="0">
                <a:solidFill>
                  <a:srgbClr val="FF0000"/>
                </a:solidFill>
                <a:latin typeface="Times New Roman" pitchFamily="18" charset="0"/>
                <a:cs typeface="Times New Roman" pitchFamily="18" charset="0"/>
              </a:rPr>
              <a:t> </a:t>
            </a:r>
            <a:r>
              <a:rPr lang="en-US" sz="4500" b="1" dirty="0" err="1">
                <a:solidFill>
                  <a:srgbClr val="FF0000"/>
                </a:solidFill>
                <a:latin typeface="Times New Roman" pitchFamily="18" charset="0"/>
                <a:cs typeface="Times New Roman" pitchFamily="18" charset="0"/>
              </a:rPr>
              <a:t>VẬT</a:t>
            </a:r>
            <a:r>
              <a:rPr lang="en-US" sz="48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55600" y="177800"/>
            <a:ext cx="11480800" cy="509755"/>
          </a:xfrm>
          <a:prstGeom prst="rect">
            <a:avLst/>
          </a:prstGeom>
        </p:spPr>
        <p:txBody>
          <a:bodyPr wrap="square" lIns="0" tIns="0" rIns="0" bIns="0" rtlCol="0" anchor="t">
            <a:spAutoFit/>
          </a:bodyPr>
          <a:lstStyle/>
          <a:p>
            <a:pPr algn="ctr">
              <a:lnSpc>
                <a:spcPts val="4324"/>
              </a:lnSpc>
            </a:pPr>
            <a:r>
              <a:rPr lang="en-US" sz="3200" b="1" dirty="0">
                <a:solidFill>
                  <a:srgbClr val="FF0000"/>
                </a:solidFill>
                <a:latin typeface="Times New Roman" pitchFamily="18" charset="0"/>
                <a:cs typeface="Times New Roman" pitchFamily="18" charset="0"/>
              </a:rPr>
              <a:t>THÍ NGHIỆM CHỨNG MINH THÂN VẬN CHUYỂN NƯỚC</a:t>
            </a:r>
          </a:p>
        </p:txBody>
      </p:sp>
      <p:pic>
        <p:nvPicPr>
          <p:cNvPr id="2" name="Online Media 1" title="4. Thí nghiệm Vận chuyển nước ở thân cây | Vận dụng  mở rộng">
            <a:hlinkClick r:id="" action="ppaction://media"/>
            <a:extLst>
              <a:ext uri="{FF2B5EF4-FFF2-40B4-BE49-F238E27FC236}">
                <a16:creationId xmlns:a16="http://schemas.microsoft.com/office/drawing/2014/main" id="{C907742C-AFC8-40A4-8D10-F7A5C290C1B9}"/>
              </a:ext>
            </a:extLst>
          </p:cNvPr>
          <p:cNvPicPr>
            <a:picLocks noRot="1" noChangeAspect="1"/>
          </p:cNvPicPr>
          <p:nvPr>
            <a:videoFile r:link="rId1"/>
          </p:nvPr>
        </p:nvPicPr>
        <p:blipFill>
          <a:blip r:embed="rId3"/>
          <a:stretch>
            <a:fillRect/>
          </a:stretch>
        </p:blipFill>
        <p:spPr>
          <a:xfrm>
            <a:off x="1600425" y="889000"/>
            <a:ext cx="8991151" cy="5080000"/>
          </a:xfrm>
          <a:prstGeom prst="rect">
            <a:avLst/>
          </a:prstGeom>
        </p:spPr>
      </p:pic>
    </p:spTree>
    <p:extLst>
      <p:ext uri="{BB962C8B-B14F-4D97-AF65-F5344CB8AC3E}">
        <p14:creationId xmlns:p14="http://schemas.microsoft.com/office/powerpoint/2010/main" val="268994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55600" y="177800"/>
            <a:ext cx="11480800" cy="509755"/>
          </a:xfrm>
          <a:prstGeom prst="rect">
            <a:avLst/>
          </a:prstGeom>
        </p:spPr>
        <p:txBody>
          <a:bodyPr wrap="square" lIns="0" tIns="0" rIns="0" bIns="0" rtlCol="0" anchor="t">
            <a:spAutoFit/>
          </a:bodyPr>
          <a:lstStyle/>
          <a:p>
            <a:pPr algn="ctr">
              <a:lnSpc>
                <a:spcPts val="4324"/>
              </a:lnSpc>
            </a:pPr>
            <a:r>
              <a:rPr lang="en-US" sz="3200" b="1" dirty="0">
                <a:solidFill>
                  <a:srgbClr val="FF0000"/>
                </a:solidFill>
                <a:latin typeface="Times New Roman" pitchFamily="18" charset="0"/>
                <a:cs typeface="Times New Roman" pitchFamily="18" charset="0"/>
              </a:rPr>
              <a:t>THÍ NGHIỆM CHỨNG MINH THÂN VẬN CHUYỂN NƯỚC</a:t>
            </a:r>
          </a:p>
        </p:txBody>
      </p:sp>
      <p:sp>
        <p:nvSpPr>
          <p:cNvPr id="4" name="TextBox 3">
            <a:extLst>
              <a:ext uri="{FF2B5EF4-FFF2-40B4-BE49-F238E27FC236}">
                <a16:creationId xmlns:a16="http://schemas.microsoft.com/office/drawing/2014/main" id="{7F98E948-EF91-4A8F-ABE0-9AEB84F56D1E}"/>
              </a:ext>
            </a:extLst>
          </p:cNvPr>
          <p:cNvSpPr txBox="1"/>
          <p:nvPr/>
        </p:nvSpPr>
        <p:spPr>
          <a:xfrm>
            <a:off x="3048000" y="5969000"/>
            <a:ext cx="6096000" cy="602088"/>
          </a:xfrm>
          <a:prstGeom prst="rect">
            <a:avLst/>
          </a:prstGeom>
          <a:noFill/>
        </p:spPr>
        <p:txBody>
          <a:bodyPr wrap="square">
            <a:spAutoFit/>
          </a:bodyPr>
          <a:lstStyle/>
          <a:p>
            <a:pPr algn="ctr">
              <a:lnSpc>
                <a:spcPts val="4324"/>
              </a:lnSpc>
            </a:pPr>
            <a:r>
              <a:rPr lang="en-US" sz="3200" b="1" dirty="0">
                <a:solidFill>
                  <a:srgbClr val="1B512D"/>
                </a:solidFill>
                <a:latin typeface="Times New Roman" pitchFamily="18" charset="0"/>
                <a:cs typeface="Times New Roman" pitchFamily="18" charset="0"/>
              </a:rPr>
              <a:t>THÍ NGHIỆM</a:t>
            </a:r>
          </a:p>
        </p:txBody>
      </p:sp>
      <p:pic>
        <p:nvPicPr>
          <p:cNvPr id="2" name="Online Media 1" title="Thí nghiệm Vận chuyển nước ở thân cây | Full | Vận dụng | Mở rộng">
            <a:hlinkClick r:id="" action="ppaction://media"/>
            <a:extLst>
              <a:ext uri="{FF2B5EF4-FFF2-40B4-BE49-F238E27FC236}">
                <a16:creationId xmlns:a16="http://schemas.microsoft.com/office/drawing/2014/main" id="{952F9685-AA1D-470F-9853-30A0B0399A23}"/>
              </a:ext>
            </a:extLst>
          </p:cNvPr>
          <p:cNvPicPr>
            <a:picLocks noRot="1" noChangeAspect="1"/>
          </p:cNvPicPr>
          <p:nvPr>
            <a:videoFile r:link="rId1"/>
          </p:nvPr>
        </p:nvPicPr>
        <p:blipFill>
          <a:blip r:embed="rId3"/>
          <a:stretch>
            <a:fillRect/>
          </a:stretch>
        </p:blipFill>
        <p:spPr>
          <a:xfrm>
            <a:off x="1600425" y="889000"/>
            <a:ext cx="8991151" cy="5080000"/>
          </a:xfrm>
          <a:prstGeom prst="rect">
            <a:avLst/>
          </a:prstGeom>
        </p:spPr>
      </p:pic>
    </p:spTree>
    <p:extLst>
      <p:ext uri="{BB962C8B-B14F-4D97-AF65-F5344CB8AC3E}">
        <p14:creationId xmlns:p14="http://schemas.microsoft.com/office/powerpoint/2010/main" val="444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0" y="548366"/>
            <a:ext cx="3541486" cy="358829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4122407"/>
            <a:ext cx="3846286" cy="2735594"/>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020457" y="1036683"/>
            <a:ext cx="6618514" cy="417198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Bottom)">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slide(fromBottom)">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slide(fromBottom)">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19" name="Rectangle 18"/>
          <p:cNvSpPr/>
          <p:nvPr/>
        </p:nvSpPr>
        <p:spPr>
          <a:xfrm>
            <a:off x="0" y="1234832"/>
            <a:ext cx="12192000" cy="523220"/>
          </a:xfrm>
          <a:prstGeom prst="rect">
            <a:avLst/>
          </a:prstGeom>
        </p:spPr>
        <p:txBody>
          <a:bodyPr wrap="square">
            <a:spAutoFit/>
          </a:bodyPr>
          <a:lstStyle/>
          <a:p>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Thí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thân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a:t>
            </a:r>
            <a:endParaRPr lang="en-US" sz="2800" b="1" dirty="0"/>
          </a:p>
        </p:txBody>
      </p:sp>
      <p:sp>
        <p:nvSpPr>
          <p:cNvPr id="13" name="TextBox 12"/>
          <p:cNvSpPr txBox="1"/>
          <p:nvPr/>
        </p:nvSpPr>
        <p:spPr>
          <a:xfrm>
            <a:off x="0" y="457211"/>
            <a:ext cx="12192000" cy="892552"/>
          </a:xfrm>
          <a:prstGeom prst="rect">
            <a:avLst/>
          </a:prstGeom>
          <a:noFill/>
        </p:spPr>
        <p:txBody>
          <a:bodyPr wrap="square" rtlCol="0">
            <a:spAutoFit/>
          </a:bodyPr>
          <a:lstStyle/>
          <a:p>
            <a:pPr algn="just"/>
            <a:r>
              <a:rPr lang="en-US" sz="2600" b="1" dirty="0">
                <a:solidFill>
                  <a:srgbClr val="0000FF"/>
                </a:solidFill>
                <a:latin typeface="Times New Roman" pitchFamily="18" charset="0"/>
                <a:cs typeface="Times New Roman" pitchFamily="18" charset="0"/>
              </a:rPr>
              <a:t>II. </a:t>
            </a:r>
            <a:r>
              <a:rPr lang="en-US" sz="2600" b="1" dirty="0" err="1">
                <a:solidFill>
                  <a:srgbClr val="0000FF"/>
                </a:solidFill>
                <a:latin typeface="Times New Roman" pitchFamily="18" charset="0"/>
                <a:cs typeface="Times New Roman" pitchFamily="18" charset="0"/>
              </a:rPr>
              <a:t>THÍ</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NGHIỆM</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VẬN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CHUYỂN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NƯỚC</a:t>
            </a:r>
            <a:r>
              <a:rPr lang="en-US" sz="2600" b="1" dirty="0">
                <a:solidFill>
                  <a:srgbClr val="0000FF"/>
                </a:solidFill>
                <a:latin typeface="Times New Roman" pitchFamily="18" charset="0"/>
                <a:cs typeface="Times New Roman" pitchFamily="18" charset="0"/>
              </a:rPr>
              <a:t> Ở </a:t>
            </a:r>
            <a:r>
              <a:rPr lang="en-US" sz="2600" b="1" dirty="0" err="1">
                <a:solidFill>
                  <a:srgbClr val="0000FF"/>
                </a:solidFill>
                <a:latin typeface="Times New Roman" pitchFamily="18" charset="0"/>
                <a:cs typeface="Times New Roman" pitchFamily="18" charset="0"/>
              </a:rPr>
              <a:t>THÂN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CÂY</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THOÁT</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HƠI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NƯỚC</a:t>
            </a:r>
            <a:r>
              <a:rPr lang="en-US" sz="2600" b="1" dirty="0">
                <a:solidFill>
                  <a:srgbClr val="0000FF"/>
                </a:solidFill>
                <a:latin typeface="Times New Roman" pitchFamily="18" charset="0"/>
                <a:cs typeface="Times New Roman" pitchFamily="18" charset="0"/>
              </a:rPr>
              <a:t> Ở </a:t>
            </a:r>
            <a:r>
              <a:rPr lang="en-US" sz="2600" b="1" dirty="0" err="1">
                <a:solidFill>
                  <a:srgbClr val="0000FF"/>
                </a:solidFill>
                <a:latin typeface="Times New Roman" pitchFamily="18" charset="0"/>
                <a:cs typeface="Times New Roman" pitchFamily="18" charset="0"/>
              </a:rPr>
              <a:t>LÁ</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CÂY</a:t>
            </a:r>
            <a:r>
              <a:rPr lang="en-US" sz="2600" b="1" dirty="0">
                <a:solidFill>
                  <a:srgbClr val="0000FF"/>
                </a:solidFill>
                <a:latin typeface="Times New Roman" pitchFamily="18" charset="0"/>
                <a:cs typeface="Times New Roman" pitchFamily="18" charset="0"/>
              </a:rPr>
              <a:t>:</a:t>
            </a:r>
            <a:endParaRPr lang="en-US" sz="2600" dirty="0">
              <a:solidFill>
                <a:srgbClr val="0000FF"/>
              </a:solidFill>
              <a:latin typeface="Times New Roman" pitchFamily="18" charset="0"/>
              <a:cs typeface="Times New Roman" pitchFamily="18" charset="0"/>
            </a:endParaRPr>
          </a:p>
        </p:txBody>
      </p:sp>
      <p:sp>
        <p:nvSpPr>
          <p:cNvPr id="20" name="Rectangle 19"/>
          <p:cNvSpPr/>
          <p:nvPr/>
        </p:nvSpPr>
        <p:spPr>
          <a:xfrm>
            <a:off x="0" y="1673616"/>
            <a:ext cx="12192000" cy="3970318"/>
          </a:xfrm>
          <a:prstGeom prst="rect">
            <a:avLst/>
          </a:prstGeom>
        </p:spPr>
        <p:txBody>
          <a:bodyPr wrap="square">
            <a:spAutoFit/>
          </a:bodyPr>
          <a:lstStyle/>
          <a:p>
            <a:r>
              <a:rPr lang="en-US" sz="2800" b="1" dirty="0">
                <a:latin typeface="Times New Roman" pitchFamily="18" charset="0"/>
                <a:cs typeface="Times New Roman" pitchFamily="18" charset="0"/>
              </a:rPr>
              <a:t>a. </a:t>
            </a:r>
            <a:r>
              <a:rPr lang="en-US" sz="2800" b="1" dirty="0" err="1">
                <a:latin typeface="Times New Roman" pitchFamily="18" charset="0"/>
                <a:cs typeface="Times New Roman" pitchFamily="18" charset="0"/>
              </a:rPr>
              <a:t>Chuẩn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b="1" dirty="0">
                <a:latin typeface="Times New Roman" pitchFamily="18" charset="0"/>
                <a:cs typeface="Times New Roman" pitchFamily="18" charset="0"/>
              </a:rPr>
              <a:t>b. </a:t>
            </a:r>
            <a:r>
              <a:rPr lang="vi-VN" sz="2800" b="1" dirty="0">
                <a:latin typeface="Times New Roman" pitchFamily="18" charset="0"/>
                <a:cs typeface="Times New Roman" pitchFamily="18" charset="0"/>
              </a:rPr>
              <a:t>Tiến hành</a:t>
            </a:r>
          </a:p>
          <a:p>
            <a:r>
              <a:rPr lang="en-US" sz="2800" b="1" dirty="0">
                <a:latin typeface="Times New Roman" pitchFamily="18" charset="0"/>
                <a:cs typeface="Times New Roman" pitchFamily="18" charset="0"/>
              </a:rPr>
              <a:t>c.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a:t>
            </a:r>
          </a:p>
          <a:p>
            <a:pPr>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cốc</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đỏ</a:t>
            </a:r>
            <a:r>
              <a:rPr lang="en-US" sz="2800" dirty="0">
                <a:latin typeface="Times New Roman" pitchFamily="18" charset="0"/>
                <a:cs typeface="Times New Roman" pitchFamily="18" charset="0"/>
              </a:rPr>
              <a:t>.</a:t>
            </a:r>
          </a:p>
          <a:p>
            <a:pPr>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cốc</a:t>
            </a:r>
            <a:r>
              <a:rPr lang="en-US" sz="2800" dirty="0">
                <a:latin typeface="Times New Roman" pitchFamily="18" charset="0"/>
                <a:cs typeface="Times New Roman" pitchFamily="18" charset="0"/>
              </a:rPr>
              <a:t> B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xanh</a:t>
            </a:r>
            <a:r>
              <a:rPr lang="en-US" sz="2800" dirty="0">
                <a:latin typeface="Times New Roman" pitchFamily="18" charset="0"/>
                <a:cs typeface="Times New Roman" pitchFamily="18" charset="0"/>
              </a:rPr>
              <a:t>.</a:t>
            </a:r>
          </a:p>
          <a:p>
            <a:pPr>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lát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lúp</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cốc</a:t>
            </a:r>
            <a:r>
              <a:rPr lang="en-US" sz="2800" dirty="0">
                <a:latin typeface="Times New Roman" pitchFamily="18" charset="0"/>
                <a:cs typeface="Times New Roman" pitchFamily="18" charset="0"/>
              </a:rPr>
              <a:t> A.</a:t>
            </a:r>
          </a:p>
          <a:p>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cốc</a:t>
            </a:r>
            <a:r>
              <a:rPr lang="en-US" sz="2800" dirty="0">
                <a:latin typeface="Times New Roman" pitchFamily="18" charset="0"/>
                <a:cs typeface="Times New Roman" pitchFamily="18" charset="0"/>
              </a:rPr>
              <a:t> B.</a:t>
            </a:r>
          </a:p>
          <a:p>
            <a:r>
              <a:rPr lang="en-US" sz="2800" b="1" dirty="0">
                <a:latin typeface="Times New Roman" pitchFamily="18" charset="0"/>
                <a:cs typeface="Times New Roman" pitchFamily="18" charset="0"/>
              </a:rPr>
              <a:t>d.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luận</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gỗ</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a:t>
            </a:r>
          </a:p>
        </p:txBody>
      </p:sp>
      <p:sp>
        <p:nvSpPr>
          <p:cNvPr id="6" name="TextBox 5"/>
          <p:cNvSpPr txBox="1"/>
          <p:nvPr/>
        </p:nvSpPr>
        <p:spPr>
          <a:xfrm>
            <a:off x="1523999" y="5863771"/>
            <a:ext cx="7300687"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nghiệm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rút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luận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 calcmode="lin" valueType="num">
                                      <p:cBhvr>
                                        <p:cTn id="7" dur="5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anim calcmode="lin" valueType="num">
                                      <p:cBhvr>
                                        <p:cTn id="13" dur="5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2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anim calcmode="lin" valueType="num">
                                      <p:cBhvr>
                                        <p:cTn id="19" dur="500" fill="hold"/>
                                        <p:tgtEl>
                                          <p:spTgt spid="20">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0">
                                            <p:txEl>
                                              <p:pRg st="5" end="5"/>
                                            </p:txEl>
                                          </p:spTgt>
                                        </p:tgtEl>
                                        <p:attrNameLst>
                                          <p:attrName>style.visibility</p:attrName>
                                        </p:attrNameLst>
                                      </p:cBhvr>
                                      <p:to>
                                        <p:strVal val="visible"/>
                                      </p:to>
                                    </p:set>
                                    <p:anim calcmode="lin" valueType="num">
                                      <p:cBhvr>
                                        <p:cTn id="25" dur="500" fill="hold"/>
                                        <p:tgtEl>
                                          <p:spTgt spid="20">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20">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0">
                                            <p:txEl>
                                              <p:pRg st="6" end="6"/>
                                            </p:txEl>
                                          </p:spTgt>
                                        </p:tgtEl>
                                        <p:attrNameLst>
                                          <p:attrName>style.visibility</p:attrName>
                                        </p:attrNameLst>
                                      </p:cBhvr>
                                      <p:to>
                                        <p:strVal val="visible"/>
                                      </p:to>
                                    </p:set>
                                    <p:anim calcmode="lin" valueType="num">
                                      <p:cBhvr>
                                        <p:cTn id="31" dur="500" fill="hold"/>
                                        <p:tgtEl>
                                          <p:spTgt spid="20">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20">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0">
                                            <p:txEl>
                                              <p:pRg st="7" end="7"/>
                                            </p:txEl>
                                          </p:spTgt>
                                        </p:tgtEl>
                                        <p:attrNameLst>
                                          <p:attrName>style.visibility</p:attrName>
                                        </p:attrNameLst>
                                      </p:cBhvr>
                                      <p:to>
                                        <p:strVal val="visible"/>
                                      </p:to>
                                    </p:set>
                                    <p:anim calcmode="lin" valueType="num">
                                      <p:cBhvr>
                                        <p:cTn id="37" dur="500" fill="hold"/>
                                        <p:tgtEl>
                                          <p:spTgt spid="20">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20">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strips(down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20">
                                            <p:txEl>
                                              <p:pRg st="8" end="8"/>
                                            </p:txEl>
                                          </p:spTgt>
                                        </p:tgtEl>
                                        <p:attrNameLst>
                                          <p:attrName>style.visibility</p:attrName>
                                        </p:attrNameLst>
                                      </p:cBhvr>
                                      <p:to>
                                        <p:strVal val="visible"/>
                                      </p:to>
                                    </p:set>
                                    <p:anim calcmode="lin" valueType="num">
                                      <p:cBhvr>
                                        <p:cTn id="48" dur="500" fill="hold"/>
                                        <p:tgtEl>
                                          <p:spTgt spid="20">
                                            <p:txEl>
                                              <p:pRg st="8" end="8"/>
                                            </p:txEl>
                                          </p:spTgt>
                                        </p:tgtEl>
                                        <p:attrNameLst>
                                          <p:attrName>ppt_w</p:attrName>
                                        </p:attrNameLst>
                                      </p:cBhvr>
                                      <p:tavLst>
                                        <p:tav tm="0">
                                          <p:val>
                                            <p:fltVal val="0"/>
                                          </p:val>
                                        </p:tav>
                                        <p:tav tm="100000">
                                          <p:val>
                                            <p:strVal val="#ppt_w"/>
                                          </p:val>
                                        </p:tav>
                                      </p:tavLst>
                                    </p:anim>
                                    <p:anim calcmode="lin" valueType="num">
                                      <p:cBhvr>
                                        <p:cTn id="49" dur="500" fill="hold"/>
                                        <p:tgtEl>
                                          <p:spTgt spid="20">
                                            <p:txEl>
                                              <p:pRg st="8" end="8"/>
                                            </p:txEl>
                                          </p:spTgt>
                                        </p:tgtEl>
                                        <p:attrNameLst>
                                          <p:attrName>ppt_h</p:attrName>
                                        </p:attrNameLst>
                                      </p:cBhvr>
                                      <p:tavLst>
                                        <p:tav tm="0">
                                          <p:val>
                                            <p:fltVal val="0"/>
                                          </p:val>
                                        </p:tav>
                                        <p:tav tm="100000">
                                          <p:val>
                                            <p:strVal val="#ppt_h"/>
                                          </p:val>
                                        </p:tav>
                                      </p:tavLst>
                                    </p:anim>
                                  </p:childTnLst>
                                </p:cTn>
                              </p:par>
                              <p:par>
                                <p:cTn id="50" presetID="53" presetClass="exit" presetSubtype="0" fill="hold" grpId="1" nodeType="withEffect">
                                  <p:stCondLst>
                                    <p:cond delay="0"/>
                                  </p:stCondLst>
                                  <p:childTnLst>
                                    <p:anim calcmode="lin" valueType="num">
                                      <p:cBhvr>
                                        <p:cTn id="51" dur="500"/>
                                        <p:tgtEl>
                                          <p:spTgt spid="6"/>
                                        </p:tgtEl>
                                        <p:attrNameLst>
                                          <p:attrName>ppt_w</p:attrName>
                                        </p:attrNameLst>
                                      </p:cBhvr>
                                      <p:tavLst>
                                        <p:tav tm="0">
                                          <p:val>
                                            <p:strVal val="ppt_w"/>
                                          </p:val>
                                        </p:tav>
                                        <p:tav tm="100000">
                                          <p:val>
                                            <p:fltVal val="0"/>
                                          </p:val>
                                        </p:tav>
                                      </p:tavLst>
                                    </p:anim>
                                    <p:anim calcmode="lin" valueType="num">
                                      <p:cBhvr>
                                        <p:cTn id="52" dur="500"/>
                                        <p:tgtEl>
                                          <p:spTgt spid="6"/>
                                        </p:tgtEl>
                                        <p:attrNameLst>
                                          <p:attrName>ppt_h</p:attrName>
                                        </p:attrNameLst>
                                      </p:cBhvr>
                                      <p:tavLst>
                                        <p:tav tm="0">
                                          <p:val>
                                            <p:strVal val="ppt_h"/>
                                          </p:val>
                                        </p:tav>
                                        <p:tav tm="100000">
                                          <p:val>
                                            <p:fltVal val="0"/>
                                          </p:val>
                                        </p:tav>
                                      </p:tavLst>
                                    </p:anim>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6"/>
          <p:cNvSpPr txBox="1">
            <a:spLocks noChangeArrowheads="1"/>
          </p:cNvSpPr>
          <p:nvPr/>
        </p:nvSpPr>
        <p:spPr bwMode="auto">
          <a:xfrm>
            <a:off x="711200" y="228601"/>
            <a:ext cx="10160000" cy="646113"/>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42900">
              <a:defRPr>
                <a:solidFill>
                  <a:schemeClr val="tx1"/>
                </a:solidFill>
                <a:latin typeface="Arial" charset="0"/>
              </a:defRPr>
            </a:lvl1pPr>
            <a:lvl2pPr marL="742950" indent="-285750" defTabSz="342900">
              <a:defRPr>
                <a:solidFill>
                  <a:schemeClr val="tx1"/>
                </a:solidFill>
                <a:latin typeface="Arial" charset="0"/>
              </a:defRPr>
            </a:lvl2pPr>
            <a:lvl3pPr marL="1143000" indent="-228600" defTabSz="342900">
              <a:defRPr>
                <a:solidFill>
                  <a:schemeClr val="tx1"/>
                </a:solidFill>
                <a:latin typeface="Arial" charset="0"/>
              </a:defRPr>
            </a:lvl3pPr>
            <a:lvl4pPr marL="1600200" indent="-228600" defTabSz="342900">
              <a:defRPr>
                <a:solidFill>
                  <a:schemeClr val="tx1"/>
                </a:solidFill>
                <a:latin typeface="Arial" charset="0"/>
              </a:defRPr>
            </a:lvl4pPr>
            <a:lvl5pPr marL="2057400" indent="-228600" defTabSz="342900">
              <a:defRPr>
                <a:solidFill>
                  <a:schemeClr val="tx1"/>
                </a:solidFill>
                <a:latin typeface="Arial" charset="0"/>
              </a:defRPr>
            </a:lvl5pPr>
            <a:lvl6pPr marL="2514600" indent="-228600" defTabSz="342900" eaLnBrk="0" fontAlgn="base" hangingPunct="0">
              <a:spcBef>
                <a:spcPct val="0"/>
              </a:spcBef>
              <a:spcAft>
                <a:spcPct val="0"/>
              </a:spcAft>
              <a:defRPr>
                <a:solidFill>
                  <a:schemeClr val="tx1"/>
                </a:solidFill>
                <a:latin typeface="Arial" charset="0"/>
              </a:defRPr>
            </a:lvl6pPr>
            <a:lvl7pPr marL="2971800" indent="-228600" defTabSz="342900" eaLnBrk="0" fontAlgn="base" hangingPunct="0">
              <a:spcBef>
                <a:spcPct val="0"/>
              </a:spcBef>
              <a:spcAft>
                <a:spcPct val="0"/>
              </a:spcAft>
              <a:defRPr>
                <a:solidFill>
                  <a:schemeClr val="tx1"/>
                </a:solidFill>
                <a:latin typeface="Arial" charset="0"/>
              </a:defRPr>
            </a:lvl7pPr>
            <a:lvl8pPr marL="3429000" indent="-228600" defTabSz="342900" eaLnBrk="0" fontAlgn="base" hangingPunct="0">
              <a:spcBef>
                <a:spcPct val="0"/>
              </a:spcBef>
              <a:spcAft>
                <a:spcPct val="0"/>
              </a:spcAft>
              <a:defRPr>
                <a:solidFill>
                  <a:schemeClr val="tx1"/>
                </a:solidFill>
                <a:latin typeface="Arial" charset="0"/>
              </a:defRPr>
            </a:lvl8pPr>
            <a:lvl9pPr marL="3886200" indent="-228600" defTabSz="342900" eaLnBrk="0" fontAlgn="base" hangingPunct="0">
              <a:spcBef>
                <a:spcPct val="0"/>
              </a:spcBef>
              <a:spcAft>
                <a:spcPct val="0"/>
              </a:spcAft>
              <a:defRPr>
                <a:solidFill>
                  <a:schemeClr val="tx1"/>
                </a:solidFill>
                <a:latin typeface="Arial" charset="0"/>
              </a:defRPr>
            </a:lvl9pPr>
          </a:lstStyle>
          <a:p>
            <a:pPr marL="0" marR="0" lvl="0" indent="0" algn="ctr" defTabSz="3429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Arial" charset="0"/>
                <a:ea typeface="+mn-ea"/>
                <a:cs typeface="Arial" charset="0"/>
              </a:rPr>
              <a:t>Luyện tập</a:t>
            </a:r>
          </a:p>
        </p:txBody>
      </p:sp>
      <p:sp>
        <p:nvSpPr>
          <p:cNvPr id="3" name="Rectangle 2"/>
          <p:cNvSpPr>
            <a:spLocks noChangeArrowheads="1"/>
          </p:cNvSpPr>
          <p:nvPr/>
        </p:nvSpPr>
        <p:spPr bwMode="auto">
          <a:xfrm>
            <a:off x="304800" y="1630363"/>
            <a:ext cx="118872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Câu 1:</a:t>
            </a:r>
            <a:r>
              <a:rPr kumimoji="0" lang="en-US" altLang="en-US" sz="25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Nước được vận chuyển ở thân chủ yếu</a:t>
            </a:r>
            <a:endParaRPr kumimoji="0" lang="en-US" altLang="en-US" sz="2500" b="0" i="0" u="none" strike="noStrike" kern="1200" cap="none" spc="0" normalizeH="0" baseline="0" noProof="0">
              <a:ln>
                <a:noFill/>
              </a:ln>
              <a:solidFill>
                <a:srgbClr val="FF0000"/>
              </a:solidFill>
              <a:effectLst/>
              <a:uLnTx/>
              <a:uFillTx/>
              <a:latin typeface="Times New Roman" pitchFamily="18" charset="0"/>
              <a:ea typeface="Calibri" pitchFamily="34" charset="0"/>
              <a:cs typeface="Times New Roman" pitchFamily="18" charset="0"/>
            </a:endParaRP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qua mạch rây theo chiều từ trên xuống.                        </a:t>
            </a: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từ mạch gỗ sang mạch rây.</a:t>
            </a:r>
            <a:endPar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Calibri" pitchFamily="34" charset="0"/>
            </a:endParaRP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từ mạch rây sang mạch gỗ.		           </a:t>
            </a: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qua mạch gỗ.</a:t>
            </a:r>
          </a:p>
          <a:p>
            <a:pPr marL="30163" marR="0" lvl="0" indent="0" algn="just" defTabSz="914400" rtl="0" eaLnBrk="1" fontAlgn="auto" latinLnBrk="0" hangingPunct="1">
              <a:lnSpc>
                <a:spcPct val="115000"/>
              </a:lnSpc>
              <a:spcBef>
                <a:spcPts val="0"/>
              </a:spcBef>
              <a:spcAft>
                <a:spcPts val="0"/>
              </a:spcAft>
              <a:buClrTx/>
              <a:buSzTx/>
              <a:buFontTx/>
              <a:buNone/>
              <a:tabLst/>
              <a:defRPr/>
            </a:pPr>
            <a:endPar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Calibri" pitchFamily="34" charset="0"/>
            </a:endParaRP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Câu 2:</a:t>
            </a:r>
            <a:r>
              <a:rPr kumimoji="0" lang="en-US" altLang="en-US" sz="25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Thành phần chủ yếu của dịch mạch gỗ là</a:t>
            </a:r>
            <a:endParaRPr kumimoji="0" lang="en-US" altLang="en-US" sz="2500" b="0" i="0" u="none" strike="noStrike" kern="1200" cap="none" spc="0" normalizeH="0" baseline="0" noProof="0">
              <a:ln>
                <a:noFill/>
              </a:ln>
              <a:solidFill>
                <a:srgbClr val="FF0000"/>
              </a:solidFill>
              <a:effectLst/>
              <a:uLnTx/>
              <a:uFillTx/>
              <a:latin typeface="Times New Roman" pitchFamily="18" charset="0"/>
              <a:ea typeface="+mn-ea"/>
              <a:cs typeface="Calibri" pitchFamily="34" charset="0"/>
            </a:endParaRP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nước.				                   </a:t>
            </a: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các hợp chất hữu cơ tổng hợp ở rễ.</a:t>
            </a:r>
            <a:endPar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Calibri" pitchFamily="34" charset="0"/>
            </a:endParaRP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các ion khoáng.		                               </a:t>
            </a: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nước và các ion khoáng.</a:t>
            </a:r>
            <a:endPar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Calibri" pitchFamily="34" charset="0"/>
            </a:endParaRPr>
          </a:p>
        </p:txBody>
      </p:sp>
      <p:sp>
        <p:nvSpPr>
          <p:cNvPr id="4" name="Oval 3"/>
          <p:cNvSpPr/>
          <p:nvPr/>
        </p:nvSpPr>
        <p:spPr>
          <a:xfrm>
            <a:off x="266700" y="3355975"/>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p:cNvSpPr/>
          <p:nvPr/>
        </p:nvSpPr>
        <p:spPr>
          <a:xfrm>
            <a:off x="241301" y="6070600"/>
            <a:ext cx="571500" cy="48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198345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1)">
                                      <p:cBhvr>
                                        <p:cTn id="7" dur="20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1000"/>
                                        <p:tgtEl>
                                          <p:spTgt spid="3">
                                            <p:txEl>
                                              <p:pRg st="9" end="9"/>
                                            </p:txEl>
                                          </p:spTgt>
                                        </p:tgtEl>
                                      </p:cBhvr>
                                    </p:animEffect>
                                    <p:anim calcmode="lin" valueType="num">
                                      <p:cBhvr>
                                        <p:cTn id="6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000"/>
                                        <p:tgtEl>
                                          <p:spTgt spid="3">
                                            <p:txEl>
                                              <p:pRg st="10" end="10"/>
                                            </p:txEl>
                                          </p:spTgt>
                                        </p:tgtEl>
                                      </p:cBhvr>
                                    </p:animEffect>
                                    <p:anim calcmode="lin" valueType="num">
                                      <p:cBhvr>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6"/>
          <p:cNvSpPr txBox="1">
            <a:spLocks noChangeArrowheads="1"/>
          </p:cNvSpPr>
          <p:nvPr/>
        </p:nvSpPr>
        <p:spPr bwMode="auto">
          <a:xfrm>
            <a:off x="711200" y="228601"/>
            <a:ext cx="10160000" cy="646113"/>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42900">
              <a:defRPr>
                <a:solidFill>
                  <a:schemeClr val="tx1"/>
                </a:solidFill>
                <a:latin typeface="Arial" charset="0"/>
              </a:defRPr>
            </a:lvl1pPr>
            <a:lvl2pPr marL="742950" indent="-285750" defTabSz="342900">
              <a:defRPr>
                <a:solidFill>
                  <a:schemeClr val="tx1"/>
                </a:solidFill>
                <a:latin typeface="Arial" charset="0"/>
              </a:defRPr>
            </a:lvl2pPr>
            <a:lvl3pPr marL="1143000" indent="-228600" defTabSz="342900">
              <a:defRPr>
                <a:solidFill>
                  <a:schemeClr val="tx1"/>
                </a:solidFill>
                <a:latin typeface="Arial" charset="0"/>
              </a:defRPr>
            </a:lvl3pPr>
            <a:lvl4pPr marL="1600200" indent="-228600" defTabSz="342900">
              <a:defRPr>
                <a:solidFill>
                  <a:schemeClr val="tx1"/>
                </a:solidFill>
                <a:latin typeface="Arial" charset="0"/>
              </a:defRPr>
            </a:lvl4pPr>
            <a:lvl5pPr marL="2057400" indent="-228600" defTabSz="342900">
              <a:defRPr>
                <a:solidFill>
                  <a:schemeClr val="tx1"/>
                </a:solidFill>
                <a:latin typeface="Arial" charset="0"/>
              </a:defRPr>
            </a:lvl5pPr>
            <a:lvl6pPr marL="2514600" indent="-228600" defTabSz="342900" eaLnBrk="0" fontAlgn="base" hangingPunct="0">
              <a:spcBef>
                <a:spcPct val="0"/>
              </a:spcBef>
              <a:spcAft>
                <a:spcPct val="0"/>
              </a:spcAft>
              <a:defRPr>
                <a:solidFill>
                  <a:schemeClr val="tx1"/>
                </a:solidFill>
                <a:latin typeface="Arial" charset="0"/>
              </a:defRPr>
            </a:lvl6pPr>
            <a:lvl7pPr marL="2971800" indent="-228600" defTabSz="342900" eaLnBrk="0" fontAlgn="base" hangingPunct="0">
              <a:spcBef>
                <a:spcPct val="0"/>
              </a:spcBef>
              <a:spcAft>
                <a:spcPct val="0"/>
              </a:spcAft>
              <a:defRPr>
                <a:solidFill>
                  <a:schemeClr val="tx1"/>
                </a:solidFill>
                <a:latin typeface="Arial" charset="0"/>
              </a:defRPr>
            </a:lvl7pPr>
            <a:lvl8pPr marL="3429000" indent="-228600" defTabSz="342900" eaLnBrk="0" fontAlgn="base" hangingPunct="0">
              <a:spcBef>
                <a:spcPct val="0"/>
              </a:spcBef>
              <a:spcAft>
                <a:spcPct val="0"/>
              </a:spcAft>
              <a:defRPr>
                <a:solidFill>
                  <a:schemeClr val="tx1"/>
                </a:solidFill>
                <a:latin typeface="Arial" charset="0"/>
              </a:defRPr>
            </a:lvl8pPr>
            <a:lvl9pPr marL="3886200" indent="-228600" defTabSz="342900" eaLnBrk="0" fontAlgn="base" hangingPunct="0">
              <a:spcBef>
                <a:spcPct val="0"/>
              </a:spcBef>
              <a:spcAft>
                <a:spcPct val="0"/>
              </a:spcAft>
              <a:defRPr>
                <a:solidFill>
                  <a:schemeClr val="tx1"/>
                </a:solidFill>
                <a:latin typeface="Arial" charset="0"/>
              </a:defRPr>
            </a:lvl9pPr>
          </a:lstStyle>
          <a:p>
            <a:pPr marL="0" marR="0" lvl="0" indent="0" algn="ctr" defTabSz="3429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Arial" charset="0"/>
                <a:ea typeface="+mn-ea"/>
                <a:cs typeface="Arial" charset="0"/>
              </a:rPr>
              <a:t>Luyện tập</a:t>
            </a:r>
          </a:p>
        </p:txBody>
      </p:sp>
      <p:sp>
        <p:nvSpPr>
          <p:cNvPr id="2" name="Rectangle 1"/>
          <p:cNvSpPr>
            <a:spLocks noChangeArrowheads="1"/>
          </p:cNvSpPr>
          <p:nvPr/>
        </p:nvSpPr>
        <p:spPr bwMode="auto">
          <a:xfrm>
            <a:off x="508000" y="1417638"/>
            <a:ext cx="11684000" cy="44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Câu 3:</a:t>
            </a:r>
            <a:r>
              <a:rPr kumimoji="0" lang="en-US" altLang="en-US" sz="25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Chất hữu cơ được vận chuyển ở thân chủ yếu</a:t>
            </a:r>
            <a:endParaRPr kumimoji="0" lang="en-US" altLang="en-US" sz="2500" b="0" i="0" u="none" strike="noStrike" kern="1200" cap="none" spc="0" normalizeH="0" baseline="0" noProof="0">
              <a:ln>
                <a:noFill/>
              </a:ln>
              <a:solidFill>
                <a:srgbClr val="FF0000"/>
              </a:solidFill>
              <a:effectLst/>
              <a:uLnTx/>
              <a:uFillTx/>
              <a:latin typeface="Times New Roman" pitchFamily="18" charset="0"/>
              <a:ea typeface="Calibri" pitchFamily="34" charset="0"/>
              <a:cs typeface="Times New Roman" pitchFamily="18" charset="0"/>
            </a:endParaRP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qua mạch rây theo chiều từ trên xuống.     </a:t>
            </a: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từ mạch gỗ sang mạch rây.</a:t>
            </a:r>
            <a:endPar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Calibri" pitchFamily="34" charset="0"/>
            </a:endParaRP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từ mạch rây sang mạch gỗ.		           </a:t>
            </a: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qua mạch gỗ.</a:t>
            </a:r>
            <a:endPar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Calibri" pitchFamily="34" charset="0"/>
            </a:endParaRP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Câu 4:</a:t>
            </a:r>
            <a:r>
              <a:rPr kumimoji="0" lang="en-US" altLang="en-US" sz="25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Thành phần chủ yếu của dịch mạch rây là</a:t>
            </a:r>
            <a:endParaRPr kumimoji="0" lang="en-US" altLang="en-US" sz="2500" b="0" i="0" u="none" strike="noStrike" kern="1200" cap="none" spc="0" normalizeH="0" baseline="0" noProof="0">
              <a:ln>
                <a:noFill/>
              </a:ln>
              <a:solidFill>
                <a:srgbClr val="FF0000"/>
              </a:solidFill>
              <a:effectLst/>
              <a:uLnTx/>
              <a:uFillTx/>
              <a:latin typeface="Times New Roman" pitchFamily="18" charset="0"/>
              <a:ea typeface="+mn-ea"/>
              <a:cs typeface="Calibri" pitchFamily="34" charset="0"/>
            </a:endParaRP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nước.				                       </a:t>
            </a: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các hợp chất hữu cơ.</a:t>
            </a:r>
            <a:endPar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Calibri" pitchFamily="34" charset="0"/>
            </a:endParaRP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các ion khoáng.		                                      </a:t>
            </a: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nước và các ion khoáng.</a:t>
            </a:r>
            <a:endPar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Calibri" pitchFamily="34" charset="0"/>
            </a:endParaRPr>
          </a:p>
        </p:txBody>
      </p:sp>
      <p:sp>
        <p:nvSpPr>
          <p:cNvPr id="7" name="Oval 6"/>
          <p:cNvSpPr/>
          <p:nvPr/>
        </p:nvSpPr>
        <p:spPr>
          <a:xfrm>
            <a:off x="493184" y="1828800"/>
            <a:ext cx="624416"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p:cNvSpPr/>
          <p:nvPr/>
        </p:nvSpPr>
        <p:spPr>
          <a:xfrm>
            <a:off x="546101" y="4572000"/>
            <a:ext cx="571500" cy="48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004258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1)">
                                      <p:cBhvr>
                                        <p:cTn id="7" dur="20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additive="base">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 calcmode="lin" valueType="num">
                                      <p:cBhvr additive="base">
                                        <p:cTn id="4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 calcmode="lin" valueType="num">
                                      <p:cBhvr additive="base">
                                        <p:cTn id="4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 calcmode="lin" valueType="num">
                                      <p:cBhvr additive="base">
                                        <p:cTn id="5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 calcmode="lin" valueType="num">
                                      <p:cBhvr additive="base">
                                        <p:cTn id="5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6"/>
          <p:cNvSpPr txBox="1">
            <a:spLocks noChangeArrowheads="1"/>
          </p:cNvSpPr>
          <p:nvPr/>
        </p:nvSpPr>
        <p:spPr bwMode="auto">
          <a:xfrm>
            <a:off x="711200" y="228601"/>
            <a:ext cx="10160000" cy="646113"/>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42900">
              <a:defRPr>
                <a:solidFill>
                  <a:schemeClr val="tx1"/>
                </a:solidFill>
                <a:latin typeface="Arial" charset="0"/>
              </a:defRPr>
            </a:lvl1pPr>
            <a:lvl2pPr marL="742950" indent="-285750" defTabSz="342900">
              <a:defRPr>
                <a:solidFill>
                  <a:schemeClr val="tx1"/>
                </a:solidFill>
                <a:latin typeface="Arial" charset="0"/>
              </a:defRPr>
            </a:lvl2pPr>
            <a:lvl3pPr marL="1143000" indent="-228600" defTabSz="342900">
              <a:defRPr>
                <a:solidFill>
                  <a:schemeClr val="tx1"/>
                </a:solidFill>
                <a:latin typeface="Arial" charset="0"/>
              </a:defRPr>
            </a:lvl3pPr>
            <a:lvl4pPr marL="1600200" indent="-228600" defTabSz="342900">
              <a:defRPr>
                <a:solidFill>
                  <a:schemeClr val="tx1"/>
                </a:solidFill>
                <a:latin typeface="Arial" charset="0"/>
              </a:defRPr>
            </a:lvl4pPr>
            <a:lvl5pPr marL="2057400" indent="-228600" defTabSz="342900">
              <a:defRPr>
                <a:solidFill>
                  <a:schemeClr val="tx1"/>
                </a:solidFill>
                <a:latin typeface="Arial" charset="0"/>
              </a:defRPr>
            </a:lvl5pPr>
            <a:lvl6pPr marL="2514600" indent="-228600" defTabSz="342900" eaLnBrk="0" fontAlgn="base" hangingPunct="0">
              <a:spcBef>
                <a:spcPct val="0"/>
              </a:spcBef>
              <a:spcAft>
                <a:spcPct val="0"/>
              </a:spcAft>
              <a:defRPr>
                <a:solidFill>
                  <a:schemeClr val="tx1"/>
                </a:solidFill>
                <a:latin typeface="Arial" charset="0"/>
              </a:defRPr>
            </a:lvl6pPr>
            <a:lvl7pPr marL="2971800" indent="-228600" defTabSz="342900" eaLnBrk="0" fontAlgn="base" hangingPunct="0">
              <a:spcBef>
                <a:spcPct val="0"/>
              </a:spcBef>
              <a:spcAft>
                <a:spcPct val="0"/>
              </a:spcAft>
              <a:defRPr>
                <a:solidFill>
                  <a:schemeClr val="tx1"/>
                </a:solidFill>
                <a:latin typeface="Arial" charset="0"/>
              </a:defRPr>
            </a:lvl7pPr>
            <a:lvl8pPr marL="3429000" indent="-228600" defTabSz="342900" eaLnBrk="0" fontAlgn="base" hangingPunct="0">
              <a:spcBef>
                <a:spcPct val="0"/>
              </a:spcBef>
              <a:spcAft>
                <a:spcPct val="0"/>
              </a:spcAft>
              <a:defRPr>
                <a:solidFill>
                  <a:schemeClr val="tx1"/>
                </a:solidFill>
                <a:latin typeface="Arial" charset="0"/>
              </a:defRPr>
            </a:lvl8pPr>
            <a:lvl9pPr marL="3886200" indent="-228600" defTabSz="342900" eaLnBrk="0" fontAlgn="base" hangingPunct="0">
              <a:spcBef>
                <a:spcPct val="0"/>
              </a:spcBef>
              <a:spcAft>
                <a:spcPct val="0"/>
              </a:spcAft>
              <a:defRPr>
                <a:solidFill>
                  <a:schemeClr val="tx1"/>
                </a:solidFill>
                <a:latin typeface="Arial" charset="0"/>
              </a:defRPr>
            </a:lvl9pPr>
          </a:lstStyle>
          <a:p>
            <a:pPr marL="0" marR="0" lvl="0" indent="0" algn="ctr" defTabSz="3429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Arial" charset="0"/>
                <a:ea typeface="+mn-ea"/>
                <a:cs typeface="Arial" charset="0"/>
              </a:rPr>
              <a:t>Luyện tập</a:t>
            </a:r>
          </a:p>
        </p:txBody>
      </p:sp>
      <p:sp>
        <p:nvSpPr>
          <p:cNvPr id="2" name="Rectangle 1"/>
          <p:cNvSpPr>
            <a:spLocks noChangeArrowheads="1"/>
          </p:cNvSpPr>
          <p:nvPr/>
        </p:nvSpPr>
        <p:spPr bwMode="auto">
          <a:xfrm>
            <a:off x="101601" y="1066801"/>
            <a:ext cx="11925300" cy="318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Câu 5:</a:t>
            </a:r>
            <a:r>
              <a:rPr kumimoji="0" lang="en-US" altLang="en-US" sz="25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Khi nói về quá trình vận chuyển các chất trong cây, phát biểu nào sau đây đúng?</a:t>
            </a:r>
            <a:endParaRPr kumimoji="0" lang="en-US" altLang="en-US" sz="2500" b="0" i="0" u="none" strike="noStrike" kern="1200" cap="none" spc="0" normalizeH="0" baseline="0" noProof="0">
              <a:ln>
                <a:noFill/>
              </a:ln>
              <a:solidFill>
                <a:srgbClr val="FF0000"/>
              </a:solidFill>
              <a:effectLst/>
              <a:uLnTx/>
              <a:uFillTx/>
              <a:latin typeface="Times New Roman" pitchFamily="18" charset="0"/>
              <a:ea typeface="Calibri" pitchFamily="34" charset="0"/>
              <a:cs typeface="Times New Roman" pitchFamily="18" charset="0"/>
            </a:endParaRP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Vận chuyển trong mạch gỗ là chủ động, còn trong mạch rây là bị động.</a:t>
            </a:r>
            <a:endPar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Calibri" pitchFamily="34" charset="0"/>
            </a:endParaRP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Dòng mạch gỗ luôn vận chuyển các chất vô cơ, dòng mạch rây luôn vận chuyển các chất hữu cơ.</a:t>
            </a:r>
            <a:endPar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Calibri" pitchFamily="34" charset="0"/>
            </a:endParaRP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 Mạch gỗ vận chuyển đường glucôzơ, mạch rây vận chuyển chất hữu cơ khác.</a:t>
            </a:r>
            <a:endPar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Calibri" pitchFamily="34" charset="0"/>
            </a:endParaRPr>
          </a:p>
          <a:p>
            <a:pPr marL="30163"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D. Mạch gỗ vận chuyển các chất từ rễ lên lá, mạch rây thì vận chuyển các chất từ lá xuống rễ.</a:t>
            </a:r>
            <a:endPar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Calibri" pitchFamily="34" charset="0"/>
            </a:endParaRPr>
          </a:p>
        </p:txBody>
      </p:sp>
      <p:sp>
        <p:nvSpPr>
          <p:cNvPr id="7" name="Oval 6"/>
          <p:cNvSpPr/>
          <p:nvPr/>
        </p:nvSpPr>
        <p:spPr>
          <a:xfrm>
            <a:off x="101601" y="3271981"/>
            <a:ext cx="571500" cy="48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217006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1)">
                                      <p:cBhvr>
                                        <p:cTn id="7" dur="20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additive="base">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6"/>
          <p:cNvSpPr txBox="1">
            <a:spLocks noChangeArrowheads="1"/>
          </p:cNvSpPr>
          <p:nvPr/>
        </p:nvSpPr>
        <p:spPr bwMode="auto">
          <a:xfrm>
            <a:off x="711200" y="228601"/>
            <a:ext cx="10160000" cy="646113"/>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42900">
              <a:defRPr>
                <a:solidFill>
                  <a:schemeClr val="tx1"/>
                </a:solidFill>
                <a:latin typeface="Arial" charset="0"/>
              </a:defRPr>
            </a:lvl1pPr>
            <a:lvl2pPr marL="742950" indent="-285750" defTabSz="342900">
              <a:defRPr>
                <a:solidFill>
                  <a:schemeClr val="tx1"/>
                </a:solidFill>
                <a:latin typeface="Arial" charset="0"/>
              </a:defRPr>
            </a:lvl2pPr>
            <a:lvl3pPr marL="1143000" indent="-228600" defTabSz="342900">
              <a:defRPr>
                <a:solidFill>
                  <a:schemeClr val="tx1"/>
                </a:solidFill>
                <a:latin typeface="Arial" charset="0"/>
              </a:defRPr>
            </a:lvl3pPr>
            <a:lvl4pPr marL="1600200" indent="-228600" defTabSz="342900">
              <a:defRPr>
                <a:solidFill>
                  <a:schemeClr val="tx1"/>
                </a:solidFill>
                <a:latin typeface="Arial" charset="0"/>
              </a:defRPr>
            </a:lvl4pPr>
            <a:lvl5pPr marL="2057400" indent="-228600" defTabSz="342900">
              <a:defRPr>
                <a:solidFill>
                  <a:schemeClr val="tx1"/>
                </a:solidFill>
                <a:latin typeface="Arial" charset="0"/>
              </a:defRPr>
            </a:lvl5pPr>
            <a:lvl6pPr marL="2514600" indent="-228600" defTabSz="342900" eaLnBrk="0" fontAlgn="base" hangingPunct="0">
              <a:spcBef>
                <a:spcPct val="0"/>
              </a:spcBef>
              <a:spcAft>
                <a:spcPct val="0"/>
              </a:spcAft>
              <a:defRPr>
                <a:solidFill>
                  <a:schemeClr val="tx1"/>
                </a:solidFill>
                <a:latin typeface="Arial" charset="0"/>
              </a:defRPr>
            </a:lvl6pPr>
            <a:lvl7pPr marL="2971800" indent="-228600" defTabSz="342900" eaLnBrk="0" fontAlgn="base" hangingPunct="0">
              <a:spcBef>
                <a:spcPct val="0"/>
              </a:spcBef>
              <a:spcAft>
                <a:spcPct val="0"/>
              </a:spcAft>
              <a:defRPr>
                <a:solidFill>
                  <a:schemeClr val="tx1"/>
                </a:solidFill>
                <a:latin typeface="Arial" charset="0"/>
              </a:defRPr>
            </a:lvl7pPr>
            <a:lvl8pPr marL="3429000" indent="-228600" defTabSz="342900" eaLnBrk="0" fontAlgn="base" hangingPunct="0">
              <a:spcBef>
                <a:spcPct val="0"/>
              </a:spcBef>
              <a:spcAft>
                <a:spcPct val="0"/>
              </a:spcAft>
              <a:defRPr>
                <a:solidFill>
                  <a:schemeClr val="tx1"/>
                </a:solidFill>
                <a:latin typeface="Arial" charset="0"/>
              </a:defRPr>
            </a:lvl8pPr>
            <a:lvl9pPr marL="3886200" indent="-228600" defTabSz="342900" eaLnBrk="0" fontAlgn="base" hangingPunct="0">
              <a:spcBef>
                <a:spcPct val="0"/>
              </a:spcBef>
              <a:spcAft>
                <a:spcPct val="0"/>
              </a:spcAft>
              <a:defRPr>
                <a:solidFill>
                  <a:schemeClr val="tx1"/>
                </a:solidFill>
                <a:latin typeface="Arial" charset="0"/>
              </a:defRPr>
            </a:lvl9pPr>
          </a:lstStyle>
          <a:p>
            <a:pPr marL="0" marR="0" lvl="0" indent="0" algn="ctr" defTabSz="3429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Arial" charset="0"/>
                <a:ea typeface="+mn-ea"/>
                <a:cs typeface="Arial" charset="0"/>
              </a:rPr>
              <a:t>Luyện tập</a:t>
            </a:r>
          </a:p>
        </p:txBody>
      </p:sp>
      <p:sp>
        <p:nvSpPr>
          <p:cNvPr id="2" name="Rectangle 1"/>
          <p:cNvSpPr>
            <a:spLocks noChangeArrowheads="1"/>
          </p:cNvSpPr>
          <p:nvPr/>
        </p:nvSpPr>
        <p:spPr bwMode="auto">
          <a:xfrm>
            <a:off x="101601" y="1066801"/>
            <a:ext cx="11925300"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5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Câu 6:</a:t>
            </a:r>
            <a:r>
              <a:rPr kumimoji="0" lang="en-US" altLang="en-US" sz="25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Trong một thí nghiệm chứng minh dòng mạch gỗ và dòng mạch rây, người ta tiến hành tiêm vào mạch rây thuộc phần giữa thân của một cây đang phát triển mạnh một dung dịch màu đỏ; đồng thời, một dung dịch màu vàng được tiêm vào mạch gỗ của thân ở cùng độ cao. Hiện tượng nào dưới đây có xu hướng xảy ra sau khoảng một ngày?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Ngọn cây (phần xa mặt đất nhất) chỉ có thuốc nhuộm đỏ, còn chóp rễ (phần sâu nhất dưới đất) chỉ có thuốc nhuộm vàng.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Ngọn cây chỉ có thuốc nhuộm vàng; chóp rễ chỉ có thuốc nhuộm đỏ.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 Ngọn cây có cả thuốc nhuộm đỏ và vàng; chóp rễ chỉ có thuốc nhuộm đỏ.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5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D. Ngọn cây chỉ có thuốc nhuộm đỏ; chóp rễ có cả thuốc nhuộm đỏ và vàng.</a:t>
            </a:r>
          </a:p>
        </p:txBody>
      </p:sp>
      <p:sp>
        <p:nvSpPr>
          <p:cNvPr id="7" name="Oval 6"/>
          <p:cNvSpPr/>
          <p:nvPr/>
        </p:nvSpPr>
        <p:spPr>
          <a:xfrm>
            <a:off x="0" y="3716215"/>
            <a:ext cx="571500" cy="48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41622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1)">
                                      <p:cBhvr>
                                        <p:cTn id="7" dur="20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additive="base">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19" name="Rectangle 18"/>
          <p:cNvSpPr/>
          <p:nvPr/>
        </p:nvSpPr>
        <p:spPr>
          <a:xfrm>
            <a:off x="0" y="1234832"/>
            <a:ext cx="12192000" cy="523220"/>
          </a:xfrm>
          <a:prstGeom prst="rect">
            <a:avLst/>
          </a:prstGeom>
        </p:spPr>
        <p:txBody>
          <a:bodyPr wrap="square">
            <a:spAutoFit/>
          </a:bodyPr>
          <a:lstStyle/>
          <a:p>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Thí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thân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a:t>
            </a:r>
            <a:endParaRPr lang="en-US" sz="2800" b="1" dirty="0"/>
          </a:p>
        </p:txBody>
      </p:sp>
      <p:sp>
        <p:nvSpPr>
          <p:cNvPr id="13" name="TextBox 12"/>
          <p:cNvSpPr txBox="1"/>
          <p:nvPr/>
        </p:nvSpPr>
        <p:spPr>
          <a:xfrm>
            <a:off x="0" y="457211"/>
            <a:ext cx="12192000" cy="892552"/>
          </a:xfrm>
          <a:prstGeom prst="rect">
            <a:avLst/>
          </a:prstGeom>
          <a:noFill/>
        </p:spPr>
        <p:txBody>
          <a:bodyPr wrap="square" rtlCol="0">
            <a:spAutoFit/>
          </a:bodyPr>
          <a:lstStyle/>
          <a:p>
            <a:pPr algn="just"/>
            <a:r>
              <a:rPr lang="en-US" sz="2600" b="1" dirty="0">
                <a:solidFill>
                  <a:srgbClr val="0000FF"/>
                </a:solidFill>
                <a:latin typeface="Times New Roman" pitchFamily="18" charset="0"/>
                <a:cs typeface="Times New Roman" pitchFamily="18" charset="0"/>
              </a:rPr>
              <a:t>II. </a:t>
            </a:r>
            <a:r>
              <a:rPr lang="en-US" sz="2600" b="1" dirty="0" err="1">
                <a:solidFill>
                  <a:srgbClr val="0000FF"/>
                </a:solidFill>
                <a:latin typeface="Times New Roman" pitchFamily="18" charset="0"/>
                <a:cs typeface="Times New Roman" pitchFamily="18" charset="0"/>
              </a:rPr>
              <a:t>THÍ</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NGHIỆM</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VẬN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CHUYỂN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NƯỚC</a:t>
            </a:r>
            <a:r>
              <a:rPr lang="en-US" sz="2600" b="1" dirty="0">
                <a:solidFill>
                  <a:srgbClr val="0000FF"/>
                </a:solidFill>
                <a:latin typeface="Times New Roman" pitchFamily="18" charset="0"/>
                <a:cs typeface="Times New Roman" pitchFamily="18" charset="0"/>
              </a:rPr>
              <a:t> Ở </a:t>
            </a:r>
            <a:r>
              <a:rPr lang="en-US" sz="2600" b="1" dirty="0" err="1">
                <a:solidFill>
                  <a:srgbClr val="0000FF"/>
                </a:solidFill>
                <a:latin typeface="Times New Roman" pitchFamily="18" charset="0"/>
                <a:cs typeface="Times New Roman" pitchFamily="18" charset="0"/>
              </a:rPr>
              <a:t>THÂN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CÂY</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THOÁT</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HƠI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NƯỚC</a:t>
            </a:r>
            <a:r>
              <a:rPr lang="en-US" sz="2600" b="1" dirty="0">
                <a:solidFill>
                  <a:srgbClr val="0000FF"/>
                </a:solidFill>
                <a:latin typeface="Times New Roman" pitchFamily="18" charset="0"/>
                <a:cs typeface="Times New Roman" pitchFamily="18" charset="0"/>
              </a:rPr>
              <a:t> Ở </a:t>
            </a:r>
            <a:r>
              <a:rPr lang="en-US" sz="2600" b="1" dirty="0" err="1">
                <a:solidFill>
                  <a:srgbClr val="0000FF"/>
                </a:solidFill>
                <a:latin typeface="Times New Roman" pitchFamily="18" charset="0"/>
                <a:cs typeface="Times New Roman" pitchFamily="18" charset="0"/>
              </a:rPr>
              <a:t>LÁ</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CÂY</a:t>
            </a:r>
            <a:r>
              <a:rPr lang="en-US" sz="2600" b="1" dirty="0">
                <a:solidFill>
                  <a:srgbClr val="0000FF"/>
                </a:solidFill>
                <a:latin typeface="Times New Roman" pitchFamily="18" charset="0"/>
                <a:cs typeface="Times New Roman" pitchFamily="18" charset="0"/>
              </a:rPr>
              <a:t>:</a:t>
            </a:r>
            <a:endParaRPr lang="en-US" sz="2600" dirty="0">
              <a:solidFill>
                <a:srgbClr val="0000FF"/>
              </a:solidFill>
              <a:latin typeface="Times New Roman" pitchFamily="18" charset="0"/>
              <a:cs typeface="Times New Roman" pitchFamily="18" charset="0"/>
            </a:endParaRPr>
          </a:p>
        </p:txBody>
      </p:sp>
      <p:sp>
        <p:nvSpPr>
          <p:cNvPr id="20" name="Rectangle 19"/>
          <p:cNvSpPr/>
          <p:nvPr/>
        </p:nvSpPr>
        <p:spPr>
          <a:xfrm>
            <a:off x="0" y="1673616"/>
            <a:ext cx="12192000" cy="523220"/>
          </a:xfrm>
          <a:prstGeom prst="rect">
            <a:avLst/>
          </a:prstGeom>
        </p:spPr>
        <p:txBody>
          <a:bodyPr wrap="square">
            <a:spAutoFit/>
          </a:bodyPr>
          <a:lstStyle/>
          <a:p>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Thí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chứng</a:t>
            </a:r>
            <a:r>
              <a:rPr lang="en-US" sz="2800" b="1" dirty="0">
                <a:latin typeface="Times New Roman" pitchFamily="18" charset="0"/>
                <a:cs typeface="Times New Roman" pitchFamily="18" charset="0"/>
              </a:rPr>
              <a:t> minh </a:t>
            </a:r>
            <a:r>
              <a:rPr lang="en-US" sz="2800" b="1" dirty="0" err="1">
                <a:latin typeface="Times New Roman" pitchFamily="18" charset="0"/>
                <a:cs typeface="Times New Roman" pitchFamily="18" charset="0"/>
              </a:rPr>
              <a:t>lá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thoát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Rectangle 6"/>
          <p:cNvSpPr/>
          <p:nvPr/>
        </p:nvSpPr>
        <p:spPr>
          <a:xfrm>
            <a:off x="0" y="2145333"/>
            <a:ext cx="12192000" cy="523220"/>
          </a:xfrm>
          <a:prstGeom prst="rect">
            <a:avLst/>
          </a:prstGeom>
        </p:spPr>
        <p:txBody>
          <a:bodyPr wrap="square">
            <a:spAutoFit/>
          </a:bodyPr>
          <a:lstStyle/>
          <a:p>
            <a:r>
              <a:rPr lang="en-US" sz="2800" b="1" dirty="0">
                <a:latin typeface="Times New Roman" pitchFamily="18" charset="0"/>
                <a:cs typeface="Times New Roman" pitchFamily="18" charset="0"/>
              </a:rPr>
              <a:t>a. </a:t>
            </a:r>
            <a:r>
              <a:rPr lang="en-US" sz="2800" b="1" dirty="0" err="1">
                <a:latin typeface="Times New Roman" pitchFamily="18" charset="0"/>
                <a:cs typeface="Times New Roman" pitchFamily="18" charset="0"/>
              </a:rPr>
              <a:t>Thí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 1</a:t>
            </a:r>
            <a:endParaRPr lang="en-US" sz="2800" dirty="0">
              <a:latin typeface="Times New Roman" pitchFamily="18" charset="0"/>
              <a:cs typeface="Times New Roman" pitchFamily="18" charset="0"/>
            </a:endParaRPr>
          </a:p>
        </p:txBody>
      </p:sp>
      <p:sp>
        <p:nvSpPr>
          <p:cNvPr id="8" name="Rectangle 7"/>
          <p:cNvSpPr/>
          <p:nvPr/>
        </p:nvSpPr>
        <p:spPr>
          <a:xfrm>
            <a:off x="0" y="2660587"/>
            <a:ext cx="12192000" cy="2677656"/>
          </a:xfrm>
          <a:prstGeom prst="rect">
            <a:avLst/>
          </a:prstGeom>
        </p:spPr>
        <p:txBody>
          <a:bodyPr wrap="square">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Chuẩn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Dụng cụ</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túi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nilon</a:t>
            </a:r>
            <a:r>
              <a:rPr lang="en-US" sz="2800" dirty="0">
                <a:latin typeface="Times New Roman" pitchFamily="18" charset="0"/>
                <a:cs typeface="Times New Roman" pitchFamily="18" charset="0"/>
              </a:rPr>
              <a:t> to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suốt</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Mẫu vật hai cây cần tây.</a:t>
            </a:r>
          </a:p>
          <a:p>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Tiến hành</a:t>
            </a:r>
          </a:p>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chậu</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trùm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túi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nilon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ở 2 </a:t>
            </a:r>
            <a:r>
              <a:rPr lang="en-US" sz="2800" dirty="0" err="1">
                <a:latin typeface="Times New Roman" pitchFamily="18" charset="0"/>
                <a:cs typeface="Times New Roman" pitchFamily="18" charset="0"/>
              </a:rPr>
              <a:t>chậu</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a:t>
            </a:r>
          </a:p>
          <a:p>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chậu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p:cTn id="25"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p:cTn id="3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p:cTn id="37"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 calcmode="lin" valueType="num">
                                      <p:cBhvr>
                                        <p:cTn id="43"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8">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 calcmode="lin" valueType="num">
                                      <p:cBhvr>
                                        <p:cTn id="49"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pic>
        <p:nvPicPr>
          <p:cNvPr id="2051" name="Picture 3"/>
          <p:cNvPicPr>
            <a:picLocks noChangeAspect="1" noChangeArrowheads="1"/>
          </p:cNvPicPr>
          <p:nvPr/>
        </p:nvPicPr>
        <p:blipFill>
          <a:blip r:embed="rId2"/>
          <a:srcRect/>
          <a:stretch>
            <a:fillRect/>
          </a:stretch>
        </p:blipFill>
        <p:spPr bwMode="auto">
          <a:xfrm>
            <a:off x="209902" y="595085"/>
            <a:ext cx="2373649" cy="4837209"/>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2548163" y="681720"/>
            <a:ext cx="3106785" cy="4804679"/>
          </a:xfrm>
          <a:prstGeom prst="rect">
            <a:avLst/>
          </a:prstGeom>
          <a:noFill/>
          <a:ln w="9525">
            <a:noFill/>
            <a:miter lim="800000"/>
            <a:headEnd/>
            <a:tailEnd/>
          </a:ln>
          <a:effectLst/>
        </p:spPr>
      </p:pic>
      <p:sp>
        <p:nvSpPr>
          <p:cNvPr id="9" name="TextBox 8"/>
          <p:cNvSpPr txBox="1"/>
          <p:nvPr/>
        </p:nvSpPr>
        <p:spPr>
          <a:xfrm>
            <a:off x="6023428" y="2365828"/>
            <a:ext cx="5573486" cy="954107"/>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Nêu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chậu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 A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B </a:t>
            </a:r>
            <a:r>
              <a:rPr lang="en-US" sz="2800" dirty="0" err="1">
                <a:solidFill>
                  <a:srgbClr val="0000FF"/>
                </a:solidFill>
                <a:latin typeface="Times New Roman" pitchFamily="18" charset="0"/>
                <a:cs typeface="Times New Roman" pitchFamily="18" charset="0"/>
              </a:rPr>
              <a:t>sau</a:t>
            </a:r>
            <a:r>
              <a:rPr lang="en-US" sz="2800" dirty="0">
                <a:solidFill>
                  <a:srgbClr val="0000FF"/>
                </a:solidFill>
                <a:latin typeface="Times New Roman" pitchFamily="18" charset="0"/>
                <a:cs typeface="Times New Roman" pitchFamily="18" charset="0"/>
              </a:rPr>
              <a:t> 1 </a:t>
            </a:r>
            <a:r>
              <a:rPr lang="en-US" sz="2800" dirty="0" err="1">
                <a:solidFill>
                  <a:srgbClr val="0000FF"/>
                </a:solidFill>
                <a:latin typeface="Times New Roman" pitchFamily="18" charset="0"/>
                <a:cs typeface="Times New Roman" pitchFamily="18" charset="0"/>
              </a:rPr>
              <a:t>giờ</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nghiệm</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 calcmode="lin" valueType="num">
                                      <p:cBhvr>
                                        <p:cTn id="9" dur="500" fill="hold"/>
                                        <p:tgtEl>
                                          <p:spTgt spid="2051"/>
                                        </p:tgtEl>
                                        <p:attrNameLst>
                                          <p:attrName>style.rotation</p:attrName>
                                        </p:attrNameLst>
                                      </p:cBhvr>
                                      <p:tavLst>
                                        <p:tav tm="0">
                                          <p:val>
                                            <p:fltVal val="360"/>
                                          </p:val>
                                        </p:tav>
                                        <p:tav tm="100000">
                                          <p:val>
                                            <p:fltVal val="0"/>
                                          </p:val>
                                        </p:tav>
                                      </p:tavLst>
                                    </p:anim>
                                    <p:animEffect transition="in" filter="fade">
                                      <p:cBhvr>
                                        <p:cTn id="10" dur="5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slide(fromBottom)">
                                      <p:cBhvr>
                                        <p:cTn id="15" dur="5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DƯỠNG</a:t>
            </a:r>
            <a:endParaRPr lang="en-US" sz="2800" dirty="0"/>
          </a:p>
        </p:txBody>
      </p:sp>
      <p:sp>
        <p:nvSpPr>
          <p:cNvPr id="8" name="Rectangle 7"/>
          <p:cNvSpPr/>
          <p:nvPr/>
        </p:nvSpPr>
        <p:spPr>
          <a:xfrm>
            <a:off x="7271657" y="4339110"/>
            <a:ext cx="4920343" cy="2246769"/>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Con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tế</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bào</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lông</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hút</a:t>
            </a:r>
            <a:r>
              <a:rPr lang="en-US" sz="2800" dirty="0">
                <a:solidFill>
                  <a:srgbClr val="0000FF"/>
                </a:solidFill>
                <a:latin typeface="Times New Roman" pitchFamily="18" charset="0"/>
                <a:cs typeface="Times New Roman" pitchFamily="18" charset="0"/>
                <a:sym typeface="Wingdings 3"/>
              </a:rPr>
              <a:t>  </a:t>
            </a:r>
            <a:r>
              <a:rPr lang="en-US" sz="2800" dirty="0" err="1">
                <a:solidFill>
                  <a:srgbClr val="0000FF"/>
                </a:solidFill>
                <a:latin typeface="Times New Roman" pitchFamily="18" charset="0"/>
                <a:cs typeface="Times New Roman" pitchFamily="18" charset="0"/>
                <a:sym typeface="Wingdings 3"/>
              </a:rPr>
              <a:t>các</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tế</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bào</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rễ</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lên</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thân</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cây</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và</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lá</a:t>
            </a:r>
            <a:r>
              <a:rPr lang="en-US" sz="2800" dirty="0">
                <a:solidFill>
                  <a:srgbClr val="0000FF"/>
                </a:solidFill>
                <a:latin typeface="Times New Roman" pitchFamily="18" charset="0"/>
                <a:cs typeface="Times New Roman" pitchFamily="18" charset="0"/>
                <a:sym typeface="Wingdings 3"/>
              </a:rPr>
              <a:t> </a:t>
            </a:r>
            <a:r>
              <a:rPr lang="en-US" sz="2800" dirty="0" err="1">
                <a:solidFill>
                  <a:srgbClr val="0000FF"/>
                </a:solidFill>
                <a:latin typeface="Times New Roman" pitchFamily="18" charset="0"/>
                <a:cs typeface="Times New Roman" pitchFamily="18" charset="0"/>
                <a:sym typeface="Wingdings 3"/>
              </a:rPr>
              <a:t>cây</a:t>
            </a:r>
            <a:r>
              <a:rPr lang="en-US" sz="2800" dirty="0">
                <a:solidFill>
                  <a:srgbClr val="0000FF"/>
                </a:solidFill>
                <a:latin typeface="Times New Roman" pitchFamily="18" charset="0"/>
                <a:cs typeface="Times New Roman" pitchFamily="18" charset="0"/>
                <a:sym typeface="Wingdings 3"/>
              </a:rPr>
              <a:t>.</a:t>
            </a:r>
            <a:endParaRPr lang="en-US" sz="2800" dirty="0">
              <a:solidFill>
                <a:srgbClr val="00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246737" y="1177472"/>
            <a:ext cx="6902207" cy="548194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7264820" y="1177472"/>
            <a:ext cx="4927180" cy="27849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1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500" fill="hold"/>
                                        <p:tgtEl>
                                          <p:spTgt spid="2051"/>
                                        </p:tgtEl>
                                        <p:attrNameLst>
                                          <p:attrName>ppt_w</p:attrName>
                                        </p:attrNameLst>
                                      </p:cBhvr>
                                      <p:tavLst>
                                        <p:tav tm="0">
                                          <p:val>
                                            <p:fltVal val="0"/>
                                          </p:val>
                                        </p:tav>
                                        <p:tav tm="100000">
                                          <p:val>
                                            <p:strVal val="#ppt_w"/>
                                          </p:val>
                                        </p:tav>
                                      </p:tavLst>
                                    </p:anim>
                                    <p:anim calcmode="lin" valueType="num">
                                      <p:cBhvr>
                                        <p:cTn id="18" dur="500" fill="hold"/>
                                        <p:tgtEl>
                                          <p:spTgt spid="2051"/>
                                        </p:tgtEl>
                                        <p:attrNameLst>
                                          <p:attrName>ppt_h</p:attrName>
                                        </p:attrNameLst>
                                      </p:cBhvr>
                                      <p:tavLst>
                                        <p:tav tm="0">
                                          <p:val>
                                            <p:fltVal val="0"/>
                                          </p:val>
                                        </p:tav>
                                        <p:tav tm="100000">
                                          <p:val>
                                            <p:strVal val="#ppt_h"/>
                                          </p:val>
                                        </p:tav>
                                      </p:tavLst>
                                    </p:anim>
                                    <p:anim calcmode="lin" valueType="num">
                                      <p:cBhvr>
                                        <p:cTn id="19" dur="500" fill="hold"/>
                                        <p:tgtEl>
                                          <p:spTgt spid="2051"/>
                                        </p:tgtEl>
                                        <p:attrNameLst>
                                          <p:attrName>style.rotation</p:attrName>
                                        </p:attrNameLst>
                                      </p:cBhvr>
                                      <p:tavLst>
                                        <p:tav tm="0">
                                          <p:val>
                                            <p:fltVal val="360"/>
                                          </p:val>
                                        </p:tav>
                                        <p:tav tm="100000">
                                          <p:val>
                                            <p:fltVal val="0"/>
                                          </p:val>
                                        </p:tav>
                                      </p:tavLst>
                                    </p:anim>
                                    <p:animEffect transition="in" filter="fade">
                                      <p:cBhvr>
                                        <p:cTn id="20" dur="500"/>
                                        <p:tgtEl>
                                          <p:spTgt spid="205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13" name="TextBox 12"/>
          <p:cNvSpPr txBox="1"/>
          <p:nvPr/>
        </p:nvSpPr>
        <p:spPr>
          <a:xfrm>
            <a:off x="0" y="457211"/>
            <a:ext cx="12192000" cy="892552"/>
          </a:xfrm>
          <a:prstGeom prst="rect">
            <a:avLst/>
          </a:prstGeom>
          <a:noFill/>
        </p:spPr>
        <p:txBody>
          <a:bodyPr wrap="square" rtlCol="0">
            <a:spAutoFit/>
          </a:bodyPr>
          <a:lstStyle/>
          <a:p>
            <a:pPr algn="just"/>
            <a:r>
              <a:rPr lang="en-US" sz="2600" b="1" dirty="0">
                <a:solidFill>
                  <a:srgbClr val="0000FF"/>
                </a:solidFill>
                <a:latin typeface="Times New Roman" pitchFamily="18" charset="0"/>
                <a:cs typeface="Times New Roman" pitchFamily="18" charset="0"/>
              </a:rPr>
              <a:t>II. </a:t>
            </a:r>
            <a:r>
              <a:rPr lang="en-US" sz="2600" b="1" dirty="0" err="1">
                <a:solidFill>
                  <a:srgbClr val="0000FF"/>
                </a:solidFill>
                <a:latin typeface="Times New Roman" pitchFamily="18" charset="0"/>
                <a:cs typeface="Times New Roman" pitchFamily="18" charset="0"/>
              </a:rPr>
              <a:t>THÍ</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NGHIỆM</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VẬN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CHUYỂN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NƯỚC</a:t>
            </a:r>
            <a:r>
              <a:rPr lang="en-US" sz="2600" b="1" dirty="0">
                <a:solidFill>
                  <a:srgbClr val="0000FF"/>
                </a:solidFill>
                <a:latin typeface="Times New Roman" pitchFamily="18" charset="0"/>
                <a:cs typeface="Times New Roman" pitchFamily="18" charset="0"/>
              </a:rPr>
              <a:t> Ở </a:t>
            </a:r>
            <a:r>
              <a:rPr lang="en-US" sz="2600" b="1" dirty="0" err="1">
                <a:solidFill>
                  <a:srgbClr val="0000FF"/>
                </a:solidFill>
                <a:latin typeface="Times New Roman" pitchFamily="18" charset="0"/>
                <a:cs typeface="Times New Roman" pitchFamily="18" charset="0"/>
              </a:rPr>
              <a:t>THÂN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CÂY</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THOÁT</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HƠI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NƯỚC</a:t>
            </a:r>
            <a:r>
              <a:rPr lang="en-US" sz="2600" b="1" dirty="0">
                <a:solidFill>
                  <a:srgbClr val="0000FF"/>
                </a:solidFill>
                <a:latin typeface="Times New Roman" pitchFamily="18" charset="0"/>
                <a:cs typeface="Times New Roman" pitchFamily="18" charset="0"/>
              </a:rPr>
              <a:t> Ở </a:t>
            </a:r>
            <a:r>
              <a:rPr lang="en-US" sz="2600" b="1" dirty="0" err="1">
                <a:solidFill>
                  <a:srgbClr val="0000FF"/>
                </a:solidFill>
                <a:latin typeface="Times New Roman" pitchFamily="18" charset="0"/>
                <a:cs typeface="Times New Roman" pitchFamily="18" charset="0"/>
              </a:rPr>
              <a:t>LÁ</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CÂY</a:t>
            </a:r>
            <a:r>
              <a:rPr lang="en-US" sz="2600" b="1" dirty="0">
                <a:solidFill>
                  <a:srgbClr val="0000FF"/>
                </a:solidFill>
                <a:latin typeface="Times New Roman" pitchFamily="18" charset="0"/>
                <a:cs typeface="Times New Roman" pitchFamily="18" charset="0"/>
              </a:rPr>
              <a:t>:</a:t>
            </a:r>
            <a:endParaRPr lang="en-US" sz="2600" dirty="0">
              <a:solidFill>
                <a:srgbClr val="0000FF"/>
              </a:solidFill>
              <a:latin typeface="Times New Roman" pitchFamily="18" charset="0"/>
              <a:cs typeface="Times New Roman" pitchFamily="18" charset="0"/>
            </a:endParaRPr>
          </a:p>
        </p:txBody>
      </p:sp>
      <p:sp>
        <p:nvSpPr>
          <p:cNvPr id="20" name="Rectangle 19"/>
          <p:cNvSpPr/>
          <p:nvPr/>
        </p:nvSpPr>
        <p:spPr>
          <a:xfrm>
            <a:off x="0" y="1267216"/>
            <a:ext cx="12192000" cy="523220"/>
          </a:xfrm>
          <a:prstGeom prst="rect">
            <a:avLst/>
          </a:prstGeom>
        </p:spPr>
        <p:txBody>
          <a:bodyPr wrap="square">
            <a:spAutoFit/>
          </a:bodyPr>
          <a:lstStyle/>
          <a:p>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Thí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chứng</a:t>
            </a:r>
            <a:r>
              <a:rPr lang="en-US" sz="2800" b="1" dirty="0">
                <a:latin typeface="Times New Roman" pitchFamily="18" charset="0"/>
                <a:cs typeface="Times New Roman" pitchFamily="18" charset="0"/>
              </a:rPr>
              <a:t> minh </a:t>
            </a:r>
            <a:r>
              <a:rPr lang="en-US" sz="2800" b="1" dirty="0" err="1">
                <a:latin typeface="Times New Roman" pitchFamily="18" charset="0"/>
                <a:cs typeface="Times New Roman" pitchFamily="18" charset="0"/>
              </a:rPr>
              <a:t>lá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thoát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Rectangle 6"/>
          <p:cNvSpPr/>
          <p:nvPr/>
        </p:nvSpPr>
        <p:spPr>
          <a:xfrm>
            <a:off x="0" y="1680876"/>
            <a:ext cx="12192000" cy="523220"/>
          </a:xfrm>
          <a:prstGeom prst="rect">
            <a:avLst/>
          </a:prstGeom>
        </p:spPr>
        <p:txBody>
          <a:bodyPr wrap="square">
            <a:spAutoFit/>
          </a:bodyPr>
          <a:lstStyle/>
          <a:p>
            <a:r>
              <a:rPr lang="en-US" sz="2800" b="1" dirty="0">
                <a:latin typeface="Times New Roman" pitchFamily="18" charset="0"/>
                <a:cs typeface="Times New Roman" pitchFamily="18" charset="0"/>
              </a:rPr>
              <a:t>a. </a:t>
            </a:r>
            <a:r>
              <a:rPr lang="en-US" sz="2800" b="1" dirty="0" err="1">
                <a:latin typeface="Times New Roman" pitchFamily="18" charset="0"/>
                <a:cs typeface="Times New Roman" pitchFamily="18" charset="0"/>
              </a:rPr>
              <a:t>Thí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 1</a:t>
            </a:r>
            <a:endParaRPr lang="en-US" sz="2800" dirty="0">
              <a:latin typeface="Times New Roman" pitchFamily="18" charset="0"/>
              <a:cs typeface="Times New Roman" pitchFamily="18" charset="0"/>
            </a:endParaRPr>
          </a:p>
        </p:txBody>
      </p:sp>
      <p:sp>
        <p:nvSpPr>
          <p:cNvPr id="8" name="Rectangle 7"/>
          <p:cNvSpPr/>
          <p:nvPr/>
        </p:nvSpPr>
        <p:spPr>
          <a:xfrm>
            <a:off x="0" y="2181616"/>
            <a:ext cx="12192000" cy="2677656"/>
          </a:xfrm>
          <a:prstGeom prst="rect">
            <a:avLst/>
          </a:prstGeom>
        </p:spPr>
        <p:txBody>
          <a:bodyPr wrap="square">
            <a:spAutoFit/>
          </a:bodyPr>
          <a:lstStyle/>
          <a:p>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Tiến hành</a:t>
            </a:r>
          </a:p>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chậu</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trùm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túi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nilon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ở 2 </a:t>
            </a:r>
            <a:r>
              <a:rPr lang="en-US" sz="2800" dirty="0" err="1">
                <a:latin typeface="Times New Roman" pitchFamily="18" charset="0"/>
                <a:cs typeface="Times New Roman" pitchFamily="18" charset="0"/>
              </a:rPr>
              <a:t>chậu</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a:t>
            </a:r>
          </a:p>
          <a:p>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chậu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túi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nilon</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chậu</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túi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nilon</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chậu</a:t>
            </a:r>
            <a:r>
              <a:rPr lang="en-US" sz="2800" dirty="0">
                <a:latin typeface="Times New Roman" pitchFamily="18" charset="0"/>
                <a:cs typeface="Times New Roman" pitchFamily="18" charset="0"/>
              </a:rPr>
              <a:t> B </a:t>
            </a:r>
            <a:r>
              <a:rPr lang="en-US" sz="2800" dirty="0" err="1">
                <a:latin typeface="Times New Roman" pitchFamily="18" charset="0"/>
                <a:cs typeface="Times New Roman" pitchFamily="18" charset="0"/>
              </a:rPr>
              <a:t>mờ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nữa</a:t>
            </a:r>
            <a:r>
              <a:rPr lang="en-US" sz="2800" dirty="0">
                <a:latin typeface="Times New Roman" pitchFamily="18" charset="0"/>
                <a:cs typeface="Times New Roman" pitchFamily="18" charset="0"/>
              </a:rPr>
              <a:t>.</a:t>
            </a:r>
          </a:p>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luận</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chậu</a:t>
            </a:r>
            <a:r>
              <a:rPr lang="en-US" sz="2800" dirty="0">
                <a:latin typeface="Times New Roman" pitchFamily="18" charset="0"/>
                <a:cs typeface="Times New Roman" pitchFamily="18" charset="0"/>
              </a:rPr>
              <a:t> B </a:t>
            </a:r>
            <a:r>
              <a:rPr lang="en-US" sz="2800" dirty="0" err="1">
                <a:latin typeface="Times New Roman" pitchFamily="18" charset="0"/>
                <a:cs typeface="Times New Roman" pitchFamily="18" charset="0"/>
              </a:rPr>
              <a:t>thoát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
        <p:nvSpPr>
          <p:cNvPr id="9" name="TextBox 8"/>
          <p:cNvSpPr txBox="1"/>
          <p:nvPr/>
        </p:nvSpPr>
        <p:spPr>
          <a:xfrm>
            <a:off x="1523999" y="5863771"/>
            <a:ext cx="7300687"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nghiệm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rút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luận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p>
        </p:txBody>
      </p:sp>
      <p:sp>
        <p:nvSpPr>
          <p:cNvPr id="10" name="Rectangle 9"/>
          <p:cNvSpPr/>
          <p:nvPr/>
        </p:nvSpPr>
        <p:spPr>
          <a:xfrm>
            <a:off x="0" y="4808705"/>
            <a:ext cx="12192000" cy="523220"/>
          </a:xfrm>
          <a:prstGeom prst="rect">
            <a:avLst/>
          </a:prstGeom>
        </p:spPr>
        <p:txBody>
          <a:bodyPr wrap="square">
            <a:spAutoFit/>
          </a:bodyPr>
          <a:lstStyle/>
          <a:p>
            <a:r>
              <a:rPr lang="en-US" sz="2800" b="1" dirty="0">
                <a:latin typeface="Times New Roman" pitchFamily="18" charset="0"/>
                <a:cs typeface="Times New Roman" pitchFamily="18" charset="0"/>
              </a:rPr>
              <a:t>b. </a:t>
            </a:r>
            <a:r>
              <a:rPr lang="en-US" sz="2800" b="1" dirty="0" err="1">
                <a:latin typeface="Times New Roman" pitchFamily="18" charset="0"/>
                <a:cs typeface="Times New Roman" pitchFamily="18" charset="0"/>
              </a:rPr>
              <a:t>Thí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 2</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p:cTn id="25"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p:cTn id="3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p:cTn id="37"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strips(down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anim calcmode="lin" valueType="num">
                                      <p:cBhvr>
                                        <p:cTn id="4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49" dur="500" fill="hold"/>
                                        <p:tgtEl>
                                          <p:spTgt spid="8">
                                            <p:txEl>
                                              <p:pRg st="4" end="4"/>
                                            </p:txEl>
                                          </p:spTgt>
                                        </p:tgtEl>
                                        <p:attrNameLst>
                                          <p:attrName>ppt_h</p:attrName>
                                        </p:attrNameLst>
                                      </p:cBhvr>
                                      <p:tavLst>
                                        <p:tav tm="0">
                                          <p:val>
                                            <p:fltVal val="0"/>
                                          </p:val>
                                        </p:tav>
                                        <p:tav tm="100000">
                                          <p:val>
                                            <p:strVal val="#ppt_h"/>
                                          </p:val>
                                        </p:tav>
                                      </p:tavLst>
                                    </p:anim>
                                  </p:childTnLst>
                                </p:cTn>
                              </p:par>
                              <p:par>
                                <p:cTn id="50" presetID="53" presetClass="exit" presetSubtype="0" fill="hold" grpId="1" nodeType="withEffect">
                                  <p:stCondLst>
                                    <p:cond delay="0"/>
                                  </p:stCondLst>
                                  <p:childTnLst>
                                    <p:anim calcmode="lin" valueType="num">
                                      <p:cBhvr>
                                        <p:cTn id="51" dur="500"/>
                                        <p:tgtEl>
                                          <p:spTgt spid="9"/>
                                        </p:tgtEl>
                                        <p:attrNameLst>
                                          <p:attrName>ppt_w</p:attrName>
                                        </p:attrNameLst>
                                      </p:cBhvr>
                                      <p:tavLst>
                                        <p:tav tm="0">
                                          <p:val>
                                            <p:strVal val="ppt_w"/>
                                          </p:val>
                                        </p:tav>
                                        <p:tav tm="100000">
                                          <p:val>
                                            <p:fltVal val="0"/>
                                          </p:val>
                                        </p:tav>
                                      </p:tavLst>
                                    </p:anim>
                                    <p:anim calcmode="lin" valueType="num">
                                      <p:cBhvr>
                                        <p:cTn id="52" dur="500"/>
                                        <p:tgtEl>
                                          <p:spTgt spid="9"/>
                                        </p:tgtEl>
                                        <p:attrNameLst>
                                          <p:attrName>ppt_h</p:attrName>
                                        </p:attrNameLst>
                                      </p:cBhvr>
                                      <p:tavLst>
                                        <p:tav tm="0">
                                          <p:val>
                                            <p:strVal val="ppt_h"/>
                                          </p:val>
                                        </p:tav>
                                        <p:tav tm="100000">
                                          <p:val>
                                            <p:fltVal val="0"/>
                                          </p:val>
                                        </p:tav>
                                      </p:tavLst>
                                    </p:anim>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10">
                                            <p:txEl>
                                              <p:pRg st="0" end="0"/>
                                            </p:txEl>
                                          </p:spTgt>
                                        </p:tgtEl>
                                        <p:attrNameLst>
                                          <p:attrName>style.visibility</p:attrName>
                                        </p:attrNameLst>
                                      </p:cBhvr>
                                      <p:to>
                                        <p:strVal val="visible"/>
                                      </p:to>
                                    </p:set>
                                    <p:anim calcmode="lin" valueType="num">
                                      <p:cBhvr>
                                        <p:cTn id="59"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13" name="TextBox 12"/>
          <p:cNvSpPr txBox="1"/>
          <p:nvPr/>
        </p:nvSpPr>
        <p:spPr>
          <a:xfrm>
            <a:off x="0" y="457211"/>
            <a:ext cx="12192000" cy="892552"/>
          </a:xfrm>
          <a:prstGeom prst="rect">
            <a:avLst/>
          </a:prstGeom>
          <a:noFill/>
        </p:spPr>
        <p:txBody>
          <a:bodyPr wrap="square" rtlCol="0">
            <a:spAutoFit/>
          </a:bodyPr>
          <a:lstStyle/>
          <a:p>
            <a:pPr algn="just"/>
            <a:r>
              <a:rPr lang="en-US" sz="2600" b="1" dirty="0">
                <a:solidFill>
                  <a:srgbClr val="0000FF"/>
                </a:solidFill>
                <a:latin typeface="Times New Roman" pitchFamily="18" charset="0"/>
                <a:cs typeface="Times New Roman" pitchFamily="18" charset="0"/>
              </a:rPr>
              <a:t>II. </a:t>
            </a:r>
            <a:r>
              <a:rPr lang="en-US" sz="2600" b="1" dirty="0" err="1">
                <a:solidFill>
                  <a:srgbClr val="0000FF"/>
                </a:solidFill>
                <a:latin typeface="Times New Roman" pitchFamily="18" charset="0"/>
                <a:cs typeface="Times New Roman" pitchFamily="18" charset="0"/>
              </a:rPr>
              <a:t>THÍ</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NGHIỆM</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VẬN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CHUYỂN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NƯỚC</a:t>
            </a:r>
            <a:r>
              <a:rPr lang="en-US" sz="2600" b="1" dirty="0">
                <a:solidFill>
                  <a:srgbClr val="0000FF"/>
                </a:solidFill>
                <a:latin typeface="Times New Roman" pitchFamily="18" charset="0"/>
                <a:cs typeface="Times New Roman" pitchFamily="18" charset="0"/>
              </a:rPr>
              <a:t> Ở </a:t>
            </a:r>
            <a:r>
              <a:rPr lang="en-US" sz="2600" b="1" dirty="0" err="1">
                <a:solidFill>
                  <a:srgbClr val="0000FF"/>
                </a:solidFill>
                <a:latin typeface="Times New Roman" pitchFamily="18" charset="0"/>
                <a:cs typeface="Times New Roman" pitchFamily="18" charset="0"/>
              </a:rPr>
              <a:t>THÂN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CÂY</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THOÁT</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HƠI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NƯỚC</a:t>
            </a:r>
            <a:r>
              <a:rPr lang="en-US" sz="2600" b="1" dirty="0">
                <a:solidFill>
                  <a:srgbClr val="0000FF"/>
                </a:solidFill>
                <a:latin typeface="Times New Roman" pitchFamily="18" charset="0"/>
                <a:cs typeface="Times New Roman" pitchFamily="18" charset="0"/>
              </a:rPr>
              <a:t> Ở </a:t>
            </a:r>
            <a:r>
              <a:rPr lang="en-US" sz="2600" b="1" dirty="0" err="1">
                <a:solidFill>
                  <a:srgbClr val="0000FF"/>
                </a:solidFill>
                <a:latin typeface="Times New Roman" pitchFamily="18" charset="0"/>
                <a:cs typeface="Times New Roman" pitchFamily="18" charset="0"/>
              </a:rPr>
              <a:t>LÁ</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CÂY</a:t>
            </a:r>
            <a:r>
              <a:rPr lang="en-US" sz="2600" b="1" dirty="0">
                <a:solidFill>
                  <a:srgbClr val="0000FF"/>
                </a:solidFill>
                <a:latin typeface="Times New Roman" pitchFamily="18" charset="0"/>
                <a:cs typeface="Times New Roman" pitchFamily="18" charset="0"/>
              </a:rPr>
              <a:t>:</a:t>
            </a:r>
            <a:endParaRPr lang="en-US" sz="2600" dirty="0">
              <a:solidFill>
                <a:srgbClr val="0000FF"/>
              </a:solidFill>
              <a:latin typeface="Times New Roman" pitchFamily="18" charset="0"/>
              <a:cs typeface="Times New Roman" pitchFamily="18" charset="0"/>
            </a:endParaRPr>
          </a:p>
        </p:txBody>
      </p:sp>
      <p:sp>
        <p:nvSpPr>
          <p:cNvPr id="20" name="Rectangle 19"/>
          <p:cNvSpPr/>
          <p:nvPr/>
        </p:nvSpPr>
        <p:spPr>
          <a:xfrm>
            <a:off x="0" y="1267216"/>
            <a:ext cx="12192000" cy="523220"/>
          </a:xfrm>
          <a:prstGeom prst="rect">
            <a:avLst/>
          </a:prstGeom>
        </p:spPr>
        <p:txBody>
          <a:bodyPr wrap="square">
            <a:spAutoFit/>
          </a:bodyPr>
          <a:lstStyle/>
          <a:p>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Thí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chứng</a:t>
            </a:r>
            <a:r>
              <a:rPr lang="en-US" sz="2800" b="1" dirty="0">
                <a:latin typeface="Times New Roman" pitchFamily="18" charset="0"/>
                <a:cs typeface="Times New Roman" pitchFamily="18" charset="0"/>
              </a:rPr>
              <a:t> minh </a:t>
            </a:r>
            <a:r>
              <a:rPr lang="en-US" sz="2800" b="1" dirty="0" err="1">
                <a:latin typeface="Times New Roman" pitchFamily="18" charset="0"/>
                <a:cs typeface="Times New Roman" pitchFamily="18" charset="0"/>
              </a:rPr>
              <a:t>lá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thoát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Rectangle 6"/>
          <p:cNvSpPr/>
          <p:nvPr/>
        </p:nvSpPr>
        <p:spPr>
          <a:xfrm>
            <a:off x="0" y="1680876"/>
            <a:ext cx="12192000" cy="523220"/>
          </a:xfrm>
          <a:prstGeom prst="rect">
            <a:avLst/>
          </a:prstGeom>
        </p:spPr>
        <p:txBody>
          <a:bodyPr wrap="square">
            <a:spAutoFit/>
          </a:bodyPr>
          <a:lstStyle/>
          <a:p>
            <a:r>
              <a:rPr lang="en-US" sz="2800" b="1" dirty="0">
                <a:latin typeface="Times New Roman" pitchFamily="18" charset="0"/>
                <a:cs typeface="Times New Roman" pitchFamily="18" charset="0"/>
              </a:rPr>
              <a:t>a. </a:t>
            </a:r>
            <a:r>
              <a:rPr lang="en-US" sz="2800" b="1" dirty="0" err="1">
                <a:latin typeface="Times New Roman" pitchFamily="18" charset="0"/>
                <a:cs typeface="Times New Roman" pitchFamily="18" charset="0"/>
              </a:rPr>
              <a:t>Thí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 1</a:t>
            </a:r>
            <a:endParaRPr lang="en-US" sz="2800" dirty="0">
              <a:latin typeface="Times New Roman" pitchFamily="18" charset="0"/>
              <a:cs typeface="Times New Roman" pitchFamily="18" charset="0"/>
            </a:endParaRPr>
          </a:p>
        </p:txBody>
      </p:sp>
      <p:sp>
        <p:nvSpPr>
          <p:cNvPr id="10" name="Rectangle 9"/>
          <p:cNvSpPr/>
          <p:nvPr/>
        </p:nvSpPr>
        <p:spPr>
          <a:xfrm>
            <a:off x="0" y="2093759"/>
            <a:ext cx="12192000" cy="523220"/>
          </a:xfrm>
          <a:prstGeom prst="rect">
            <a:avLst/>
          </a:prstGeom>
        </p:spPr>
        <p:txBody>
          <a:bodyPr wrap="square">
            <a:spAutoFit/>
          </a:bodyPr>
          <a:lstStyle/>
          <a:p>
            <a:r>
              <a:rPr lang="en-US" sz="2800" b="1" dirty="0">
                <a:latin typeface="Times New Roman" pitchFamily="18" charset="0"/>
                <a:cs typeface="Times New Roman" pitchFamily="18" charset="0"/>
              </a:rPr>
              <a:t>b. </a:t>
            </a:r>
            <a:r>
              <a:rPr lang="en-US" sz="2800" b="1" dirty="0" err="1">
                <a:latin typeface="Times New Roman" pitchFamily="18" charset="0"/>
                <a:cs typeface="Times New Roman" pitchFamily="18" charset="0"/>
              </a:rPr>
              <a:t>Thí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 2</a:t>
            </a:r>
            <a:endParaRPr lang="en-US" sz="2800" dirty="0">
              <a:latin typeface="Times New Roman" pitchFamily="18" charset="0"/>
              <a:cs typeface="Times New Roman" pitchFamily="18" charset="0"/>
            </a:endParaRPr>
          </a:p>
        </p:txBody>
      </p:sp>
      <p:sp>
        <p:nvSpPr>
          <p:cNvPr id="12" name="Rectangle 11"/>
          <p:cNvSpPr/>
          <p:nvPr/>
        </p:nvSpPr>
        <p:spPr>
          <a:xfrm>
            <a:off x="0" y="2529961"/>
            <a:ext cx="12192000" cy="3108543"/>
          </a:xfrm>
          <a:prstGeom prst="rect">
            <a:avLst/>
          </a:prstGeom>
        </p:spPr>
        <p:txBody>
          <a:bodyPr wrap="square">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Chuẩn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Dụng cụ</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tam </a:t>
            </a:r>
            <a:r>
              <a:rPr lang="en-US" sz="2800" dirty="0" err="1">
                <a:latin typeface="Times New Roman" pitchFamily="18" charset="0"/>
                <a:cs typeface="Times New Roman" pitchFamily="18" charset="0"/>
              </a:rPr>
              <a:t>giác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Mẫu vật hai cây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cỡ</a:t>
            </a:r>
            <a:r>
              <a:rPr lang="vi-VN" sz="2800" dirty="0">
                <a:latin typeface="Times New Roman" pitchFamily="18" charset="0"/>
                <a:cs typeface="Times New Roman" pitchFamily="18" charset="0"/>
              </a:rPr>
              <a:t>.</a:t>
            </a:r>
          </a:p>
          <a:p>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Tiến hành</a:t>
            </a:r>
          </a:p>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B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tam </a:t>
            </a:r>
            <a:r>
              <a:rPr lang="en-US" sz="2800" dirty="0" err="1">
                <a:latin typeface="Times New Roman" pitchFamily="18" charset="0"/>
                <a:cs typeface="Times New Roman" pitchFamily="18" charset="0"/>
              </a:rPr>
              <a:t>giác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p:cTn id="13"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p:cTn id="19"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p:cTn id="25"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p:cTn id="31"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p:cTn id="37" dur="5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2">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p:cTn id="43" dur="500" fill="hold"/>
                                        <p:tgtEl>
                                          <p:spTgt spid="12">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2">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9" name="TextBox 8"/>
          <p:cNvSpPr txBox="1"/>
          <p:nvPr/>
        </p:nvSpPr>
        <p:spPr>
          <a:xfrm>
            <a:off x="2525484" y="4876799"/>
            <a:ext cx="7518402"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Dự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sau</a:t>
            </a:r>
            <a:r>
              <a:rPr lang="en-US" sz="2800" dirty="0">
                <a:solidFill>
                  <a:srgbClr val="0000FF"/>
                </a:solidFill>
                <a:latin typeface="Times New Roman" pitchFamily="18" charset="0"/>
                <a:cs typeface="Times New Roman" pitchFamily="18" charset="0"/>
              </a:rPr>
              <a:t> 1 </a:t>
            </a:r>
            <a:r>
              <a:rPr lang="en-US" sz="2800" dirty="0" err="1">
                <a:solidFill>
                  <a:srgbClr val="0000FF"/>
                </a:solidFill>
                <a:latin typeface="Times New Roman" pitchFamily="18" charset="0"/>
                <a:cs typeface="Times New Roman" pitchFamily="18" charset="0"/>
              </a:rPr>
              <a:t>giờ</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nghiệm</a:t>
            </a:r>
            <a:r>
              <a:rPr lang="en-US" sz="2800" dirty="0">
                <a:solidFill>
                  <a:srgbClr val="0000FF"/>
                </a:solidFill>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srcRect/>
          <a:stretch>
            <a:fillRect/>
          </a:stretch>
        </p:blipFill>
        <p:spPr bwMode="auto">
          <a:xfrm>
            <a:off x="1877527" y="1247538"/>
            <a:ext cx="7745412" cy="32173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trips(down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13" name="TextBox 12"/>
          <p:cNvSpPr txBox="1"/>
          <p:nvPr/>
        </p:nvSpPr>
        <p:spPr>
          <a:xfrm>
            <a:off x="0" y="457211"/>
            <a:ext cx="12192000" cy="892552"/>
          </a:xfrm>
          <a:prstGeom prst="rect">
            <a:avLst/>
          </a:prstGeom>
          <a:noFill/>
        </p:spPr>
        <p:txBody>
          <a:bodyPr wrap="square" rtlCol="0">
            <a:spAutoFit/>
          </a:bodyPr>
          <a:lstStyle/>
          <a:p>
            <a:pPr algn="just"/>
            <a:r>
              <a:rPr lang="en-US" sz="2600" b="1" dirty="0">
                <a:solidFill>
                  <a:srgbClr val="0000FF"/>
                </a:solidFill>
                <a:latin typeface="Times New Roman" pitchFamily="18" charset="0"/>
                <a:cs typeface="Times New Roman" pitchFamily="18" charset="0"/>
              </a:rPr>
              <a:t>II. </a:t>
            </a:r>
            <a:r>
              <a:rPr lang="en-US" sz="2600" b="1" dirty="0" err="1">
                <a:solidFill>
                  <a:srgbClr val="0000FF"/>
                </a:solidFill>
                <a:latin typeface="Times New Roman" pitchFamily="18" charset="0"/>
                <a:cs typeface="Times New Roman" pitchFamily="18" charset="0"/>
              </a:rPr>
              <a:t>THÍ</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NGHIỆM</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VẬN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CHUYỂN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NƯỚC</a:t>
            </a:r>
            <a:r>
              <a:rPr lang="en-US" sz="2600" b="1" dirty="0">
                <a:solidFill>
                  <a:srgbClr val="0000FF"/>
                </a:solidFill>
                <a:latin typeface="Times New Roman" pitchFamily="18" charset="0"/>
                <a:cs typeface="Times New Roman" pitchFamily="18" charset="0"/>
              </a:rPr>
              <a:t> Ở </a:t>
            </a:r>
            <a:r>
              <a:rPr lang="en-US" sz="2600" b="1" dirty="0" err="1">
                <a:solidFill>
                  <a:srgbClr val="0000FF"/>
                </a:solidFill>
                <a:latin typeface="Times New Roman" pitchFamily="18" charset="0"/>
                <a:cs typeface="Times New Roman" pitchFamily="18" charset="0"/>
              </a:rPr>
              <a:t>THÂN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CÂY</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THOÁT</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HƠI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NƯỚC</a:t>
            </a:r>
            <a:r>
              <a:rPr lang="en-US" sz="2600" b="1" dirty="0">
                <a:solidFill>
                  <a:srgbClr val="0000FF"/>
                </a:solidFill>
                <a:latin typeface="Times New Roman" pitchFamily="18" charset="0"/>
                <a:cs typeface="Times New Roman" pitchFamily="18" charset="0"/>
              </a:rPr>
              <a:t> Ở </a:t>
            </a:r>
            <a:r>
              <a:rPr lang="en-US" sz="2600" b="1" dirty="0" err="1">
                <a:solidFill>
                  <a:srgbClr val="0000FF"/>
                </a:solidFill>
                <a:latin typeface="Times New Roman" pitchFamily="18" charset="0"/>
                <a:cs typeface="Times New Roman" pitchFamily="18" charset="0"/>
              </a:rPr>
              <a:t>LÁ</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CÂY</a:t>
            </a:r>
            <a:r>
              <a:rPr lang="en-US" sz="2600" b="1" dirty="0">
                <a:solidFill>
                  <a:srgbClr val="0000FF"/>
                </a:solidFill>
                <a:latin typeface="Times New Roman" pitchFamily="18" charset="0"/>
                <a:cs typeface="Times New Roman" pitchFamily="18" charset="0"/>
              </a:rPr>
              <a:t>:</a:t>
            </a:r>
            <a:endParaRPr lang="en-US" sz="2600" dirty="0">
              <a:solidFill>
                <a:srgbClr val="0000FF"/>
              </a:solidFill>
              <a:latin typeface="Times New Roman" pitchFamily="18" charset="0"/>
              <a:cs typeface="Times New Roman" pitchFamily="18" charset="0"/>
            </a:endParaRPr>
          </a:p>
        </p:txBody>
      </p:sp>
      <p:sp>
        <p:nvSpPr>
          <p:cNvPr id="20" name="Rectangle 19"/>
          <p:cNvSpPr/>
          <p:nvPr/>
        </p:nvSpPr>
        <p:spPr>
          <a:xfrm>
            <a:off x="0" y="1267216"/>
            <a:ext cx="12192000" cy="523220"/>
          </a:xfrm>
          <a:prstGeom prst="rect">
            <a:avLst/>
          </a:prstGeom>
        </p:spPr>
        <p:txBody>
          <a:bodyPr wrap="square">
            <a:spAutoFit/>
          </a:bodyPr>
          <a:lstStyle/>
          <a:p>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Thí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chứng</a:t>
            </a:r>
            <a:r>
              <a:rPr lang="en-US" sz="2800" b="1" dirty="0">
                <a:latin typeface="Times New Roman" pitchFamily="18" charset="0"/>
                <a:cs typeface="Times New Roman" pitchFamily="18" charset="0"/>
              </a:rPr>
              <a:t> minh </a:t>
            </a:r>
            <a:r>
              <a:rPr lang="en-US" sz="2800" b="1" dirty="0" err="1">
                <a:latin typeface="Times New Roman" pitchFamily="18" charset="0"/>
                <a:cs typeface="Times New Roman" pitchFamily="18" charset="0"/>
              </a:rPr>
              <a:t>lá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thoát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0" name="Rectangle 9"/>
          <p:cNvSpPr/>
          <p:nvPr/>
        </p:nvSpPr>
        <p:spPr>
          <a:xfrm>
            <a:off x="0" y="1673629"/>
            <a:ext cx="12192000" cy="523220"/>
          </a:xfrm>
          <a:prstGeom prst="rect">
            <a:avLst/>
          </a:prstGeom>
        </p:spPr>
        <p:txBody>
          <a:bodyPr wrap="square">
            <a:spAutoFit/>
          </a:bodyPr>
          <a:lstStyle/>
          <a:p>
            <a:r>
              <a:rPr lang="en-US" sz="2800" b="1" dirty="0">
                <a:latin typeface="Times New Roman" pitchFamily="18" charset="0"/>
                <a:cs typeface="Times New Roman" pitchFamily="18" charset="0"/>
              </a:rPr>
              <a:t>b. </a:t>
            </a:r>
            <a:r>
              <a:rPr lang="en-US" sz="2800" b="1" dirty="0" err="1">
                <a:latin typeface="Times New Roman" pitchFamily="18" charset="0"/>
                <a:cs typeface="Times New Roman" pitchFamily="18" charset="0"/>
              </a:rPr>
              <a:t>Thí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 2</a:t>
            </a:r>
            <a:endParaRPr lang="en-US" sz="2800" dirty="0">
              <a:latin typeface="Times New Roman" pitchFamily="18" charset="0"/>
              <a:cs typeface="Times New Roman" pitchFamily="18" charset="0"/>
            </a:endParaRPr>
          </a:p>
        </p:txBody>
      </p:sp>
      <p:sp>
        <p:nvSpPr>
          <p:cNvPr id="12" name="Rectangle 11"/>
          <p:cNvSpPr/>
          <p:nvPr/>
        </p:nvSpPr>
        <p:spPr>
          <a:xfrm>
            <a:off x="0" y="2094541"/>
            <a:ext cx="12192000" cy="4401205"/>
          </a:xfrm>
          <a:prstGeom prst="rect">
            <a:avLst/>
          </a:prstGeom>
        </p:spPr>
        <p:txBody>
          <a:bodyPr wrap="square">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Chuẩn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Dụng cụ</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tam </a:t>
            </a:r>
            <a:r>
              <a:rPr lang="en-US" sz="2800" dirty="0" err="1">
                <a:latin typeface="Times New Roman" pitchFamily="18" charset="0"/>
                <a:cs typeface="Times New Roman" pitchFamily="18" charset="0"/>
              </a:rPr>
              <a:t>giác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Mẫu vật hai cây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cỡ</a:t>
            </a:r>
            <a:r>
              <a:rPr lang="vi-VN" sz="2800" dirty="0">
                <a:latin typeface="Times New Roman" pitchFamily="18" charset="0"/>
                <a:cs typeface="Times New Roman" pitchFamily="18" charset="0"/>
              </a:rPr>
              <a:t>.</a:t>
            </a:r>
          </a:p>
          <a:p>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Tiến hành</a:t>
            </a:r>
          </a:p>
          <a:p>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B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tam </a:t>
            </a:r>
            <a:r>
              <a:rPr lang="en-US" sz="2800" dirty="0" err="1">
                <a:latin typeface="Times New Roman" pitchFamily="18" charset="0"/>
                <a:cs typeface="Times New Roman" pitchFamily="18" charset="0"/>
              </a:rPr>
              <a:t>giác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a:t>
            </a:r>
          </a:p>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B, </a:t>
            </a:r>
            <a:r>
              <a:rPr lang="en-US" sz="2800" dirty="0" err="1">
                <a:latin typeface="Times New Roman" pitchFamily="18" charset="0"/>
                <a:cs typeface="Times New Roman" pitchFamily="18" charset="0"/>
              </a:rPr>
              <a:t>chứng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thoát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a:t>
            </a:r>
          </a:p>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luận</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8" name="TextBox 7"/>
          <p:cNvSpPr txBox="1"/>
          <p:nvPr/>
        </p:nvSpPr>
        <p:spPr>
          <a:xfrm>
            <a:off x="3962399" y="1915885"/>
            <a:ext cx="7300687"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nghiệm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rút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luận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
                                            <p:txEl>
                                              <p:pRg st="7" end="7"/>
                                            </p:txEl>
                                          </p:spTgt>
                                        </p:tgtEl>
                                        <p:attrNameLst>
                                          <p:attrName>style.visibility</p:attrName>
                                        </p:attrNameLst>
                                      </p:cBhvr>
                                      <p:to>
                                        <p:strVal val="visible"/>
                                      </p:to>
                                    </p:set>
                                    <p:anim calcmode="lin" valueType="num">
                                      <p:cBhvr>
                                        <p:cTn id="7" dur="500" fill="hold"/>
                                        <p:tgtEl>
                                          <p:spTgt spid="12">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2">
                                            <p:txEl>
                                              <p:pRg st="8" end="8"/>
                                            </p:txEl>
                                          </p:spTgt>
                                        </p:tgtEl>
                                        <p:attrNameLst>
                                          <p:attrName>style.visibility</p:attrName>
                                        </p:attrNameLst>
                                      </p:cBhvr>
                                      <p:to>
                                        <p:strVal val="visible"/>
                                      </p:to>
                                    </p:set>
                                    <p:anim calcmode="lin" valueType="num">
                                      <p:cBhvr>
                                        <p:cTn id="18" dur="500" fill="hold"/>
                                        <p:tgtEl>
                                          <p:spTgt spid="12">
                                            <p:txEl>
                                              <p:pRg st="8" end="8"/>
                                            </p:txEl>
                                          </p:spTgt>
                                        </p:tgtEl>
                                        <p:attrNameLst>
                                          <p:attrName>ppt_w</p:attrName>
                                        </p:attrNameLst>
                                      </p:cBhvr>
                                      <p:tavLst>
                                        <p:tav tm="0">
                                          <p:val>
                                            <p:fltVal val="0"/>
                                          </p:val>
                                        </p:tav>
                                        <p:tav tm="100000">
                                          <p:val>
                                            <p:strVal val="#ppt_w"/>
                                          </p:val>
                                        </p:tav>
                                      </p:tavLst>
                                    </p:anim>
                                    <p:anim calcmode="lin" valueType="num">
                                      <p:cBhvr>
                                        <p:cTn id="19" dur="500" fill="hold"/>
                                        <p:tgtEl>
                                          <p:spTgt spid="12">
                                            <p:txEl>
                                              <p:pRg st="8" end="8"/>
                                            </p:txEl>
                                          </p:spTgt>
                                        </p:tgtEl>
                                        <p:attrNameLst>
                                          <p:attrName>ppt_h</p:attrName>
                                        </p:attrNameLst>
                                      </p:cBhvr>
                                      <p:tavLst>
                                        <p:tav tm="0">
                                          <p:val>
                                            <p:fltVal val="0"/>
                                          </p:val>
                                        </p:tav>
                                        <p:tav tm="100000">
                                          <p:val>
                                            <p:strVal val="#ppt_h"/>
                                          </p:val>
                                        </p:tav>
                                      </p:tavLst>
                                    </p:anim>
                                  </p:childTnLst>
                                </p:cTn>
                              </p:par>
                              <p:par>
                                <p:cTn id="20" presetID="53" presetClass="exit" presetSubtype="0" fill="hold" grpId="1" nodeType="withEffect">
                                  <p:stCondLst>
                                    <p:cond delay="0"/>
                                  </p:stCondLst>
                                  <p:childTnLst>
                                    <p:anim calcmode="lin" valueType="num">
                                      <p:cBhvr>
                                        <p:cTn id="21" dur="500"/>
                                        <p:tgtEl>
                                          <p:spTgt spid="8"/>
                                        </p:tgtEl>
                                        <p:attrNameLst>
                                          <p:attrName>ppt_w</p:attrName>
                                        </p:attrNameLst>
                                      </p:cBhvr>
                                      <p:tavLst>
                                        <p:tav tm="0">
                                          <p:val>
                                            <p:strVal val="ppt_w"/>
                                          </p:val>
                                        </p:tav>
                                        <p:tav tm="100000">
                                          <p:val>
                                            <p:fltVal val="0"/>
                                          </p:val>
                                        </p:tav>
                                      </p:tavLst>
                                    </p:anim>
                                    <p:anim calcmode="lin" valueType="num">
                                      <p:cBhvr>
                                        <p:cTn id="22" dur="500"/>
                                        <p:tgtEl>
                                          <p:spTgt spid="8"/>
                                        </p:tgtEl>
                                        <p:attrNameLst>
                                          <p:attrName>ppt_h</p:attrName>
                                        </p:attrNameLst>
                                      </p:cBhvr>
                                      <p:tavLst>
                                        <p:tav tm="0">
                                          <p:val>
                                            <p:strVal val="ppt_h"/>
                                          </p:val>
                                        </p:tav>
                                        <p:tav tm="100000">
                                          <p:val>
                                            <p:fltVal val="0"/>
                                          </p:val>
                                        </p:tav>
                                      </p:tavLst>
                                    </p:anim>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19" name="Rectangle 18"/>
          <p:cNvSpPr/>
          <p:nvPr/>
        </p:nvSpPr>
        <p:spPr>
          <a:xfrm>
            <a:off x="0" y="1800878"/>
            <a:ext cx="12192000" cy="954107"/>
          </a:xfrm>
          <a:prstGeom prst="rect">
            <a:avLst/>
          </a:prstGeom>
        </p:spPr>
        <p:txBody>
          <a:bodyPr wrap="square">
            <a:spAutoFit/>
          </a:bodyPr>
          <a:lstStyle/>
          <a:p>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YẾU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ẢNH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DƯỠNG</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a:t>
            </a:r>
            <a:endParaRPr lang="en-US" sz="2800" b="1" dirty="0">
              <a:solidFill>
                <a:srgbClr val="0000FF"/>
              </a:solidFill>
            </a:endParaRPr>
          </a:p>
        </p:txBody>
      </p:sp>
      <p:sp>
        <p:nvSpPr>
          <p:cNvPr id="13" name="TextBox 12"/>
          <p:cNvSpPr txBox="1"/>
          <p:nvPr/>
        </p:nvSpPr>
        <p:spPr>
          <a:xfrm>
            <a:off x="0" y="965201"/>
            <a:ext cx="12192000" cy="892552"/>
          </a:xfrm>
          <a:prstGeom prst="rect">
            <a:avLst/>
          </a:prstGeom>
          <a:noFill/>
        </p:spPr>
        <p:txBody>
          <a:bodyPr wrap="square" rtlCol="0">
            <a:spAutoFit/>
          </a:bodyPr>
          <a:lstStyle/>
          <a:p>
            <a:pPr algn="just"/>
            <a:r>
              <a:rPr lang="en-US" sz="2600" b="1" dirty="0">
                <a:solidFill>
                  <a:srgbClr val="0000FF"/>
                </a:solidFill>
                <a:latin typeface="Times New Roman" pitchFamily="18" charset="0"/>
                <a:cs typeface="Times New Roman" pitchFamily="18" charset="0"/>
              </a:rPr>
              <a:t>II. </a:t>
            </a:r>
            <a:r>
              <a:rPr lang="en-US" sz="2600" b="1" dirty="0" err="1">
                <a:solidFill>
                  <a:srgbClr val="0000FF"/>
                </a:solidFill>
                <a:latin typeface="Times New Roman" pitchFamily="18" charset="0"/>
                <a:cs typeface="Times New Roman" pitchFamily="18" charset="0"/>
              </a:rPr>
              <a:t>THÍ</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NGHIỆM</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VẬN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CHUYỂN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NƯỚC</a:t>
            </a:r>
            <a:r>
              <a:rPr lang="en-US" sz="2600" b="1" dirty="0">
                <a:solidFill>
                  <a:srgbClr val="0000FF"/>
                </a:solidFill>
                <a:latin typeface="Times New Roman" pitchFamily="18" charset="0"/>
                <a:cs typeface="Times New Roman" pitchFamily="18" charset="0"/>
              </a:rPr>
              <a:t> Ở </a:t>
            </a:r>
            <a:r>
              <a:rPr lang="en-US" sz="2600" b="1" dirty="0" err="1">
                <a:solidFill>
                  <a:srgbClr val="0000FF"/>
                </a:solidFill>
                <a:latin typeface="Times New Roman" pitchFamily="18" charset="0"/>
                <a:cs typeface="Times New Roman" pitchFamily="18" charset="0"/>
              </a:rPr>
              <a:t>THÂN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CÂY</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THOÁT</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HƠI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NƯỚC</a:t>
            </a:r>
            <a:r>
              <a:rPr lang="en-US" sz="2600" b="1" dirty="0">
                <a:solidFill>
                  <a:srgbClr val="0000FF"/>
                </a:solidFill>
                <a:latin typeface="Times New Roman" pitchFamily="18" charset="0"/>
                <a:cs typeface="Times New Roman" pitchFamily="18" charset="0"/>
              </a:rPr>
              <a:t> Ở </a:t>
            </a:r>
            <a:r>
              <a:rPr lang="en-US" sz="2600" b="1" dirty="0" err="1">
                <a:solidFill>
                  <a:srgbClr val="0000FF"/>
                </a:solidFill>
                <a:latin typeface="Times New Roman" pitchFamily="18" charset="0"/>
                <a:cs typeface="Times New Roman" pitchFamily="18" charset="0"/>
              </a:rPr>
              <a:t>LÁ</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CÂY</a:t>
            </a:r>
            <a:r>
              <a:rPr lang="en-US" sz="2600" b="1" dirty="0">
                <a:solidFill>
                  <a:srgbClr val="0000FF"/>
                </a:solidFill>
                <a:latin typeface="Times New Roman" pitchFamily="18" charset="0"/>
                <a:cs typeface="Times New Roman" pitchFamily="18" charset="0"/>
              </a:rPr>
              <a:t>:</a:t>
            </a:r>
            <a:endParaRPr lang="en-US" sz="2600" dirty="0">
              <a:solidFill>
                <a:srgbClr val="0000FF"/>
              </a:solidFill>
              <a:latin typeface="Times New Roman" pitchFamily="18" charset="0"/>
              <a:cs typeface="Times New Roman" pitchFamily="18" charset="0"/>
            </a:endParaRPr>
          </a:p>
        </p:txBody>
      </p:sp>
      <p:sp>
        <p:nvSpPr>
          <p:cNvPr id="7" name="TextBox 6"/>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DƯỠNG</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from="(-#ppt_w/2)" to="(#ppt_x)" calcmode="lin" valueType="num">
                                      <p:cBhvr>
                                        <p:cTn id="7" dur="600" fill="hold">
                                          <p:stCondLst>
                                            <p:cond delay="0"/>
                                          </p:stCondLst>
                                        </p:cTn>
                                        <p:tgtEl>
                                          <p:spTgt spid="19"/>
                                        </p:tgtEl>
                                        <p:attrNameLst>
                                          <p:attrName>ppt_x</p:attrName>
                                        </p:attrNameLst>
                                      </p:cBhvr>
                                    </p:anim>
                                    <p:anim from="0" to="-1.0" calcmode="lin" valueType="num">
                                      <p:cBhvr>
                                        <p:cTn id="8" dur="200" decel="50000" autoRev="1" fill="hold">
                                          <p:stCondLst>
                                            <p:cond delay="600"/>
                                          </p:stCondLst>
                                        </p:cTn>
                                        <p:tgtEl>
                                          <p:spTgt spid="19"/>
                                        </p:tgtEl>
                                        <p:attrNameLst>
                                          <p:attrName>xshear</p:attrName>
                                        </p:attrNameLst>
                                      </p:cBhvr>
                                    </p:anim>
                                    <p:animScale>
                                      <p:cBhvr>
                                        <p:cTn id="9" dur="200" decel="100000" autoRev="1" fill="hold">
                                          <p:stCondLst>
                                            <p:cond delay="600"/>
                                          </p:stCondLst>
                                        </p:cTn>
                                        <p:tgtEl>
                                          <p:spTgt spid="19"/>
                                        </p:tgtEl>
                                      </p:cBhvr>
                                      <p:from x="100000" y="100000"/>
                                      <p:to x="80000" y="100000"/>
                                    </p:animScale>
                                    <p:anim by="(#ppt_h/3+#ppt_w*0.1)" calcmode="lin" valueType="num">
                                      <p:cBhvr additive="sum">
                                        <p:cTn id="10" dur="200" decel="100000" autoRev="1" fill="hold">
                                          <p:stCondLst>
                                            <p:cond delay="600"/>
                                          </p:stCondLst>
                                        </p:cTn>
                                        <p:tgtEl>
                                          <p:spTgt spid="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0" y="465367"/>
            <a:ext cx="4557486" cy="636176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584931" y="494848"/>
            <a:ext cx="4100428" cy="2349953"/>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734605" y="466046"/>
            <a:ext cx="3944938" cy="2385861"/>
          </a:xfrm>
          <a:prstGeom prst="rect">
            <a:avLst/>
          </a:prstGeom>
          <a:noFill/>
          <a:ln w="9525">
            <a:noFill/>
            <a:miter lim="800000"/>
            <a:headEnd/>
            <a:tailEnd/>
          </a:ln>
          <a:effectLst/>
        </p:spPr>
      </p:pic>
      <p:sp>
        <p:nvSpPr>
          <p:cNvPr id="8" name="TextBox 7"/>
          <p:cNvSpPr txBox="1"/>
          <p:nvPr/>
        </p:nvSpPr>
        <p:spPr>
          <a:xfrm>
            <a:off x="4615543" y="2931886"/>
            <a:ext cx="7576457" cy="3108543"/>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khoáng</a:t>
            </a:r>
            <a:r>
              <a:rPr lang="en-US" sz="2800" dirty="0">
                <a:latin typeface="Times New Roman" pitchFamily="18" charset="0"/>
                <a:cs typeface="Times New Roman" pitchFamily="18" charset="0"/>
              </a:rPr>
              <a:t>.</a:t>
            </a:r>
          </a:p>
        </p:txBody>
      </p:sp>
      <p:sp>
        <p:nvSpPr>
          <p:cNvPr id="10" name="TextBox 9"/>
          <p:cNvSpPr txBox="1"/>
          <p:nvPr/>
        </p:nvSpPr>
        <p:spPr>
          <a:xfrm>
            <a:off x="4577587" y="2593331"/>
            <a:ext cx="7576457" cy="3785652"/>
          </a:xfrm>
          <a:prstGeom prst="rect">
            <a:avLst/>
          </a:prstGeom>
          <a:noFill/>
        </p:spPr>
        <p:txBody>
          <a:bodyPr wrap="square" rtlCol="0">
            <a:spAutoFit/>
          </a:bodyPr>
          <a:lstStyle/>
          <a:p>
            <a:pPr algn="just">
              <a:buFontTx/>
              <a:buChar char="-"/>
            </a:pP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Nhiệt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của</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đất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ảnh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hưởng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rất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lớn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đến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sự</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hút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nước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và</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muối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khoáng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của</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rễ</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cây</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Nhiệt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càng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thấp</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thì</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tốc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khuếch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tán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các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chất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càng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chậm</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khi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tăng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nhiệt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lên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một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giới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hạn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nhất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định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làm</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tăng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sự</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hấp</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thụ</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nước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và</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muối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khoáng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Nhiệt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vượt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quá</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mức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tối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ưu</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thì</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tốc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hút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nước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và</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muối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khoáng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giảm</a:t>
            </a:r>
            <a:r>
              <a:rPr lang="en-US" sz="2400" dirty="0">
                <a:solidFill>
                  <a:srgbClr val="0000CC"/>
                </a:solidFill>
                <a:latin typeface="Times New Roman" pitchFamily="18" charset="0"/>
                <a:cs typeface="Times New Roman" pitchFamily="18" charset="0"/>
              </a:rPr>
              <a:t>.</a:t>
            </a:r>
          </a:p>
          <a:p>
            <a:pPr algn="just">
              <a:buFontTx/>
              <a:buChar char="-"/>
            </a:pP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Nhiệt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không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khí</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ảnh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hưởng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tới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quá</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trình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thoát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hơi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nước</a:t>
            </a:r>
            <a:r>
              <a:rPr lang="en-US" sz="2400" dirty="0">
                <a:solidFill>
                  <a:srgbClr val="0000CC"/>
                </a:solidFill>
                <a:latin typeface="Times New Roman" pitchFamily="18" charset="0"/>
                <a:cs typeface="Times New Roman" pitchFamily="18" charset="0"/>
              </a:rPr>
              <a:t> ở </a:t>
            </a:r>
            <a:r>
              <a:rPr lang="en-US" sz="2400" dirty="0" err="1">
                <a:solidFill>
                  <a:srgbClr val="0000CC"/>
                </a:solidFill>
                <a:latin typeface="Times New Roman" pitchFamily="18" charset="0"/>
                <a:cs typeface="Times New Roman" pitchFamily="18" charset="0"/>
              </a:rPr>
              <a:t>lá</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cây</a:t>
            </a:r>
            <a:r>
              <a:rPr lang="en-US" sz="2400" dirty="0">
                <a:solidFill>
                  <a:srgbClr val="0000CC"/>
                </a:solidFill>
                <a:latin typeface="Times New Roman" pitchFamily="18" charset="0"/>
                <a:cs typeface="Times New Roman" pitchFamily="18" charset="0"/>
              </a:rPr>
              <a:t>. Ban </a:t>
            </a:r>
            <a:r>
              <a:rPr lang="en-US" sz="2400" dirty="0" err="1">
                <a:solidFill>
                  <a:srgbClr val="0000CC"/>
                </a:solidFill>
                <a:latin typeface="Times New Roman" pitchFamily="18" charset="0"/>
                <a:cs typeface="Times New Roman" pitchFamily="18" charset="0"/>
              </a:rPr>
              <a:t>ngày</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nắng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nhiệt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tăng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cao</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thực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vật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cần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thoát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hơi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nước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mạnh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giữ</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cho</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cây</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không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bị</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đốt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nóng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khi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đó</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quá</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trình</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hút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nước</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và</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muối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khoáng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của</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rễ</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cây</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tăng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lên</a:t>
            </a:r>
            <a:r>
              <a:rPr lang="en-US" sz="2400" dirty="0">
                <a:solidFill>
                  <a:srgbClr val="0000CC"/>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1"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p:cTn id="29" dur="500" fill="hold"/>
                                        <p:tgtEl>
                                          <p:spTgt spid="1028"/>
                                        </p:tgtEl>
                                        <p:attrNameLst>
                                          <p:attrName>ppt_w</p:attrName>
                                        </p:attrNameLst>
                                      </p:cBhvr>
                                      <p:tavLst>
                                        <p:tav tm="0">
                                          <p:val>
                                            <p:fltVal val="0"/>
                                          </p:val>
                                        </p:tav>
                                        <p:tav tm="100000">
                                          <p:val>
                                            <p:strVal val="#ppt_w"/>
                                          </p:val>
                                        </p:tav>
                                      </p:tavLst>
                                    </p:anim>
                                    <p:anim calcmode="lin" valueType="num">
                                      <p:cBhvr>
                                        <p:cTn id="30" dur="500" fill="hold"/>
                                        <p:tgtEl>
                                          <p:spTgt spid="1028"/>
                                        </p:tgtEl>
                                        <p:attrNameLst>
                                          <p:attrName>ppt_h</p:attrName>
                                        </p:attrNameLst>
                                      </p:cBhvr>
                                      <p:tavLst>
                                        <p:tav tm="0">
                                          <p:val>
                                            <p:fltVal val="0"/>
                                          </p:val>
                                        </p:tav>
                                        <p:tav tm="100000">
                                          <p:val>
                                            <p:strVal val="#ppt_h"/>
                                          </p:val>
                                        </p:tav>
                                      </p:tavLst>
                                    </p:anim>
                                    <p:animEffect transition="in" filter="fade">
                                      <p:cBhvr>
                                        <p:cTn id="31" dur="500"/>
                                        <p:tgtEl>
                                          <p:spTgt spid="1028"/>
                                        </p:tgtEl>
                                      </p:cBhvr>
                                    </p:animEffect>
                                  </p:childTnLst>
                                </p:cTn>
                              </p:par>
                              <p:par>
                                <p:cTn id="32" presetID="53" presetClass="exit" presetSubtype="0" fill="hold" nodeType="withEffect">
                                  <p:stCondLst>
                                    <p:cond delay="0"/>
                                  </p:stCondLst>
                                  <p:childTnLst>
                                    <p:anim calcmode="lin" valueType="num">
                                      <p:cBhvr>
                                        <p:cTn id="33" dur="500"/>
                                        <p:tgtEl>
                                          <p:spTgt spid="1027"/>
                                        </p:tgtEl>
                                        <p:attrNameLst>
                                          <p:attrName>ppt_w</p:attrName>
                                        </p:attrNameLst>
                                      </p:cBhvr>
                                      <p:tavLst>
                                        <p:tav tm="0">
                                          <p:val>
                                            <p:strVal val="ppt_w"/>
                                          </p:val>
                                        </p:tav>
                                        <p:tav tm="100000">
                                          <p:val>
                                            <p:fltVal val="0"/>
                                          </p:val>
                                        </p:tav>
                                      </p:tavLst>
                                    </p:anim>
                                    <p:anim calcmode="lin" valueType="num">
                                      <p:cBhvr>
                                        <p:cTn id="34" dur="500"/>
                                        <p:tgtEl>
                                          <p:spTgt spid="1027"/>
                                        </p:tgtEl>
                                        <p:attrNameLst>
                                          <p:attrName>ppt_h</p:attrName>
                                        </p:attrNameLst>
                                      </p:cBhvr>
                                      <p:tavLst>
                                        <p:tav tm="0">
                                          <p:val>
                                            <p:strVal val="ppt_h"/>
                                          </p:val>
                                        </p:tav>
                                        <p:tav tm="100000">
                                          <p:val>
                                            <p:fltVal val="0"/>
                                          </p:val>
                                        </p:tav>
                                      </p:tavLst>
                                    </p:anim>
                                    <p:animEffect transition="out" filter="fade">
                                      <p:cBhvr>
                                        <p:cTn id="35" dur="500"/>
                                        <p:tgtEl>
                                          <p:spTgt spid="1027"/>
                                        </p:tgtEl>
                                      </p:cBhvr>
                                    </p:animEffect>
                                    <p:set>
                                      <p:cBhvr>
                                        <p:cTn id="36" dur="1" fill="hold">
                                          <p:stCondLst>
                                            <p:cond delay="499"/>
                                          </p:stCondLst>
                                        </p:cTn>
                                        <p:tgtEl>
                                          <p:spTgt spid="1027"/>
                                        </p:tgtEl>
                                        <p:attrNameLst>
                                          <p:attrName>style.visibility</p:attrName>
                                        </p:attrNameLst>
                                      </p:cBhvr>
                                      <p:to>
                                        <p:strVal val="hidden"/>
                                      </p:to>
                                    </p:set>
                                  </p:childTnLst>
                                </p:cTn>
                              </p:par>
                              <p:par>
                                <p:cTn id="37" presetID="53" presetClass="exit" presetSubtype="0" fill="hold" grpId="0" nodeType="withEffect">
                                  <p:stCondLst>
                                    <p:cond delay="0"/>
                                  </p:stCondLst>
                                  <p:childTnLst>
                                    <p:anim calcmode="lin" valueType="num">
                                      <p:cBhvr>
                                        <p:cTn id="38" dur="500"/>
                                        <p:tgtEl>
                                          <p:spTgt spid="8"/>
                                        </p:tgtEl>
                                        <p:attrNameLst>
                                          <p:attrName>ppt_w</p:attrName>
                                        </p:attrNameLst>
                                      </p:cBhvr>
                                      <p:tavLst>
                                        <p:tav tm="0">
                                          <p:val>
                                            <p:strVal val="ppt_w"/>
                                          </p:val>
                                        </p:tav>
                                        <p:tav tm="100000">
                                          <p:val>
                                            <p:fltVal val="0"/>
                                          </p:val>
                                        </p:tav>
                                      </p:tavLst>
                                    </p:anim>
                                    <p:anim calcmode="lin" valueType="num">
                                      <p:cBhvr>
                                        <p:cTn id="39" dur="500"/>
                                        <p:tgtEl>
                                          <p:spTgt spid="8"/>
                                        </p:tgtEl>
                                        <p:attrNameLst>
                                          <p:attrName>ppt_h</p:attrName>
                                        </p:attrNameLst>
                                      </p:cBhvr>
                                      <p:tavLst>
                                        <p:tav tm="0">
                                          <p:val>
                                            <p:strVal val="ppt_h"/>
                                          </p:val>
                                        </p:tav>
                                        <p:tav tm="100000">
                                          <p:val>
                                            <p:fltVal val="0"/>
                                          </p:val>
                                        </p:tav>
                                      </p:tavLst>
                                    </p:anim>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from="(-#ppt_w/2)" to="(#ppt_x)" calcmode="lin" valueType="num">
                                      <p:cBhvr>
                                        <p:cTn id="46" dur="600" fill="hold">
                                          <p:stCondLst>
                                            <p:cond delay="0"/>
                                          </p:stCondLst>
                                        </p:cTn>
                                        <p:tgtEl>
                                          <p:spTgt spid="10"/>
                                        </p:tgtEl>
                                        <p:attrNameLst>
                                          <p:attrName>ppt_x</p:attrName>
                                        </p:attrNameLst>
                                      </p:cBhvr>
                                    </p:anim>
                                    <p:anim from="0" to="-1.0" calcmode="lin" valueType="num">
                                      <p:cBhvr>
                                        <p:cTn id="47" dur="200" decel="50000" autoRev="1" fill="hold">
                                          <p:stCondLst>
                                            <p:cond delay="600"/>
                                          </p:stCondLst>
                                        </p:cTn>
                                        <p:tgtEl>
                                          <p:spTgt spid="10"/>
                                        </p:tgtEl>
                                        <p:attrNameLst>
                                          <p:attrName>xshear</p:attrName>
                                        </p:attrNameLst>
                                      </p:cBhvr>
                                    </p:anim>
                                    <p:animScale>
                                      <p:cBhvr>
                                        <p:cTn id="48" dur="200" decel="100000" autoRev="1" fill="hold">
                                          <p:stCondLst>
                                            <p:cond delay="600"/>
                                          </p:stCondLst>
                                        </p:cTn>
                                        <p:tgtEl>
                                          <p:spTgt spid="10"/>
                                        </p:tgtEl>
                                      </p:cBhvr>
                                      <p:from x="100000" y="100000"/>
                                      <p:to x="80000" y="100000"/>
                                    </p:animScale>
                                    <p:anim by="(#ppt_h/3+#ppt_w*0.1)" calcmode="lin" valueType="num">
                                      <p:cBhvr additive="sum">
                                        <p:cTn id="49"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0" y="465367"/>
            <a:ext cx="4557486" cy="6361769"/>
          </a:xfrm>
          <a:prstGeom prst="rect">
            <a:avLst/>
          </a:prstGeom>
          <a:noFill/>
          <a:ln w="9525">
            <a:noFill/>
            <a:miter lim="800000"/>
            <a:headEnd/>
            <a:tailEnd/>
          </a:ln>
          <a:effectLst/>
        </p:spPr>
      </p:pic>
      <p:sp>
        <p:nvSpPr>
          <p:cNvPr id="8" name="TextBox 7"/>
          <p:cNvSpPr txBox="1"/>
          <p:nvPr/>
        </p:nvSpPr>
        <p:spPr>
          <a:xfrm>
            <a:off x="4615543" y="1378861"/>
            <a:ext cx="7576457" cy="3970318"/>
          </a:xfrm>
          <a:prstGeom prst="rect">
            <a:avLst/>
          </a:prstGeom>
          <a:noFill/>
        </p:spPr>
        <p:txBody>
          <a:bodyPr wrap="square" rtlCol="0">
            <a:spAutoFit/>
          </a:bodyPr>
          <a:lstStyle/>
          <a:p>
            <a:pPr algn="just">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a:t>
            </a:r>
          </a:p>
          <a:p>
            <a:pPr algn="just">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cường</a:t>
            </a:r>
            <a:r>
              <a:rPr lang="en-US" sz="2800" dirty="0">
                <a:latin typeface="Times New Roman" pitchFamily="18" charset="0"/>
                <a:cs typeface="Times New Roman" pitchFamily="18" charset="0"/>
              </a:rPr>
              <a:t>.</a:t>
            </a:r>
          </a:p>
        </p:txBody>
      </p:sp>
      <p:sp>
        <p:nvSpPr>
          <p:cNvPr id="9" name="TextBox 8"/>
          <p:cNvSpPr txBox="1"/>
          <p:nvPr/>
        </p:nvSpPr>
        <p:spPr>
          <a:xfrm>
            <a:off x="4717141" y="493485"/>
            <a:ext cx="7300687" cy="954107"/>
          </a:xfrm>
          <a:prstGeom prst="rect">
            <a:avLst/>
          </a:prstGeom>
          <a:noFill/>
        </p:spPr>
        <p:txBody>
          <a:bodyPr wrap="square" rtlCol="0">
            <a:spAutoFit/>
          </a:bodyPr>
          <a:lstStyle/>
          <a:p>
            <a:pPr algn="just"/>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hưởng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a:t>
            </a:r>
          </a:p>
        </p:txBody>
      </p:sp>
      <p:sp>
        <p:nvSpPr>
          <p:cNvPr id="12" name="TextBox 11"/>
          <p:cNvSpPr txBox="1"/>
          <p:nvPr/>
        </p:nvSpPr>
        <p:spPr>
          <a:xfrm>
            <a:off x="4615543" y="1429665"/>
            <a:ext cx="7576457" cy="1384995"/>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xốp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oxygen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a:t>
            </a:r>
          </a:p>
        </p:txBody>
      </p:sp>
      <p:sp>
        <p:nvSpPr>
          <p:cNvPr id="13" name="TextBox 12"/>
          <p:cNvSpPr txBox="1"/>
          <p:nvPr/>
        </p:nvSpPr>
        <p:spPr>
          <a:xfrm>
            <a:off x="4724399" y="574024"/>
            <a:ext cx="7300687" cy="954107"/>
          </a:xfrm>
          <a:prstGeom prst="rect">
            <a:avLst/>
          </a:prstGeom>
          <a:noFill/>
        </p:spPr>
        <p:txBody>
          <a:bodyPr wrap="square" rtlCol="0">
            <a:spAutoFit/>
          </a:bodyPr>
          <a:lstStyle/>
          <a:p>
            <a:pPr algn="just"/>
            <a:r>
              <a:rPr lang="en-US" sz="2800" dirty="0" err="1">
                <a:solidFill>
                  <a:srgbClr val="0000CC"/>
                </a:solidFill>
                <a:latin typeface="Times New Roman" pitchFamily="18" charset="0"/>
                <a:cs typeface="Times New Roman" pitchFamily="18" charset="0"/>
              </a:rPr>
              <a:t>Độ</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thoáng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khí</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ảnh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hưởng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như</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thế</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nào</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đến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trao</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đổi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nước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và</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dinh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dưỡng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của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cây</a:t>
            </a:r>
            <a:r>
              <a:rPr lang="en-US" sz="2800" dirty="0">
                <a:solidFill>
                  <a:srgbClr val="0000CC"/>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360"/>
                                          </p:val>
                                        </p:tav>
                                        <p:tav tm="100000">
                                          <p:val>
                                            <p:fltVal val="0"/>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downLeft)">
                                      <p:cBhvr>
                                        <p:cTn id="20" dur="500"/>
                                        <p:tgtEl>
                                          <p:spTgt spid="13"/>
                                        </p:tgtEl>
                                      </p:cBhvr>
                                    </p:animEffect>
                                  </p:childTnLst>
                                </p:cTn>
                              </p:par>
                              <p:par>
                                <p:cTn id="21" presetID="53" presetClass="exit" presetSubtype="0" fill="hold" grpId="0" nodeType="withEffect">
                                  <p:stCondLst>
                                    <p:cond delay="0"/>
                                  </p:stCondLst>
                                  <p:childTnLst>
                                    <p:anim calcmode="lin" valueType="num">
                                      <p:cBhvr>
                                        <p:cTn id="22" dur="500"/>
                                        <p:tgtEl>
                                          <p:spTgt spid="8"/>
                                        </p:tgtEl>
                                        <p:attrNameLst>
                                          <p:attrName>ppt_w</p:attrName>
                                        </p:attrNameLst>
                                      </p:cBhvr>
                                      <p:tavLst>
                                        <p:tav tm="0">
                                          <p:val>
                                            <p:strVal val="ppt_w"/>
                                          </p:val>
                                        </p:tav>
                                        <p:tav tm="100000">
                                          <p:val>
                                            <p:fltVal val="0"/>
                                          </p:val>
                                        </p:tav>
                                      </p:tavLst>
                                    </p:anim>
                                    <p:anim calcmode="lin" valueType="num">
                                      <p:cBhvr>
                                        <p:cTn id="23" dur="500"/>
                                        <p:tgtEl>
                                          <p:spTgt spid="8"/>
                                        </p:tgtEl>
                                        <p:attrNameLst>
                                          <p:attrName>ppt_h</p:attrName>
                                        </p:attrNameLst>
                                      </p:cBhvr>
                                      <p:tavLst>
                                        <p:tav tm="0">
                                          <p:val>
                                            <p:strVal val="ppt_h"/>
                                          </p:val>
                                        </p:tav>
                                        <p:tav tm="100000">
                                          <p:val>
                                            <p:fltVal val="0"/>
                                          </p:val>
                                        </p:tav>
                                      </p:tavLst>
                                    </p:anim>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53" presetClass="exit" presetSubtype="0" fill="hold" grpId="1" nodeType="with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1"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 calcmode="lin" valueType="num">
                                      <p:cBhvr>
                                        <p:cTn id="37" dur="500" fill="hold"/>
                                        <p:tgtEl>
                                          <p:spTgt spid="12"/>
                                        </p:tgtEl>
                                        <p:attrNameLst>
                                          <p:attrName>style.rotation</p:attrName>
                                        </p:attrNameLst>
                                      </p:cBhvr>
                                      <p:tavLst>
                                        <p:tav tm="0">
                                          <p:val>
                                            <p:fltVal val="360"/>
                                          </p:val>
                                        </p:tav>
                                        <p:tav tm="100000">
                                          <p:val>
                                            <p:fltVal val="0"/>
                                          </p:val>
                                        </p:tav>
                                      </p:tavLst>
                                    </p:anim>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2" grpId="1"/>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19" name="Rectangle 18"/>
          <p:cNvSpPr/>
          <p:nvPr/>
        </p:nvSpPr>
        <p:spPr>
          <a:xfrm>
            <a:off x="0" y="480078"/>
            <a:ext cx="12192000" cy="954107"/>
          </a:xfrm>
          <a:prstGeom prst="rect">
            <a:avLst/>
          </a:prstGeom>
        </p:spPr>
        <p:txBody>
          <a:bodyPr wrap="square">
            <a:spAutoFit/>
          </a:bodyPr>
          <a:lstStyle/>
          <a:p>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YẾU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ẢNH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DƯỠNG</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a:t>
            </a:r>
            <a:endParaRPr lang="en-US" sz="2800" b="1" dirty="0">
              <a:solidFill>
                <a:srgbClr val="0000FF"/>
              </a:solidFill>
            </a:endParaRPr>
          </a:p>
        </p:txBody>
      </p:sp>
      <p:sp>
        <p:nvSpPr>
          <p:cNvPr id="6" name="Rectangle 5"/>
          <p:cNvSpPr/>
          <p:nvPr/>
        </p:nvSpPr>
        <p:spPr>
          <a:xfrm>
            <a:off x="0" y="1399797"/>
            <a:ext cx="12192000" cy="954107"/>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chịu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8" name="TextBox 7"/>
          <p:cNvSpPr txBox="1"/>
          <p:nvPr/>
        </p:nvSpPr>
        <p:spPr>
          <a:xfrm>
            <a:off x="4615543" y="1886857"/>
            <a:ext cx="7576457" cy="2677656"/>
          </a:xfrm>
          <a:prstGeom prst="rect">
            <a:avLst/>
          </a:prstGeom>
          <a:noFill/>
        </p:spPr>
        <p:txBody>
          <a:bodyPr wrap="square" rtlCol="0">
            <a:spAutoFit/>
          </a:bodyPr>
          <a:lstStyle/>
          <a:p>
            <a:pPr algn="just"/>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trấu</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ruộng</a:t>
            </a:r>
            <a:r>
              <a:rPr lang="en-US" sz="2800" dirty="0">
                <a:solidFill>
                  <a:srgbClr val="0000FF"/>
                </a:solidFill>
                <a:latin typeface="Times New Roman" pitchFamily="18" charset="0"/>
                <a:cs typeface="Times New Roman" pitchFamily="18" charset="0"/>
              </a:rPr>
              <a:t> hay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sớm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xem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đem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nghiệp</a:t>
            </a:r>
            <a:r>
              <a:rPr lang="en-US" sz="2800" dirty="0">
                <a:solidFill>
                  <a:srgbClr val="0000FF"/>
                </a:solidFill>
                <a:latin typeface="Times New Roman" pitchFamily="18" charset="0"/>
                <a:cs typeface="Times New Roman" pitchFamily="18" charset="0"/>
              </a:rPr>
              <a:t>.</a:t>
            </a:r>
          </a:p>
        </p:txBody>
      </p:sp>
      <p:pic>
        <p:nvPicPr>
          <p:cNvPr id="4098" name="Picture 2"/>
          <p:cNvPicPr>
            <a:picLocks noChangeAspect="1" noChangeArrowheads="1"/>
          </p:cNvPicPr>
          <p:nvPr/>
        </p:nvPicPr>
        <p:blipFill>
          <a:blip r:embed="rId2"/>
          <a:srcRect/>
          <a:stretch>
            <a:fillRect/>
          </a:stretch>
        </p:blipFill>
        <p:spPr bwMode="auto">
          <a:xfrm>
            <a:off x="-1" y="1826519"/>
            <a:ext cx="4516521" cy="30647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style.rotation</p:attrName>
                                        </p:attrNameLst>
                                      </p:cBhvr>
                                      <p:tavLst>
                                        <p:tav tm="0">
                                          <p:val>
                                            <p:fltVal val="360"/>
                                          </p:val>
                                        </p:tav>
                                        <p:tav tm="100000">
                                          <p:val>
                                            <p:fltVal val="0"/>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8" name="TextBox 7"/>
          <p:cNvSpPr txBox="1"/>
          <p:nvPr/>
        </p:nvSpPr>
        <p:spPr>
          <a:xfrm>
            <a:off x="4615543" y="1886857"/>
            <a:ext cx="7576457" cy="2246769"/>
          </a:xfrm>
          <a:prstGeom prst="rect">
            <a:avLst/>
          </a:prstGeom>
          <a:noFill/>
        </p:spPr>
        <p:txBody>
          <a:bodyPr wrap="square" rtlCol="0">
            <a:spAutoFit/>
          </a:bodyPr>
          <a:lstStyle/>
          <a:p>
            <a:pPr algn="just"/>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Trong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điều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kiện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bình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thường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nên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thường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xuyên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cày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xới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để</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đất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tơi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xốp</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chứa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không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khí</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tạo</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điều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kiện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cho</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rễ</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cây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hô</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hấp</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làm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cỏ</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sục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bùn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phơi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ải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đất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để</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diệt</a:t>
            </a:r>
            <a:r>
              <a:rPr lang="en-US" sz="2800" dirty="0">
                <a:solidFill>
                  <a:srgbClr val="0000CC"/>
                </a:solidFill>
                <a:latin typeface="Times New Roman" pitchFamily="18" charset="0"/>
                <a:cs typeface="Times New Roman" pitchFamily="18" charset="0"/>
              </a:rPr>
              <a:t> vi </a:t>
            </a:r>
            <a:r>
              <a:rPr lang="en-US" sz="2800" dirty="0" err="1">
                <a:solidFill>
                  <a:srgbClr val="0000CC"/>
                </a:solidFill>
                <a:latin typeface="Times New Roman" pitchFamily="18" charset="0"/>
                <a:cs typeface="Times New Roman" pitchFamily="18" charset="0"/>
              </a:rPr>
              <a:t>sinh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vật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có</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hại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Trong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điều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kiện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ngập</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lụt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phải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tháo</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nước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xới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đất</a:t>
            </a:r>
            <a:r>
              <a:rPr lang="en-US" sz="2800" dirty="0">
                <a:solidFill>
                  <a:srgbClr val="0000CC"/>
                </a:solidFill>
                <a:latin typeface="Times New Roman" pitchFamily="18" charset="0"/>
                <a:cs typeface="Times New Roman" pitchFamily="18" charset="0"/>
              </a:rPr>
              <a:t>,…</a:t>
            </a:r>
          </a:p>
        </p:txBody>
      </p:sp>
      <p:pic>
        <p:nvPicPr>
          <p:cNvPr id="2" name="Picture 2"/>
          <p:cNvPicPr>
            <a:picLocks noChangeAspect="1" noChangeArrowheads="1"/>
          </p:cNvPicPr>
          <p:nvPr/>
        </p:nvPicPr>
        <p:blipFill>
          <a:blip r:embed="rId2"/>
          <a:srcRect/>
          <a:stretch>
            <a:fillRect/>
          </a:stretch>
        </p:blipFill>
        <p:spPr bwMode="auto">
          <a:xfrm>
            <a:off x="0" y="1545545"/>
            <a:ext cx="4516426" cy="28958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1"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style.rotation</p:attrName>
                                        </p:attrNameLst>
                                      </p:cBhvr>
                                      <p:tavLst>
                                        <p:tav tm="0">
                                          <p:val>
                                            <p:fltVal val="360"/>
                                          </p:val>
                                        </p:tav>
                                        <p:tav tm="100000">
                                          <p:val>
                                            <p:fltVal val="0"/>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44416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i="1" dirty="0" err="1">
                <a:solidFill>
                  <a:srgbClr val="0000FF"/>
                </a:solidFill>
                <a:latin typeface="Times New Roman" pitchFamily="18" charset="0"/>
                <a:cs typeface="Times New Roman" pitchFamily="18" charset="0"/>
              </a:rPr>
              <a:t>Hấp</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thụ</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nước</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và</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chất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khoáng</a:t>
            </a:r>
            <a:r>
              <a:rPr lang="en-US" sz="2800" b="1" i="1" dirty="0">
                <a:solidFill>
                  <a:srgbClr val="0000FF"/>
                </a:solidFill>
                <a:latin typeface="Times New Roman" pitchFamily="18" charset="0"/>
                <a:cs typeface="Times New Roman" pitchFamily="18" charset="0"/>
              </a:rPr>
              <a:t>: </a:t>
            </a:r>
          </a:p>
        </p:txBody>
      </p:sp>
      <p:sp>
        <p:nvSpPr>
          <p:cNvPr id="10" name="Rectangle 9"/>
          <p:cNvSpPr/>
          <p:nvPr/>
        </p:nvSpPr>
        <p:spPr>
          <a:xfrm>
            <a:off x="0" y="1951339"/>
            <a:ext cx="12192000" cy="523220"/>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đất</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hút</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rễ</a:t>
            </a:r>
            <a:r>
              <a:rPr lang="en-US" sz="2800" dirty="0">
                <a:solidFill>
                  <a:srgbClr val="0000FF"/>
                </a:solidFill>
                <a:latin typeface="Times New Roman" pitchFamily="18" charset="0"/>
                <a:cs typeface="Times New Roman" pitchFamily="18" charset="0"/>
              </a:rPr>
              <a:t>.</a:t>
            </a:r>
            <a:endParaRPr lang="en-US" sz="2800" dirty="0"/>
          </a:p>
        </p:txBody>
      </p:sp>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12" name="TextBox 11"/>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DƯỠNG</a:t>
            </a:r>
            <a:endParaRPr lang="en-US" sz="2800" dirty="0"/>
          </a:p>
        </p:txBody>
      </p:sp>
      <p:sp>
        <p:nvSpPr>
          <p:cNvPr id="13" name="TextBox 12"/>
          <p:cNvSpPr txBox="1"/>
          <p:nvPr/>
        </p:nvSpPr>
        <p:spPr>
          <a:xfrm>
            <a:off x="0" y="101599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a:t>
            </a:r>
          </a:p>
        </p:txBody>
      </p:sp>
      <p:sp>
        <p:nvSpPr>
          <p:cNvPr id="14" name="Rectangle 13"/>
          <p:cNvSpPr/>
          <p:nvPr/>
        </p:nvSpPr>
        <p:spPr>
          <a:xfrm>
            <a:off x="0" y="2409628"/>
            <a:ext cx="12192000" cy="954107"/>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đất</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bề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19" name="Rectangle 18"/>
          <p:cNvSpPr/>
          <p:nvPr/>
        </p:nvSpPr>
        <p:spPr>
          <a:xfrm>
            <a:off x="0" y="480078"/>
            <a:ext cx="12192000" cy="954107"/>
          </a:xfrm>
          <a:prstGeom prst="rect">
            <a:avLst/>
          </a:prstGeom>
        </p:spPr>
        <p:txBody>
          <a:bodyPr wrap="square">
            <a:spAutoFit/>
          </a:bodyPr>
          <a:lstStyle/>
          <a:p>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YẾU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ẢNH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DƯỠNG</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a:t>
            </a:r>
            <a:endParaRPr lang="en-US" sz="2800" b="1" dirty="0">
              <a:solidFill>
                <a:srgbClr val="0000FF"/>
              </a:solidFill>
            </a:endParaRPr>
          </a:p>
        </p:txBody>
      </p:sp>
      <p:sp>
        <p:nvSpPr>
          <p:cNvPr id="6" name="Rectangle 5"/>
          <p:cNvSpPr/>
          <p:nvPr/>
        </p:nvSpPr>
        <p:spPr>
          <a:xfrm>
            <a:off x="0" y="1399797"/>
            <a:ext cx="12192000" cy="954107"/>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chịu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a:t>
            </a:r>
            <a:endParaRPr lang="en-US" sz="2800" dirty="0"/>
          </a:p>
        </p:txBody>
      </p:sp>
      <p:sp>
        <p:nvSpPr>
          <p:cNvPr id="5" name="Rectangle 4"/>
          <p:cNvSpPr/>
          <p:nvPr/>
        </p:nvSpPr>
        <p:spPr>
          <a:xfrm>
            <a:off x="0" y="2316135"/>
            <a:ext cx="12192000" cy="954107"/>
          </a:xfrm>
          <a:prstGeom prst="rect">
            <a:avLst/>
          </a:prstGeom>
        </p:spPr>
        <p:txBody>
          <a:bodyPr wrap="square">
            <a:spAutoFit/>
          </a:bodyPr>
          <a:lstStyle/>
          <a:p>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CHUYỂN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TIỄN</a:t>
            </a:r>
            <a:r>
              <a:rPr lang="en-US" sz="2800" b="1" dirty="0">
                <a:solidFill>
                  <a:srgbClr val="0000FF"/>
                </a:solidFill>
                <a:latin typeface="Times New Roman" pitchFamily="18" charset="0"/>
                <a:cs typeface="Times New Roman" pitchFamily="18" charset="0"/>
              </a:rPr>
              <a:t>.</a:t>
            </a:r>
            <a:endParaRPr lang="en-US"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8" name="TextBox 7"/>
          <p:cNvSpPr txBox="1"/>
          <p:nvPr/>
        </p:nvSpPr>
        <p:spPr>
          <a:xfrm>
            <a:off x="4615543" y="638628"/>
            <a:ext cx="7576457" cy="954107"/>
          </a:xfrm>
          <a:prstGeom prst="rect">
            <a:avLst/>
          </a:prstGeom>
          <a:noFill/>
        </p:spPr>
        <p:txBody>
          <a:bodyPr wrap="square" rtlCol="0">
            <a:spAutoFit/>
          </a:bodyPr>
          <a:lstStyle/>
          <a:p>
            <a:pPr algn="just"/>
            <a:r>
              <a:rPr lang="en-US" sz="2800" dirty="0">
                <a:solidFill>
                  <a:srgbClr val="0000CC"/>
                </a:solidFill>
                <a:latin typeface="+mj-lt"/>
              </a:rPr>
              <a:t>- </a:t>
            </a:r>
            <a:r>
              <a:rPr lang="vi-VN" sz="2800" dirty="0">
                <a:solidFill>
                  <a:srgbClr val="0000CC"/>
                </a:solidFill>
                <a:latin typeface="+mj-lt"/>
              </a:rPr>
              <a:t>Cân bằng nước của cây là sự cân bằng giữa hấp thụ, sử dụng và thoát hơi</a:t>
            </a:r>
            <a:r>
              <a:rPr lang="en-US" sz="2800" dirty="0">
                <a:solidFill>
                  <a:srgbClr val="0000CC"/>
                </a:solidFill>
                <a:latin typeface="+mj-lt"/>
              </a:rPr>
              <a:t> </a:t>
            </a:r>
            <a:r>
              <a:rPr lang="vi-VN" sz="2800" dirty="0">
                <a:solidFill>
                  <a:srgbClr val="0000CC"/>
                </a:solidFill>
                <a:latin typeface="+mj-lt"/>
              </a:rPr>
              <a:t>nước của cây.</a:t>
            </a:r>
            <a:endParaRPr lang="en-US" sz="2800" dirty="0">
              <a:solidFill>
                <a:srgbClr val="0000CC"/>
              </a:solidFill>
              <a:latin typeface="+mj-lt"/>
              <a:cs typeface="Times New Roman" pitchFamily="18" charset="0"/>
            </a:endParaRPr>
          </a:p>
        </p:txBody>
      </p:sp>
      <p:pic>
        <p:nvPicPr>
          <p:cNvPr id="5" name="Picture 2"/>
          <p:cNvPicPr>
            <a:picLocks noChangeAspect="1" noChangeArrowheads="1"/>
          </p:cNvPicPr>
          <p:nvPr/>
        </p:nvPicPr>
        <p:blipFill>
          <a:blip r:embed="rId2"/>
          <a:srcRect/>
          <a:stretch>
            <a:fillRect/>
          </a:stretch>
        </p:blipFill>
        <p:spPr bwMode="auto">
          <a:xfrm>
            <a:off x="1" y="1268403"/>
            <a:ext cx="4562018" cy="4087358"/>
          </a:xfrm>
          <a:prstGeom prst="rect">
            <a:avLst/>
          </a:prstGeom>
          <a:noFill/>
          <a:ln w="9525">
            <a:noFill/>
            <a:miter lim="800000"/>
            <a:headEnd/>
            <a:tailEnd/>
          </a:ln>
          <a:effectLst/>
        </p:spPr>
      </p:pic>
      <p:sp>
        <p:nvSpPr>
          <p:cNvPr id="6" name="Rectangle 5"/>
          <p:cNvSpPr/>
          <p:nvPr/>
        </p:nvSpPr>
        <p:spPr>
          <a:xfrm>
            <a:off x="4542972" y="1570282"/>
            <a:ext cx="7649028" cy="3539430"/>
          </a:xfrm>
          <a:prstGeom prst="rect">
            <a:avLst/>
          </a:prstGeom>
        </p:spPr>
        <p:txBody>
          <a:bodyPr wrap="square">
            <a:spAutoFit/>
          </a:bodyPr>
          <a:lstStyle/>
          <a:p>
            <a:pPr algn="just"/>
            <a:r>
              <a:rPr lang="vi-VN" sz="2800" dirty="0">
                <a:solidFill>
                  <a:srgbClr val="0000CC"/>
                </a:solidFill>
                <a:latin typeface="+mj-lt"/>
              </a:rPr>
              <a:t>- </a:t>
            </a:r>
            <a:r>
              <a:rPr lang="vi-VN" sz="2800" b="1" dirty="0">
                <a:solidFill>
                  <a:srgbClr val="0000CC"/>
                </a:solidFill>
                <a:latin typeface="+mj-lt"/>
              </a:rPr>
              <a:t>Thời gian tưới nước </a:t>
            </a:r>
            <a:r>
              <a:rPr lang="vi-VN" sz="2800" dirty="0">
                <a:solidFill>
                  <a:srgbClr val="0000CC"/>
                </a:solidFill>
                <a:latin typeface="+mj-lt"/>
              </a:rPr>
              <a:t>cần căn cứ vào mùa, nhiệt độ và độ ẩm của không khí. Mùa hè và mùa thu có nhiệt độ cao cần tưới vào buổi sáng và buổi chiều, tránh tưới nước vào buổi trưa hoặc sau buổi trưa, vì khi đó nhiệt độ không khí cao làm cho cây dễ bị thương. Mùa xuân hoặc giữa thu trời mát mẻ thường tưới vào buổi trưa; còn mùa rét thường tưới vào lúc 2 – 3 giờ chiều.</a:t>
            </a:r>
            <a:endParaRPr lang="en-US" sz="2800" dirty="0">
              <a:solidFill>
                <a:srgbClr val="0000CC"/>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360"/>
                                          </p:val>
                                        </p:tav>
                                        <p:tav tm="100000">
                                          <p:val>
                                            <p:fltVal val="0"/>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8" name="TextBox 7"/>
          <p:cNvSpPr txBox="1"/>
          <p:nvPr/>
        </p:nvSpPr>
        <p:spPr>
          <a:xfrm>
            <a:off x="4615543" y="638628"/>
            <a:ext cx="7576457" cy="2246769"/>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Lượng nước </a:t>
            </a:r>
            <a:r>
              <a:rPr lang="vi-VN" sz="2800" dirty="0">
                <a:latin typeface="Times New Roman" pitchFamily="18" charset="0"/>
                <a:cs typeface="Times New Roman" pitchFamily="18" charset="0"/>
              </a:rPr>
              <a:t>cần cho cây căn cứ vào:</a:t>
            </a:r>
          </a:p>
          <a:p>
            <a:pPr algn="just"/>
            <a:r>
              <a:rPr lang="vi-VN" sz="2800" dirty="0">
                <a:latin typeface="Times New Roman" pitchFamily="18" charset="0"/>
                <a:cs typeface="Times New Roman" pitchFamily="18" charset="0"/>
              </a:rPr>
              <a:t>• Loại cây, thời điểm sinh trưởng và nhu cầu nước của cây. </a:t>
            </a:r>
            <a:endParaRPr lang="en-US" sz="2800" dirty="0">
              <a:latin typeface="Times New Roman" pitchFamily="18" charset="0"/>
              <a:cs typeface="Times New Roman" pitchFamily="18" charset="0"/>
            </a:endParaRPr>
          </a:p>
          <a:p>
            <a:pPr algn="just"/>
            <a:r>
              <a:rPr lang="vi-VN" sz="2800" dirty="0">
                <a:latin typeface="Times New Roman" pitchFamily="18" charset="0"/>
                <a:cs typeface="Times New Roman" pitchFamily="18" charset="0"/>
              </a:rPr>
              <a:t>• Loại đất (đất thịt, đất cát,...) và điều kiện môi trường.</a:t>
            </a:r>
          </a:p>
        </p:txBody>
      </p:sp>
      <p:pic>
        <p:nvPicPr>
          <p:cNvPr id="5" name="Picture 2"/>
          <p:cNvPicPr>
            <a:picLocks noChangeAspect="1" noChangeArrowheads="1"/>
          </p:cNvPicPr>
          <p:nvPr/>
        </p:nvPicPr>
        <p:blipFill>
          <a:blip r:embed="rId2"/>
          <a:srcRect/>
          <a:stretch>
            <a:fillRect/>
          </a:stretch>
        </p:blipFill>
        <p:spPr bwMode="auto">
          <a:xfrm>
            <a:off x="1" y="1268403"/>
            <a:ext cx="4562018" cy="4087358"/>
          </a:xfrm>
          <a:prstGeom prst="rect">
            <a:avLst/>
          </a:prstGeom>
          <a:noFill/>
          <a:ln w="9525">
            <a:noFill/>
            <a:miter lim="800000"/>
            <a:headEnd/>
            <a:tailEnd/>
          </a:ln>
          <a:effectLst/>
        </p:spPr>
      </p:pic>
      <p:sp>
        <p:nvSpPr>
          <p:cNvPr id="6" name="Rectangle 5"/>
          <p:cNvSpPr/>
          <p:nvPr/>
        </p:nvSpPr>
        <p:spPr>
          <a:xfrm>
            <a:off x="4542972" y="2847538"/>
            <a:ext cx="7649028" cy="3108543"/>
          </a:xfrm>
          <a:prstGeom prst="rect">
            <a:avLst/>
          </a:prstGeom>
        </p:spPr>
        <p:txBody>
          <a:bodyPr wrap="square">
            <a:spAutoFit/>
          </a:bodyPr>
          <a:lstStyle/>
          <a:p>
            <a:pPr algn="just"/>
            <a:r>
              <a:rPr lang="vi-VN" sz="2800" dirty="0">
                <a:latin typeface="+mj-lt"/>
              </a:rPr>
              <a:t>-</a:t>
            </a:r>
            <a:r>
              <a:rPr lang="vi-VN"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Cách tưới nước: </a:t>
            </a:r>
            <a:r>
              <a:rPr lang="vi-VN" sz="2800" dirty="0">
                <a:latin typeface="Times New Roman" pitchFamily="18" charset="0"/>
                <a:cs typeface="Times New Roman" pitchFamily="18" charset="0"/>
              </a:rPr>
              <a:t>nên tưới đủ nước vào một lần thay vì tưới nước nhiều lần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ngày vì rễ cây cũng cần được hấp thụ oxygen, tưới nhiều lần trong ngày cũng làm ảnh hưởng đến quá trình hấp thụ oxygen của rễ cây. Hệ thống tưới tự động (tưới phun) giúp tưới nước đúng giờ, đúng lượng nước mà cây trồng cần để phát triển.</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8" name="TextBox 7"/>
          <p:cNvSpPr txBox="1"/>
          <p:nvPr/>
        </p:nvSpPr>
        <p:spPr>
          <a:xfrm>
            <a:off x="4615543" y="2090066"/>
            <a:ext cx="7576457" cy="2677656"/>
          </a:xfrm>
          <a:prstGeom prst="rect">
            <a:avLst/>
          </a:prstGeom>
          <a:noFill/>
        </p:spPr>
        <p:txBody>
          <a:bodyPr wrap="square" rtlCol="0">
            <a:spAutoFit/>
          </a:bodyPr>
          <a:lstStyle/>
          <a:p>
            <a:pPr algn="just">
              <a:buFontTx/>
              <a:buChar char="-"/>
            </a:pP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Cần bón cân đối các loại phân cho cây trồng. </a:t>
            </a:r>
            <a:endParaRPr lang="en-US" sz="2800" dirty="0">
              <a:latin typeface="Times New Roman" pitchFamily="18" charset="0"/>
              <a:cs typeface="Times New Roman" pitchFamily="18" charset="0"/>
            </a:endParaRPr>
          </a:p>
          <a:p>
            <a:pPr algn="just">
              <a:buFontTx/>
              <a:buChar char="-"/>
            </a:pP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Bón phân đúng lúc và đúng cách, đúng thời tiết, mùa vụ. </a:t>
            </a:r>
            <a:endParaRPr lang="en-US" sz="2800" dirty="0">
              <a:latin typeface="Times New Roman" pitchFamily="18" charset="0"/>
              <a:cs typeface="Times New Roman" pitchFamily="18" charset="0"/>
            </a:endParaRPr>
          </a:p>
          <a:p>
            <a:pPr algn="just">
              <a:buFontTx/>
              <a:buChar char="-"/>
            </a:pP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Lựa chọn đúng loại phân, dạng phân và thời vụ bón hợp lí có thể nâng cao hiệu suất sử dụng phân bón.</a:t>
            </a:r>
          </a:p>
        </p:txBody>
      </p:sp>
      <p:pic>
        <p:nvPicPr>
          <p:cNvPr id="3074" name="Picture 2"/>
          <p:cNvPicPr>
            <a:picLocks noChangeAspect="1" noChangeArrowheads="1"/>
          </p:cNvPicPr>
          <p:nvPr/>
        </p:nvPicPr>
        <p:blipFill>
          <a:blip r:embed="rId2"/>
          <a:srcRect/>
          <a:stretch>
            <a:fillRect/>
          </a:stretch>
        </p:blipFill>
        <p:spPr bwMode="auto">
          <a:xfrm>
            <a:off x="-1" y="649521"/>
            <a:ext cx="4555675" cy="303711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0" y="3624941"/>
            <a:ext cx="4513943" cy="256413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lide(fromBottom)">
                                      <p:cBhvr>
                                        <p:cTn id="7" dur="500"/>
                                        <p:tgtEl>
                                          <p:spTgt spid="3074"/>
                                        </p:tgtEl>
                                      </p:cBhvr>
                                    </p:animEffect>
                                  </p:childTnLst>
                                </p:cTn>
                              </p:par>
                            </p:childTnLst>
                          </p:cTn>
                        </p:par>
                        <p:par>
                          <p:cTn id="8" fill="hold">
                            <p:stCondLst>
                              <p:cond delay="500"/>
                            </p:stCondLst>
                            <p:childTnLst>
                              <p:par>
                                <p:cTn id="9" presetID="34" presetClass="entr" presetSubtype="0"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 from="(-#ppt_w/2)" to="(#ppt_x)" calcmode="lin" valueType="num">
                                      <p:cBhvr>
                                        <p:cTn id="11" dur="600" fill="hold">
                                          <p:stCondLst>
                                            <p:cond delay="0"/>
                                          </p:stCondLst>
                                        </p:cTn>
                                        <p:tgtEl>
                                          <p:spTgt spid="3075"/>
                                        </p:tgtEl>
                                        <p:attrNameLst>
                                          <p:attrName>ppt_x</p:attrName>
                                        </p:attrNameLst>
                                      </p:cBhvr>
                                    </p:anim>
                                    <p:anim from="0" to="-1.0" calcmode="lin" valueType="num">
                                      <p:cBhvr>
                                        <p:cTn id="12" dur="200" decel="50000" autoRev="1" fill="hold">
                                          <p:stCondLst>
                                            <p:cond delay="600"/>
                                          </p:stCondLst>
                                        </p:cTn>
                                        <p:tgtEl>
                                          <p:spTgt spid="3075"/>
                                        </p:tgtEl>
                                        <p:attrNameLst>
                                          <p:attrName>xshear</p:attrName>
                                        </p:attrNameLst>
                                      </p:cBhvr>
                                    </p:anim>
                                    <p:animScale>
                                      <p:cBhvr>
                                        <p:cTn id="13" dur="200" decel="100000" autoRev="1" fill="hold">
                                          <p:stCondLst>
                                            <p:cond delay="600"/>
                                          </p:stCondLst>
                                        </p:cTn>
                                        <p:tgtEl>
                                          <p:spTgt spid="3075"/>
                                        </p:tgtEl>
                                      </p:cBhvr>
                                      <p:from x="100000" y="100000"/>
                                      <p:to x="80000" y="100000"/>
                                    </p:animScale>
                                    <p:anim by="(#ppt_h/3+#ppt_w*0.1)" calcmode="lin" valueType="num">
                                      <p:cBhvr additive="sum">
                                        <p:cTn id="14" dur="200" decel="100000" autoRev="1" fill="hold">
                                          <p:stCondLst>
                                            <p:cond delay="600"/>
                                          </p:stCondLst>
                                        </p:cTn>
                                        <p:tgtEl>
                                          <p:spTgt spid="3075"/>
                                        </p:tgtEl>
                                        <p:attrNameLst>
                                          <p:attrName>ppt_x</p:attrName>
                                        </p:attrNameLst>
                                      </p:cBhvr>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19" name="Rectangle 18"/>
          <p:cNvSpPr/>
          <p:nvPr/>
        </p:nvSpPr>
        <p:spPr>
          <a:xfrm>
            <a:off x="0" y="480078"/>
            <a:ext cx="12192000" cy="954107"/>
          </a:xfrm>
          <a:prstGeom prst="rect">
            <a:avLst/>
          </a:prstGeom>
        </p:spPr>
        <p:txBody>
          <a:bodyPr wrap="square">
            <a:spAutoFit/>
          </a:bodyPr>
          <a:lstStyle/>
          <a:p>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YẾU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ẢNH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DƯỠNG</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a:t>
            </a:r>
            <a:endParaRPr lang="en-US" sz="2800" b="1" dirty="0">
              <a:solidFill>
                <a:srgbClr val="0000FF"/>
              </a:solidFill>
            </a:endParaRPr>
          </a:p>
        </p:txBody>
      </p:sp>
      <p:sp>
        <p:nvSpPr>
          <p:cNvPr id="6" name="Rectangle 5"/>
          <p:cNvSpPr/>
          <p:nvPr/>
        </p:nvSpPr>
        <p:spPr>
          <a:xfrm>
            <a:off x="0" y="1399797"/>
            <a:ext cx="12192000" cy="954107"/>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chịu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a:t>
            </a:r>
            <a:endParaRPr lang="en-US" sz="2800" dirty="0"/>
          </a:p>
        </p:txBody>
      </p:sp>
      <p:sp>
        <p:nvSpPr>
          <p:cNvPr id="5" name="Rectangle 4"/>
          <p:cNvSpPr/>
          <p:nvPr/>
        </p:nvSpPr>
        <p:spPr>
          <a:xfrm>
            <a:off x="0" y="2316135"/>
            <a:ext cx="12192000" cy="954107"/>
          </a:xfrm>
          <a:prstGeom prst="rect">
            <a:avLst/>
          </a:prstGeom>
        </p:spPr>
        <p:txBody>
          <a:bodyPr wrap="square">
            <a:spAutoFit/>
          </a:bodyPr>
          <a:lstStyle/>
          <a:p>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VẬN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CHUYỂN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TIỄN</a:t>
            </a:r>
            <a:r>
              <a:rPr lang="en-US" sz="2800" b="1" dirty="0">
                <a:solidFill>
                  <a:srgbClr val="0000FF"/>
                </a:solidFill>
                <a:latin typeface="Times New Roman" pitchFamily="18" charset="0"/>
                <a:cs typeface="Times New Roman" pitchFamily="18" charset="0"/>
              </a:rPr>
              <a:t>.</a:t>
            </a:r>
            <a:endParaRPr lang="en-US" sz="2800" b="1" dirty="0">
              <a:solidFill>
                <a:srgbClr val="0000FF"/>
              </a:solidFill>
            </a:endParaRPr>
          </a:p>
        </p:txBody>
      </p:sp>
      <p:sp>
        <p:nvSpPr>
          <p:cNvPr id="7" name="Rectangle 6"/>
          <p:cNvSpPr/>
          <p:nvPr/>
        </p:nvSpPr>
        <p:spPr>
          <a:xfrm>
            <a:off x="0" y="3235854"/>
            <a:ext cx="12192000" cy="954107"/>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nâng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8" name="TextBox 7"/>
          <p:cNvSpPr txBox="1"/>
          <p:nvPr/>
        </p:nvSpPr>
        <p:spPr>
          <a:xfrm>
            <a:off x="4354287" y="595095"/>
            <a:ext cx="7837714" cy="5262979"/>
          </a:xfrm>
          <a:prstGeom prst="rect">
            <a:avLst/>
          </a:prstGeom>
          <a:noFill/>
        </p:spPr>
        <p:txBody>
          <a:bodyPr wrap="square" rtlCol="0">
            <a:spAutoFit/>
          </a:bodyPr>
          <a:lstStyle/>
          <a:p>
            <a:pPr algn="just"/>
            <a:r>
              <a:rPr lang="vi-VN" sz="2800" b="1" dirty="0">
                <a:latin typeface="Times New Roman" pitchFamily="18" charset="0"/>
                <a:cs typeface="Times New Roman" pitchFamily="18" charset="0"/>
              </a:rPr>
              <a:t>- Tưới nước: </a:t>
            </a:r>
            <a:r>
              <a:rPr lang="vi-VN" sz="2800" dirty="0">
                <a:latin typeface="Times New Roman" pitchFamily="18" charset="0"/>
                <a:cs typeface="Times New Roman" pitchFamily="18" charset="0"/>
              </a:rPr>
              <a:t>Cần nắm vững đặc tính của cây cảnh là cây thích ẩm ướt hay chịu hạn. Cây ưa ẩm cần lượng nước nhiều hơn, các cây mọng nước thì phải tưới nước cách nhau và giữ đất kh</a:t>
            </a:r>
            <a:r>
              <a:rPr lang="en-US" sz="2800" dirty="0">
                <a:latin typeface="Times New Roman" pitchFamily="18" charset="0"/>
                <a:cs typeface="Times New Roman" pitchFamily="18" charset="0"/>
              </a:rPr>
              <a:t>ô</a:t>
            </a:r>
            <a:r>
              <a:rPr lang="vi-VN" sz="2800" dirty="0">
                <a:latin typeface="Times New Roman" pitchFamily="18" charset="0"/>
                <a:cs typeface="Times New Roman" pitchFamily="18" charset="0"/>
              </a:rPr>
              <a:t> thoáng. Có thể quan sát bằng mắt thường bề mặt đất trong chậu, nếu đất trở nên nhạt màu hoặc hơi nứt thì nên tưới nước. Hoặc dùng tay ấn vào trong đất để cảm nhận độ khô của đất, từ đó kịp thời cung cấp nước cho cây. Lưu ý, chỉ sử dụng nước sạch, không nhiễm mặn, nhiễm phèn hay acid. Nước tưới cho cây cần ở nhiệt độ thường, không dùng nước lạnh (nước đá) hay nước nóng.</a:t>
            </a:r>
          </a:p>
        </p:txBody>
      </p:sp>
      <p:pic>
        <p:nvPicPr>
          <p:cNvPr id="5122" name="Picture 2"/>
          <p:cNvPicPr>
            <a:picLocks noChangeAspect="1" noChangeArrowheads="1"/>
          </p:cNvPicPr>
          <p:nvPr/>
        </p:nvPicPr>
        <p:blipFill>
          <a:blip r:embed="rId2"/>
          <a:srcRect/>
          <a:stretch>
            <a:fillRect/>
          </a:stretch>
        </p:blipFill>
        <p:spPr bwMode="auto">
          <a:xfrm>
            <a:off x="0" y="1108747"/>
            <a:ext cx="4310743" cy="388468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style.rotation</p:attrName>
                                        </p:attrNameLst>
                                      </p:cBhvr>
                                      <p:tavLst>
                                        <p:tav tm="0">
                                          <p:val>
                                            <p:fltVal val="360"/>
                                          </p:val>
                                        </p:tav>
                                        <p:tav tm="100000">
                                          <p:val>
                                            <p:fltVal val="0"/>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8" name="TextBox 7"/>
          <p:cNvSpPr txBox="1"/>
          <p:nvPr/>
        </p:nvSpPr>
        <p:spPr>
          <a:xfrm>
            <a:off x="4354287" y="1219197"/>
            <a:ext cx="7837714" cy="4401205"/>
          </a:xfrm>
          <a:prstGeom prst="rect">
            <a:avLst/>
          </a:prstGeom>
          <a:noFill/>
        </p:spPr>
        <p:txBody>
          <a:bodyPr wrap="square" rtlCol="0">
            <a:spAutoFit/>
          </a:bodyPr>
          <a:lstStyle/>
          <a:p>
            <a:pPr algn="just"/>
            <a:r>
              <a:rPr lang="en-US" sz="2800" b="1" dirty="0">
                <a:latin typeface="+mj-lt"/>
              </a:rPr>
              <a:t>- </a:t>
            </a:r>
            <a:r>
              <a:rPr lang="vi-VN" sz="2800" b="1" dirty="0">
                <a:latin typeface="+mj-lt"/>
              </a:rPr>
              <a:t>Bón phân: </a:t>
            </a:r>
            <a:r>
              <a:rPr lang="vi-VN" sz="2800" dirty="0">
                <a:latin typeface="+mj-lt"/>
              </a:rPr>
              <a:t>Ba chất mà cây trồng cần nhất là nitrogen, kali, phosphorus. Cây cảnh lá màu cần nhiều nitrogen. Cây cảnh cho hoa cần lượng kali cao. Phosphorus là chất khoáng tối quan trọng để giúp cây được sinh trưởng tốt, ra hoa nhanh, kết quả sớm. Có thể thả phân bón tan chậm trên bề mặt đất để nó từ từ ngấm vào đất sau mỗi lần tưới nước hoặc pha loãng phân bón cùng nước sạch và tưới quanh gốc cho cây. Cây trồng thuỷ sinh thì dùng dung dịch dinh dưỡng pha vào nước theo liều lượng nhất định.</a:t>
            </a:r>
          </a:p>
        </p:txBody>
      </p:sp>
      <p:pic>
        <p:nvPicPr>
          <p:cNvPr id="5122" name="Picture 2"/>
          <p:cNvPicPr>
            <a:picLocks noChangeAspect="1" noChangeArrowheads="1"/>
          </p:cNvPicPr>
          <p:nvPr/>
        </p:nvPicPr>
        <p:blipFill>
          <a:blip r:embed="rId2"/>
          <a:srcRect/>
          <a:stretch>
            <a:fillRect/>
          </a:stretch>
        </p:blipFill>
        <p:spPr bwMode="auto">
          <a:xfrm>
            <a:off x="0" y="1500625"/>
            <a:ext cx="4326269" cy="389867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ả một cây non mới trồng, mới mọc - Văn lớp 5 | VFO.V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9" name="Table 8"/>
          <p:cNvGraphicFramePr>
            <a:graphicFrameLocks noGrp="1"/>
          </p:cNvGraphicFramePr>
          <p:nvPr>
            <p:extLst/>
          </p:nvPr>
        </p:nvGraphicFramePr>
        <p:xfrm>
          <a:off x="380763" y="999275"/>
          <a:ext cx="11500427" cy="5728738"/>
        </p:xfrm>
        <a:graphic>
          <a:graphicData uri="http://schemas.openxmlformats.org/drawingml/2006/table">
            <a:tbl>
              <a:tblPr firstRow="1" firstCol="1" bandRow="1"/>
              <a:tblGrid>
                <a:gridCol w="3474027">
                  <a:extLst>
                    <a:ext uri="{9D8B030D-6E8A-4147-A177-3AD203B41FA5}">
                      <a16:colId xmlns:a16="http://schemas.microsoft.com/office/drawing/2014/main" val="2851328146"/>
                    </a:ext>
                  </a:extLst>
                </a:gridCol>
                <a:gridCol w="560192">
                  <a:extLst>
                    <a:ext uri="{9D8B030D-6E8A-4147-A177-3AD203B41FA5}">
                      <a16:colId xmlns:a16="http://schemas.microsoft.com/office/drawing/2014/main" val="3624857313"/>
                    </a:ext>
                  </a:extLst>
                </a:gridCol>
                <a:gridCol w="7466208">
                  <a:extLst>
                    <a:ext uri="{9D8B030D-6E8A-4147-A177-3AD203B41FA5}">
                      <a16:colId xmlns:a16="http://schemas.microsoft.com/office/drawing/2014/main" val="3610847412"/>
                    </a:ext>
                  </a:extLst>
                </a:gridCol>
              </a:tblGrid>
              <a:tr h="460335">
                <a:tc>
                  <a:txBody>
                    <a:bodyPr/>
                    <a:lstStyle/>
                    <a:p>
                      <a:pPr algn="ctr">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704139"/>
                  </a:ext>
                </a:extLst>
              </a:tr>
              <a:tr h="1238080">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non,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trồng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bón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mùn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khoáng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647677"/>
                  </a:ext>
                </a:extLst>
              </a:tr>
              <a:tr h="935120">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mưa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ngập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cung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5036200"/>
                  </a:ext>
                </a:extLst>
              </a:tr>
              <a:tr h="1238080">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mưa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bón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kali,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đậu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chắc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mẩy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5550696"/>
                  </a:ext>
                </a:extLst>
              </a:tr>
              <a:tr h="619041">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bón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371126"/>
                  </a:ext>
                </a:extLst>
              </a:tr>
              <a:tr h="619041">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bớt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ngắt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bớt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6518696"/>
                  </a:ext>
                </a:extLst>
              </a:tr>
              <a:tr h="619041">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lúa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rễ</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tổn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395362"/>
                  </a:ext>
                </a:extLst>
              </a:tr>
            </a:tbl>
          </a:graphicData>
        </a:graphic>
      </p:graphicFrame>
      <p:sp>
        <p:nvSpPr>
          <p:cNvPr id="10" name="TextBox 9"/>
          <p:cNvSpPr txBox="1"/>
          <p:nvPr/>
        </p:nvSpPr>
        <p:spPr>
          <a:xfrm>
            <a:off x="215899" y="168275"/>
            <a:ext cx="117544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tin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1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2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tin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phù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hợp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giải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thích</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3916217" y="1768694"/>
            <a:ext cx="508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a:t>
            </a:r>
          </a:p>
        </p:txBody>
      </p:sp>
      <p:sp>
        <p:nvSpPr>
          <p:cNvPr id="12" name="TextBox 11"/>
          <p:cNvSpPr txBox="1"/>
          <p:nvPr/>
        </p:nvSpPr>
        <p:spPr>
          <a:xfrm>
            <a:off x="3921496" y="2815493"/>
            <a:ext cx="508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a:t>
            </a:r>
          </a:p>
        </p:txBody>
      </p:sp>
      <p:sp>
        <p:nvSpPr>
          <p:cNvPr id="13" name="TextBox 12"/>
          <p:cNvSpPr txBox="1"/>
          <p:nvPr/>
        </p:nvSpPr>
        <p:spPr>
          <a:xfrm>
            <a:off x="3897745" y="3895871"/>
            <a:ext cx="508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3897745" y="5087512"/>
            <a:ext cx="50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t>
            </a:r>
          </a:p>
        </p:txBody>
      </p:sp>
      <p:sp>
        <p:nvSpPr>
          <p:cNvPr id="15" name="TextBox 14"/>
          <p:cNvSpPr txBox="1"/>
          <p:nvPr/>
        </p:nvSpPr>
        <p:spPr>
          <a:xfrm>
            <a:off x="3916217" y="5607230"/>
            <a:ext cx="50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a:t>
            </a:r>
          </a:p>
        </p:txBody>
      </p:sp>
      <p:sp>
        <p:nvSpPr>
          <p:cNvPr id="16" name="TextBox 15"/>
          <p:cNvSpPr txBox="1"/>
          <p:nvPr/>
        </p:nvSpPr>
        <p:spPr>
          <a:xfrm>
            <a:off x="3985491" y="6167216"/>
            <a:ext cx="508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a:t>
            </a:r>
          </a:p>
        </p:txBody>
      </p:sp>
    </p:spTree>
    <p:extLst>
      <p:ext uri="{BB962C8B-B14F-4D97-AF65-F5344CB8AC3E}">
        <p14:creationId xmlns:p14="http://schemas.microsoft.com/office/powerpoint/2010/main" val="327975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2" grpId="0"/>
      <p:bldP spid="13" grpId="0"/>
      <p:bldP spid="14" grpId="0"/>
      <p:bldP spid="15"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253039"/>
            <a:ext cx="2743200"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1" y="4375151"/>
            <a:ext cx="26447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1" y="2998788"/>
            <a:ext cx="346392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513" y="4508501"/>
            <a:ext cx="311785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0513" y="4508501"/>
            <a:ext cx="2341562"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7126" y="2193925"/>
            <a:ext cx="2830513"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4938" y="904875"/>
            <a:ext cx="2957513"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0513" y="-49213"/>
            <a:ext cx="2489200" cy="178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2714" y="561976"/>
            <a:ext cx="1724025"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47038" y="601664"/>
            <a:ext cx="2120900"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47038" y="-280988"/>
            <a:ext cx="2468562" cy="125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09208" y="-68263"/>
            <a:ext cx="21209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62538" y="2127251"/>
            <a:ext cx="1868488"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133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righ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righ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righ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righ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righ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507241" y="0"/>
            <a:ext cx="4025673" cy="6888852"/>
          </a:xfrm>
          <a:prstGeom prst="rect">
            <a:avLst/>
          </a:prstGeom>
          <a:noFill/>
          <a:ln w="9525">
            <a:noFill/>
            <a:miter lim="800000"/>
            <a:headEnd/>
            <a:tailEnd/>
          </a:ln>
          <a:effectLst/>
        </p:spPr>
      </p:pic>
      <p:sp>
        <p:nvSpPr>
          <p:cNvPr id="4" name="TextBox 3"/>
          <p:cNvSpPr txBox="1"/>
          <p:nvPr/>
        </p:nvSpPr>
        <p:spPr>
          <a:xfrm>
            <a:off x="3410856" y="2061029"/>
            <a:ext cx="5370286" cy="1384995"/>
          </a:xfrm>
          <a:prstGeom prst="rect">
            <a:avLst/>
          </a:prstGeom>
          <a:noFill/>
        </p:spPr>
        <p:txBody>
          <a:bodyPr wrap="square" rtlCol="0">
            <a:spAutoFit/>
          </a:bodyPr>
          <a:lstStyle/>
          <a:p>
            <a:pPr algn="just"/>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hấp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thụ</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nước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muối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khoáng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sẽ</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đâu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Bằng</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from="(-#ppt_w/2)" to="(#ppt_x)" calcmode="lin" valueType="num">
                                      <p:cBhvr>
                                        <p:cTn id="7" dur="600" fill="hold">
                                          <p:stCondLst>
                                            <p:cond delay="0"/>
                                          </p:stCondLst>
                                        </p:cTn>
                                        <p:tgtEl>
                                          <p:spTgt spid="3074"/>
                                        </p:tgtEl>
                                        <p:attrNameLst>
                                          <p:attrName>ppt_x</p:attrName>
                                        </p:attrNameLst>
                                      </p:cBhvr>
                                    </p:anim>
                                    <p:anim from="0" to="-1.0" calcmode="lin" valueType="num">
                                      <p:cBhvr>
                                        <p:cTn id="8" dur="200" decel="50000" autoRev="1" fill="hold">
                                          <p:stCondLst>
                                            <p:cond delay="600"/>
                                          </p:stCondLst>
                                        </p:cTn>
                                        <p:tgtEl>
                                          <p:spTgt spid="3074"/>
                                        </p:tgtEl>
                                        <p:attrNameLst>
                                          <p:attrName>xshear</p:attrName>
                                        </p:attrNameLst>
                                      </p:cBhvr>
                                    </p:anim>
                                    <p:animScale>
                                      <p:cBhvr>
                                        <p:cTn id="9" dur="200" decel="100000" autoRev="1" fill="hold">
                                          <p:stCondLst>
                                            <p:cond delay="600"/>
                                          </p:stCondLst>
                                        </p:cTn>
                                        <p:tgtEl>
                                          <p:spTgt spid="3074"/>
                                        </p:tgtEl>
                                      </p:cBhvr>
                                      <p:from x="100000" y="100000"/>
                                      <p:to x="80000" y="100000"/>
                                    </p:animScale>
                                    <p:anim by="(#ppt_h/3+#ppt_w*0.1)" calcmode="lin" valueType="num">
                                      <p:cBhvr additive="sum">
                                        <p:cTn id="10" dur="200" decel="100000" autoRev="1" fill="hold">
                                          <p:stCondLst>
                                            <p:cond delay="600"/>
                                          </p:stCondLst>
                                        </p:cTn>
                                        <p:tgtEl>
                                          <p:spTgt spid="307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8" presetClass="exit" presetSubtype="16" fill="hold" nodeType="clickEffect">
                                  <p:stCondLst>
                                    <p:cond delay="0"/>
                                  </p:stCondLst>
                                  <p:childTnLst>
                                    <p:animEffect transition="out" filter="diamond(in)">
                                      <p:cBhvr>
                                        <p:cTn id="14" dur="1000"/>
                                        <p:tgtEl>
                                          <p:spTgt spid="3074"/>
                                        </p:tgtEl>
                                      </p:cBhvr>
                                    </p:animEffect>
                                    <p:set>
                                      <p:cBhvr>
                                        <p:cTn id="15" dur="1" fill="hold">
                                          <p:stCondLst>
                                            <p:cond delay="999"/>
                                          </p:stCondLst>
                                        </p:cTn>
                                        <p:tgtEl>
                                          <p:spTgt spid="3074"/>
                                        </p:tgtEl>
                                        <p:attrNameLst>
                                          <p:attrName>style.visibility</p:attrName>
                                        </p:attrNameLst>
                                      </p:cBhvr>
                                      <p:to>
                                        <p:strVal val="hidden"/>
                                      </p:to>
                                    </p:se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DƯỠNG</a:t>
            </a:r>
            <a:endParaRPr lang="en-US" sz="2800" dirty="0"/>
          </a:p>
        </p:txBody>
      </p:sp>
      <p:sp>
        <p:nvSpPr>
          <p:cNvPr id="8" name="Rectangle 7"/>
          <p:cNvSpPr/>
          <p:nvPr/>
        </p:nvSpPr>
        <p:spPr>
          <a:xfrm>
            <a:off x="7271657" y="1044369"/>
            <a:ext cx="4920343" cy="1384995"/>
          </a:xfrm>
          <a:prstGeom prst="rect">
            <a:avLst/>
          </a:prstGeom>
        </p:spPr>
        <p:txBody>
          <a:bodyPr wrap="square">
            <a:spAutoFit/>
          </a:bodyPr>
          <a:lstStyle/>
          <a:p>
            <a:pPr algn="just"/>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khoáng</a:t>
            </a:r>
            <a:r>
              <a:rPr lang="en-US" sz="2800" dirty="0">
                <a:latin typeface="Times New Roman" pitchFamily="18" charset="0"/>
                <a:cs typeface="Times New Roman" pitchFamily="18" charset="0"/>
              </a:rPr>
              <a:t>.</a:t>
            </a:r>
          </a:p>
        </p:txBody>
      </p:sp>
      <p:pic>
        <p:nvPicPr>
          <p:cNvPr id="4098" name="Picture 2"/>
          <p:cNvPicPr>
            <a:picLocks noChangeAspect="1" noChangeArrowheads="1"/>
          </p:cNvPicPr>
          <p:nvPr/>
        </p:nvPicPr>
        <p:blipFill>
          <a:blip r:embed="rId2"/>
          <a:srcRect/>
          <a:stretch>
            <a:fillRect/>
          </a:stretch>
        </p:blipFill>
        <p:spPr bwMode="auto">
          <a:xfrm>
            <a:off x="0" y="984705"/>
            <a:ext cx="7269827" cy="5873295"/>
          </a:xfrm>
          <a:prstGeom prst="rect">
            <a:avLst/>
          </a:prstGeom>
          <a:noFill/>
          <a:ln w="9525">
            <a:noFill/>
            <a:miter lim="800000"/>
            <a:headEnd/>
            <a:tailEnd/>
          </a:ln>
          <a:effectLst/>
        </p:spPr>
      </p:pic>
      <p:sp>
        <p:nvSpPr>
          <p:cNvPr id="9" name="Rectangle 8"/>
          <p:cNvSpPr/>
          <p:nvPr/>
        </p:nvSpPr>
        <p:spPr>
          <a:xfrm>
            <a:off x="7271657" y="2444996"/>
            <a:ext cx="4920343" cy="954107"/>
          </a:xfrm>
          <a:prstGeom prst="rect">
            <a:avLst/>
          </a:prstGeom>
        </p:spPr>
        <p:txBody>
          <a:bodyPr wrap="square">
            <a:spAutoFit/>
          </a:bodyPr>
          <a:lstStyle/>
          <a:p>
            <a:pPr algn="just"/>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a:t>
            </a:r>
          </a:p>
        </p:txBody>
      </p:sp>
      <p:sp>
        <p:nvSpPr>
          <p:cNvPr id="10" name="Rectangle 9"/>
          <p:cNvSpPr/>
          <p:nvPr/>
        </p:nvSpPr>
        <p:spPr>
          <a:xfrm>
            <a:off x="7271657" y="3366653"/>
            <a:ext cx="4920343" cy="954107"/>
          </a:xfrm>
          <a:prstGeom prst="rect">
            <a:avLst/>
          </a:prstGeom>
        </p:spPr>
        <p:txBody>
          <a:bodyPr wrap="square">
            <a:spAutoFit/>
          </a:bodyPr>
          <a:lstStyle/>
          <a:p>
            <a:pPr algn="just"/>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a:t>
            </a:r>
          </a:p>
        </p:txBody>
      </p:sp>
      <p:sp>
        <p:nvSpPr>
          <p:cNvPr id="12" name="Rectangle 11"/>
          <p:cNvSpPr/>
          <p:nvPr/>
        </p:nvSpPr>
        <p:spPr>
          <a:xfrm>
            <a:off x="7271657" y="4244767"/>
            <a:ext cx="4920343" cy="954107"/>
          </a:xfrm>
          <a:prstGeom prst="rect">
            <a:avLst/>
          </a:prstGeom>
        </p:spPr>
        <p:txBody>
          <a:bodyPr wrap="square">
            <a:spAutoFit/>
          </a:bodyPr>
          <a:lstStyle/>
          <a:p>
            <a:pPr algn="just"/>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a:t>
            </a:r>
          </a:p>
        </p:txBody>
      </p:sp>
      <p:sp>
        <p:nvSpPr>
          <p:cNvPr id="13" name="Rectangle 12"/>
          <p:cNvSpPr/>
          <p:nvPr/>
        </p:nvSpPr>
        <p:spPr>
          <a:xfrm>
            <a:off x="7271657" y="5159167"/>
            <a:ext cx="4920343" cy="954107"/>
          </a:xfrm>
          <a:prstGeom prst="rect">
            <a:avLst/>
          </a:prstGeom>
        </p:spPr>
        <p:txBody>
          <a:bodyPr wrap="square">
            <a:spAutoFit/>
          </a:bodyPr>
          <a:lstStyle/>
          <a:p>
            <a:pPr algn="just"/>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444166"/>
            <a:ext cx="12192000" cy="523220"/>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1. </a:t>
            </a:r>
            <a:r>
              <a:rPr lang="en-US" sz="2800" b="1" i="1" dirty="0" err="1">
                <a:latin typeface="Times New Roman" pitchFamily="18" charset="0"/>
                <a:cs typeface="Times New Roman" pitchFamily="18" charset="0"/>
              </a:rPr>
              <a:t>Hấp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thụ</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nước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chất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khoáng</a:t>
            </a:r>
            <a:r>
              <a:rPr lang="en-US" sz="2800" b="1" i="1" dirty="0">
                <a:latin typeface="Times New Roman" pitchFamily="18" charset="0"/>
                <a:cs typeface="Times New Roman" pitchFamily="18" charset="0"/>
              </a:rPr>
              <a:t>: </a:t>
            </a:r>
          </a:p>
        </p:txBody>
      </p:sp>
      <p:sp>
        <p:nvSpPr>
          <p:cNvPr id="10" name="Rectangle 9"/>
          <p:cNvSpPr/>
          <p:nvPr/>
        </p:nvSpPr>
        <p:spPr>
          <a:xfrm>
            <a:off x="0" y="1951339"/>
            <a:ext cx="12192000"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a:t>
            </a:r>
            <a:endParaRPr lang="en-US" sz="2800" dirty="0"/>
          </a:p>
        </p:txBody>
      </p:sp>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12" name="TextBox 11"/>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DƯỠNG</a:t>
            </a:r>
            <a:endParaRPr lang="en-US" sz="2800" dirty="0"/>
          </a:p>
        </p:txBody>
      </p:sp>
      <p:sp>
        <p:nvSpPr>
          <p:cNvPr id="13" name="TextBox 12"/>
          <p:cNvSpPr txBox="1"/>
          <p:nvPr/>
        </p:nvSpPr>
        <p:spPr>
          <a:xfrm>
            <a:off x="0" y="101599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a:t>
            </a:r>
          </a:p>
        </p:txBody>
      </p:sp>
      <p:sp>
        <p:nvSpPr>
          <p:cNvPr id="14" name="Rectangle 13"/>
          <p:cNvSpPr/>
          <p:nvPr/>
        </p:nvSpPr>
        <p:spPr>
          <a:xfrm>
            <a:off x="0" y="2466597"/>
            <a:ext cx="12192000" cy="954107"/>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bề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a:t>
            </a:r>
            <a:endParaRPr lang="en-US" sz="2800" dirty="0"/>
          </a:p>
        </p:txBody>
      </p:sp>
      <p:sp>
        <p:nvSpPr>
          <p:cNvPr id="8" name="TextBox 7"/>
          <p:cNvSpPr txBox="1"/>
          <p:nvPr/>
        </p:nvSpPr>
        <p:spPr>
          <a:xfrm>
            <a:off x="0" y="3367309"/>
            <a:ext cx="12192000" cy="523220"/>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2. </a:t>
            </a:r>
            <a:r>
              <a:rPr lang="en-US" sz="2800" b="1" i="1" dirty="0" err="1">
                <a:latin typeface="Times New Roman" pitchFamily="18" charset="0"/>
                <a:cs typeface="Times New Roman" pitchFamily="18" charset="0"/>
              </a:rPr>
              <a:t>Vận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chuyển</a:t>
            </a:r>
            <a:r>
              <a:rPr lang="en-US" sz="2800" b="1" i="1" dirty="0">
                <a:latin typeface="Times New Roman" pitchFamily="18" charset="0"/>
                <a:cs typeface="Times New Roman" pitchFamily="18" charset="0"/>
              </a:rPr>
              <a:t> ở </a:t>
            </a:r>
            <a:r>
              <a:rPr lang="en-US" sz="2800" b="1" i="1" dirty="0" err="1">
                <a:latin typeface="Times New Roman" pitchFamily="18" charset="0"/>
                <a:cs typeface="Times New Roman" pitchFamily="18" charset="0"/>
              </a:rPr>
              <a:t>thân</a:t>
            </a:r>
            <a:r>
              <a:rPr lang="en-US" sz="2800" b="1" i="1" dirty="0">
                <a:latin typeface="Times New Roman" pitchFamily="18" charset="0"/>
                <a:cs typeface="Times New Roman" pitchFamily="18" charset="0"/>
              </a:rPr>
              <a:t>: </a:t>
            </a:r>
          </a:p>
        </p:txBody>
      </p:sp>
      <p:sp>
        <p:nvSpPr>
          <p:cNvPr id="15" name="Rectangle 14"/>
          <p:cNvSpPr/>
          <p:nvPr/>
        </p:nvSpPr>
        <p:spPr>
          <a:xfrm>
            <a:off x="0" y="3874481"/>
            <a:ext cx="12192000"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a:t>
            </a:r>
            <a:endParaRPr lang="en-US" sz="2800" dirty="0"/>
          </a:p>
        </p:txBody>
      </p:sp>
      <p:sp>
        <p:nvSpPr>
          <p:cNvPr id="16" name="Rectangle 15"/>
          <p:cNvSpPr/>
          <p:nvPr/>
        </p:nvSpPr>
        <p:spPr>
          <a:xfrm>
            <a:off x="0" y="4346198"/>
            <a:ext cx="12192000" cy="954107"/>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 calcmode="lin" valueType="num">
                                      <p:cBhvr>
                                        <p:cTn id="16" dur="500" fill="hold"/>
                                        <p:tgtEl>
                                          <p:spTgt spid="15"/>
                                        </p:tgtEl>
                                        <p:attrNameLst>
                                          <p:attrName>style.rotation</p:attrName>
                                        </p:attrNameLst>
                                      </p:cBhvr>
                                      <p:tavLst>
                                        <p:tav tm="0">
                                          <p:val>
                                            <p:fltVal val="360"/>
                                          </p:val>
                                        </p:tav>
                                        <p:tav tm="100000">
                                          <p:val>
                                            <p:fltVal val="0"/>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 calcmode="lin" valueType="num">
                                      <p:cBhvr>
                                        <p:cTn id="24" dur="500" fill="hold"/>
                                        <p:tgtEl>
                                          <p:spTgt spid="16"/>
                                        </p:tgtEl>
                                        <p:attrNameLst>
                                          <p:attrName>style.rotation</p:attrName>
                                        </p:attrNameLst>
                                      </p:cBhvr>
                                      <p:tavLst>
                                        <p:tav tm="0">
                                          <p:val>
                                            <p:fltVal val="360"/>
                                          </p:val>
                                        </p:tav>
                                        <p:tav tm="100000">
                                          <p:val>
                                            <p:fltVal val="0"/>
                                          </p:val>
                                        </p:tav>
                                      </p:tavLst>
                                    </p:anim>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DƯỠNG</a:t>
            </a:r>
            <a:endParaRPr lang="en-US" sz="2800" dirty="0"/>
          </a:p>
        </p:txBody>
      </p:sp>
      <p:sp>
        <p:nvSpPr>
          <p:cNvPr id="8" name="Rectangle 7"/>
          <p:cNvSpPr/>
          <p:nvPr/>
        </p:nvSpPr>
        <p:spPr>
          <a:xfrm>
            <a:off x="7271657" y="1044369"/>
            <a:ext cx="4920343" cy="1384995"/>
          </a:xfrm>
          <a:prstGeom prst="rect">
            <a:avLst/>
          </a:prstGeom>
        </p:spPr>
        <p:txBody>
          <a:bodyPr wrap="square">
            <a:spAutoFit/>
          </a:bodyPr>
          <a:lstStyle/>
          <a:p>
            <a:pPr algn="just"/>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khổng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a:t>
            </a:r>
          </a:p>
        </p:txBody>
      </p:sp>
      <p:sp>
        <p:nvSpPr>
          <p:cNvPr id="9" name="Rectangle 8"/>
          <p:cNvSpPr/>
          <p:nvPr/>
        </p:nvSpPr>
        <p:spPr>
          <a:xfrm>
            <a:off x="7271657" y="2444996"/>
            <a:ext cx="4920343" cy="2246769"/>
          </a:xfrm>
          <a:prstGeom prst="rect">
            <a:avLst/>
          </a:prstGeom>
        </p:spPr>
        <p:txBody>
          <a:bodyPr wrap="square">
            <a:spAutoFit/>
          </a:bodyPr>
          <a:lstStyle/>
          <a:p>
            <a:pPr algn="just"/>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a:t>
            </a:r>
          </a:p>
        </p:txBody>
      </p:sp>
      <p:pic>
        <p:nvPicPr>
          <p:cNvPr id="5122" name="Picture 2" descr="C:\Users\AsuS\Desktop\Capture.PNG"/>
          <p:cNvPicPr>
            <a:picLocks noChangeAspect="1" noChangeArrowheads="1"/>
          </p:cNvPicPr>
          <p:nvPr/>
        </p:nvPicPr>
        <p:blipFill>
          <a:blip r:embed="rId2"/>
          <a:srcRect/>
          <a:stretch>
            <a:fillRect/>
          </a:stretch>
        </p:blipFill>
        <p:spPr bwMode="auto">
          <a:xfrm>
            <a:off x="-1" y="1020989"/>
            <a:ext cx="7163887" cy="2984953"/>
          </a:xfrm>
          <a:prstGeom prst="rect">
            <a:avLst/>
          </a:prstGeom>
          <a:noFill/>
        </p:spPr>
      </p:pic>
      <p:pic>
        <p:nvPicPr>
          <p:cNvPr id="5123" name="Picture 3"/>
          <p:cNvPicPr>
            <a:picLocks noChangeAspect="1" noChangeArrowheads="1"/>
          </p:cNvPicPr>
          <p:nvPr/>
        </p:nvPicPr>
        <p:blipFill>
          <a:blip r:embed="rId3"/>
          <a:srcRect/>
          <a:stretch>
            <a:fillRect/>
          </a:stretch>
        </p:blipFill>
        <p:spPr bwMode="auto">
          <a:xfrm>
            <a:off x="609600" y="4088946"/>
            <a:ext cx="4659846" cy="21957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wipe(down)">
                                      <p:cBhvr>
                                        <p:cTn id="11" dur="500"/>
                                        <p:tgtEl>
                                          <p:spTgt spid="51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25: </a:t>
            </a:r>
            <a:r>
              <a:rPr lang="en-US" sz="2800" b="1" dirty="0" err="1">
                <a:solidFill>
                  <a:srgbClr val="FF0000"/>
                </a:solidFill>
                <a:latin typeface="Times New Roman" pitchFamily="18" charset="0"/>
                <a:cs typeface="Times New Roman" pitchFamily="18" charset="0"/>
              </a:rPr>
              <a:t>TRAO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DƯỠNG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DƯỠNG</a:t>
            </a:r>
            <a:endParaRPr lang="en-US" sz="2800" dirty="0"/>
          </a:p>
        </p:txBody>
      </p:sp>
      <p:sp>
        <p:nvSpPr>
          <p:cNvPr id="8" name="Rectangle 7"/>
          <p:cNvSpPr/>
          <p:nvPr/>
        </p:nvSpPr>
        <p:spPr>
          <a:xfrm>
            <a:off x="2975390" y="5355112"/>
            <a:ext cx="6763695" cy="523220"/>
          </a:xfrm>
          <a:prstGeom prst="rect">
            <a:avLst/>
          </a:prstGeom>
        </p:spPr>
        <p:txBody>
          <a:bodyPr wrap="square">
            <a:spAutoFit/>
          </a:bodyPr>
          <a:lstStyle/>
          <a:p>
            <a:pPr algn="just"/>
            <a:r>
              <a:rPr lang="en-US" sz="2800" dirty="0" err="1">
                <a:solidFill>
                  <a:srgbClr val="FF0000"/>
                </a:solidFill>
                <a:latin typeface="Times New Roman" pitchFamily="18" charset="0"/>
                <a:cs typeface="Times New Roman" pitchFamily="18" charset="0"/>
              </a:rPr>
              <a:t>Sự</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thoát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nước</a:t>
            </a:r>
            <a:r>
              <a:rPr lang="en-US" sz="2800" dirty="0">
                <a:solidFill>
                  <a:srgbClr val="FF0000"/>
                </a:solidFill>
                <a:latin typeface="Times New Roman" pitchFamily="18" charset="0"/>
                <a:cs typeface="Times New Roman" pitchFamily="18" charset="0"/>
              </a:rPr>
              <a:t> qua </a:t>
            </a:r>
            <a:r>
              <a:rPr lang="en-US" sz="2800" dirty="0" err="1">
                <a:solidFill>
                  <a:srgbClr val="FF0000"/>
                </a:solidFill>
                <a:latin typeface="Times New Roman" pitchFamily="18" charset="0"/>
                <a:cs typeface="Times New Roman" pitchFamily="18" charset="0"/>
              </a:rPr>
              <a:t>lá</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ý </a:t>
            </a:r>
            <a:r>
              <a:rPr lang="en-US" sz="2800" dirty="0" err="1">
                <a:solidFill>
                  <a:srgbClr val="FF0000"/>
                </a:solidFill>
                <a:latin typeface="Times New Roman" pitchFamily="18" charset="0"/>
                <a:cs typeface="Times New Roman" pitchFamily="18" charset="0"/>
              </a:rPr>
              <a:t>nghĩa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p>
        </p:txBody>
      </p:sp>
      <p:pic>
        <p:nvPicPr>
          <p:cNvPr id="5122" name="Picture 2" descr="C:\Users\AsuS\Desktop\Capture.PNG"/>
          <p:cNvPicPr>
            <a:picLocks noChangeAspect="1" noChangeArrowheads="1"/>
          </p:cNvPicPr>
          <p:nvPr/>
        </p:nvPicPr>
        <p:blipFill>
          <a:blip r:embed="rId2"/>
          <a:srcRect/>
          <a:stretch>
            <a:fillRect/>
          </a:stretch>
        </p:blipFill>
        <p:spPr bwMode="auto">
          <a:xfrm>
            <a:off x="1175618" y="1166132"/>
            <a:ext cx="9776460" cy="40735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4187</TotalTime>
  <Words>3477</Words>
  <Application>Microsoft Office PowerPoint</Application>
  <PresentationFormat>Widescreen</PresentationFormat>
  <Paragraphs>254</Paragraphs>
  <Slides>48</Slides>
  <Notes>0</Notes>
  <HiddenSlides>0</HiddenSlides>
  <MMClips>5</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48</vt:i4>
      </vt:variant>
    </vt:vector>
  </HeadingPairs>
  <TitlesOfParts>
    <vt:vector size="60" baseType="lpstr">
      <vt:lpstr>Arial</vt:lpstr>
      <vt:lpstr>Calibri</vt:lpstr>
      <vt:lpstr>Calibri Light</vt:lpstr>
      <vt:lpstr>Times New Roman</vt:lpstr>
      <vt:lpstr>Wingdings 3</vt:lpstr>
      <vt:lpstr>MỞ ĐẦU KHTN 7-HIỀN</vt:lpstr>
      <vt:lpstr>Office Theme</vt:lpstr>
      <vt:lpstr>1_Office Theme</vt:lpstr>
      <vt:lpstr>2_Office Theme</vt:lpstr>
      <vt:lpstr>3_Office Theme</vt:lpstr>
      <vt:lpstr>4_Office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706</cp:revision>
  <dcterms:created xsi:type="dcterms:W3CDTF">2022-07-11T10:05:56Z</dcterms:created>
  <dcterms:modified xsi:type="dcterms:W3CDTF">2025-03-20T01:09:49Z</dcterms:modified>
</cp:coreProperties>
</file>