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33" r:id="rId2"/>
    <p:sldId id="335" r:id="rId3"/>
    <p:sldId id="334" r:id="rId4"/>
    <p:sldId id="394" r:id="rId5"/>
    <p:sldId id="397" r:id="rId6"/>
    <p:sldId id="417" r:id="rId7"/>
    <p:sldId id="398" r:id="rId8"/>
    <p:sldId id="399" r:id="rId9"/>
    <p:sldId id="400" r:id="rId10"/>
    <p:sldId id="401" r:id="rId11"/>
    <p:sldId id="414" r:id="rId12"/>
    <p:sldId id="396" r:id="rId13"/>
    <p:sldId id="403" r:id="rId14"/>
    <p:sldId id="392" r:id="rId15"/>
    <p:sldId id="404" r:id="rId16"/>
    <p:sldId id="405" r:id="rId17"/>
    <p:sldId id="409" r:id="rId18"/>
    <p:sldId id="406" r:id="rId19"/>
    <p:sldId id="407" r:id="rId20"/>
    <p:sldId id="408" r:id="rId21"/>
    <p:sldId id="419" r:id="rId22"/>
    <p:sldId id="393" r:id="rId23"/>
    <p:sldId id="391" r:id="rId24"/>
    <p:sldId id="410" r:id="rId25"/>
    <p:sldId id="411" r:id="rId26"/>
    <p:sldId id="412" r:id="rId27"/>
    <p:sldId id="413" r:id="rId28"/>
    <p:sldId id="415" r:id="rId29"/>
    <p:sldId id="416" r:id="rId30"/>
    <p:sldId id="420" r:id="rId31"/>
    <p:sldId id="421" r:id="rId32"/>
    <p:sldId id="423" r:id="rId33"/>
    <p:sldId id="42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0000"/>
    <a:srgbClr val="0000CC"/>
    <a:srgbClr val="006600"/>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69" d="100"/>
          <a:sy n="69" d="100"/>
        </p:scale>
        <p:origin x="40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10/10/2024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10/10/2024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10/10/2024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10/10/2024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10/10/2024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10/10/2024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10/10/2024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10/10/2024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10/10/2024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10/10/2024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10/10/2024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10/10/2024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NHIÊN 7</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8842808" cy="3863353"/>
          </a:xfrm>
          <a:prstGeom prst="rect">
            <a:avLst/>
          </a:prstGeom>
          <a:noFill/>
          <a:ln w="9525">
            <a:noFill/>
            <a:miter lim="800000"/>
            <a:headEnd/>
            <a:tailEnd/>
          </a:ln>
          <a:effectLst/>
        </p:spPr>
      </p:pic>
      <p:sp>
        <p:nvSpPr>
          <p:cNvPr id="4" name="Rectangle 3"/>
          <p:cNvSpPr/>
          <p:nvPr/>
        </p:nvSpPr>
        <p:spPr>
          <a:xfrm>
            <a:off x="0" y="3863354"/>
            <a:ext cx="12192000" cy="2862322"/>
          </a:xfrm>
          <a:prstGeom prst="rect">
            <a:avLst/>
          </a:prstGeom>
        </p:spPr>
        <p:txBody>
          <a:bodyPr wrap="square">
            <a:spAutoFit/>
          </a:bodyPr>
          <a:lstStyle/>
          <a:p>
            <a:r>
              <a:rPr lang="en-US" sz="3600" dirty="0" smtClean="0">
                <a:solidFill>
                  <a:srgbClr val="0000FF"/>
                </a:solidFill>
                <a:latin typeface="+mj-lt"/>
              </a:rPr>
              <a:t>- </a:t>
            </a:r>
            <a:r>
              <a:rPr lang="vi-VN" sz="3600" dirty="0" smtClean="0">
                <a:solidFill>
                  <a:srgbClr val="0000FF"/>
                </a:solidFill>
                <a:latin typeface="+mj-lt"/>
              </a:rPr>
              <a:t>Phát biểu (3) đúng. Trong một phân tử, các nguyên tử có thể giống nhau hoặc khác nhau.</a:t>
            </a:r>
          </a:p>
          <a:p>
            <a:r>
              <a:rPr lang="en-US" sz="3600" dirty="0" smtClean="0">
                <a:solidFill>
                  <a:srgbClr val="0000FF"/>
                </a:solidFill>
                <a:latin typeface="+mj-lt"/>
              </a:rPr>
              <a:t>- </a:t>
            </a:r>
            <a:r>
              <a:rPr lang="vi-VN" sz="3600" dirty="0" smtClean="0">
                <a:solidFill>
                  <a:srgbClr val="0000FF"/>
                </a:solidFill>
                <a:latin typeface="+mj-lt"/>
              </a:rPr>
              <a:t>Ví dụ:</a:t>
            </a:r>
          </a:p>
          <a:p>
            <a:r>
              <a:rPr lang="en-US" sz="3600" dirty="0" smtClean="0">
                <a:solidFill>
                  <a:srgbClr val="0000FF"/>
                </a:solidFill>
                <a:latin typeface="+mj-lt"/>
              </a:rPr>
              <a:t>+</a:t>
            </a:r>
            <a:r>
              <a:rPr lang="vi-VN" sz="3600" dirty="0" smtClean="0">
                <a:solidFill>
                  <a:srgbClr val="0000FF"/>
                </a:solidFill>
                <a:latin typeface="+mj-lt"/>
              </a:rPr>
              <a:t> Mỗi phân tử nước gồm hai nguyên tử H và một nguyên tử O.</a:t>
            </a:r>
            <a:endParaRPr lang="en-US" sz="3600" dirty="0" smtClean="0">
              <a:solidFill>
                <a:srgbClr val="0000FF"/>
              </a:solidFill>
              <a:latin typeface="+mj-lt"/>
            </a:endParaRPr>
          </a:p>
          <a:p>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Mỗi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phân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iodine </a:t>
            </a:r>
            <a:r>
              <a:rPr lang="en-US" sz="3600" dirty="0" err="1" smtClean="0">
                <a:solidFill>
                  <a:srgbClr val="0000FF"/>
                </a:solidFill>
                <a:latin typeface="Times New Roman" pitchFamily="18" charset="0"/>
                <a:cs typeface="Times New Roman" pitchFamily="18" charset="0"/>
              </a:rPr>
              <a:t>gồm</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hai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nguyên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iodine </a:t>
            </a:r>
            <a:r>
              <a:rPr lang="en-US" sz="3600" dirty="0" err="1" smtClean="0">
                <a:solidFill>
                  <a:srgbClr val="0000FF"/>
                </a:solidFill>
                <a:latin typeface="Times New Roman" pitchFamily="18" charset="0"/>
                <a:cs typeface="Times New Roman" pitchFamily="18" charset="0"/>
              </a:rPr>
              <a:t>liên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kết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với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nhau</a:t>
            </a:r>
            <a:r>
              <a:rPr lang="en-US" sz="3600" dirty="0" smtClean="0">
                <a:solidFill>
                  <a:srgbClr val="0000FF"/>
                </a:solidFill>
                <a:latin typeface="Times New Roman" pitchFamily="18" charset="0"/>
                <a:cs typeface="Times New Roman" pitchFamily="18" charset="0"/>
              </a:rPr>
              <a:t>.</a:t>
            </a:r>
            <a:endParaRPr lang="vi-VN"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0" y="0"/>
            <a:ext cx="6973456" cy="6328229"/>
          </a:xfrm>
          <a:prstGeom prst="rect">
            <a:avLst/>
          </a:prstGeom>
          <a:noFill/>
          <a:ln w="9525">
            <a:noFill/>
            <a:miter lim="800000"/>
            <a:headEnd/>
            <a:tailEnd/>
          </a:ln>
          <a:effectLst/>
        </p:spPr>
      </p:pic>
      <p:sp>
        <p:nvSpPr>
          <p:cNvPr id="5" name="Rectangle 4"/>
          <p:cNvSpPr/>
          <p:nvPr/>
        </p:nvSpPr>
        <p:spPr>
          <a:xfrm>
            <a:off x="6852062" y="244019"/>
            <a:ext cx="5182920" cy="6186309"/>
          </a:xfrm>
          <a:prstGeom prst="rect">
            <a:avLst/>
          </a:prstGeom>
        </p:spPr>
        <p:txBody>
          <a:bodyPr wrap="square">
            <a:spAutoFit/>
          </a:bodyPr>
          <a:lstStyle/>
          <a:p>
            <a:pPr algn="just"/>
            <a:r>
              <a:rPr lang="vi-VN" sz="3600" dirty="0" smtClean="0">
                <a:solidFill>
                  <a:srgbClr val="0000FF"/>
                </a:solidFill>
                <a:latin typeface="Times New Roman" pitchFamily="18" charset="0"/>
                <a:cs typeface="Times New Roman" pitchFamily="18" charset="0"/>
              </a:rPr>
              <a:t>Xăng, dầu … đều là các chất lỏng dễ tách ra các phân tử và lan tỏa trong không khí, đặc biệt xăng, dầu … dễ bắt cháy. Do đó để bảo quản các nhiên liệu trên an toàn cần: lưu trữ, vận chuyển trong các thiết bị chuyên dụng và giữ chúng cách xa nguồn nhiệt.</a:t>
            </a:r>
            <a:endParaRPr lang="en-US"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80">
                                          <p:stCondLst>
                                            <p:cond delay="0"/>
                                          </p:stCondLst>
                                        </p:cTn>
                                        <p:tgtEl>
                                          <p:spTgt spid="5123"/>
                                        </p:tgtEl>
                                      </p:cBhvr>
                                    </p:animEffect>
                                    <p:anim calcmode="lin" valueType="num">
                                      <p:cBhvr>
                                        <p:cTn id="8"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3"/>
                                        </p:tgtEl>
                                      </p:cBhvr>
                                      <p:to x="100000" y="60000"/>
                                    </p:animScale>
                                    <p:animScale>
                                      <p:cBhvr>
                                        <p:cTn id="14" dur="166" decel="50000">
                                          <p:stCondLst>
                                            <p:cond delay="676"/>
                                          </p:stCondLst>
                                        </p:cTn>
                                        <p:tgtEl>
                                          <p:spTgt spid="5123"/>
                                        </p:tgtEl>
                                      </p:cBhvr>
                                      <p:to x="100000" y="100000"/>
                                    </p:animScale>
                                    <p:animScale>
                                      <p:cBhvr>
                                        <p:cTn id="15" dur="26">
                                          <p:stCondLst>
                                            <p:cond delay="1312"/>
                                          </p:stCondLst>
                                        </p:cTn>
                                        <p:tgtEl>
                                          <p:spTgt spid="5123"/>
                                        </p:tgtEl>
                                      </p:cBhvr>
                                      <p:to x="100000" y="80000"/>
                                    </p:animScale>
                                    <p:animScale>
                                      <p:cBhvr>
                                        <p:cTn id="16" dur="166" decel="50000">
                                          <p:stCondLst>
                                            <p:cond delay="1338"/>
                                          </p:stCondLst>
                                        </p:cTn>
                                        <p:tgtEl>
                                          <p:spTgt spid="5123"/>
                                        </p:tgtEl>
                                      </p:cBhvr>
                                      <p:to x="100000" y="100000"/>
                                    </p:animScale>
                                    <p:animScale>
                                      <p:cBhvr>
                                        <p:cTn id="17" dur="26">
                                          <p:stCondLst>
                                            <p:cond delay="1642"/>
                                          </p:stCondLst>
                                        </p:cTn>
                                        <p:tgtEl>
                                          <p:spTgt spid="5123"/>
                                        </p:tgtEl>
                                      </p:cBhvr>
                                      <p:to x="100000" y="90000"/>
                                    </p:animScale>
                                    <p:animScale>
                                      <p:cBhvr>
                                        <p:cTn id="18" dur="166" decel="50000">
                                          <p:stCondLst>
                                            <p:cond delay="1668"/>
                                          </p:stCondLst>
                                        </p:cTn>
                                        <p:tgtEl>
                                          <p:spTgt spid="5123"/>
                                        </p:tgtEl>
                                      </p:cBhvr>
                                      <p:to x="100000" y="100000"/>
                                    </p:animScale>
                                    <p:animScale>
                                      <p:cBhvr>
                                        <p:cTn id="19" dur="26">
                                          <p:stCondLst>
                                            <p:cond delay="1808"/>
                                          </p:stCondLst>
                                        </p:cTn>
                                        <p:tgtEl>
                                          <p:spTgt spid="5123"/>
                                        </p:tgtEl>
                                      </p:cBhvr>
                                      <p:to x="100000" y="95000"/>
                                    </p:animScale>
                                    <p:animScale>
                                      <p:cBhvr>
                                        <p:cTn id="20" dur="166" decel="50000">
                                          <p:stCondLst>
                                            <p:cond delay="1834"/>
                                          </p:stCondLst>
                                        </p:cTn>
                                        <p:tgtEl>
                                          <p:spTgt spid="512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lnSpcReduction="10000"/>
          </a:bodyPr>
          <a:lstStyle/>
          <a:p>
            <a:pPr algn="l"/>
            <a:r>
              <a:rPr lang="en-US" sz="2800" b="1" dirty="0" smtClean="0">
                <a:solidFill>
                  <a:srgbClr val="FF0000"/>
                </a:solidFill>
                <a:latin typeface="Times New Roman" pitchFamily="18" charset="0"/>
                <a:cs typeface="Times New Roman" pitchFamily="18" charset="0"/>
              </a:rPr>
              <a:t>I. PHÂN TỬ</a:t>
            </a:r>
          </a:p>
          <a:p>
            <a:pPr algn="l"/>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Khái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niệm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tử</a:t>
            </a:r>
            <a:r>
              <a:rPr lang="en-US" sz="2800" b="1" dirty="0" smtClean="0">
                <a:solidFill>
                  <a:srgbClr val="FF0000"/>
                </a:solidFill>
                <a:latin typeface="Times New Roman" pitchFamily="18" charset="0"/>
                <a:cs typeface="Times New Roman" pitchFamily="18" charset="0"/>
              </a:rPr>
              <a:t>:</a:t>
            </a:r>
          </a:p>
          <a:p>
            <a:pPr algn="l"/>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Phân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là</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hạt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đại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diện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cho</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chất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gồm</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một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số</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nguyên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gắn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kết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với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nhau</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bằng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liên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kết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hóa</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học</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và</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thể</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hiện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đầy</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đủ</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tính</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chất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hóa</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học</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của</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chất</a:t>
            </a:r>
            <a:r>
              <a:rPr lang="en-US" sz="3600" dirty="0" smtClean="0">
                <a:solidFill>
                  <a:srgbClr val="0000FF"/>
                </a:solidFill>
                <a:latin typeface="Times New Roman" pitchFamily="18" charset="0"/>
                <a:cs typeface="Times New Roman" pitchFamily="18" charset="0"/>
              </a:rPr>
              <a:t>.</a:t>
            </a:r>
          </a:p>
          <a:p>
            <a:pPr algn="l"/>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Ví</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dụ</a:t>
            </a:r>
            <a:r>
              <a:rPr lang="en-US" sz="3600" smtClean="0">
                <a:solidFill>
                  <a:srgbClr val="0000FF"/>
                </a:solidFill>
                <a:latin typeface="Times New Roman" pitchFamily="18" charset="0"/>
                <a:cs typeface="Times New Roman" pitchFamily="18" charset="0"/>
              </a:rPr>
              <a:t>: + </a:t>
            </a:r>
            <a:r>
              <a:rPr lang="en-US" sz="3600" dirty="0" err="1" smtClean="0">
                <a:solidFill>
                  <a:srgbClr val="0000FF"/>
                </a:solidFill>
                <a:latin typeface="Times New Roman" pitchFamily="18" charset="0"/>
                <a:cs typeface="Times New Roman" pitchFamily="18" charset="0"/>
              </a:rPr>
              <a:t>Phân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nước</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có</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hai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nguyên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H </a:t>
            </a:r>
            <a:r>
              <a:rPr lang="en-US" sz="3600" dirty="0" err="1" smtClean="0">
                <a:solidFill>
                  <a:srgbClr val="0000FF"/>
                </a:solidFill>
                <a:latin typeface="Times New Roman" pitchFamily="18" charset="0"/>
                <a:cs typeface="Times New Roman" pitchFamily="18" charset="0"/>
              </a:rPr>
              <a:t>và</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một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nguyên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O </a:t>
            </a:r>
            <a:r>
              <a:rPr lang="en-US" sz="3600" dirty="0" err="1" smtClean="0">
                <a:solidFill>
                  <a:srgbClr val="0000FF"/>
                </a:solidFill>
                <a:latin typeface="Times New Roman" pitchFamily="18" charset="0"/>
                <a:cs typeface="Times New Roman" pitchFamily="18" charset="0"/>
              </a:rPr>
              <a:t>liên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kết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với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nhau</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có</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dạng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gấp</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khúc</a:t>
            </a:r>
            <a:r>
              <a:rPr lang="en-US" sz="3600" dirty="0" smtClean="0">
                <a:solidFill>
                  <a:srgbClr val="0000FF"/>
                </a:solidFill>
                <a:latin typeface="Times New Roman" pitchFamily="18" charset="0"/>
                <a:cs typeface="Times New Roman" pitchFamily="18" charset="0"/>
              </a:rPr>
              <a:t>.</a:t>
            </a:r>
          </a:p>
          <a:p>
            <a:pPr algn="l"/>
            <a:r>
              <a:rPr lang="en-US" sz="3600" dirty="0" smtClean="0">
                <a:solidFill>
                  <a:srgbClr val="0000FF"/>
                </a:solidFill>
                <a:latin typeface="Times New Roman" pitchFamily="18" charset="0"/>
                <a:cs typeface="Times New Roman" pitchFamily="18" charset="0"/>
              </a:rPr>
              <a:t>	+ </a:t>
            </a:r>
            <a:r>
              <a:rPr lang="en-US" sz="3600" dirty="0" err="1" smtClean="0">
                <a:solidFill>
                  <a:srgbClr val="0000FF"/>
                </a:solidFill>
                <a:latin typeface="Times New Roman" pitchFamily="18" charset="0"/>
                <a:cs typeface="Times New Roman" pitchFamily="18" charset="0"/>
              </a:rPr>
              <a:t>Phân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iodine </a:t>
            </a:r>
            <a:r>
              <a:rPr lang="en-US" sz="3600" dirty="0" err="1" smtClean="0">
                <a:solidFill>
                  <a:srgbClr val="0000FF"/>
                </a:solidFill>
                <a:latin typeface="Times New Roman" pitchFamily="18" charset="0"/>
                <a:cs typeface="Times New Roman" pitchFamily="18" charset="0"/>
              </a:rPr>
              <a:t>gồm</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hai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nguyên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I </a:t>
            </a:r>
            <a:r>
              <a:rPr lang="en-US" sz="3600" dirty="0" err="1" smtClean="0">
                <a:solidFill>
                  <a:srgbClr val="0000FF"/>
                </a:solidFill>
                <a:latin typeface="Times New Roman" pitchFamily="18" charset="0"/>
                <a:cs typeface="Times New Roman" pitchFamily="18" charset="0"/>
              </a:rPr>
              <a:t>liên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kết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với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nhau</a:t>
            </a:r>
            <a:r>
              <a:rPr lang="en-US" sz="3600" dirty="0" smtClean="0">
                <a:solidFill>
                  <a:srgbClr val="0000FF"/>
                </a:solidFill>
                <a:latin typeface="Times New Roman" pitchFamily="18" charset="0"/>
                <a:cs typeface="Times New Roman" pitchFamily="18" charset="0"/>
              </a:rPr>
              <a:t>.</a:t>
            </a:r>
          </a:p>
          <a:p>
            <a:pPr algn="l"/>
            <a:r>
              <a:rPr lang="en-US" sz="2800" b="1" dirty="0" smtClean="0">
                <a:solidFill>
                  <a:srgbClr val="FF0000"/>
                </a:solidFill>
                <a:latin typeface="Times New Roman" pitchFamily="18" charset="0"/>
                <a:cs typeface="Times New Roman" pitchFamily="18" charset="0"/>
              </a:rPr>
              <a:t>2. </a:t>
            </a:r>
            <a:r>
              <a:rPr lang="en-US" sz="2800" b="1" dirty="0" err="1" smtClean="0">
                <a:solidFill>
                  <a:srgbClr val="FF0000"/>
                </a:solidFill>
                <a:latin typeface="Times New Roman" pitchFamily="18" charset="0"/>
                <a:cs typeface="Times New Roman" pitchFamily="18" charset="0"/>
              </a:rPr>
              <a:t>Khối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lượng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tử</a:t>
            </a:r>
            <a:r>
              <a:rPr lang="en-US" sz="2800" b="1" dirty="0" smtClean="0">
                <a:solidFill>
                  <a:srgbClr val="FF0000"/>
                </a:solidFill>
                <a:latin typeface="Times New Roman" pitchFamily="18" charset="0"/>
                <a:cs typeface="Times New Roman" pitchFamily="18" charset="0"/>
              </a:rPr>
              <a:t>:</a:t>
            </a:r>
          </a:p>
          <a:p>
            <a:pPr algn="l"/>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Khối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lượng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phân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là</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tổng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khối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lượng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của</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các</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nguyên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có</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trong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phân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a:t>
            </a:r>
          </a:p>
          <a:p>
            <a:pPr algn="l"/>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Đơn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vị</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của</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khối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lượng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phân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là</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amu</a:t>
            </a:r>
            <a:r>
              <a:rPr lang="en-US" sz="3600" dirty="0" smtClean="0">
                <a:solidFill>
                  <a:srgbClr val="0000FF"/>
                </a:solidFill>
                <a:latin typeface="Times New Roman" pitchFamily="18" charset="0"/>
                <a:cs typeface="Times New Roman" pitchFamily="18" charset="0"/>
              </a:rPr>
              <a:t>.</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BÀI 4: PHÂN TỬ, ĐƠN CHẤT, HỢP CHẤT.</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6" end="6"/>
                                            </p:txEl>
                                          </p:spTgt>
                                        </p:tgtEl>
                                        <p:attrNameLst>
                                          <p:attrName>style.visibility</p:attrName>
                                        </p:attrNameLst>
                                      </p:cBhvr>
                                      <p:to>
                                        <p:strVal val="visible"/>
                                      </p:to>
                                    </p:set>
                                    <p:anim calcmode="lin" valueType="num">
                                      <p:cBhvr>
                                        <p:cTn id="16"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p:cTn id="25"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12228969" cy="4239491"/>
          </a:xfrm>
          <a:prstGeom prst="rect">
            <a:avLst/>
          </a:prstGeom>
          <a:noFill/>
          <a:ln w="9525">
            <a:noFill/>
            <a:miter lim="800000"/>
            <a:headEnd/>
            <a:tailEnd/>
          </a:ln>
          <a:effectLst/>
        </p:spPr>
      </p:pic>
      <p:sp>
        <p:nvSpPr>
          <p:cNvPr id="3" name="Rectangle 2"/>
          <p:cNvSpPr/>
          <p:nvPr/>
        </p:nvSpPr>
        <p:spPr>
          <a:xfrm>
            <a:off x="36969" y="4555352"/>
            <a:ext cx="12192000" cy="646331"/>
          </a:xfrm>
          <a:prstGeom prst="rect">
            <a:avLst/>
          </a:prstGeom>
        </p:spPr>
        <p:txBody>
          <a:bodyPr wrap="square">
            <a:spAutoFit/>
          </a:bodyPr>
          <a:lstStyle/>
          <a:p>
            <a:pPr algn="just"/>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Khối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lượng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phân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của</a:t>
            </a:r>
            <a:r>
              <a:rPr lang="en-US" sz="3600" dirty="0" smtClean="0">
                <a:solidFill>
                  <a:srgbClr val="0000FF"/>
                </a:solidFill>
                <a:latin typeface="Times New Roman" pitchFamily="18" charset="0"/>
                <a:cs typeface="Times New Roman" pitchFamily="18" charset="0"/>
              </a:rPr>
              <a:t> fluorine: 19.2 = 38 (</a:t>
            </a:r>
            <a:r>
              <a:rPr lang="en-US" sz="3600" dirty="0" err="1" smtClean="0">
                <a:solidFill>
                  <a:srgbClr val="0000FF"/>
                </a:solidFill>
                <a:latin typeface="Times New Roman" pitchFamily="18" charset="0"/>
                <a:cs typeface="Times New Roman" pitchFamily="18" charset="0"/>
              </a:rPr>
              <a:t>amu</a:t>
            </a:r>
            <a:r>
              <a:rPr lang="en-US" sz="3600" dirty="0" smtClean="0">
                <a:solidFill>
                  <a:srgbClr val="0000FF"/>
                </a:solidFill>
                <a:latin typeface="Times New Roman" pitchFamily="18" charset="0"/>
                <a:cs typeface="Times New Roman" pitchFamily="18" charset="0"/>
              </a:rPr>
              <a:t>)</a:t>
            </a:r>
            <a:endParaRPr lang="en-US" sz="3600" dirty="0">
              <a:solidFill>
                <a:srgbClr val="0000FF"/>
              </a:solidFill>
              <a:latin typeface="Times New Roman" pitchFamily="18" charset="0"/>
              <a:cs typeface="Times New Roman" pitchFamily="18" charset="0"/>
            </a:endParaRPr>
          </a:p>
        </p:txBody>
      </p:sp>
      <p:sp>
        <p:nvSpPr>
          <p:cNvPr id="4" name="Rectangle 3"/>
          <p:cNvSpPr/>
          <p:nvPr/>
        </p:nvSpPr>
        <p:spPr>
          <a:xfrm>
            <a:off x="36968" y="5254010"/>
            <a:ext cx="12856995" cy="646331"/>
          </a:xfrm>
          <a:prstGeom prst="rect">
            <a:avLst/>
          </a:prstGeom>
        </p:spPr>
        <p:txBody>
          <a:bodyPr wrap="square">
            <a:spAutoFit/>
          </a:bodyPr>
          <a:lstStyle/>
          <a:p>
            <a:pPr algn="just"/>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Khối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lượng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phân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của</a:t>
            </a:r>
            <a:r>
              <a:rPr lang="en-US" sz="3600" dirty="0" smtClean="0">
                <a:solidFill>
                  <a:srgbClr val="0000FF"/>
                </a:solidFill>
                <a:latin typeface="Times New Roman" pitchFamily="18" charset="0"/>
                <a:cs typeface="Times New Roman" pitchFamily="18" charset="0"/>
              </a:rPr>
              <a:t> methane: 1.12 + 4.1 = 16 (</a:t>
            </a:r>
            <a:r>
              <a:rPr lang="en-US" sz="3600" dirty="0" err="1" smtClean="0">
                <a:solidFill>
                  <a:srgbClr val="0000FF"/>
                </a:solidFill>
                <a:latin typeface="Times New Roman" pitchFamily="18" charset="0"/>
                <a:cs typeface="Times New Roman" pitchFamily="18" charset="0"/>
              </a:rPr>
              <a:t>amu</a:t>
            </a:r>
            <a:r>
              <a:rPr lang="en-US" sz="3600" dirty="0" smtClean="0">
                <a:solidFill>
                  <a:srgbClr val="0000FF"/>
                </a:solidFill>
                <a:latin typeface="Times New Roman" pitchFamily="18" charset="0"/>
                <a:cs typeface="Times New Roman" pitchFamily="18" charset="0"/>
              </a:rPr>
              <a:t>)</a:t>
            </a:r>
            <a:endParaRPr lang="en-US"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from="(-#ppt_w/2)" to="(#ppt_x)" calcmode="lin" valueType="num">
                                      <p:cBhvr>
                                        <p:cTn id="7" dur="600" fill="hold">
                                          <p:stCondLst>
                                            <p:cond delay="0"/>
                                          </p:stCondLst>
                                        </p:cTn>
                                        <p:tgtEl>
                                          <p:spTgt spid="1026"/>
                                        </p:tgtEl>
                                        <p:attrNameLst>
                                          <p:attrName>ppt_x</p:attrName>
                                        </p:attrNameLst>
                                      </p:cBhvr>
                                    </p:anim>
                                    <p:anim from="0" to="-1.0" calcmode="lin" valueType="num">
                                      <p:cBhvr>
                                        <p:cTn id="8" dur="200" decel="50000" autoRev="1" fill="hold">
                                          <p:stCondLst>
                                            <p:cond delay="600"/>
                                          </p:stCondLst>
                                        </p:cTn>
                                        <p:tgtEl>
                                          <p:spTgt spid="1026"/>
                                        </p:tgtEl>
                                        <p:attrNameLst>
                                          <p:attrName>xshear</p:attrName>
                                        </p:attrNameLst>
                                      </p:cBhvr>
                                    </p:anim>
                                    <p:animScale>
                                      <p:cBhvr>
                                        <p:cTn id="9" dur="200" decel="100000" autoRev="1" fill="hold">
                                          <p:stCondLst>
                                            <p:cond delay="600"/>
                                          </p:stCondLst>
                                        </p:cTn>
                                        <p:tgtEl>
                                          <p:spTgt spid="1026"/>
                                        </p:tgtEl>
                                      </p:cBhvr>
                                      <p:from x="100000" y="100000"/>
                                      <p:to x="80000" y="100000"/>
                                    </p:animScale>
                                    <p:anim by="(#ppt_h/3+#ppt_w*0.1)" calcmode="lin" valueType="num">
                                      <p:cBhvr additive="sum">
                                        <p:cTn id="10" dur="200" decel="100000" autoRev="1" fill="hold">
                                          <p:stCondLst>
                                            <p:cond delay="600"/>
                                          </p:stCondLst>
                                        </p:cTn>
                                        <p:tgtEl>
                                          <p:spTgt spid="102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gtEl>
                                        <p:attrNameLst>
                                          <p:attrName>ppt_y</p:attrName>
                                        </p:attrNameLst>
                                      </p:cBhvr>
                                      <p:tavLst>
                                        <p:tav tm="0">
                                          <p:val>
                                            <p:strVal val="#ppt_y"/>
                                          </p:val>
                                        </p:tav>
                                        <p:tav tm="100000">
                                          <p:val>
                                            <p:strVal val="#ppt_y"/>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4"/>
                                        </p:tgtEl>
                                        <p:attrNameLst>
                                          <p:attrName>ppt_y</p:attrName>
                                        </p:attrNameLst>
                                      </p:cBhvr>
                                      <p:tavLst>
                                        <p:tav tm="0">
                                          <p:val>
                                            <p:strVal val="#ppt_y"/>
                                          </p:val>
                                        </p:tav>
                                        <p:tav tm="100000">
                                          <p:val>
                                            <p:strVal val="#ppt_y"/>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smtClean="0">
                <a:solidFill>
                  <a:srgbClr val="C00000"/>
                </a:solidFill>
                <a:latin typeface="Times New Roman" pitchFamily="18" charset="0"/>
                <a:cs typeface="Times New Roman" pitchFamily="18" charset="0"/>
              </a:rPr>
              <a:t>I. PHÂN TỬ</a:t>
            </a:r>
          </a:p>
          <a:p>
            <a:pPr algn="l"/>
            <a:r>
              <a:rPr lang="en-US" sz="2800" b="1" dirty="0" smtClean="0">
                <a:solidFill>
                  <a:srgbClr val="C00000"/>
                </a:solidFill>
                <a:latin typeface="Times New Roman" pitchFamily="18" charset="0"/>
                <a:cs typeface="Times New Roman" pitchFamily="18" charset="0"/>
              </a:rPr>
              <a:t>1. </a:t>
            </a:r>
            <a:r>
              <a:rPr lang="en-US" sz="2800" b="1" dirty="0" err="1" smtClean="0">
                <a:solidFill>
                  <a:srgbClr val="C00000"/>
                </a:solidFill>
                <a:latin typeface="Times New Roman" pitchFamily="18" charset="0"/>
                <a:cs typeface="Times New Roman" pitchFamily="18" charset="0"/>
              </a:rPr>
              <a:t>Khái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niệm</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phân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tử</a:t>
            </a:r>
            <a:r>
              <a:rPr lang="en-US" sz="2800" b="1" dirty="0" smtClean="0">
                <a:solidFill>
                  <a:srgbClr val="C00000"/>
                </a:solidFill>
                <a:latin typeface="Times New Roman" pitchFamily="18" charset="0"/>
                <a:cs typeface="Times New Roman" pitchFamily="18" charset="0"/>
              </a:rPr>
              <a:t>:</a:t>
            </a:r>
          </a:p>
          <a:p>
            <a:pPr algn="l"/>
            <a:r>
              <a:rPr lang="en-US" sz="2800" b="1" dirty="0" smtClean="0">
                <a:solidFill>
                  <a:srgbClr val="C00000"/>
                </a:solidFill>
                <a:latin typeface="Times New Roman" pitchFamily="18" charset="0"/>
                <a:cs typeface="Times New Roman" pitchFamily="18" charset="0"/>
              </a:rPr>
              <a:t>2. </a:t>
            </a:r>
            <a:r>
              <a:rPr lang="en-US" sz="2800" b="1" dirty="0" err="1" smtClean="0">
                <a:solidFill>
                  <a:srgbClr val="C00000"/>
                </a:solidFill>
                <a:latin typeface="Times New Roman" pitchFamily="18" charset="0"/>
                <a:cs typeface="Times New Roman" pitchFamily="18" charset="0"/>
              </a:rPr>
              <a:t>Khối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lượng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phân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tử</a:t>
            </a:r>
            <a:r>
              <a:rPr lang="en-US" sz="2800" b="1" dirty="0" smtClean="0">
                <a:solidFill>
                  <a:srgbClr val="C00000"/>
                </a:solidFill>
                <a:latin typeface="Times New Roman" pitchFamily="18" charset="0"/>
                <a:cs typeface="Times New Roman" pitchFamily="18" charset="0"/>
              </a:rPr>
              <a:t>:</a:t>
            </a:r>
          </a:p>
          <a:p>
            <a:pPr algn="l"/>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Khối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lượng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phân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là</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tổng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khối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lượng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của</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các</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nguyên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có</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trong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phân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a:t>
            </a:r>
          </a:p>
          <a:p>
            <a:pPr algn="l"/>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Đơn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vị</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của</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khối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lượng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phân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là</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amu</a:t>
            </a:r>
            <a:r>
              <a:rPr lang="en-US" sz="3600" dirty="0" smtClean="0">
                <a:solidFill>
                  <a:srgbClr val="0000FF"/>
                </a:solidFill>
                <a:latin typeface="Times New Roman" pitchFamily="18" charset="0"/>
                <a:cs typeface="Times New Roman" pitchFamily="18" charset="0"/>
              </a:rPr>
              <a:t>.</a:t>
            </a:r>
          </a:p>
          <a:p>
            <a:pPr algn="l"/>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Ví</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dụ</a:t>
            </a:r>
            <a:r>
              <a:rPr lang="en-US" sz="3600" dirty="0" smtClean="0">
                <a:solidFill>
                  <a:srgbClr val="0000FF"/>
                </a:solidFill>
                <a:latin typeface="Times New Roman" pitchFamily="18" charset="0"/>
                <a:cs typeface="Times New Roman" pitchFamily="18" charset="0"/>
              </a:rPr>
              <a:t>: </a:t>
            </a:r>
          </a:p>
          <a:p>
            <a:pPr algn="l"/>
            <a:r>
              <a:rPr lang="en-US" sz="3600" dirty="0" smtClean="0">
                <a:solidFill>
                  <a:srgbClr val="0000FF"/>
                </a:solidFill>
                <a:latin typeface="Times New Roman" pitchFamily="18" charset="0"/>
                <a:cs typeface="Times New Roman" pitchFamily="18" charset="0"/>
              </a:rPr>
              <a:t>	+ </a:t>
            </a:r>
            <a:r>
              <a:rPr lang="en-US" sz="3600" dirty="0" err="1" smtClean="0">
                <a:solidFill>
                  <a:srgbClr val="0000FF"/>
                </a:solidFill>
                <a:latin typeface="Times New Roman" pitchFamily="18" charset="0"/>
                <a:cs typeface="Times New Roman" pitchFamily="18" charset="0"/>
              </a:rPr>
              <a:t>Khối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lượng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phân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nước</a:t>
            </a:r>
            <a:r>
              <a:rPr lang="en-US" sz="3600" dirty="0" smtClean="0">
                <a:solidFill>
                  <a:srgbClr val="0000FF"/>
                </a:solidFill>
                <a:latin typeface="Times New Roman" pitchFamily="18" charset="0"/>
                <a:cs typeface="Times New Roman" pitchFamily="18" charset="0"/>
              </a:rPr>
              <a:t>: 2.1 + 1.16 = 18 (</a:t>
            </a:r>
            <a:r>
              <a:rPr lang="en-US" sz="3600" dirty="0" err="1" smtClean="0">
                <a:solidFill>
                  <a:srgbClr val="0000FF"/>
                </a:solidFill>
                <a:latin typeface="Times New Roman" pitchFamily="18" charset="0"/>
                <a:cs typeface="Times New Roman" pitchFamily="18" charset="0"/>
              </a:rPr>
              <a:t>amu</a:t>
            </a:r>
            <a:r>
              <a:rPr lang="en-US" sz="3600" dirty="0" smtClean="0">
                <a:solidFill>
                  <a:srgbClr val="0000FF"/>
                </a:solidFill>
                <a:latin typeface="Times New Roman" pitchFamily="18" charset="0"/>
                <a:cs typeface="Times New Roman" pitchFamily="18" charset="0"/>
              </a:rPr>
              <a:t>)</a:t>
            </a:r>
          </a:p>
          <a:p>
            <a:pPr algn="l"/>
            <a:r>
              <a:rPr lang="en-US" sz="3600" dirty="0" smtClean="0">
                <a:solidFill>
                  <a:srgbClr val="0000FF"/>
                </a:solidFill>
                <a:latin typeface="Times New Roman" pitchFamily="18" charset="0"/>
                <a:cs typeface="Times New Roman" pitchFamily="18" charset="0"/>
              </a:rPr>
              <a:t>	+ </a:t>
            </a:r>
            <a:r>
              <a:rPr lang="en-US" sz="3600" dirty="0" err="1" smtClean="0">
                <a:solidFill>
                  <a:srgbClr val="0000FF"/>
                </a:solidFill>
                <a:latin typeface="Times New Roman" pitchFamily="18" charset="0"/>
                <a:cs typeface="Times New Roman" pitchFamily="18" charset="0"/>
              </a:rPr>
              <a:t>Khối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lượng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phân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iodine: 2.127 = 254 (</a:t>
            </a:r>
            <a:r>
              <a:rPr lang="en-US" sz="3600" dirty="0" err="1" smtClean="0">
                <a:solidFill>
                  <a:srgbClr val="0000FF"/>
                </a:solidFill>
                <a:latin typeface="Times New Roman" pitchFamily="18" charset="0"/>
                <a:cs typeface="Times New Roman" pitchFamily="18" charset="0"/>
              </a:rPr>
              <a:t>amu</a:t>
            </a:r>
            <a:r>
              <a:rPr lang="en-US" sz="3600" dirty="0" smtClean="0">
                <a:solidFill>
                  <a:srgbClr val="0000FF"/>
                </a:solidFill>
                <a:latin typeface="Times New Roman" pitchFamily="18" charset="0"/>
                <a:cs typeface="Times New Roman" pitchFamily="18" charset="0"/>
              </a:rPr>
              <a:t>).</a:t>
            </a:r>
          </a:p>
          <a:p>
            <a:pPr algn="l"/>
            <a:r>
              <a:rPr lang="en-US" sz="2800" b="1" dirty="0" smtClean="0">
                <a:solidFill>
                  <a:srgbClr val="C00000"/>
                </a:solidFill>
                <a:latin typeface="Times New Roman" pitchFamily="18" charset="0"/>
                <a:cs typeface="Times New Roman" pitchFamily="18" charset="0"/>
              </a:rPr>
              <a:t>II. ĐƠN CHẤT</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BÀI 4: PHÂN TỬ, ĐƠN CHẤT, HỢP CHẤT.</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12206313" cy="285931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918838" y="2815771"/>
            <a:ext cx="6994418" cy="404222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fltVal val="0"/>
                                          </p:val>
                                        </p:tav>
                                        <p:tav tm="100000">
                                          <p:val>
                                            <p:strVal val="#ppt_w"/>
                                          </p:val>
                                        </p:tav>
                                      </p:tavLst>
                                    </p:anim>
                                    <p:anim calcmode="lin" valueType="num">
                                      <p:cBhvr>
                                        <p:cTn id="8" dur="1000" fill="hold"/>
                                        <p:tgtEl>
                                          <p:spTgt spid="2051"/>
                                        </p:tgtEl>
                                        <p:attrNameLst>
                                          <p:attrName>ppt_h</p:attrName>
                                        </p:attrNameLst>
                                      </p:cBhvr>
                                      <p:tavLst>
                                        <p:tav tm="0">
                                          <p:val>
                                            <p:fltVal val="0"/>
                                          </p:val>
                                        </p:tav>
                                        <p:tav tm="100000">
                                          <p:val>
                                            <p:strVal val="#ppt_h"/>
                                          </p:val>
                                        </p:tav>
                                      </p:tavLst>
                                    </p:anim>
                                    <p:anim calcmode="lin" valueType="num">
                                      <p:cBhvr>
                                        <p:cTn id="9" dur="1000" fill="hold"/>
                                        <p:tgtEl>
                                          <p:spTgt spid="205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1000" fill="hold"/>
                                        <p:tgtEl>
                                          <p:spTgt spid="2050"/>
                                        </p:tgtEl>
                                        <p:attrNameLst>
                                          <p:attrName>ppt_w</p:attrName>
                                        </p:attrNameLst>
                                      </p:cBhvr>
                                      <p:tavLst>
                                        <p:tav tm="0">
                                          <p:val>
                                            <p:fltVal val="0"/>
                                          </p:val>
                                        </p:tav>
                                        <p:tav tm="100000">
                                          <p:val>
                                            <p:strVal val="#ppt_w"/>
                                          </p:val>
                                        </p:tav>
                                      </p:tavLst>
                                    </p:anim>
                                    <p:anim calcmode="lin" valueType="num">
                                      <p:cBhvr>
                                        <p:cTn id="15" dur="1000" fill="hold"/>
                                        <p:tgtEl>
                                          <p:spTgt spid="2050"/>
                                        </p:tgtEl>
                                        <p:attrNameLst>
                                          <p:attrName>ppt_h</p:attrName>
                                        </p:attrNameLst>
                                      </p:cBhvr>
                                      <p:tavLst>
                                        <p:tav tm="0">
                                          <p:val>
                                            <p:fltVal val="0"/>
                                          </p:val>
                                        </p:tav>
                                        <p:tav tm="100000">
                                          <p:val>
                                            <p:strVal val="#ppt_h"/>
                                          </p:val>
                                        </p:tav>
                                      </p:tavLst>
                                    </p:anim>
                                    <p:anim calcmode="lin" valueType="num">
                                      <p:cBhvr>
                                        <p:cTn id="16"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496800" cy="6366680"/>
          </a:xfrm>
          <a:ln>
            <a:noFill/>
          </a:ln>
        </p:spPr>
        <p:txBody>
          <a:bodyPr>
            <a:normAutofit/>
          </a:bodyPr>
          <a:lstStyle/>
          <a:p>
            <a:pPr algn="l"/>
            <a:r>
              <a:rPr lang="en-US" sz="2800" b="1" dirty="0" smtClean="0">
                <a:solidFill>
                  <a:srgbClr val="C00000"/>
                </a:solidFill>
                <a:latin typeface="Times New Roman" pitchFamily="18" charset="0"/>
                <a:cs typeface="Times New Roman" pitchFamily="18" charset="0"/>
              </a:rPr>
              <a:t>I. PHÂN TỬ</a:t>
            </a:r>
          </a:p>
          <a:p>
            <a:pPr algn="l"/>
            <a:r>
              <a:rPr lang="en-US" sz="2800" b="1" dirty="0" smtClean="0">
                <a:solidFill>
                  <a:srgbClr val="C00000"/>
                </a:solidFill>
                <a:latin typeface="Times New Roman" pitchFamily="18" charset="0"/>
                <a:cs typeface="Times New Roman" pitchFamily="18" charset="0"/>
              </a:rPr>
              <a:t>1. </a:t>
            </a:r>
            <a:r>
              <a:rPr lang="en-US" sz="2800" b="1" dirty="0" err="1" smtClean="0">
                <a:solidFill>
                  <a:srgbClr val="C00000"/>
                </a:solidFill>
                <a:latin typeface="Times New Roman" pitchFamily="18" charset="0"/>
                <a:cs typeface="Times New Roman" pitchFamily="18" charset="0"/>
              </a:rPr>
              <a:t>Khái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niệm</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phân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tử</a:t>
            </a:r>
            <a:r>
              <a:rPr lang="en-US" sz="2800" b="1" dirty="0" smtClean="0">
                <a:solidFill>
                  <a:srgbClr val="C00000"/>
                </a:solidFill>
                <a:latin typeface="Times New Roman" pitchFamily="18" charset="0"/>
                <a:cs typeface="Times New Roman" pitchFamily="18" charset="0"/>
              </a:rPr>
              <a:t>:</a:t>
            </a:r>
          </a:p>
          <a:p>
            <a:pPr algn="l"/>
            <a:r>
              <a:rPr lang="en-US" sz="2800" b="1" dirty="0" smtClean="0">
                <a:solidFill>
                  <a:srgbClr val="C00000"/>
                </a:solidFill>
                <a:latin typeface="Times New Roman" pitchFamily="18" charset="0"/>
                <a:cs typeface="Times New Roman" pitchFamily="18" charset="0"/>
              </a:rPr>
              <a:t>2. </a:t>
            </a:r>
            <a:r>
              <a:rPr lang="en-US" sz="2800" b="1" dirty="0" err="1" smtClean="0">
                <a:solidFill>
                  <a:srgbClr val="C00000"/>
                </a:solidFill>
                <a:latin typeface="Times New Roman" pitchFamily="18" charset="0"/>
                <a:cs typeface="Times New Roman" pitchFamily="18" charset="0"/>
              </a:rPr>
              <a:t>Khối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lượng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phân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tử</a:t>
            </a:r>
            <a:r>
              <a:rPr lang="en-US" sz="2800" b="1" dirty="0" smtClean="0">
                <a:solidFill>
                  <a:srgbClr val="C00000"/>
                </a:solidFill>
                <a:latin typeface="Times New Roman" pitchFamily="18" charset="0"/>
                <a:cs typeface="Times New Roman" pitchFamily="18" charset="0"/>
              </a:rPr>
              <a:t>:</a:t>
            </a:r>
          </a:p>
          <a:p>
            <a:pPr algn="l"/>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a:t>
            </a:r>
          </a:p>
          <a:p>
            <a:pPr algn="l"/>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amu</a:t>
            </a:r>
            <a:r>
              <a:rPr lang="en-US" sz="2800" dirty="0" smtClean="0">
                <a:solidFill>
                  <a:srgbClr val="0000FF"/>
                </a:solidFill>
                <a:latin typeface="Times New Roman" pitchFamily="18" charset="0"/>
                <a:cs typeface="Times New Roman" pitchFamily="18" charset="0"/>
              </a:rPr>
              <a:t>.</a:t>
            </a:r>
          </a:p>
          <a:p>
            <a:pPr algn="l"/>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a:t>
            </a:r>
          </a:p>
          <a:p>
            <a:pPr algn="l"/>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2.1 + 1.16 = 18 (</a:t>
            </a:r>
            <a:r>
              <a:rPr lang="en-US" sz="2800" dirty="0" err="1" smtClean="0">
                <a:solidFill>
                  <a:srgbClr val="0000FF"/>
                </a:solidFill>
                <a:latin typeface="Times New Roman" pitchFamily="18" charset="0"/>
                <a:cs typeface="Times New Roman" pitchFamily="18" charset="0"/>
              </a:rPr>
              <a:t>amu</a:t>
            </a:r>
            <a:r>
              <a:rPr lang="en-US" sz="2800" dirty="0" smtClean="0">
                <a:solidFill>
                  <a:srgbClr val="0000FF"/>
                </a:solidFill>
                <a:latin typeface="Times New Roman" pitchFamily="18" charset="0"/>
                <a:cs typeface="Times New Roman" pitchFamily="18" charset="0"/>
              </a:rPr>
              <a:t>)</a:t>
            </a:r>
          </a:p>
          <a:p>
            <a:pPr algn="l"/>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iodine: 2.127 = 254 (</a:t>
            </a:r>
            <a:r>
              <a:rPr lang="en-US" sz="2800" dirty="0" err="1" smtClean="0">
                <a:solidFill>
                  <a:srgbClr val="0000FF"/>
                </a:solidFill>
                <a:latin typeface="Times New Roman" pitchFamily="18" charset="0"/>
                <a:cs typeface="Times New Roman" pitchFamily="18" charset="0"/>
              </a:rPr>
              <a:t>amu</a:t>
            </a:r>
            <a:r>
              <a:rPr lang="en-US" sz="2800" dirty="0" smtClean="0">
                <a:solidFill>
                  <a:srgbClr val="0000FF"/>
                </a:solidFill>
                <a:latin typeface="Times New Roman" pitchFamily="18" charset="0"/>
                <a:cs typeface="Times New Roman" pitchFamily="18" charset="0"/>
              </a:rPr>
              <a:t>).</a:t>
            </a:r>
          </a:p>
          <a:p>
            <a:pPr algn="l"/>
            <a:r>
              <a:rPr lang="en-US" sz="2800" b="1" dirty="0" smtClean="0">
                <a:solidFill>
                  <a:srgbClr val="C00000"/>
                </a:solidFill>
                <a:latin typeface="Times New Roman" pitchFamily="18" charset="0"/>
                <a:cs typeface="Times New Roman" pitchFamily="18" charset="0"/>
              </a:rPr>
              <a:t>II. ĐƠN CHẤT</a:t>
            </a:r>
          </a:p>
          <a:p>
            <a:pPr algn="l">
              <a:buFontTx/>
              <a:buChar char="-"/>
            </a:pPr>
            <a:r>
              <a:rPr lang="en-US" sz="28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Đơn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chất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là</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những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chất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được</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tạo</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thành</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từ</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một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nguyên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tố</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hóa</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học</a:t>
            </a:r>
            <a:r>
              <a:rPr lang="en-US" sz="3600" dirty="0" smtClean="0">
                <a:solidFill>
                  <a:srgbClr val="0000FF"/>
                </a:solidFill>
                <a:latin typeface="Times New Roman" pitchFamily="18" charset="0"/>
                <a:cs typeface="Times New Roman" pitchFamily="18" charset="0"/>
              </a:rPr>
              <a:t>.</a:t>
            </a:r>
          </a:p>
          <a:p>
            <a:pPr algn="l"/>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Ví</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dụ</a:t>
            </a:r>
            <a:r>
              <a:rPr lang="en-US" sz="3600" dirty="0" smtClean="0">
                <a:solidFill>
                  <a:srgbClr val="0000FF"/>
                </a:solidFill>
                <a:latin typeface="Times New Roman" pitchFamily="18" charset="0"/>
                <a:cs typeface="Times New Roman" pitchFamily="18" charset="0"/>
              </a:rPr>
              <a:t>: Hydrogen, nitrogen, chlorine, copper…</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BÀI 4: PHÂN TỬ, ĐƠN CHẤT, HỢP CHẤT.</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p:cTn id="7"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9" end="9"/>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0" end="10"/>
                                            </p:txEl>
                                          </p:spTgt>
                                        </p:tgtEl>
                                        <p:attrNameLst>
                                          <p:attrName>style.visibility</p:attrName>
                                        </p:attrNameLst>
                                      </p:cBhvr>
                                      <p:to>
                                        <p:strVal val="visible"/>
                                      </p:to>
                                    </p:set>
                                    <p:anim calcmode="lin" valueType="num">
                                      <p:cBhvr>
                                        <p:cTn id="16" dur="50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BÀI 4: PHÂN TỬ, ĐƠN CHẤT, HỢP CHẤT.</a:t>
            </a:r>
            <a:endParaRPr lang="en-US" sz="2800" b="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83127" y="523220"/>
            <a:ext cx="6973453" cy="6248400"/>
          </a:xfrm>
          <a:prstGeom prst="rect">
            <a:avLst/>
          </a:prstGeom>
          <a:noFill/>
          <a:ln w="9525">
            <a:noFill/>
            <a:miter lim="800000"/>
            <a:headEnd/>
            <a:tailEnd/>
          </a:ln>
          <a:effectLst/>
        </p:spPr>
      </p:pic>
      <p:sp>
        <p:nvSpPr>
          <p:cNvPr id="6" name="Rectangle 5"/>
          <p:cNvSpPr/>
          <p:nvPr/>
        </p:nvSpPr>
        <p:spPr>
          <a:xfrm>
            <a:off x="7435273" y="1292868"/>
            <a:ext cx="4174836" cy="3785652"/>
          </a:xfrm>
          <a:prstGeom prst="rect">
            <a:avLst/>
          </a:prstGeom>
        </p:spPr>
        <p:txBody>
          <a:bodyPr wrap="square">
            <a:spAutoFit/>
          </a:bodyPr>
          <a:lstStyle/>
          <a:p>
            <a:pPr algn="just"/>
            <a:r>
              <a:rPr lang="vi-VN" dirty="0" smtClean="0"/>
              <a:t> </a:t>
            </a:r>
            <a:r>
              <a:rPr lang="vi-VN" sz="4000" dirty="0" smtClean="0">
                <a:solidFill>
                  <a:srgbClr val="0000FF"/>
                </a:solidFill>
                <a:latin typeface="Times New Roman" pitchFamily="18" charset="0"/>
                <a:cs typeface="Times New Roman" pitchFamily="18" charset="0"/>
              </a:rPr>
              <a:t>Kim loại sodium </a:t>
            </a:r>
            <a:r>
              <a:rPr lang="en-US" sz="4000" dirty="0" err="1" smtClean="0">
                <a:solidFill>
                  <a:srgbClr val="0000FF"/>
                </a:solidFill>
                <a:latin typeface="Times New Roman" pitchFamily="18" charset="0"/>
                <a:cs typeface="Times New Roman" pitchFamily="18" charset="0"/>
              </a:rPr>
              <a:t>và</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kim</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cương</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là</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những</a:t>
            </a:r>
            <a:r>
              <a:rPr lang="en-US" sz="4000" dirty="0" smtClean="0">
                <a:solidFill>
                  <a:srgbClr val="0000FF"/>
                </a:solidFill>
                <a:latin typeface="Times New Roman" pitchFamily="18" charset="0"/>
                <a:cs typeface="Times New Roman" pitchFamily="18" charset="0"/>
              </a:rPr>
              <a:t> </a:t>
            </a:r>
            <a:r>
              <a:rPr lang="vi-VN" sz="4000" dirty="0" smtClean="0">
                <a:solidFill>
                  <a:srgbClr val="0000FF"/>
                </a:solidFill>
                <a:latin typeface="Times New Roman" pitchFamily="18" charset="0"/>
                <a:cs typeface="Times New Roman" pitchFamily="18" charset="0"/>
              </a:rPr>
              <a:t>đơn chất vì chỉ được tạo thành từ 1 nguyên tố hóa học</a:t>
            </a:r>
            <a:r>
              <a:rPr lang="vi-VN" sz="4000" dirty="0">
                <a:solidFill>
                  <a:srgbClr val="0000FF"/>
                </a:solidFill>
                <a:latin typeface="Times New Roman" pitchFamily="18" charset="0"/>
                <a:cs typeface="Times New Roman" pitchFamily="18" charset="0"/>
              </a:rPr>
              <a:t> </a:t>
            </a:r>
            <a:r>
              <a:rPr lang="vi-VN" sz="4000" dirty="0" smtClean="0">
                <a:solidFill>
                  <a:srgbClr val="0000FF"/>
                </a:solidFill>
                <a:latin typeface="Times New Roman" pitchFamily="18" charset="0"/>
                <a:cs typeface="Times New Roman" pitchFamily="18" charset="0"/>
              </a:rPr>
              <a:t>là C</a:t>
            </a:r>
            <a:endParaRPr lang="en-US" sz="40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from="(-#ppt_w/2)" to="(#ppt_x)" calcmode="lin" valueType="num">
                                      <p:cBhvr>
                                        <p:cTn id="7" dur="300" fill="hold">
                                          <p:stCondLst>
                                            <p:cond delay="0"/>
                                          </p:stCondLst>
                                        </p:cTn>
                                        <p:tgtEl>
                                          <p:spTgt spid="1026"/>
                                        </p:tgtEl>
                                        <p:attrNameLst>
                                          <p:attrName>ppt_x</p:attrName>
                                        </p:attrNameLst>
                                      </p:cBhvr>
                                    </p:anim>
                                    <p:anim from="0" to="-1.0" calcmode="lin" valueType="num">
                                      <p:cBhvr>
                                        <p:cTn id="8" dur="100" decel="50000" autoRev="1" fill="hold">
                                          <p:stCondLst>
                                            <p:cond delay="300"/>
                                          </p:stCondLst>
                                        </p:cTn>
                                        <p:tgtEl>
                                          <p:spTgt spid="1026"/>
                                        </p:tgtEl>
                                        <p:attrNameLst>
                                          <p:attrName>xshear</p:attrName>
                                        </p:attrNameLst>
                                      </p:cBhvr>
                                    </p:anim>
                                    <p:animScale>
                                      <p:cBhvr>
                                        <p:cTn id="9" dur="100" decel="100000" autoRev="1" fill="hold">
                                          <p:stCondLst>
                                            <p:cond delay="300"/>
                                          </p:stCondLst>
                                        </p:cTn>
                                        <p:tgtEl>
                                          <p:spTgt spid="1026"/>
                                        </p:tgtEl>
                                      </p:cBhvr>
                                      <p:from x="100000" y="100000"/>
                                      <p:to x="80000" y="100000"/>
                                    </p:animScale>
                                    <p:anim by="(#ppt_h/3+#ppt_w*0.1)" calcmode="lin" valueType="num">
                                      <p:cBhvr additive="sum">
                                        <p:cTn id="10" dur="100" decel="100000" autoRev="1" fill="hold">
                                          <p:stCondLst>
                                            <p:cond delay="300"/>
                                          </p:stCondLst>
                                        </p:cTn>
                                        <p:tgtEl>
                                          <p:spTgt spid="102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403927" y="0"/>
            <a:ext cx="9744364" cy="679863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fontScale="92500" lnSpcReduction="10000"/>
          </a:bodyPr>
          <a:lstStyle/>
          <a:p>
            <a:pPr algn="l"/>
            <a:r>
              <a:rPr lang="en-US" sz="2800" b="1" dirty="0" smtClean="0">
                <a:solidFill>
                  <a:srgbClr val="0000FF"/>
                </a:solidFill>
                <a:latin typeface="Times New Roman" pitchFamily="18" charset="0"/>
                <a:cs typeface="Times New Roman" pitchFamily="18" charset="0"/>
              </a:rPr>
              <a:t>I. PHÂN TỬ</a:t>
            </a:r>
          </a:p>
          <a:p>
            <a:pPr algn="l"/>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a:t>
            </a:r>
          </a:p>
          <a:p>
            <a:pPr algn="l"/>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a:t>
            </a:r>
          </a:p>
          <a:p>
            <a:pPr algn="l"/>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a:t>
            </a:r>
          </a:p>
          <a:p>
            <a:pPr algn="l"/>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amu</a:t>
            </a:r>
            <a:r>
              <a:rPr lang="en-US" sz="2800" dirty="0" smtClean="0">
                <a:solidFill>
                  <a:srgbClr val="0000FF"/>
                </a:solidFill>
                <a:latin typeface="Times New Roman" pitchFamily="18" charset="0"/>
                <a:cs typeface="Times New Roman" pitchFamily="18" charset="0"/>
              </a:rPr>
              <a:t>.</a:t>
            </a:r>
          </a:p>
          <a:p>
            <a:pPr algn="l"/>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a:t>
            </a:r>
          </a:p>
          <a:p>
            <a:pPr algn="l"/>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2.1 + 1.16 = 18 (</a:t>
            </a:r>
            <a:r>
              <a:rPr lang="en-US" sz="2800" dirty="0" err="1" smtClean="0">
                <a:solidFill>
                  <a:srgbClr val="0000FF"/>
                </a:solidFill>
                <a:latin typeface="Times New Roman" pitchFamily="18" charset="0"/>
                <a:cs typeface="Times New Roman" pitchFamily="18" charset="0"/>
              </a:rPr>
              <a:t>amu</a:t>
            </a:r>
            <a:r>
              <a:rPr lang="en-US" sz="2800" dirty="0" smtClean="0">
                <a:solidFill>
                  <a:srgbClr val="0000FF"/>
                </a:solidFill>
                <a:latin typeface="Times New Roman" pitchFamily="18" charset="0"/>
                <a:cs typeface="Times New Roman" pitchFamily="18" charset="0"/>
              </a:rPr>
              <a:t>)</a:t>
            </a:r>
          </a:p>
          <a:p>
            <a:pPr algn="l"/>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iodine: 2.127 = 254 (</a:t>
            </a:r>
            <a:r>
              <a:rPr lang="en-US" sz="2800" dirty="0" err="1" smtClean="0">
                <a:solidFill>
                  <a:srgbClr val="0000FF"/>
                </a:solidFill>
                <a:latin typeface="Times New Roman" pitchFamily="18" charset="0"/>
                <a:cs typeface="Times New Roman" pitchFamily="18" charset="0"/>
              </a:rPr>
              <a:t>amu</a:t>
            </a:r>
            <a:r>
              <a:rPr lang="en-US" sz="2800" dirty="0" smtClean="0">
                <a:solidFill>
                  <a:srgbClr val="0000FF"/>
                </a:solidFill>
                <a:latin typeface="Times New Roman" pitchFamily="18" charset="0"/>
                <a:cs typeface="Times New Roman" pitchFamily="18" charset="0"/>
              </a:rPr>
              <a:t>).</a:t>
            </a:r>
          </a:p>
          <a:p>
            <a:pPr algn="l"/>
            <a:r>
              <a:rPr lang="en-US" sz="2800" b="1" dirty="0" smtClean="0">
                <a:solidFill>
                  <a:srgbClr val="0000FF"/>
                </a:solidFill>
                <a:latin typeface="Times New Roman" pitchFamily="18" charset="0"/>
                <a:cs typeface="Times New Roman" pitchFamily="18" charset="0"/>
              </a:rPr>
              <a:t>II. ĐƠN CHẤT</a:t>
            </a:r>
          </a:p>
          <a:p>
            <a:pPr algn="l">
              <a:buFontTx/>
              <a:buChar cha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a:t>
            </a:r>
          </a:p>
          <a:p>
            <a:pPr algn="l"/>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Hydrogen, nitrogen, copper…</a:t>
            </a:r>
          </a:p>
          <a:p>
            <a:pPr algn="l">
              <a:buFontTx/>
              <a:buChar char="-"/>
            </a:pP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đều</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rắn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trừ</a:t>
            </a:r>
            <a:r>
              <a:rPr lang="en-US" sz="2800" dirty="0" smtClean="0">
                <a:solidFill>
                  <a:srgbClr val="0000FF"/>
                </a:solidFill>
                <a:latin typeface="Times New Roman" pitchFamily="18" charset="0"/>
                <a:cs typeface="Times New Roman" pitchFamily="18" charset="0"/>
              </a:rPr>
              <a:t> mercury ở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a:t>
            </a:r>
          </a:p>
          <a:p>
            <a:pPr algn="just">
              <a:buFontTx/>
              <a:buChar cha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hay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BÀI 4: PHÂN TỬ, ĐƠN CHẤT, HỢP CHẤT.</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strips(downRight)">
                                      <p:cBhvr>
                                        <p:cTn id="7" dur="500"/>
                                        <p:tgtEl>
                                          <p:spTgt spid="3">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3">
                                            <p:txEl>
                                              <p:pRg st="12" end="12"/>
                                            </p:txEl>
                                          </p:spTgt>
                                        </p:tgtEl>
                                        <p:attrNameLst>
                                          <p:attrName>style.visibility</p:attrName>
                                        </p:attrNameLst>
                                      </p:cBhvr>
                                      <p:to>
                                        <p:strVal val="visible"/>
                                      </p:to>
                                    </p:set>
                                    <p:anim calcmode="lin" valueType="num">
                                      <p:cBhvr>
                                        <p:cTn id="12" dur="500" fill="hold"/>
                                        <p:tgtEl>
                                          <p:spTgt spid="3">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12" end="12"/>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73640"/>
            <a:ext cx="12192000" cy="1107996"/>
          </a:xfrm>
          <a:prstGeom prst="rect">
            <a:avLst/>
          </a:prstGeom>
          <a:noFill/>
        </p:spPr>
        <p:txBody>
          <a:bodyPr wrap="square" rtlCol="0">
            <a:spAutoFit/>
          </a:bodyPr>
          <a:lstStyle/>
          <a:p>
            <a:pPr algn="ctr"/>
            <a:r>
              <a:rPr lang="en-US" sz="6600" b="1" dirty="0" smtClean="0">
                <a:solidFill>
                  <a:srgbClr val="0000FF"/>
                </a:solidFill>
                <a:latin typeface="Times New Roman" pitchFamily="18" charset="0"/>
                <a:cs typeface="Times New Roman" pitchFamily="18" charset="0"/>
              </a:rPr>
              <a:t>CHỦ ĐỀ 3: PHÂN TỬ</a:t>
            </a:r>
            <a:endParaRPr lang="en-US" sz="4000" b="1" dirty="0">
              <a:solidFill>
                <a:srgbClr val="0000FF"/>
              </a:solidFill>
              <a:latin typeface="Times New Roman" pitchFamily="18" charset="0"/>
              <a:cs typeface="Times New Roman" pitchFamily="18" charset="0"/>
            </a:endParaRPr>
          </a:p>
        </p:txBody>
      </p:sp>
      <p:sp>
        <p:nvSpPr>
          <p:cNvPr id="5" name="TextBox 4"/>
          <p:cNvSpPr txBox="1"/>
          <p:nvPr/>
        </p:nvSpPr>
        <p:spPr>
          <a:xfrm>
            <a:off x="0" y="3101670"/>
            <a:ext cx="12192000" cy="830997"/>
          </a:xfrm>
          <a:prstGeom prst="rect">
            <a:avLst/>
          </a:prstGeom>
          <a:noFill/>
        </p:spPr>
        <p:txBody>
          <a:bodyPr wrap="square" rtlCol="0">
            <a:spAutoFit/>
          </a:bodyPr>
          <a:lstStyle/>
          <a:p>
            <a:pPr algn="ctr"/>
            <a:r>
              <a:rPr lang="en-US" sz="4800" b="1" dirty="0" smtClean="0">
                <a:solidFill>
                  <a:srgbClr val="0000FF"/>
                </a:solidFill>
                <a:latin typeface="Times New Roman" pitchFamily="18" charset="0"/>
                <a:cs typeface="Times New Roman" pitchFamily="18" charset="0"/>
              </a:rPr>
              <a:t>BÀI 4: PHÂN TỬ, ĐƠN CHẤT, HỢP CHẤT.</a:t>
            </a:r>
            <a:endParaRPr lang="en-US" sz="4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83127" y="-323273"/>
            <a:ext cx="12192000" cy="3999346"/>
          </a:xfrm>
          <a:prstGeom prst="rect">
            <a:avLst/>
          </a:prstGeom>
          <a:noFill/>
          <a:ln w="9525">
            <a:noFill/>
            <a:miter lim="800000"/>
            <a:headEnd/>
            <a:tailEnd/>
          </a:ln>
          <a:effectLst/>
        </p:spPr>
      </p:pic>
      <p:sp>
        <p:nvSpPr>
          <p:cNvPr id="3" name="Rectangle 2"/>
          <p:cNvSpPr/>
          <p:nvPr/>
        </p:nvSpPr>
        <p:spPr>
          <a:xfrm>
            <a:off x="-101600" y="3794604"/>
            <a:ext cx="12192000" cy="1200329"/>
          </a:xfrm>
          <a:prstGeom prst="rect">
            <a:avLst/>
          </a:prstGeom>
        </p:spPr>
        <p:txBody>
          <a:bodyPr wrap="square">
            <a:spAutoFit/>
          </a:bodyPr>
          <a:lstStyle/>
          <a:p>
            <a:pPr algn="just"/>
            <a:r>
              <a:rPr lang="en-US" sz="3600" dirty="0" smtClean="0">
                <a:solidFill>
                  <a:srgbClr val="0000FF"/>
                </a:solidFill>
                <a:latin typeface="Times New Roman" pitchFamily="18" charset="0"/>
                <a:cs typeface="Times New Roman" pitchFamily="18" charset="0"/>
              </a:rPr>
              <a:t>1. </a:t>
            </a:r>
            <a:r>
              <a:rPr lang="vi-VN" sz="3600" dirty="0" smtClean="0">
                <a:solidFill>
                  <a:srgbClr val="0000FF"/>
                </a:solidFill>
                <a:latin typeface="Times New Roman" pitchFamily="18" charset="0"/>
                <a:cs typeface="Times New Roman" pitchFamily="18" charset="0"/>
              </a:rPr>
              <a:t>Hai đơn chất kim loại thường được sử dụng để làm dây dẫn điện là copper (Cu) và aluminium (Al).</a:t>
            </a:r>
            <a:endParaRPr lang="en-US" sz="3600" dirty="0">
              <a:solidFill>
                <a:srgbClr val="0000FF"/>
              </a:solidFill>
              <a:latin typeface="Times New Roman" pitchFamily="18" charset="0"/>
              <a:cs typeface="Times New Roman" pitchFamily="18" charset="0"/>
            </a:endParaRPr>
          </a:p>
        </p:txBody>
      </p:sp>
      <p:sp>
        <p:nvSpPr>
          <p:cNvPr id="4" name="Rectangle 3"/>
          <p:cNvSpPr/>
          <p:nvPr/>
        </p:nvSpPr>
        <p:spPr>
          <a:xfrm>
            <a:off x="-101600" y="5113464"/>
            <a:ext cx="12192000" cy="1754326"/>
          </a:xfrm>
          <a:prstGeom prst="rect">
            <a:avLst/>
          </a:prstGeom>
        </p:spPr>
        <p:txBody>
          <a:bodyPr wrap="square">
            <a:spAutoFit/>
          </a:bodyPr>
          <a:lstStyle/>
          <a:p>
            <a:pPr algn="just"/>
            <a:r>
              <a:rPr lang="en-US" sz="3600" dirty="0" smtClean="0">
                <a:solidFill>
                  <a:srgbClr val="0000FF"/>
                </a:solidFill>
                <a:latin typeface="Times New Roman" pitchFamily="18" charset="0"/>
                <a:cs typeface="Times New Roman" pitchFamily="18" charset="0"/>
              </a:rPr>
              <a:t>2. </a:t>
            </a:r>
            <a:r>
              <a:rPr lang="vi-VN" sz="3600" dirty="0" smtClean="0">
                <a:solidFill>
                  <a:srgbClr val="0000FF"/>
                </a:solidFill>
                <a:latin typeface="Times New Roman" pitchFamily="18" charset="0"/>
                <a:cs typeface="Times New Roman" pitchFamily="18" charset="0"/>
              </a:rPr>
              <a:t>Đơn chất được tạo ra trong quá trình quang hợp của cây xanh và có vai trò quan trọng đối với sự sống của con người là </a:t>
            </a:r>
            <a:r>
              <a:rPr lang="vi-VN" sz="3600" b="1" dirty="0" smtClean="0">
                <a:solidFill>
                  <a:srgbClr val="0000FF"/>
                </a:solidFill>
                <a:latin typeface="Times New Roman" pitchFamily="18" charset="0"/>
                <a:cs typeface="Times New Roman" pitchFamily="18" charset="0"/>
              </a:rPr>
              <a:t>oxygen.</a:t>
            </a:r>
            <a:endParaRPr lang="en-US"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09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098"/>
                                        </p:tgtEl>
                                        <p:attrNameLst>
                                          <p:attrName>ppt_y</p:attrName>
                                        </p:attrNameLst>
                                      </p:cBhvr>
                                      <p:tavLst>
                                        <p:tav tm="0">
                                          <p:val>
                                            <p:strVal val="#ppt_y"/>
                                          </p:val>
                                        </p:tav>
                                        <p:tav tm="100000">
                                          <p:val>
                                            <p:strVal val="#ppt_y"/>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gtEl>
                                        <p:attrNameLst>
                                          <p:attrName>ppt_y</p:attrName>
                                        </p:attrNameLst>
                                      </p:cBhvr>
                                      <p:tavLst>
                                        <p:tav tm="0">
                                          <p:val>
                                            <p:strVal val="#ppt_y"/>
                                          </p:val>
                                        </p:tav>
                                        <p:tav tm="100000">
                                          <p:val>
                                            <p:strVal val="#ppt_y"/>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4"/>
                                        </p:tgtEl>
                                        <p:attrNameLst>
                                          <p:attrName>ppt_y</p:attrName>
                                        </p:attrNameLst>
                                      </p:cBhvr>
                                      <p:tavLst>
                                        <p:tav tm="0">
                                          <p:val>
                                            <p:strVal val="#ppt_y"/>
                                          </p:val>
                                        </p:tav>
                                        <p:tav tm="100000">
                                          <p:val>
                                            <p:strVal val="#ppt_y"/>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46331"/>
          </a:xfrm>
          <a:prstGeom prst="rect">
            <a:avLst/>
          </a:prstGeom>
        </p:spPr>
        <p:txBody>
          <a:bodyPr wrap="square">
            <a:spAutoFit/>
          </a:bodyPr>
          <a:lstStyle/>
          <a:p>
            <a:pPr algn="ctr"/>
            <a:r>
              <a:rPr lang="en-US" sz="28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Hãy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tính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khối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lượng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phân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tử</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của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chất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sau</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
        <p:nvSpPr>
          <p:cNvPr id="7" name="Rectangle 6"/>
          <p:cNvSpPr/>
          <p:nvPr/>
        </p:nvSpPr>
        <p:spPr>
          <a:xfrm>
            <a:off x="175491" y="4294524"/>
            <a:ext cx="12192000" cy="646331"/>
          </a:xfrm>
          <a:prstGeom prst="rect">
            <a:avLst/>
          </a:prstGeom>
        </p:spPr>
        <p:txBody>
          <a:bodyPr wrap="square">
            <a:spAutoFit/>
          </a:bodyPr>
          <a:lstStyle/>
          <a:p>
            <a:pPr algn="just"/>
            <a:r>
              <a:rPr lang="en-US" sz="3600" dirty="0" smtClean="0">
                <a:solidFill>
                  <a:srgbClr val="0000FF"/>
                </a:solidFill>
                <a:latin typeface="Times New Roman" pitchFamily="18" charset="0"/>
                <a:cs typeface="Times New Roman" pitchFamily="18" charset="0"/>
              </a:rPr>
              <a:t>a. </a:t>
            </a:r>
            <a:r>
              <a:rPr lang="en-US" sz="3600" dirty="0" err="1" smtClean="0">
                <a:solidFill>
                  <a:srgbClr val="0000FF"/>
                </a:solidFill>
                <a:latin typeface="Times New Roman" pitchFamily="18" charset="0"/>
                <a:cs typeface="Times New Roman" pitchFamily="18" charset="0"/>
              </a:rPr>
              <a:t>Khối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lượng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phân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của</a:t>
            </a:r>
            <a:r>
              <a:rPr lang="en-US" sz="3600" dirty="0" smtClean="0">
                <a:solidFill>
                  <a:srgbClr val="0000FF"/>
                </a:solidFill>
                <a:latin typeface="Times New Roman" pitchFamily="18" charset="0"/>
                <a:cs typeface="Times New Roman" pitchFamily="18" charset="0"/>
              </a:rPr>
              <a:t> Hydrogen: 1.2 = 2 (</a:t>
            </a:r>
            <a:r>
              <a:rPr lang="en-US" sz="3600" dirty="0" err="1" smtClean="0">
                <a:solidFill>
                  <a:srgbClr val="0000FF"/>
                </a:solidFill>
                <a:latin typeface="Times New Roman" pitchFamily="18" charset="0"/>
                <a:cs typeface="Times New Roman" pitchFamily="18" charset="0"/>
              </a:rPr>
              <a:t>amu</a:t>
            </a:r>
            <a:r>
              <a:rPr lang="en-US" sz="3600" dirty="0" smtClean="0">
                <a:solidFill>
                  <a:srgbClr val="0000FF"/>
                </a:solidFill>
                <a:latin typeface="Times New Roman" pitchFamily="18" charset="0"/>
                <a:cs typeface="Times New Roman" pitchFamily="18" charset="0"/>
              </a:rPr>
              <a:t>)</a:t>
            </a:r>
            <a:endParaRPr lang="en-US" sz="3600" dirty="0">
              <a:solidFill>
                <a:srgbClr val="0000FF"/>
              </a:solidFill>
              <a:latin typeface="Times New Roman" pitchFamily="18" charset="0"/>
              <a:cs typeface="Times New Roman" pitchFamily="18" charset="0"/>
            </a:endParaRPr>
          </a:p>
        </p:txBody>
      </p:sp>
      <p:sp>
        <p:nvSpPr>
          <p:cNvPr id="8" name="Rectangle 7"/>
          <p:cNvSpPr/>
          <p:nvPr/>
        </p:nvSpPr>
        <p:spPr>
          <a:xfrm>
            <a:off x="175491" y="5336899"/>
            <a:ext cx="12192000" cy="646331"/>
          </a:xfrm>
          <a:prstGeom prst="rect">
            <a:avLst/>
          </a:prstGeom>
        </p:spPr>
        <p:txBody>
          <a:bodyPr wrap="square">
            <a:spAutoFit/>
          </a:bodyPr>
          <a:lstStyle/>
          <a:p>
            <a:pPr algn="just"/>
            <a:r>
              <a:rPr lang="en-US" sz="3600" dirty="0" smtClean="0">
                <a:solidFill>
                  <a:srgbClr val="0000FF"/>
                </a:solidFill>
                <a:latin typeface="Times New Roman" pitchFamily="18" charset="0"/>
                <a:cs typeface="Times New Roman" pitchFamily="18" charset="0"/>
              </a:rPr>
              <a:t>b. </a:t>
            </a:r>
            <a:r>
              <a:rPr lang="en-US" sz="3600" dirty="0" err="1" smtClean="0">
                <a:solidFill>
                  <a:srgbClr val="0000FF"/>
                </a:solidFill>
                <a:latin typeface="Times New Roman" pitchFamily="18" charset="0"/>
                <a:cs typeface="Times New Roman" pitchFamily="18" charset="0"/>
              </a:rPr>
              <a:t>Khối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lượng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phân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của</a:t>
            </a:r>
            <a:r>
              <a:rPr lang="en-US" sz="3600" dirty="0" smtClean="0">
                <a:solidFill>
                  <a:srgbClr val="0000FF"/>
                </a:solidFill>
                <a:latin typeface="Times New Roman" pitchFamily="18" charset="0"/>
                <a:cs typeface="Times New Roman" pitchFamily="18" charset="0"/>
              </a:rPr>
              <a:t> Nitrogen: 14.2 = 28 (</a:t>
            </a:r>
            <a:r>
              <a:rPr lang="en-US" sz="3600" dirty="0" err="1" smtClean="0">
                <a:solidFill>
                  <a:srgbClr val="0000FF"/>
                </a:solidFill>
                <a:latin typeface="Times New Roman" pitchFamily="18" charset="0"/>
                <a:cs typeface="Times New Roman" pitchFamily="18" charset="0"/>
              </a:rPr>
              <a:t>amu</a:t>
            </a:r>
            <a:r>
              <a:rPr lang="en-US" sz="3600" dirty="0" smtClean="0">
                <a:solidFill>
                  <a:srgbClr val="0000FF"/>
                </a:solidFill>
                <a:latin typeface="Times New Roman" pitchFamily="18" charset="0"/>
                <a:cs typeface="Times New Roman" pitchFamily="18" charset="0"/>
              </a:rPr>
              <a:t>)</a:t>
            </a:r>
            <a:endParaRPr lang="en-US" sz="3600" dirty="0">
              <a:solidFill>
                <a:srgbClr val="0000FF"/>
              </a:solidFill>
              <a:latin typeface="Times New Roman" pitchFamily="18" charset="0"/>
              <a:cs typeface="Times New Roman" pitchFamily="18" charset="0"/>
            </a:endParaRPr>
          </a:p>
        </p:txBody>
      </p:sp>
      <p:sp>
        <p:nvSpPr>
          <p:cNvPr id="9" name="Rectangle 8"/>
          <p:cNvSpPr/>
          <p:nvPr/>
        </p:nvSpPr>
        <p:spPr>
          <a:xfrm>
            <a:off x="101600" y="6128987"/>
            <a:ext cx="12192000" cy="646331"/>
          </a:xfrm>
          <a:prstGeom prst="rect">
            <a:avLst/>
          </a:prstGeom>
        </p:spPr>
        <p:txBody>
          <a:bodyPr wrap="square">
            <a:spAutoFit/>
          </a:bodyPr>
          <a:lstStyle/>
          <a:p>
            <a:pPr algn="just"/>
            <a:r>
              <a:rPr lang="en-US" sz="3600" dirty="0" smtClean="0">
                <a:solidFill>
                  <a:srgbClr val="0000FF"/>
                </a:solidFill>
                <a:latin typeface="Times New Roman" pitchFamily="18" charset="0"/>
                <a:cs typeface="Times New Roman" pitchFamily="18" charset="0"/>
              </a:rPr>
              <a:t>c. </a:t>
            </a:r>
            <a:r>
              <a:rPr lang="en-US" sz="3600" dirty="0" err="1" smtClean="0">
                <a:solidFill>
                  <a:srgbClr val="0000FF"/>
                </a:solidFill>
                <a:latin typeface="Times New Roman" pitchFamily="18" charset="0"/>
                <a:cs typeface="Times New Roman" pitchFamily="18" charset="0"/>
              </a:rPr>
              <a:t>Khối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lượng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phân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tử</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của</a:t>
            </a:r>
            <a:r>
              <a:rPr lang="en-US" sz="3600" dirty="0" smtClean="0">
                <a:solidFill>
                  <a:srgbClr val="0000FF"/>
                </a:solidFill>
                <a:latin typeface="Times New Roman" pitchFamily="18" charset="0"/>
                <a:cs typeface="Times New Roman" pitchFamily="18" charset="0"/>
              </a:rPr>
              <a:t> Chlorine: 35,5.2 = 71 (</a:t>
            </a:r>
            <a:r>
              <a:rPr lang="en-US" sz="3600" dirty="0" err="1" smtClean="0">
                <a:solidFill>
                  <a:srgbClr val="0000FF"/>
                </a:solidFill>
                <a:latin typeface="Times New Roman" pitchFamily="18" charset="0"/>
                <a:cs typeface="Times New Roman" pitchFamily="18" charset="0"/>
              </a:rPr>
              <a:t>amu</a:t>
            </a:r>
            <a:r>
              <a:rPr lang="en-US" sz="3600" dirty="0" smtClean="0">
                <a:solidFill>
                  <a:srgbClr val="0000FF"/>
                </a:solidFill>
                <a:latin typeface="Times New Roman" pitchFamily="18" charset="0"/>
                <a:cs typeface="Times New Roman" pitchFamily="18" charset="0"/>
              </a:rPr>
              <a:t>)</a:t>
            </a:r>
            <a:endParaRPr lang="en-US" sz="3600" dirty="0">
              <a:solidFill>
                <a:srgbClr val="0000FF"/>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srcRect/>
          <a:stretch>
            <a:fillRect/>
          </a:stretch>
        </p:blipFill>
        <p:spPr bwMode="auto">
          <a:xfrm>
            <a:off x="783771" y="711200"/>
            <a:ext cx="9876070" cy="342537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par>
                          <p:cTn id="8" fill="hold">
                            <p:stCondLst>
                              <p:cond delay="2000"/>
                            </p:stCondLst>
                            <p:childTnLst>
                              <p:par>
                                <p:cTn id="9" presetID="48" presetClass="entr" presetSubtype="0" accel="50000"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p:cTn id="11" dur="1000" fill="hold"/>
                                        <p:tgtEl>
                                          <p:spTgt spid="92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9218"/>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9218"/>
                                        </p:tgtEl>
                                        <p:attrNameLst>
                                          <p:attrName>ppt_y</p:attrName>
                                        </p:attrNameLst>
                                      </p:cBhvr>
                                      <p:tavLst>
                                        <p:tav tm="0">
                                          <p:val>
                                            <p:strVal val="#ppt_y"/>
                                          </p:val>
                                        </p:tav>
                                        <p:tav tm="100000">
                                          <p:val>
                                            <p:strVal val="#ppt_y"/>
                                          </p:val>
                                        </p:tav>
                                      </p:tavLst>
                                    </p:anim>
                                    <p:animEffect transition="in" filter="fade">
                                      <p:cBhvr>
                                        <p:cTn id="14" dur="10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4)">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4)">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smtClean="0">
                <a:solidFill>
                  <a:srgbClr val="C00000"/>
                </a:solidFill>
                <a:latin typeface="Times New Roman" pitchFamily="18" charset="0"/>
                <a:cs typeface="Times New Roman" pitchFamily="18" charset="0"/>
              </a:rPr>
              <a:t>I. PHÂN TỬ</a:t>
            </a:r>
          </a:p>
          <a:p>
            <a:pPr algn="l"/>
            <a:r>
              <a:rPr lang="en-US" sz="2800" b="1" dirty="0" smtClean="0">
                <a:solidFill>
                  <a:srgbClr val="C00000"/>
                </a:solidFill>
                <a:latin typeface="Times New Roman" pitchFamily="18" charset="0"/>
                <a:cs typeface="Times New Roman" pitchFamily="18" charset="0"/>
              </a:rPr>
              <a:t>1. </a:t>
            </a:r>
            <a:r>
              <a:rPr lang="en-US" sz="2800" b="1" dirty="0" err="1" smtClean="0">
                <a:solidFill>
                  <a:srgbClr val="C00000"/>
                </a:solidFill>
                <a:latin typeface="Times New Roman" pitchFamily="18" charset="0"/>
                <a:cs typeface="Times New Roman" pitchFamily="18" charset="0"/>
              </a:rPr>
              <a:t>Khái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niệm</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phân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tử</a:t>
            </a:r>
            <a:r>
              <a:rPr lang="en-US" sz="2800" b="1" dirty="0" smtClean="0">
                <a:solidFill>
                  <a:srgbClr val="C00000"/>
                </a:solidFill>
                <a:latin typeface="Times New Roman" pitchFamily="18" charset="0"/>
                <a:cs typeface="Times New Roman" pitchFamily="18" charset="0"/>
              </a:rPr>
              <a:t>:</a:t>
            </a:r>
          </a:p>
          <a:p>
            <a:pPr algn="l"/>
            <a:r>
              <a:rPr lang="en-US" sz="2800" b="1" dirty="0" smtClean="0">
                <a:solidFill>
                  <a:srgbClr val="C00000"/>
                </a:solidFill>
                <a:latin typeface="Times New Roman" pitchFamily="18" charset="0"/>
                <a:cs typeface="Times New Roman" pitchFamily="18" charset="0"/>
              </a:rPr>
              <a:t>2. </a:t>
            </a:r>
            <a:r>
              <a:rPr lang="en-US" sz="2800" b="1" dirty="0" err="1" smtClean="0">
                <a:solidFill>
                  <a:srgbClr val="C00000"/>
                </a:solidFill>
                <a:latin typeface="Times New Roman" pitchFamily="18" charset="0"/>
                <a:cs typeface="Times New Roman" pitchFamily="18" charset="0"/>
              </a:rPr>
              <a:t>Khối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lượng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phân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tử</a:t>
            </a:r>
            <a:r>
              <a:rPr lang="en-US" sz="2800" b="1" dirty="0" smtClean="0">
                <a:solidFill>
                  <a:srgbClr val="C00000"/>
                </a:solidFill>
                <a:latin typeface="Times New Roman" pitchFamily="18" charset="0"/>
                <a:cs typeface="Times New Roman" pitchFamily="18" charset="0"/>
              </a:rPr>
              <a:t>:</a:t>
            </a:r>
          </a:p>
          <a:p>
            <a:pPr algn="l"/>
            <a:r>
              <a:rPr lang="en-US" sz="2800" b="1" dirty="0" smtClean="0">
                <a:solidFill>
                  <a:srgbClr val="C00000"/>
                </a:solidFill>
                <a:latin typeface="Times New Roman" pitchFamily="18" charset="0"/>
                <a:cs typeface="Times New Roman" pitchFamily="18" charset="0"/>
              </a:rPr>
              <a:t>II. ĐƠN CHẤT</a:t>
            </a:r>
          </a:p>
          <a:p>
            <a:pPr algn="l">
              <a:buFontTx/>
              <a:buChar cha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a:t>
            </a:r>
          </a:p>
          <a:p>
            <a:pPr algn="l"/>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Hydrogen, nitrogen, copper…</a:t>
            </a:r>
          </a:p>
          <a:p>
            <a:pPr algn="l">
              <a:buFontTx/>
              <a:buChar char="-"/>
            </a:pP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đều</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rắn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trừ</a:t>
            </a:r>
            <a:r>
              <a:rPr lang="en-US" sz="2800" dirty="0" smtClean="0">
                <a:solidFill>
                  <a:srgbClr val="0000FF"/>
                </a:solidFill>
                <a:latin typeface="Times New Roman" pitchFamily="18" charset="0"/>
                <a:cs typeface="Times New Roman" pitchFamily="18" charset="0"/>
              </a:rPr>
              <a:t> mercury ở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a:t>
            </a:r>
          </a:p>
          <a:p>
            <a:pPr algn="just">
              <a:buFontTx/>
              <a:buChar cha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hay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a:t>
            </a:r>
          </a:p>
          <a:p>
            <a:pPr algn="l"/>
            <a:r>
              <a:rPr lang="en-US" sz="2800" b="1" dirty="0" smtClean="0">
                <a:solidFill>
                  <a:srgbClr val="C00000"/>
                </a:solidFill>
                <a:latin typeface="Times New Roman" pitchFamily="18" charset="0"/>
                <a:cs typeface="Times New Roman" pitchFamily="18" charset="0"/>
              </a:rPr>
              <a:t>III. HỢP CHẤT</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BÀI 4: PHÂN TỬ, ĐƠN CHẤT, HỢP CHẤT.</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1.PNG"/>
          <p:cNvPicPr>
            <a:picLocks noChangeAspect="1" noChangeArrowheads="1"/>
          </p:cNvPicPr>
          <p:nvPr/>
        </p:nvPicPr>
        <p:blipFill>
          <a:blip r:embed="rId2"/>
          <a:srcRect/>
          <a:stretch>
            <a:fillRect/>
          </a:stretch>
        </p:blipFill>
        <p:spPr bwMode="auto">
          <a:xfrm>
            <a:off x="0" y="1"/>
            <a:ext cx="13004800" cy="6779490"/>
          </a:xfrm>
          <a:prstGeom prst="rect">
            <a:avLst/>
          </a:prstGeom>
          <a:noFill/>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smtClean="0">
                <a:solidFill>
                  <a:srgbClr val="FF0000"/>
                </a:solidFill>
                <a:latin typeface="Times New Roman" pitchFamily="18" charset="0"/>
                <a:cs typeface="Times New Roman" pitchFamily="18" charset="0"/>
              </a:rPr>
              <a:t>I. PHÂN TỬ</a:t>
            </a:r>
          </a:p>
          <a:p>
            <a:pPr algn="l"/>
            <a:r>
              <a:rPr lang="en-US" sz="2800" b="1" dirty="0" smtClean="0">
                <a:solidFill>
                  <a:srgbClr val="FF0000"/>
                </a:solidFill>
                <a:latin typeface="Times New Roman" pitchFamily="18" charset="0"/>
                <a:cs typeface="Times New Roman" pitchFamily="18" charset="0"/>
              </a:rPr>
              <a:t>II. ĐƠN CHẤT</a:t>
            </a:r>
          </a:p>
          <a:p>
            <a:pPr algn="l">
              <a:buFontTx/>
              <a:buChar cha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a:t>
            </a:r>
          </a:p>
          <a:p>
            <a:pPr algn="l"/>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Hydrogen, nitrogen, copper…</a:t>
            </a:r>
          </a:p>
          <a:p>
            <a:pPr algn="l">
              <a:buFontTx/>
              <a:buChar char="-"/>
            </a:pP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đều</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rắn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trừ</a:t>
            </a:r>
            <a:r>
              <a:rPr lang="en-US" sz="2800" dirty="0" smtClean="0">
                <a:solidFill>
                  <a:srgbClr val="0000FF"/>
                </a:solidFill>
                <a:latin typeface="Times New Roman" pitchFamily="18" charset="0"/>
                <a:cs typeface="Times New Roman" pitchFamily="18" charset="0"/>
              </a:rPr>
              <a:t> mercury ở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a:t>
            </a:r>
          </a:p>
          <a:p>
            <a:pPr algn="l">
              <a:buFontTx/>
              <a:buChar cha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hay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a:t>
            </a:r>
          </a:p>
          <a:p>
            <a:pPr algn="l"/>
            <a:r>
              <a:rPr lang="en-US" sz="2800" b="1" dirty="0" smtClean="0">
                <a:solidFill>
                  <a:srgbClr val="FF0000"/>
                </a:solidFill>
                <a:latin typeface="Times New Roman" pitchFamily="18" charset="0"/>
                <a:cs typeface="Times New Roman" pitchFamily="18" charset="0"/>
              </a:rPr>
              <a:t>III. HỢP CHẤT</a:t>
            </a:r>
          </a:p>
          <a:p>
            <a:pPr algn="l"/>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Hợp</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chất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là</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những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chất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được</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tạo</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thành</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từ</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hai</a:t>
            </a:r>
            <a:r>
              <a:rPr lang="en-US" sz="3600" dirty="0" smtClean="0">
                <a:solidFill>
                  <a:srgbClr val="0000FF"/>
                </a:solidFill>
                <a:latin typeface="Times New Roman" pitchFamily="18" charset="0"/>
                <a:cs typeface="Times New Roman" pitchFamily="18" charset="0"/>
              </a:rPr>
              <a:t> hay </a:t>
            </a:r>
            <a:r>
              <a:rPr lang="en-US" sz="3600" dirty="0" err="1" smtClean="0">
                <a:solidFill>
                  <a:srgbClr val="0000FF"/>
                </a:solidFill>
                <a:latin typeface="Times New Roman" pitchFamily="18" charset="0"/>
                <a:cs typeface="Times New Roman" pitchFamily="18" charset="0"/>
              </a:rPr>
              <a:t>nhiều</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nguyên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tố</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hóa</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học</a:t>
            </a:r>
            <a:r>
              <a:rPr lang="en-US" sz="3600" dirty="0" smtClean="0">
                <a:solidFill>
                  <a:srgbClr val="0000FF"/>
                </a:solidFill>
                <a:latin typeface="Times New Roman" pitchFamily="18" charset="0"/>
                <a:cs typeface="Times New Roman" pitchFamily="18" charset="0"/>
              </a:rPr>
              <a:t>.</a:t>
            </a:r>
          </a:p>
          <a:p>
            <a:pPr algn="l"/>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Ví</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dụ</a:t>
            </a:r>
            <a:r>
              <a:rPr lang="en-US" sz="3600" dirty="0" smtClean="0">
                <a:solidFill>
                  <a:srgbClr val="0000FF"/>
                </a:solidFill>
                <a:latin typeface="Times New Roman" pitchFamily="18" charset="0"/>
                <a:cs typeface="Times New Roman" pitchFamily="18" charset="0"/>
              </a:rPr>
              <a:t>: Carbon dioxide, Hydrogen chloride, ammonia, ethanol…</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BÀI 4: PHÂN TỬ, ĐƠN CHẤT, HỢP CHẤT.</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7" end="7"/>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3">
                                            <p:txEl>
                                              <p:pRg st="8" end="8"/>
                                            </p:txEl>
                                          </p:spTgt>
                                        </p:tgtEl>
                                        <p:attrNameLst>
                                          <p:attrName>style.visibility</p:attrName>
                                        </p:attrNameLst>
                                      </p:cBhvr>
                                      <p:to>
                                        <p:strVal val="visible"/>
                                      </p:to>
                                    </p:set>
                                    <p:anim calcmode="lin" valueType="num">
                                      <p:cBhvr>
                                        <p:cTn id="14"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38545"/>
            <a:ext cx="4322618" cy="6996545"/>
          </a:xfrm>
          <a:prstGeom prst="rect">
            <a:avLst/>
          </a:prstGeom>
          <a:noFill/>
          <a:ln w="9525">
            <a:noFill/>
            <a:miter lim="800000"/>
            <a:headEnd/>
            <a:tailEnd/>
          </a:ln>
          <a:effectLst/>
        </p:spPr>
      </p:pic>
      <p:sp>
        <p:nvSpPr>
          <p:cNvPr id="4" name="Rectangle 3"/>
          <p:cNvSpPr/>
          <p:nvPr/>
        </p:nvSpPr>
        <p:spPr>
          <a:xfrm>
            <a:off x="4387274" y="43542"/>
            <a:ext cx="7804726" cy="1077218"/>
          </a:xfrm>
          <a:prstGeom prst="rect">
            <a:avLst/>
          </a:prstGeom>
        </p:spPr>
        <p:txBody>
          <a:bodyPr wrap="square">
            <a:spAutoFit/>
          </a:bodyPr>
          <a:lstStyle/>
          <a:p>
            <a:pPr algn="just"/>
            <a:r>
              <a:rPr lang="vi-VN" sz="3200" dirty="0" smtClean="0">
                <a:solidFill>
                  <a:srgbClr val="0000FF"/>
                </a:solidFill>
                <a:latin typeface="Times New Roman" pitchFamily="18" charset="0"/>
                <a:cs typeface="Times New Roman" pitchFamily="18" charset="0"/>
              </a:rPr>
              <a:t>a) Đường ăn do 3 nguyên tố C, H, O tạo thành</a:t>
            </a:r>
            <a:r>
              <a:rPr lang="vi-VN" sz="3200" dirty="0">
                <a:solidFill>
                  <a:srgbClr val="0000FF"/>
                </a:solidFill>
                <a:latin typeface="Times New Roman" pitchFamily="18" charset="0"/>
                <a:cs typeface="Times New Roman" pitchFamily="18" charset="0"/>
              </a:rPr>
              <a:t> </a:t>
            </a:r>
            <a:r>
              <a:rPr lang="vi-VN" sz="3200" dirty="0" smtClean="0">
                <a:solidFill>
                  <a:srgbClr val="0000FF"/>
                </a:solidFill>
                <a:latin typeface="Times New Roman" pitchFamily="18" charset="0"/>
                <a:cs typeface="Times New Roman" pitchFamily="18" charset="0"/>
              </a:rPr>
              <a:t>⇒ Đường ăn là hợp chất.</a:t>
            </a:r>
            <a:endParaRPr lang="vi-VN" sz="3200" dirty="0">
              <a:solidFill>
                <a:srgbClr val="0000FF"/>
              </a:solidFill>
              <a:latin typeface="Times New Roman" pitchFamily="18" charset="0"/>
              <a:cs typeface="Times New Roman" pitchFamily="18" charset="0"/>
            </a:endParaRPr>
          </a:p>
        </p:txBody>
      </p:sp>
      <p:sp>
        <p:nvSpPr>
          <p:cNvPr id="5" name="Rectangle 4"/>
          <p:cNvSpPr/>
          <p:nvPr/>
        </p:nvSpPr>
        <p:spPr>
          <a:xfrm>
            <a:off x="4461165" y="1088349"/>
            <a:ext cx="7730836" cy="1077218"/>
          </a:xfrm>
          <a:prstGeom prst="rect">
            <a:avLst/>
          </a:prstGeom>
        </p:spPr>
        <p:txBody>
          <a:bodyPr wrap="square">
            <a:spAutoFit/>
          </a:bodyPr>
          <a:lstStyle/>
          <a:p>
            <a:pPr algn="just"/>
            <a:r>
              <a:rPr lang="vi-VN" sz="3200" dirty="0" smtClean="0">
                <a:solidFill>
                  <a:srgbClr val="0000FF"/>
                </a:solidFill>
                <a:latin typeface="Times New Roman" pitchFamily="18" charset="0"/>
                <a:cs typeface="Times New Roman" pitchFamily="18" charset="0"/>
              </a:rPr>
              <a:t>b) Nước do 2 nguyên tố H và O tạo thành.</a:t>
            </a:r>
          </a:p>
          <a:p>
            <a:pPr algn="just"/>
            <a:r>
              <a:rPr lang="vi-VN" sz="3200" dirty="0" smtClean="0">
                <a:solidFill>
                  <a:srgbClr val="0000FF"/>
                </a:solidFill>
                <a:latin typeface="Times New Roman" pitchFamily="18" charset="0"/>
                <a:cs typeface="Times New Roman" pitchFamily="18" charset="0"/>
              </a:rPr>
              <a:t>⇒ Nước là hợp chất.</a:t>
            </a:r>
            <a:endParaRPr lang="vi-VN" sz="3200" dirty="0">
              <a:solidFill>
                <a:srgbClr val="0000FF"/>
              </a:solidFill>
              <a:latin typeface="Times New Roman" pitchFamily="18" charset="0"/>
              <a:cs typeface="Times New Roman" pitchFamily="18" charset="0"/>
            </a:endParaRPr>
          </a:p>
        </p:txBody>
      </p:sp>
      <p:sp>
        <p:nvSpPr>
          <p:cNvPr id="6" name="Rectangle 5"/>
          <p:cNvSpPr/>
          <p:nvPr/>
        </p:nvSpPr>
        <p:spPr>
          <a:xfrm>
            <a:off x="4461165" y="2191435"/>
            <a:ext cx="7730835" cy="1077218"/>
          </a:xfrm>
          <a:prstGeom prst="rect">
            <a:avLst/>
          </a:prstGeom>
        </p:spPr>
        <p:txBody>
          <a:bodyPr wrap="square">
            <a:spAutoFit/>
          </a:bodyPr>
          <a:lstStyle/>
          <a:p>
            <a:pPr algn="just"/>
            <a:r>
              <a:rPr lang="vi-VN" sz="3200" dirty="0" smtClean="0">
                <a:solidFill>
                  <a:srgbClr val="0000FF"/>
                </a:solidFill>
                <a:latin typeface="Times New Roman" pitchFamily="18" charset="0"/>
                <a:cs typeface="Times New Roman" pitchFamily="18" charset="0"/>
              </a:rPr>
              <a:t>c) Khí hydrogen (được tạo thành từ nguyên tố H).⇒ Khí hydrogen là đơn chất.</a:t>
            </a:r>
            <a:endParaRPr lang="vi-VN" sz="3200" dirty="0">
              <a:solidFill>
                <a:srgbClr val="0000FF"/>
              </a:solidFill>
              <a:latin typeface="Times New Roman" pitchFamily="18" charset="0"/>
              <a:cs typeface="Times New Roman" pitchFamily="18" charset="0"/>
            </a:endParaRPr>
          </a:p>
        </p:txBody>
      </p:sp>
      <p:sp>
        <p:nvSpPr>
          <p:cNvPr id="7" name="Rectangle 6"/>
          <p:cNvSpPr/>
          <p:nvPr/>
        </p:nvSpPr>
        <p:spPr>
          <a:xfrm>
            <a:off x="4461165" y="3268653"/>
            <a:ext cx="6850743" cy="1569660"/>
          </a:xfrm>
          <a:prstGeom prst="rect">
            <a:avLst/>
          </a:prstGeom>
        </p:spPr>
        <p:txBody>
          <a:bodyPr wrap="square">
            <a:spAutoFit/>
          </a:bodyPr>
          <a:lstStyle/>
          <a:p>
            <a:pPr algn="just"/>
            <a:r>
              <a:rPr lang="vi-VN" sz="3200" dirty="0" smtClean="0">
                <a:solidFill>
                  <a:srgbClr val="0000FF"/>
                </a:solidFill>
                <a:latin typeface="Times New Roman" pitchFamily="18" charset="0"/>
                <a:cs typeface="Times New Roman" pitchFamily="18" charset="0"/>
              </a:rPr>
              <a:t>d) Vitamin C (được tạo thành từ các nguyên tố C, H và O).</a:t>
            </a:r>
          </a:p>
          <a:p>
            <a:pPr algn="just"/>
            <a:r>
              <a:rPr lang="vi-VN" sz="3200" dirty="0" smtClean="0">
                <a:solidFill>
                  <a:srgbClr val="0000FF"/>
                </a:solidFill>
                <a:latin typeface="Times New Roman" pitchFamily="18" charset="0"/>
                <a:cs typeface="Times New Roman" pitchFamily="18" charset="0"/>
              </a:rPr>
              <a:t>⇒ Vitamin C là hợp chất.</a:t>
            </a:r>
            <a:endParaRPr lang="vi-VN" sz="3200" dirty="0">
              <a:solidFill>
                <a:srgbClr val="0000FF"/>
              </a:solidFill>
              <a:latin typeface="Times New Roman" pitchFamily="18" charset="0"/>
              <a:cs typeface="Times New Roman" pitchFamily="18" charset="0"/>
            </a:endParaRPr>
          </a:p>
        </p:txBody>
      </p:sp>
      <p:sp>
        <p:nvSpPr>
          <p:cNvPr id="8" name="Rectangle 7"/>
          <p:cNvSpPr/>
          <p:nvPr/>
        </p:nvSpPr>
        <p:spPr>
          <a:xfrm>
            <a:off x="4461165" y="4961424"/>
            <a:ext cx="6865257" cy="1077218"/>
          </a:xfrm>
          <a:prstGeom prst="rect">
            <a:avLst/>
          </a:prstGeom>
        </p:spPr>
        <p:txBody>
          <a:bodyPr wrap="square">
            <a:spAutoFit/>
          </a:bodyPr>
          <a:lstStyle/>
          <a:p>
            <a:pPr algn="just"/>
            <a:r>
              <a:rPr lang="vi-VN" sz="3200" dirty="0" smtClean="0">
                <a:solidFill>
                  <a:srgbClr val="0000FF"/>
                </a:solidFill>
                <a:latin typeface="Times New Roman" pitchFamily="18" charset="0"/>
                <a:cs typeface="Times New Roman" pitchFamily="18" charset="0"/>
              </a:rPr>
              <a:t>e) Sulfur (được tạo thành từ nguyên tố S) ⇒ Sulfur là đơn chất.</a:t>
            </a:r>
            <a:endParaRPr lang="vi-VN" sz="32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edg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edg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edg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edg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edg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95564" y="-87086"/>
            <a:ext cx="8143831" cy="6945086"/>
          </a:xfrm>
          <a:prstGeom prst="rect">
            <a:avLst/>
          </a:prstGeom>
          <a:noFill/>
          <a:ln w="9525">
            <a:noFill/>
            <a:miter lim="800000"/>
            <a:headEnd/>
            <a:tailEnd/>
          </a:ln>
          <a:effectLst/>
        </p:spPr>
      </p:pic>
      <p:sp>
        <p:nvSpPr>
          <p:cNvPr id="4" name="Rectangle 3"/>
          <p:cNvSpPr/>
          <p:nvPr/>
        </p:nvSpPr>
        <p:spPr>
          <a:xfrm>
            <a:off x="7848268" y="217492"/>
            <a:ext cx="4343731" cy="1477328"/>
          </a:xfrm>
          <a:prstGeom prst="rect">
            <a:avLst/>
          </a:prstGeom>
        </p:spPr>
        <p:txBody>
          <a:bodyPr wrap="square">
            <a:spAutoFit/>
          </a:bodyPr>
          <a:lstStyle/>
          <a:p>
            <a:pPr algn="just"/>
            <a:r>
              <a:rPr lang="en-US" sz="3000" dirty="0" smtClean="0">
                <a:solidFill>
                  <a:srgbClr val="0000FF"/>
                </a:solidFill>
                <a:latin typeface="Times New Roman" pitchFamily="18" charset="0"/>
                <a:cs typeface="Times New Roman" pitchFamily="18" charset="0"/>
              </a:rPr>
              <a:t>- Acetic acid do 3 </a:t>
            </a:r>
            <a:r>
              <a:rPr lang="en-US" sz="3000" dirty="0" err="1" smtClean="0">
                <a:solidFill>
                  <a:srgbClr val="0000FF"/>
                </a:solidFill>
                <a:latin typeface="Times New Roman" pitchFamily="18" charset="0"/>
                <a:cs typeface="Times New Roman" pitchFamily="18" charset="0"/>
              </a:rPr>
              <a:t>nguyên</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tố</a:t>
            </a:r>
            <a:r>
              <a:rPr lang="en-US" sz="3000" dirty="0" smtClean="0">
                <a:solidFill>
                  <a:srgbClr val="0000FF"/>
                </a:solidFill>
                <a:latin typeface="Times New Roman" pitchFamily="18" charset="0"/>
                <a:cs typeface="Times New Roman" pitchFamily="18" charset="0"/>
              </a:rPr>
              <a:t> C, H, O </a:t>
            </a:r>
            <a:r>
              <a:rPr lang="en-US" sz="3000" dirty="0" err="1" smtClean="0">
                <a:solidFill>
                  <a:srgbClr val="0000FF"/>
                </a:solidFill>
                <a:latin typeface="Times New Roman" pitchFamily="18" charset="0"/>
                <a:cs typeface="Times New Roman" pitchFamily="18" charset="0"/>
              </a:rPr>
              <a:t>tạo</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thành</a:t>
            </a:r>
            <a:r>
              <a:rPr lang="en-US" sz="3000" dirty="0" smtClean="0">
                <a:solidFill>
                  <a:srgbClr val="0000FF"/>
                </a:solidFill>
                <a:latin typeface="Times New Roman" pitchFamily="18" charset="0"/>
                <a:cs typeface="Times New Roman" pitchFamily="18" charset="0"/>
              </a:rPr>
              <a:t>.</a:t>
            </a:r>
          </a:p>
          <a:p>
            <a:pPr algn="just"/>
            <a:r>
              <a:rPr lang="en-US" sz="3000" dirty="0" smtClean="0">
                <a:solidFill>
                  <a:srgbClr val="0000FF"/>
                </a:solidFill>
                <a:latin typeface="Times New Roman" pitchFamily="18" charset="0"/>
                <a:cs typeface="Times New Roman" pitchFamily="18" charset="0"/>
              </a:rPr>
              <a:t>⇒ Acetic acid </a:t>
            </a:r>
            <a:r>
              <a:rPr lang="en-US" sz="3000" dirty="0" err="1" smtClean="0">
                <a:solidFill>
                  <a:srgbClr val="0000FF"/>
                </a:solidFill>
                <a:latin typeface="Times New Roman" pitchFamily="18" charset="0"/>
                <a:cs typeface="Times New Roman" pitchFamily="18" charset="0"/>
              </a:rPr>
              <a:t>là</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hợp</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chất</a:t>
            </a:r>
            <a:r>
              <a:rPr lang="en-US" sz="3000" dirty="0" smtClean="0">
                <a:solidFill>
                  <a:srgbClr val="0000FF"/>
                </a:solidFill>
                <a:latin typeface="Times New Roman" pitchFamily="18" charset="0"/>
                <a:cs typeface="Times New Roman" pitchFamily="18" charset="0"/>
              </a:rPr>
              <a:t>.</a:t>
            </a:r>
            <a:endParaRPr lang="en-US" sz="3000" dirty="0">
              <a:solidFill>
                <a:srgbClr val="0000FF"/>
              </a:solidFill>
              <a:latin typeface="Times New Roman" pitchFamily="18" charset="0"/>
              <a:cs typeface="Times New Roman" pitchFamily="18" charset="0"/>
            </a:endParaRPr>
          </a:p>
        </p:txBody>
      </p:sp>
      <p:sp>
        <p:nvSpPr>
          <p:cNvPr id="5" name="Rectangle 4"/>
          <p:cNvSpPr/>
          <p:nvPr/>
        </p:nvSpPr>
        <p:spPr>
          <a:xfrm>
            <a:off x="7848268" y="1968086"/>
            <a:ext cx="4080494" cy="1477328"/>
          </a:xfrm>
          <a:prstGeom prst="rect">
            <a:avLst/>
          </a:prstGeom>
        </p:spPr>
        <p:txBody>
          <a:bodyPr wrap="square">
            <a:spAutoFit/>
          </a:bodyPr>
          <a:lstStyle/>
          <a:p>
            <a:r>
              <a:rPr lang="en-US" sz="3000" dirty="0" smtClean="0">
                <a:solidFill>
                  <a:srgbClr val="0000FF"/>
                </a:solidFill>
                <a:latin typeface="Times New Roman" pitchFamily="18" charset="0"/>
                <a:cs typeface="Times New Roman" pitchFamily="18" charset="0"/>
              </a:rPr>
              <a:t>- </a:t>
            </a:r>
            <a:r>
              <a:rPr lang="vi-VN" sz="3000" dirty="0" smtClean="0">
                <a:solidFill>
                  <a:srgbClr val="0000FF"/>
                </a:solidFill>
                <a:latin typeface="Times New Roman" pitchFamily="18" charset="0"/>
                <a:cs typeface="Times New Roman" pitchFamily="18" charset="0"/>
              </a:rPr>
              <a:t>Oxygen do 1 nguyên tố O tạo thành</a:t>
            </a:r>
            <a:r>
              <a:rPr lang="vi-VN" sz="3000" dirty="0">
                <a:solidFill>
                  <a:srgbClr val="0000FF"/>
                </a:solidFill>
                <a:latin typeface="Times New Roman" pitchFamily="18" charset="0"/>
                <a:cs typeface="Times New Roman" pitchFamily="18" charset="0"/>
              </a:rPr>
              <a:t> </a:t>
            </a:r>
            <a:r>
              <a:rPr lang="vi-VN" sz="3000" dirty="0" smtClean="0">
                <a:solidFill>
                  <a:srgbClr val="0000FF"/>
                </a:solidFill>
                <a:latin typeface="Times New Roman" pitchFamily="18" charset="0"/>
                <a:cs typeface="Times New Roman" pitchFamily="18" charset="0"/>
              </a:rPr>
              <a:t>⇒ Oxygen là đơn chất.</a:t>
            </a:r>
            <a:endParaRPr lang="vi-VN" sz="3000" dirty="0">
              <a:solidFill>
                <a:srgbClr val="0000FF"/>
              </a:solidFill>
              <a:latin typeface="Times New Roman" pitchFamily="18" charset="0"/>
              <a:cs typeface="Times New Roman" pitchFamily="18" charset="0"/>
            </a:endParaRPr>
          </a:p>
        </p:txBody>
      </p:sp>
      <p:sp>
        <p:nvSpPr>
          <p:cNvPr id="6" name="Rectangle 5"/>
          <p:cNvSpPr/>
          <p:nvPr/>
        </p:nvSpPr>
        <p:spPr>
          <a:xfrm>
            <a:off x="7988133" y="3718680"/>
            <a:ext cx="4064000" cy="2554545"/>
          </a:xfrm>
          <a:prstGeom prst="rect">
            <a:avLst/>
          </a:prstGeom>
        </p:spPr>
        <p:txBody>
          <a:bodyPr wrap="square">
            <a:spAutoFit/>
          </a:bodyPr>
          <a:lstStyle/>
          <a:p>
            <a:pPr algn="just"/>
            <a:r>
              <a:rPr lang="en-US" sz="3200" dirty="0" smtClean="0">
                <a:solidFill>
                  <a:srgbClr val="0000FF"/>
                </a:solidFill>
                <a:latin typeface="Times New Roman" pitchFamily="18" charset="0"/>
                <a:cs typeface="Times New Roman" pitchFamily="18" charset="0"/>
              </a:rPr>
              <a:t>- Hydrogen peroxide do 2 </a:t>
            </a:r>
            <a:r>
              <a:rPr lang="en-US" sz="3200" dirty="0" err="1" smtClean="0">
                <a:solidFill>
                  <a:srgbClr val="0000FF"/>
                </a:solidFill>
                <a:latin typeface="Times New Roman" pitchFamily="18" charset="0"/>
                <a:cs typeface="Times New Roman" pitchFamily="18" charset="0"/>
              </a:rPr>
              <a:t>nguyên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tố</a:t>
            </a:r>
            <a:r>
              <a:rPr lang="en-US" sz="3200" dirty="0" smtClean="0">
                <a:solidFill>
                  <a:srgbClr val="0000FF"/>
                </a:solidFill>
                <a:latin typeface="Times New Roman" pitchFamily="18" charset="0"/>
                <a:cs typeface="Times New Roman" pitchFamily="18" charset="0"/>
              </a:rPr>
              <a:t> O, H </a:t>
            </a:r>
            <a:r>
              <a:rPr lang="en-US" sz="3200" dirty="0" err="1" smtClean="0">
                <a:solidFill>
                  <a:srgbClr val="0000FF"/>
                </a:solidFill>
                <a:latin typeface="Times New Roman" pitchFamily="18" charset="0"/>
                <a:cs typeface="Times New Roman" pitchFamily="18" charset="0"/>
              </a:rPr>
              <a:t>tạo</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thành</a:t>
            </a:r>
            <a:r>
              <a:rPr lang="en-US" sz="3200" dirty="0" smtClean="0">
                <a:solidFill>
                  <a:srgbClr val="0000FF"/>
                </a:solidFill>
                <a:latin typeface="Times New Roman" pitchFamily="18" charset="0"/>
                <a:cs typeface="Times New Roman" pitchFamily="18" charset="0"/>
              </a:rPr>
              <a:t>.</a:t>
            </a:r>
          </a:p>
          <a:p>
            <a:r>
              <a:rPr lang="en-US" sz="3200" dirty="0" smtClean="0">
                <a:solidFill>
                  <a:srgbClr val="0000FF"/>
                </a:solidFill>
                <a:latin typeface="Times New Roman" pitchFamily="18" charset="0"/>
                <a:cs typeface="Times New Roman" pitchFamily="18" charset="0"/>
              </a:rPr>
              <a:t>⇒Hydrogen peroxide </a:t>
            </a:r>
            <a:r>
              <a:rPr lang="en-US" sz="3200" dirty="0" err="1" smtClean="0">
                <a:solidFill>
                  <a:srgbClr val="0000FF"/>
                </a:solidFill>
                <a:latin typeface="Times New Roman" pitchFamily="18" charset="0"/>
                <a:cs typeface="Times New Roman" pitchFamily="18" charset="0"/>
              </a:rPr>
              <a:t>là</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hợp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chất</a:t>
            </a:r>
            <a:r>
              <a:rPr lang="en-US" sz="3200" dirty="0" smtClean="0">
                <a:solidFill>
                  <a:srgbClr val="0000FF"/>
                </a:solidFill>
                <a:latin typeface="Times New Roman" pitchFamily="18" charset="0"/>
                <a:cs typeface="Times New Roman" pitchFamily="18" charset="0"/>
              </a:rPr>
              <a:t>.</a:t>
            </a:r>
            <a:endParaRPr lang="en-US" sz="32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4)">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
            <a:ext cx="12192000" cy="674066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 y="0"/>
            <a:ext cx="5529943" cy="4056227"/>
          </a:xfrm>
          <a:prstGeom prst="rect">
            <a:avLst/>
          </a:prstGeom>
          <a:noFill/>
          <a:ln w="9525">
            <a:noFill/>
            <a:miter lim="800000"/>
            <a:headEnd/>
            <a:tailEnd/>
          </a:ln>
          <a:effectLst/>
        </p:spPr>
      </p:pic>
      <p:sp>
        <p:nvSpPr>
          <p:cNvPr id="5" name="Rectangle 4"/>
          <p:cNvSpPr/>
          <p:nvPr/>
        </p:nvSpPr>
        <p:spPr>
          <a:xfrm>
            <a:off x="6003637" y="638629"/>
            <a:ext cx="6299200" cy="1077218"/>
          </a:xfrm>
          <a:prstGeom prst="rect">
            <a:avLst/>
          </a:prstGeom>
        </p:spPr>
        <p:txBody>
          <a:bodyPr wrap="square">
            <a:spAutoFit/>
          </a:bodyPr>
          <a:lstStyle/>
          <a:p>
            <a:pPr algn="just"/>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Hãy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tính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khối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lượng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sau</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7" name="Rectangle 6"/>
          <p:cNvSpPr/>
          <p:nvPr/>
        </p:nvSpPr>
        <p:spPr>
          <a:xfrm>
            <a:off x="0" y="4143829"/>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a.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Carbon dioxide: 12 + 16.2 = 44 (</a:t>
            </a:r>
            <a:r>
              <a:rPr lang="en-US" sz="2800" dirty="0" err="1" smtClean="0">
                <a:solidFill>
                  <a:srgbClr val="0000FF"/>
                </a:solidFill>
                <a:latin typeface="Times New Roman" pitchFamily="18" charset="0"/>
                <a:cs typeface="Times New Roman" pitchFamily="18" charset="0"/>
              </a:rPr>
              <a:t>amu</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8" name="Rectangle 7"/>
          <p:cNvSpPr/>
          <p:nvPr/>
        </p:nvSpPr>
        <p:spPr>
          <a:xfrm>
            <a:off x="0" y="4731658"/>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b.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Hydrogen chloride: 1 + 35,5 = 36,5 (</a:t>
            </a:r>
            <a:r>
              <a:rPr lang="en-US" sz="2800" dirty="0" err="1" smtClean="0">
                <a:solidFill>
                  <a:srgbClr val="0000FF"/>
                </a:solidFill>
                <a:latin typeface="Times New Roman" pitchFamily="18" charset="0"/>
                <a:cs typeface="Times New Roman" pitchFamily="18" charset="0"/>
              </a:rPr>
              <a:t>amu</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Rectangle 8"/>
          <p:cNvSpPr/>
          <p:nvPr/>
        </p:nvSpPr>
        <p:spPr>
          <a:xfrm>
            <a:off x="0" y="5399314"/>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c.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Ammonia: 14 + 1.3 = 17 (</a:t>
            </a:r>
            <a:r>
              <a:rPr lang="en-US" sz="2800" dirty="0" err="1" smtClean="0">
                <a:solidFill>
                  <a:srgbClr val="0000FF"/>
                </a:solidFill>
                <a:latin typeface="Times New Roman" pitchFamily="18" charset="0"/>
                <a:cs typeface="Times New Roman" pitchFamily="18" charset="0"/>
              </a:rPr>
              <a:t>amu</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0" name="Rectangle 9"/>
          <p:cNvSpPr/>
          <p:nvPr/>
        </p:nvSpPr>
        <p:spPr>
          <a:xfrm>
            <a:off x="0" y="6066971"/>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d.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Ethanol: 12.2 + 16 + 1.6 = 46 (</a:t>
            </a:r>
            <a:r>
              <a:rPr lang="en-US" sz="2800" dirty="0" err="1" smtClean="0">
                <a:solidFill>
                  <a:srgbClr val="0000FF"/>
                </a:solidFill>
                <a:latin typeface="Times New Roman" pitchFamily="18" charset="0"/>
                <a:cs typeface="Times New Roman" pitchFamily="18" charset="0"/>
              </a:rPr>
              <a:t>amu</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p:cTn id="11" dur="500" fill="hold"/>
                                        <p:tgtEl>
                                          <p:spTgt spid="6146"/>
                                        </p:tgtEl>
                                        <p:attrNameLst>
                                          <p:attrName>ppt_w</p:attrName>
                                        </p:attrNameLst>
                                      </p:cBhvr>
                                      <p:tavLst>
                                        <p:tav tm="0">
                                          <p:val>
                                            <p:fltVal val="0"/>
                                          </p:val>
                                        </p:tav>
                                        <p:tav tm="100000">
                                          <p:val>
                                            <p:strVal val="#ppt_w"/>
                                          </p:val>
                                        </p:tav>
                                      </p:tavLst>
                                    </p:anim>
                                    <p:anim calcmode="lin" valueType="num">
                                      <p:cBhvr>
                                        <p:cTn id="12" dur="5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4)">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4)">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4)">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1137982" y="595075"/>
            <a:ext cx="9421342" cy="3817268"/>
          </a:xfrm>
          <a:prstGeom prst="rect">
            <a:avLst/>
          </a:prstGeom>
          <a:noFill/>
          <a:ln w="9525">
            <a:noFill/>
            <a:miter lim="800000"/>
            <a:headEnd/>
            <a:tailEnd/>
          </a:ln>
          <a:effectLst/>
        </p:spPr>
      </p:pic>
      <p:sp>
        <p:nvSpPr>
          <p:cNvPr id="5" name="Rectangle 4"/>
          <p:cNvSpPr/>
          <p:nvPr/>
        </p:nvSpPr>
        <p:spPr>
          <a:xfrm>
            <a:off x="1" y="0"/>
            <a:ext cx="12192000" cy="584775"/>
          </a:xfrm>
          <a:prstGeom prst="rect">
            <a:avLst/>
          </a:prstGeom>
        </p:spPr>
        <p:txBody>
          <a:bodyPr wrap="square">
            <a:spAutoFit/>
          </a:bodyPr>
          <a:lstStyle/>
          <a:p>
            <a:pPr algn="ctr"/>
            <a:r>
              <a:rPr lang="en-US" sz="3200" dirty="0" err="1" smtClean="0">
                <a:solidFill>
                  <a:srgbClr val="FF0000"/>
                </a:solidFill>
                <a:latin typeface="Times New Roman" pitchFamily="18" charset="0"/>
                <a:cs typeface="Times New Roman" pitchFamily="18" charset="0"/>
              </a:rPr>
              <a:t>Hãy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tính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khối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lượng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sau</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7" name="Rectangle 6"/>
          <p:cNvSpPr/>
          <p:nvPr/>
        </p:nvSpPr>
        <p:spPr>
          <a:xfrm>
            <a:off x="0" y="4666329"/>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a.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Acetic acid: 12.2 + 16.2 + 1.4 = 60 (</a:t>
            </a:r>
            <a:r>
              <a:rPr lang="en-US" sz="2800" dirty="0" err="1" smtClean="0">
                <a:solidFill>
                  <a:srgbClr val="0000FF"/>
                </a:solidFill>
                <a:latin typeface="Times New Roman" pitchFamily="18" charset="0"/>
                <a:cs typeface="Times New Roman" pitchFamily="18" charset="0"/>
              </a:rPr>
              <a:t>amu</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8" name="Rectangle 7"/>
          <p:cNvSpPr/>
          <p:nvPr/>
        </p:nvSpPr>
        <p:spPr>
          <a:xfrm>
            <a:off x="0" y="5268672"/>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b.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Oxygen: 16.2= 32 (</a:t>
            </a:r>
            <a:r>
              <a:rPr lang="en-US" sz="2800" dirty="0" err="1" smtClean="0">
                <a:solidFill>
                  <a:srgbClr val="0000FF"/>
                </a:solidFill>
                <a:latin typeface="Times New Roman" pitchFamily="18" charset="0"/>
                <a:cs typeface="Times New Roman" pitchFamily="18" charset="0"/>
              </a:rPr>
              <a:t>amu</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Rectangle 8"/>
          <p:cNvSpPr/>
          <p:nvPr/>
        </p:nvSpPr>
        <p:spPr>
          <a:xfrm>
            <a:off x="0" y="5820214"/>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c.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Hydrogen peroxide: 1.2 + 16.2 = 34 (</a:t>
            </a:r>
            <a:r>
              <a:rPr lang="en-US" sz="2800" dirty="0" err="1" smtClean="0">
                <a:solidFill>
                  <a:srgbClr val="0000FF"/>
                </a:solidFill>
                <a:latin typeface="Times New Roman" pitchFamily="18" charset="0"/>
                <a:cs typeface="Times New Roman" pitchFamily="18" charset="0"/>
              </a:rPr>
              <a:t>amu</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p:cTn id="11" dur="500" fill="hold"/>
                                        <p:tgtEl>
                                          <p:spTgt spid="6147"/>
                                        </p:tgtEl>
                                        <p:attrNameLst>
                                          <p:attrName>ppt_w</p:attrName>
                                        </p:attrNameLst>
                                      </p:cBhvr>
                                      <p:tavLst>
                                        <p:tav tm="0">
                                          <p:val>
                                            <p:fltVal val="0"/>
                                          </p:val>
                                        </p:tav>
                                        <p:tav tm="100000">
                                          <p:val>
                                            <p:strVal val="#ppt_w"/>
                                          </p:val>
                                        </p:tav>
                                      </p:tavLst>
                                    </p:anim>
                                    <p:anim calcmode="lin" valueType="num">
                                      <p:cBhvr>
                                        <p:cTn id="12" dur="500" fill="hold"/>
                                        <p:tgtEl>
                                          <p:spTgt spid="614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4)">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4)">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1"/>
            <a:ext cx="11974290" cy="60221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5956"/>
            <a:ext cx="12284363" cy="8127866"/>
          </a:xfrm>
          <a:prstGeom prst="rect">
            <a:avLst/>
          </a:prstGeom>
        </p:spPr>
        <p:txBody>
          <a:bodyPr wrap="square">
            <a:spAutoFit/>
          </a:bodyPr>
          <a:lstStyle/>
          <a:p>
            <a:pPr>
              <a:lnSpc>
                <a:spcPct val="107000"/>
              </a:lnSpc>
              <a:spcAft>
                <a:spcPts val="0"/>
              </a:spcAft>
            </a:pP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1:</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D</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hạt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bởi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hạt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bởi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C</a:t>
            </a:r>
            <a:r>
              <a:rPr lang="en-US" sz="30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do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đủ</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hạt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2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3200" b="1"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Oval 3"/>
          <p:cNvSpPr/>
          <p:nvPr/>
        </p:nvSpPr>
        <p:spPr>
          <a:xfrm>
            <a:off x="0" y="3215484"/>
            <a:ext cx="510417" cy="6387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latin typeface="Times New Roman"/>
              </a:rPr>
              <a:t>D</a:t>
            </a:r>
            <a:endParaRPr lang="en-US" dirty="0">
              <a:solidFill>
                <a:srgbClr val="FF0000"/>
              </a:solidFill>
            </a:endParaRPr>
          </a:p>
        </p:txBody>
      </p:sp>
      <p:sp>
        <p:nvSpPr>
          <p:cNvPr id="5" name="Oval 4"/>
          <p:cNvSpPr/>
          <p:nvPr/>
        </p:nvSpPr>
        <p:spPr>
          <a:xfrm>
            <a:off x="0" y="5148174"/>
            <a:ext cx="510417" cy="6387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latin typeface="Times New Roman"/>
              </a:rPr>
              <a:t>C</a:t>
            </a:r>
            <a:endParaRPr lang="en-US" dirty="0">
              <a:solidFill>
                <a:srgbClr val="FF0000"/>
              </a:solidFill>
            </a:endParaRPr>
          </a:p>
        </p:txBody>
      </p:sp>
    </p:spTree>
    <p:extLst>
      <p:ext uri="{BB962C8B-B14F-4D97-AF65-F5344CB8AC3E}">
        <p14:creationId xmlns:p14="http://schemas.microsoft.com/office/powerpoint/2010/main" val="231612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982" y="101984"/>
            <a:ext cx="11933382" cy="7008072"/>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hydrogen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oxygen.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endPar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hỗn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khối</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toàn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Khối</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endPar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khối</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khối</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khối</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khối</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350982" y="1109592"/>
            <a:ext cx="510417" cy="6387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latin typeface="Times New Roman"/>
              </a:rPr>
              <a:t>A</a:t>
            </a:r>
            <a:endParaRPr lang="en-US" dirty="0">
              <a:solidFill>
                <a:srgbClr val="FF0000"/>
              </a:solidFill>
            </a:endParaRPr>
          </a:p>
        </p:txBody>
      </p:sp>
      <p:sp>
        <p:nvSpPr>
          <p:cNvPr id="4" name="Oval 3"/>
          <p:cNvSpPr/>
          <p:nvPr/>
        </p:nvSpPr>
        <p:spPr>
          <a:xfrm>
            <a:off x="350981" y="4028284"/>
            <a:ext cx="510417" cy="6387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latin typeface="Times New Roman"/>
              </a:rPr>
              <a:t>D</a:t>
            </a:r>
            <a:endParaRPr lang="en-US" dirty="0">
              <a:solidFill>
                <a:srgbClr val="FF0000"/>
              </a:solidFill>
            </a:endParaRPr>
          </a:p>
        </p:txBody>
      </p:sp>
      <p:sp>
        <p:nvSpPr>
          <p:cNvPr id="5" name="Oval 4"/>
          <p:cNvSpPr/>
          <p:nvPr/>
        </p:nvSpPr>
        <p:spPr>
          <a:xfrm>
            <a:off x="350980" y="6015496"/>
            <a:ext cx="510417" cy="6387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latin typeface="Times New Roman"/>
              </a:rPr>
              <a:t>C</a:t>
            </a:r>
            <a:endParaRPr lang="en-US" dirty="0">
              <a:solidFill>
                <a:srgbClr val="FF0000"/>
              </a:solidFill>
            </a:endParaRPr>
          </a:p>
        </p:txBody>
      </p:sp>
    </p:spTree>
    <p:extLst>
      <p:ext uri="{BB962C8B-B14F-4D97-AF65-F5344CB8AC3E}">
        <p14:creationId xmlns:p14="http://schemas.microsoft.com/office/powerpoint/2010/main" val="2294334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490" y="155121"/>
            <a:ext cx="11619346" cy="552612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Cho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muối</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hydrogen,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thuỷ</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tinh</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dãy</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1.                     </a:t>
            </a: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2.                            </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3.                       D. 4.</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7:</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trơ</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trơ</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trật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kim</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kim</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trật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3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p:cNvSpPr/>
          <p:nvPr/>
        </p:nvSpPr>
        <p:spPr>
          <a:xfrm>
            <a:off x="2918691" y="1091120"/>
            <a:ext cx="510417" cy="6387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latin typeface="Times New Roman"/>
              </a:rPr>
              <a:t>B</a:t>
            </a:r>
            <a:endParaRPr lang="en-US" dirty="0">
              <a:solidFill>
                <a:srgbClr val="FF0000"/>
              </a:solidFill>
            </a:endParaRPr>
          </a:p>
        </p:txBody>
      </p:sp>
      <p:sp>
        <p:nvSpPr>
          <p:cNvPr id="4" name="Oval 3"/>
          <p:cNvSpPr/>
          <p:nvPr/>
        </p:nvSpPr>
        <p:spPr>
          <a:xfrm>
            <a:off x="175489" y="4508575"/>
            <a:ext cx="510417" cy="6387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latin typeface="Times New Roman"/>
              </a:rPr>
              <a:t>D</a:t>
            </a:r>
            <a:endParaRPr lang="en-US" dirty="0">
              <a:solidFill>
                <a:srgbClr val="FF0000"/>
              </a:solidFill>
            </a:endParaRPr>
          </a:p>
        </p:txBody>
      </p:sp>
      <p:sp>
        <p:nvSpPr>
          <p:cNvPr id="5" name="Oval 4"/>
          <p:cNvSpPr/>
          <p:nvPr/>
        </p:nvSpPr>
        <p:spPr>
          <a:xfrm>
            <a:off x="175490" y="7473448"/>
            <a:ext cx="510417" cy="6387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latin typeface="Times New Roman"/>
              </a:rPr>
              <a:t>D</a:t>
            </a:r>
            <a:endParaRPr lang="en-US" dirty="0">
              <a:solidFill>
                <a:srgbClr val="FF0000"/>
              </a:solidFill>
            </a:endParaRPr>
          </a:p>
        </p:txBody>
      </p:sp>
    </p:spTree>
    <p:extLst>
      <p:ext uri="{BB962C8B-B14F-4D97-AF65-F5344CB8AC3E}">
        <p14:creationId xmlns:p14="http://schemas.microsoft.com/office/powerpoint/2010/main" val="2194063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655" y="552284"/>
            <a:ext cx="10778835" cy="396204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vi-VN"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8:</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p:cNvSpPr/>
          <p:nvPr/>
        </p:nvSpPr>
        <p:spPr>
          <a:xfrm>
            <a:off x="572655" y="3344793"/>
            <a:ext cx="510417" cy="6387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latin typeface="Times New Roman"/>
              </a:rPr>
              <a:t>D</a:t>
            </a:r>
            <a:endParaRPr lang="en-US" dirty="0">
              <a:solidFill>
                <a:srgbClr val="FF0000"/>
              </a:solidFill>
            </a:endParaRPr>
          </a:p>
        </p:txBody>
      </p:sp>
    </p:spTree>
    <p:extLst>
      <p:ext uri="{BB962C8B-B14F-4D97-AF65-F5344CB8AC3E}">
        <p14:creationId xmlns:p14="http://schemas.microsoft.com/office/powerpoint/2010/main" val="1224007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endParaRPr lang="en-US" sz="2800" b="1" dirty="0" smtClean="0">
              <a:solidFill>
                <a:srgbClr val="FF0000"/>
              </a:solidFill>
              <a:latin typeface="Times New Roman" pitchFamily="18" charset="0"/>
              <a:cs typeface="Times New Roman" pitchFamily="18" charset="0"/>
            </a:endParaRPr>
          </a:p>
          <a:p>
            <a:pPr algn="l"/>
            <a:r>
              <a:rPr lang="en-US" sz="2800" b="1" dirty="0" smtClean="0">
                <a:solidFill>
                  <a:srgbClr val="FF0000"/>
                </a:solidFill>
                <a:latin typeface="Times New Roman" pitchFamily="18" charset="0"/>
                <a:cs typeface="Times New Roman" pitchFamily="18" charset="0"/>
              </a:rPr>
              <a:t>I. PHÂN TỬ</a:t>
            </a:r>
          </a:p>
          <a:p>
            <a:pPr algn="l"/>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Khái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niệm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tử</a:t>
            </a:r>
            <a:r>
              <a:rPr lang="en-US" sz="2800" b="1" dirty="0" smtClean="0">
                <a:solidFill>
                  <a:srgbClr val="FF0000"/>
                </a:solidFill>
                <a:latin typeface="Times New Roman" pitchFamily="18" charset="0"/>
                <a:cs typeface="Times New Roman" pitchFamily="18" charset="0"/>
              </a:rPr>
              <a:t>:</a:t>
            </a:r>
          </a:p>
        </p:txBody>
      </p:sp>
      <p:sp>
        <p:nvSpPr>
          <p:cNvPr id="8" name="TextBox 7"/>
          <p:cNvSpPr txBox="1"/>
          <p:nvPr/>
        </p:nvSpPr>
        <p:spPr>
          <a:xfrm>
            <a:off x="0" y="0"/>
            <a:ext cx="12192000" cy="646331"/>
          </a:xfrm>
          <a:prstGeom prst="rect">
            <a:avLst/>
          </a:prstGeom>
          <a:noFill/>
        </p:spPr>
        <p:txBody>
          <a:bodyPr wrap="square" rtlCol="0">
            <a:spAutoFit/>
          </a:bodyPr>
          <a:lstStyle/>
          <a:p>
            <a:pPr algn="ctr"/>
            <a:r>
              <a:rPr lang="en-US" sz="3600" b="1" dirty="0" smtClean="0">
                <a:solidFill>
                  <a:srgbClr val="0000FF"/>
                </a:solidFill>
                <a:latin typeface="Times New Roman" pitchFamily="18" charset="0"/>
                <a:cs typeface="Times New Roman" pitchFamily="18" charset="0"/>
              </a:rPr>
              <a:t>BÀI 4: PHÂN TỬ, ĐƠN CHẤT, HỢP CHẤT.</a:t>
            </a:r>
            <a:endParaRPr lang="en-US" sz="36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9484" y="0"/>
            <a:ext cx="8723087" cy="523220"/>
          </a:xfrm>
          <a:prstGeom prst="rect">
            <a:avLst/>
          </a:prstGeom>
          <a:solidFill>
            <a:schemeClr val="bg1"/>
          </a:solidFill>
        </p:spPr>
        <p:txBody>
          <a:bodyPr wrap="square" rtlCol="0">
            <a:spAutoFit/>
          </a:bodyPr>
          <a:lstStyle/>
          <a:p>
            <a:pPr algn="ct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tượng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sau</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796699" y="790120"/>
            <a:ext cx="3136672" cy="480760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868330" y="943429"/>
            <a:ext cx="5300545" cy="4673599"/>
          </a:xfrm>
          <a:prstGeom prst="rect">
            <a:avLst/>
          </a:prstGeom>
          <a:noFill/>
          <a:ln w="9525">
            <a:noFill/>
            <a:miter lim="800000"/>
            <a:headEnd/>
            <a:tailEnd/>
          </a:ln>
          <a:effectLst/>
        </p:spPr>
      </p:pic>
      <p:cxnSp>
        <p:nvCxnSpPr>
          <p:cNvPr id="13" name="Straight Arrow Connector 12"/>
          <p:cNvCxnSpPr>
            <a:stCxn id="2050" idx="3"/>
          </p:cNvCxnSpPr>
          <p:nvPr/>
        </p:nvCxnSpPr>
        <p:spPr>
          <a:xfrm flipV="1">
            <a:off x="3933371" y="3193143"/>
            <a:ext cx="3367315" cy="7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descr="C:\Users\AsuS\Desktop\Capture1.PNG"/>
          <p:cNvPicPr>
            <a:picLocks noChangeAspect="1" noChangeArrowheads="1"/>
          </p:cNvPicPr>
          <p:nvPr/>
        </p:nvPicPr>
        <p:blipFill>
          <a:blip r:embed="rId4"/>
          <a:srcRect/>
          <a:stretch>
            <a:fillRect/>
          </a:stretch>
        </p:blipFill>
        <p:spPr bwMode="auto">
          <a:xfrm>
            <a:off x="2859275" y="561008"/>
            <a:ext cx="7286172" cy="6035740"/>
          </a:xfrm>
          <a:prstGeom prst="rect">
            <a:avLst/>
          </a:prstGeom>
          <a:noFill/>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i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Righ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circle(in)">
                                      <p:cBhvr>
                                        <p:cTn id="22" dur="20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0" fill="hold" nodeType="clickEffect">
                                  <p:stCondLst>
                                    <p:cond delay="0"/>
                                  </p:stCondLst>
                                  <p:childTnLst>
                                    <p:anim calcmode="lin" valueType="num">
                                      <p:cBhvr>
                                        <p:cTn id="26" dur="500"/>
                                        <p:tgtEl>
                                          <p:spTgt spid="2050"/>
                                        </p:tgtEl>
                                        <p:attrNameLst>
                                          <p:attrName>ppt_w</p:attrName>
                                        </p:attrNameLst>
                                      </p:cBhvr>
                                      <p:tavLst>
                                        <p:tav tm="0">
                                          <p:val>
                                            <p:strVal val="ppt_w"/>
                                          </p:val>
                                        </p:tav>
                                        <p:tav tm="100000">
                                          <p:val>
                                            <p:fltVal val="0"/>
                                          </p:val>
                                        </p:tav>
                                      </p:tavLst>
                                    </p:anim>
                                    <p:anim calcmode="lin" valueType="num">
                                      <p:cBhvr>
                                        <p:cTn id="27" dur="500"/>
                                        <p:tgtEl>
                                          <p:spTgt spid="2050"/>
                                        </p:tgtEl>
                                        <p:attrNameLst>
                                          <p:attrName>ppt_h</p:attrName>
                                        </p:attrNameLst>
                                      </p:cBhvr>
                                      <p:tavLst>
                                        <p:tav tm="0">
                                          <p:val>
                                            <p:strVal val="ppt_h"/>
                                          </p:val>
                                        </p:tav>
                                        <p:tav tm="100000">
                                          <p:val>
                                            <p:fltVal val="0"/>
                                          </p:val>
                                        </p:tav>
                                      </p:tavLst>
                                    </p:anim>
                                    <p:animEffect transition="out" filter="fade">
                                      <p:cBhvr>
                                        <p:cTn id="28" dur="500"/>
                                        <p:tgtEl>
                                          <p:spTgt spid="2050"/>
                                        </p:tgtEl>
                                      </p:cBhvr>
                                    </p:animEffect>
                                    <p:set>
                                      <p:cBhvr>
                                        <p:cTn id="29" dur="1" fill="hold">
                                          <p:stCondLst>
                                            <p:cond delay="499"/>
                                          </p:stCondLst>
                                        </p:cTn>
                                        <p:tgtEl>
                                          <p:spTgt spid="2050"/>
                                        </p:tgtEl>
                                        <p:attrNameLst>
                                          <p:attrName>style.visibility</p:attrName>
                                        </p:attrNameLst>
                                      </p:cBhvr>
                                      <p:to>
                                        <p:strVal val="hidden"/>
                                      </p:to>
                                    </p:set>
                                  </p:childTnLst>
                                </p:cTn>
                              </p:par>
                              <p:par>
                                <p:cTn id="30" presetID="53" presetClass="exit" presetSubtype="0" fill="hold" nodeType="withEffect">
                                  <p:stCondLst>
                                    <p:cond delay="0"/>
                                  </p:stCondLst>
                                  <p:childTnLst>
                                    <p:anim calcmode="lin" valueType="num">
                                      <p:cBhvr>
                                        <p:cTn id="31" dur="500"/>
                                        <p:tgtEl>
                                          <p:spTgt spid="13"/>
                                        </p:tgtEl>
                                        <p:attrNameLst>
                                          <p:attrName>ppt_w</p:attrName>
                                        </p:attrNameLst>
                                      </p:cBhvr>
                                      <p:tavLst>
                                        <p:tav tm="0">
                                          <p:val>
                                            <p:strVal val="ppt_w"/>
                                          </p:val>
                                        </p:tav>
                                        <p:tav tm="100000">
                                          <p:val>
                                            <p:fltVal val="0"/>
                                          </p:val>
                                        </p:tav>
                                      </p:tavLst>
                                    </p:anim>
                                    <p:anim calcmode="lin" valueType="num">
                                      <p:cBhvr>
                                        <p:cTn id="32" dur="500"/>
                                        <p:tgtEl>
                                          <p:spTgt spid="13"/>
                                        </p:tgtEl>
                                        <p:attrNameLst>
                                          <p:attrName>ppt_h</p:attrName>
                                        </p:attrNameLst>
                                      </p:cBhvr>
                                      <p:tavLst>
                                        <p:tav tm="0">
                                          <p:val>
                                            <p:strVal val="ppt_h"/>
                                          </p:val>
                                        </p:tav>
                                        <p:tav tm="100000">
                                          <p:val>
                                            <p:fltVal val="0"/>
                                          </p:val>
                                        </p:tav>
                                      </p:tavLst>
                                    </p:anim>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53" presetClass="exit" presetSubtype="0" fill="hold" nodeType="withEffect">
                                  <p:stCondLst>
                                    <p:cond delay="0"/>
                                  </p:stCondLst>
                                  <p:childTnLst>
                                    <p:anim calcmode="lin" valueType="num">
                                      <p:cBhvr>
                                        <p:cTn id="36" dur="500"/>
                                        <p:tgtEl>
                                          <p:spTgt spid="2051"/>
                                        </p:tgtEl>
                                        <p:attrNameLst>
                                          <p:attrName>ppt_w</p:attrName>
                                        </p:attrNameLst>
                                      </p:cBhvr>
                                      <p:tavLst>
                                        <p:tav tm="0">
                                          <p:val>
                                            <p:strVal val="ppt_w"/>
                                          </p:val>
                                        </p:tav>
                                        <p:tav tm="100000">
                                          <p:val>
                                            <p:fltVal val="0"/>
                                          </p:val>
                                        </p:tav>
                                      </p:tavLst>
                                    </p:anim>
                                    <p:anim calcmode="lin" valueType="num">
                                      <p:cBhvr>
                                        <p:cTn id="37" dur="500"/>
                                        <p:tgtEl>
                                          <p:spTgt spid="2051"/>
                                        </p:tgtEl>
                                        <p:attrNameLst>
                                          <p:attrName>ppt_h</p:attrName>
                                        </p:attrNameLst>
                                      </p:cBhvr>
                                      <p:tavLst>
                                        <p:tav tm="0">
                                          <p:val>
                                            <p:strVal val="ppt_h"/>
                                          </p:val>
                                        </p:tav>
                                        <p:tav tm="100000">
                                          <p:val>
                                            <p:fltVal val="0"/>
                                          </p:val>
                                        </p:tav>
                                      </p:tavLst>
                                    </p:anim>
                                    <p:animEffect transition="out" filter="fade">
                                      <p:cBhvr>
                                        <p:cTn id="38" dur="500"/>
                                        <p:tgtEl>
                                          <p:spTgt spid="2051"/>
                                        </p:tgtEl>
                                      </p:cBhvr>
                                    </p:animEffect>
                                    <p:set>
                                      <p:cBhvr>
                                        <p:cTn id="39" dur="1" fill="hold">
                                          <p:stCondLst>
                                            <p:cond delay="499"/>
                                          </p:stCondLst>
                                        </p:cTn>
                                        <p:tgtEl>
                                          <p:spTgt spid="2051"/>
                                        </p:tgtEl>
                                        <p:attrNameLst>
                                          <p:attrName>style.visibility</p:attrName>
                                        </p:attrNameLst>
                                      </p:cBhvr>
                                      <p:to>
                                        <p:strVal val="hidden"/>
                                      </p:to>
                                    </p:set>
                                  </p:childTnLst>
                                </p:cTn>
                              </p:par>
                              <p:par>
                                <p:cTn id="40" presetID="53" presetClass="entr" presetSubtype="0" fill="hold" nodeType="with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p:cTn id="42" dur="500" fill="hold"/>
                                        <p:tgtEl>
                                          <p:spTgt spid="2052"/>
                                        </p:tgtEl>
                                        <p:attrNameLst>
                                          <p:attrName>ppt_w</p:attrName>
                                        </p:attrNameLst>
                                      </p:cBhvr>
                                      <p:tavLst>
                                        <p:tav tm="0">
                                          <p:val>
                                            <p:fltVal val="0"/>
                                          </p:val>
                                        </p:tav>
                                        <p:tav tm="100000">
                                          <p:val>
                                            <p:strVal val="#ppt_w"/>
                                          </p:val>
                                        </p:tav>
                                      </p:tavLst>
                                    </p:anim>
                                    <p:anim calcmode="lin" valueType="num">
                                      <p:cBhvr>
                                        <p:cTn id="43" dur="500" fill="hold"/>
                                        <p:tgtEl>
                                          <p:spTgt spid="2052"/>
                                        </p:tgtEl>
                                        <p:attrNameLst>
                                          <p:attrName>ppt_h</p:attrName>
                                        </p:attrNameLst>
                                      </p:cBhvr>
                                      <p:tavLst>
                                        <p:tav tm="0">
                                          <p:val>
                                            <p:fltVal val="0"/>
                                          </p:val>
                                        </p:tav>
                                        <p:tav tm="100000">
                                          <p:val>
                                            <p:strVal val="#ppt_h"/>
                                          </p:val>
                                        </p:tav>
                                      </p:tavLst>
                                    </p:anim>
                                    <p:animEffect transition="in" filter="fade">
                                      <p:cBhvr>
                                        <p:cTn id="4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9484" y="0"/>
            <a:ext cx="8723087" cy="523220"/>
          </a:xfrm>
          <a:prstGeom prst="rect">
            <a:avLst/>
          </a:prstGeom>
          <a:solidFill>
            <a:schemeClr val="bg1"/>
          </a:solidFill>
        </p:spPr>
        <p:txBody>
          <a:bodyPr wrap="square" rtlCol="0">
            <a:spAutoFit/>
          </a:bodyPr>
          <a:lstStyle/>
          <a:p>
            <a:pPr algn="ct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tượng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sau</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2335892" y="670606"/>
            <a:ext cx="5995307" cy="606902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par>
                          <p:cTn id="8" fill="hold">
                            <p:stCondLst>
                              <p:cond delay="500"/>
                            </p:stCondLst>
                            <p:childTnLst>
                              <p:par>
                                <p:cTn id="9" presetID="48" presetClass="entr" presetSubtype="0" accel="5000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1000" fill="hold"/>
                                        <p:tgtEl>
                                          <p:spTgt spid="717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7170"/>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7170"/>
                                        </p:tgtEl>
                                        <p:attrNameLst>
                                          <p:attrName>ppt_y</p:attrName>
                                        </p:attrNameLst>
                                      </p:cBhvr>
                                      <p:tavLst>
                                        <p:tav tm="0">
                                          <p:val>
                                            <p:strVal val="#ppt_y"/>
                                          </p:val>
                                        </p:tav>
                                        <p:tav tm="100000">
                                          <p:val>
                                            <p:strVal val="#ppt_y"/>
                                          </p:val>
                                        </p:tav>
                                      </p:tavLst>
                                    </p:anim>
                                    <p:animEffect transition="in" filter="fade">
                                      <p:cBhvr>
                                        <p:cTn id="14"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3600" b="1" dirty="0" smtClean="0">
                <a:solidFill>
                  <a:srgbClr val="0000FF"/>
                </a:solidFill>
                <a:latin typeface="Times New Roman" pitchFamily="18" charset="0"/>
                <a:cs typeface="Times New Roman" pitchFamily="18" charset="0"/>
              </a:rPr>
              <a:t>I. PHÂN TỬ</a:t>
            </a:r>
          </a:p>
          <a:p>
            <a:pPr algn="l"/>
            <a:r>
              <a:rPr lang="en-US" sz="3600" b="1" dirty="0" smtClean="0">
                <a:solidFill>
                  <a:srgbClr val="0000FF"/>
                </a:solidFill>
                <a:latin typeface="Times New Roman" pitchFamily="18" charset="0"/>
                <a:cs typeface="Times New Roman" pitchFamily="18" charset="0"/>
              </a:rPr>
              <a:t>1. </a:t>
            </a:r>
            <a:r>
              <a:rPr lang="en-US" sz="3600" b="1" dirty="0" err="1" smtClean="0">
                <a:solidFill>
                  <a:srgbClr val="0000FF"/>
                </a:solidFill>
                <a:latin typeface="Times New Roman" pitchFamily="18" charset="0"/>
                <a:cs typeface="Times New Roman" pitchFamily="18" charset="0"/>
              </a:rPr>
              <a:t>Khái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niệm</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phân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tử</a:t>
            </a:r>
            <a:r>
              <a:rPr lang="en-US" sz="3600" b="1" dirty="0" smtClean="0">
                <a:solidFill>
                  <a:srgbClr val="0000FF"/>
                </a:solidFill>
                <a:latin typeface="Times New Roman" pitchFamily="18" charset="0"/>
                <a:cs typeface="Times New Roman" pitchFamily="18" charset="0"/>
              </a:rPr>
              <a:t>:</a:t>
            </a:r>
          </a:p>
          <a:p>
            <a:pPr algn="l"/>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gồm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nguyên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gắn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nhau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hóa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đầy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đủ</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tính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hóa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a:t>
            </a:r>
          </a:p>
          <a:p>
            <a:pPr algn="l"/>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a:t>
            </a:r>
            <a:r>
              <a:rPr lang="en-US" sz="3600" dirty="0" smtClean="0">
                <a:latin typeface="Times New Roman" pitchFamily="18" charset="0"/>
                <a:cs typeface="Times New Roman" pitchFamily="18" charset="0"/>
              </a:rPr>
              <a:t>:</a:t>
            </a:r>
          </a:p>
          <a:p>
            <a:pPr algn="l"/>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Phân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nguyên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tử</a:t>
            </a:r>
            <a:r>
              <a:rPr lang="en-US" sz="3600" dirty="0" smtClean="0">
                <a:latin typeface="Times New Roman" pitchFamily="18" charset="0"/>
                <a:cs typeface="Times New Roman" pitchFamily="18" charset="0"/>
              </a:rPr>
              <a:t> H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nguyên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tử</a:t>
            </a:r>
            <a:r>
              <a:rPr lang="en-US" sz="3600" dirty="0" smtClean="0">
                <a:latin typeface="Times New Roman" pitchFamily="18" charset="0"/>
                <a:cs typeface="Times New Roman" pitchFamily="18" charset="0"/>
              </a:rPr>
              <a:t> O </a:t>
            </a:r>
            <a:r>
              <a:rPr lang="en-US" sz="3600" dirty="0" err="1" smtClean="0">
                <a:latin typeface="Times New Roman" pitchFamily="18" charset="0"/>
                <a:cs typeface="Times New Roman" pitchFamily="18" charset="0"/>
              </a:rPr>
              <a:t>liên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nhau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gấp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khúc</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nước</a:t>
            </a:r>
            <a:r>
              <a:rPr lang="en-US" sz="3600" dirty="0" smtClean="0">
                <a:latin typeface="Times New Roman" pitchFamily="18" charset="0"/>
                <a:cs typeface="Times New Roman" pitchFamily="18" charset="0"/>
              </a:rPr>
              <a:t>.</a:t>
            </a:r>
          </a:p>
          <a:p>
            <a:pPr algn="l"/>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Phân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tử</a:t>
            </a:r>
            <a:r>
              <a:rPr lang="en-US" sz="3600" dirty="0" smtClean="0">
                <a:latin typeface="Times New Roman" pitchFamily="18" charset="0"/>
                <a:cs typeface="Times New Roman" pitchFamily="18" charset="0"/>
              </a:rPr>
              <a:t> iodine </a:t>
            </a:r>
            <a:r>
              <a:rPr lang="en-US" sz="3600" dirty="0" err="1" smtClean="0">
                <a:latin typeface="Times New Roman" pitchFamily="18" charset="0"/>
                <a:cs typeface="Times New Roman" pitchFamily="18" charset="0"/>
              </a:rPr>
              <a:t>gồm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nguyên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tử</a:t>
            </a:r>
            <a:r>
              <a:rPr lang="en-US" sz="3600" dirty="0" smtClean="0">
                <a:latin typeface="Times New Roman" pitchFamily="18" charset="0"/>
                <a:cs typeface="Times New Roman" pitchFamily="18" charset="0"/>
              </a:rPr>
              <a:t> I </a:t>
            </a:r>
            <a:r>
              <a:rPr lang="en-US" sz="3600" dirty="0" err="1" smtClean="0">
                <a:latin typeface="Times New Roman" pitchFamily="18" charset="0"/>
                <a:cs typeface="Times New Roman" pitchFamily="18" charset="0"/>
              </a:rPr>
              <a:t>liên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nhau</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tử</a:t>
            </a:r>
            <a:r>
              <a:rPr lang="en-US" sz="3600" dirty="0" smtClean="0">
                <a:latin typeface="Times New Roman" pitchFamily="18" charset="0"/>
                <a:cs typeface="Times New Roman" pitchFamily="18" charset="0"/>
              </a:rPr>
              <a:t> Iodine.</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BÀI 4: PHÂN TỬ, ĐƠN CHẤT, HỢP CHẤT.</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6551840" cy="6858000"/>
          </a:xfrm>
          <a:prstGeom prst="rect">
            <a:avLst/>
          </a:prstGeom>
          <a:noFill/>
          <a:ln w="9525">
            <a:noFill/>
            <a:miter lim="800000"/>
            <a:headEnd/>
            <a:tailEnd/>
          </a:ln>
          <a:effectLst/>
        </p:spPr>
      </p:pic>
      <p:sp>
        <p:nvSpPr>
          <p:cNvPr id="3" name="Rectangle 2"/>
          <p:cNvSpPr/>
          <p:nvPr/>
        </p:nvSpPr>
        <p:spPr>
          <a:xfrm>
            <a:off x="6444342" y="528935"/>
            <a:ext cx="5747657" cy="3416320"/>
          </a:xfrm>
          <a:prstGeom prst="rect">
            <a:avLst/>
          </a:prstGeom>
        </p:spPr>
        <p:txBody>
          <a:bodyPr wrap="square">
            <a:spAutoFit/>
          </a:bodyPr>
          <a:lstStyle/>
          <a:p>
            <a:pPr algn="just"/>
            <a:r>
              <a:rPr lang="vi-VN" sz="3600" dirty="0" smtClean="0">
                <a:solidFill>
                  <a:srgbClr val="0000FF"/>
                </a:solidFill>
                <a:latin typeface="+mj-lt"/>
              </a:rPr>
              <a:t>a) Khi mở lọ nước hoa hoặc mở lọ đựng một số loại tinh dầu sẽ ngửi thấy có mùi thơm do các phân tử nước hoa hoặc tinh dầu đã tách ra, lan tỏa vào không khí.</a:t>
            </a:r>
            <a:endParaRPr lang="en-US" sz="3600" dirty="0">
              <a:solidFill>
                <a:srgbClr val="0000FF"/>
              </a:solidFill>
              <a:latin typeface="+mj-lt"/>
            </a:endParaRPr>
          </a:p>
        </p:txBody>
      </p:sp>
      <p:sp>
        <p:nvSpPr>
          <p:cNvPr id="4" name="Rectangle 3"/>
          <p:cNvSpPr/>
          <p:nvPr/>
        </p:nvSpPr>
        <p:spPr>
          <a:xfrm>
            <a:off x="6444342" y="3995678"/>
            <a:ext cx="5704114" cy="2862322"/>
          </a:xfrm>
          <a:prstGeom prst="rect">
            <a:avLst/>
          </a:prstGeom>
        </p:spPr>
        <p:txBody>
          <a:bodyPr wrap="square">
            <a:spAutoFit/>
          </a:bodyPr>
          <a:lstStyle/>
          <a:p>
            <a:pPr algn="just"/>
            <a:r>
              <a:rPr lang="vi-VN" sz="3600" dirty="0" smtClean="0">
                <a:solidFill>
                  <a:srgbClr val="0000FF"/>
                </a:solidFill>
                <a:latin typeface="+mj-lt"/>
              </a:rPr>
              <a:t>b) Quần áo sau khi giặt xong, phơi trong không khí một thời gian sẽ khô do các phân tử nước tách ra, lan tỏa vào không khí.</a:t>
            </a:r>
            <a:endParaRPr lang="en-US" sz="3600" dirty="0">
              <a:solidFill>
                <a:srgbClr val="0000FF"/>
              </a:solidFill>
              <a:latin typeface="+mj-lt"/>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anim calcmode="lin" valueType="num">
                                      <p:cBhvr>
                                        <p:cTn id="9" dur="500" fill="hold"/>
                                        <p:tgtEl>
                                          <p:spTgt spid="3075"/>
                                        </p:tgtEl>
                                        <p:attrNameLst>
                                          <p:attrName>style.rotation</p:attrName>
                                        </p:attrNameLst>
                                      </p:cBhvr>
                                      <p:tavLst>
                                        <p:tav tm="0">
                                          <p:val>
                                            <p:fltVal val="360"/>
                                          </p:val>
                                        </p:tav>
                                        <p:tav tm="100000">
                                          <p:val>
                                            <p:fltVal val="0"/>
                                          </p:val>
                                        </p:tav>
                                      </p:tavLst>
                                    </p:anim>
                                    <p:animEffect transition="in" filter="fade">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barn(inHorizontal)">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6099122" cy="6858000"/>
          </a:xfrm>
          <a:prstGeom prst="rect">
            <a:avLst/>
          </a:prstGeom>
          <a:noFill/>
          <a:ln w="9525">
            <a:noFill/>
            <a:miter lim="800000"/>
            <a:headEnd/>
            <a:tailEnd/>
          </a:ln>
          <a:effectLst/>
        </p:spPr>
      </p:pic>
      <p:sp>
        <p:nvSpPr>
          <p:cNvPr id="3" name="Rectangle 2"/>
          <p:cNvSpPr/>
          <p:nvPr/>
        </p:nvSpPr>
        <p:spPr>
          <a:xfrm>
            <a:off x="5809672" y="799556"/>
            <a:ext cx="6096000" cy="5078313"/>
          </a:xfrm>
          <a:prstGeom prst="rect">
            <a:avLst/>
          </a:prstGeom>
        </p:spPr>
        <p:txBody>
          <a:bodyPr>
            <a:spAutoFit/>
          </a:bodyPr>
          <a:lstStyle/>
          <a:p>
            <a:pPr algn="just"/>
            <a:r>
              <a:rPr lang="en-US" sz="2800" dirty="0" smtClean="0">
                <a:solidFill>
                  <a:srgbClr val="FF00FF"/>
                </a:solidFill>
                <a:latin typeface="+mj-lt"/>
              </a:rPr>
              <a:t>	</a:t>
            </a:r>
            <a:r>
              <a:rPr lang="vi-VN" sz="3600" dirty="0" smtClean="0">
                <a:solidFill>
                  <a:srgbClr val="0000FF"/>
                </a:solidFill>
                <a:latin typeface="+mj-lt"/>
              </a:rPr>
              <a:t>Ý kiến (1) là đúng. Phân tử nước trong nước đá, nước lỏng và hơi nước là giống nhau.</a:t>
            </a:r>
          </a:p>
          <a:p>
            <a:pPr algn="just"/>
            <a:r>
              <a:rPr lang="en-US" sz="3600" dirty="0" smtClean="0">
                <a:solidFill>
                  <a:srgbClr val="FF00FF"/>
                </a:solidFill>
                <a:latin typeface="+mj-lt"/>
              </a:rPr>
              <a:t>	</a:t>
            </a:r>
            <a:r>
              <a:rPr lang="vi-VN" sz="3600" dirty="0" smtClean="0">
                <a:solidFill>
                  <a:srgbClr val="0000FF"/>
                </a:solidFill>
                <a:latin typeface="+mj-lt"/>
              </a:rPr>
              <a:t>Vì nước đá, nước lỏng và hơi nước là các thể khác nhau của nước, dù ở thể nào thì nước đều hợp thành từ các phân tử có hai nguyên tử H, một nguyên tử O và có dạng gấp khúc.</a:t>
            </a:r>
            <a:endParaRPr lang="vi-VN" sz="3600" dirty="0">
              <a:solidFill>
                <a:srgbClr val="0000FF"/>
              </a:solidFill>
              <a:latin typeface="+mj-lt"/>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1537</TotalTime>
  <Words>1124</Words>
  <Application>Microsoft Office PowerPoint</Application>
  <PresentationFormat>Widescreen</PresentationFormat>
  <Paragraphs>169</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226</cp:revision>
  <dcterms:created xsi:type="dcterms:W3CDTF">2022-07-11T10:05:56Z</dcterms:created>
  <dcterms:modified xsi:type="dcterms:W3CDTF">2024-10-09T23:28:14Z</dcterms:modified>
</cp:coreProperties>
</file>