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57" r:id="rId2"/>
    <p:sldId id="503" r:id="rId3"/>
    <p:sldId id="525" r:id="rId4"/>
    <p:sldId id="497" r:id="rId5"/>
    <p:sldId id="549" r:id="rId6"/>
    <p:sldId id="550" r:id="rId7"/>
    <p:sldId id="552" r:id="rId8"/>
    <p:sldId id="554" r:id="rId9"/>
    <p:sldId id="551" r:id="rId10"/>
    <p:sldId id="541" r:id="rId11"/>
    <p:sldId id="515" r:id="rId12"/>
    <p:sldId id="556" r:id="rId13"/>
    <p:sldId id="521" r:id="rId14"/>
    <p:sldId id="545" r:id="rId15"/>
    <p:sldId id="546" r:id="rId16"/>
    <p:sldId id="547" r:id="rId17"/>
    <p:sldId id="542" r:id="rId18"/>
    <p:sldId id="53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2" d="100"/>
          <a:sy n="62" d="100"/>
        </p:scale>
        <p:origin x="-1344" y="-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Hơn</a:t>
          </a:r>
          <a:r>
            <a:rPr lang="en-US" sz="1800" dirty="0" smtClean="0">
              <a:latin typeface="Cambria" pitchFamily="18" charset="0"/>
              <a:ea typeface="Cambria" pitchFamily="18" charset="0"/>
            </a:rPr>
            <a:t> 50000 </a:t>
          </a:r>
          <a:r>
            <a:rPr lang="en-US" sz="1800" dirty="0" err="1" smtClean="0">
              <a:latin typeface="Cambria" pitchFamily="18" charset="0"/>
              <a:ea typeface="Cambria" pitchFamily="18" charset="0"/>
            </a:rPr>
            <a:t>loài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smtClean="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 tự nhiên dưới nước: nước mặn, nước ngọt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hồ</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smtClean="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nguyên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bị</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gần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hết</a:t>
          </a:r>
          <a:r>
            <a:rPr lang="vi-VN" sz="1800" b="0" dirty="0" smtClean="0">
              <a:solidFill>
                <a:schemeClr val="tx1"/>
              </a:solidFill>
              <a:latin typeface="Cambria" pitchFamily="18" charset="0"/>
              <a:ea typeface="Cambria" pitchFamily="18" charset="0"/>
            </a:rPr>
            <a:t>.</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75 loài thú, 57 loài chim, 75 loài bò sát, 53 loài lưỡng cư, 136 loài cá.</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Q</a:t>
          </a:r>
          <a:r>
            <a:rPr lang="vi-VN" sz="1800" b="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B</a:t>
          </a:r>
          <a:r>
            <a:rPr lang="vi-VN" sz="1800" b="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 Xây dựng các khu bảo tồn thiên nhiên và vườn quốc 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âng cao ý thức người dân.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Ngăn chặn nạn phá rừng, săn bắt động vật hoang dã.</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hoạt</a:t>
          </a:r>
          <a:r>
            <a:rPr lang="en-US" sz="1800" b="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Hơn</a:t>
          </a:r>
          <a:r>
            <a:rPr lang="en-US" sz="1800" kern="1200" dirty="0" smtClean="0">
              <a:latin typeface="Cambria" pitchFamily="18" charset="0"/>
              <a:ea typeface="Cambria" pitchFamily="18" charset="0"/>
            </a:rPr>
            <a:t> 50000 </a:t>
          </a:r>
          <a:r>
            <a:rPr lang="en-US" sz="1800" kern="1200" dirty="0" err="1" smtClean="0">
              <a:latin typeface="Cambria" pitchFamily="18" charset="0"/>
              <a:ea typeface="Cambria" pitchFamily="18" charset="0"/>
            </a:rPr>
            <a:t>loài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nguyên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bị</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gần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hết</a:t>
          </a:r>
          <a:r>
            <a:rPr lang="vi-VN" sz="1800" b="0" kern="1200" dirty="0" smtClean="0">
              <a:solidFill>
                <a:schemeClr val="tx1"/>
              </a:solidFill>
              <a:latin typeface="Cambria" pitchFamily="18" charset="0"/>
              <a:ea typeface="Cambria" pitchFamily="18" charset="0"/>
            </a:rPr>
            <a:t>.</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a:t>
          </a:r>
          <a:endParaRPr lang="en-US" sz="1800" b="0" kern="1200" dirty="0" smtClean="0">
            <a:solidFill>
              <a:schemeClr val="tx1"/>
            </a:solidFill>
            <a:latin typeface="Cambria" pitchFamily="18" charset="0"/>
            <a:ea typeface="Cambria" pitchFamily="18" charset="0"/>
          </a:endParaRP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398"/>
          <a:ext cx="6153508"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75 loài thú, 57 loài chim, 75 loài bò sát, 53 loài lưỡng cư, 136 loài cá.</a:t>
          </a:r>
          <a:endParaRPr lang="en-US" sz="1800" b="0" kern="1200" dirty="0" smtClean="0">
            <a:solidFill>
              <a:schemeClr val="tx1"/>
            </a:solidFill>
            <a:latin typeface="Cambria" pitchFamily="18" charset="0"/>
            <a:ea typeface="Cambria" pitchFamily="18" charset="0"/>
          </a:endParaRPr>
        </a:p>
      </dsp:txBody>
      <dsp:txXfrm>
        <a:off x="1090536" y="2184398"/>
        <a:ext cx="6153508" cy="7874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Q</a:t>
          </a:r>
          <a:r>
            <a:rPr lang="vi-VN" sz="1800" b="0" kern="120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B</a:t>
          </a:r>
          <a:r>
            <a:rPr lang="vi-VN" sz="1800" b="0" kern="120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Xây dựng các khu bảo tồn thiên nhiên và vườn quốc 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Ngăn chặn nạn phá rừng, săn bắt động vật hoang dã.</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hoạt</a:t>
          </a:r>
          <a:r>
            <a:rPr lang="en-US" sz="1800" b="0" kern="1200" dirty="0" smtClean="0">
              <a:solidFill>
                <a:schemeClr val="tx1"/>
              </a:solidFill>
              <a:latin typeface="Cambria" pitchFamily="18" charset="0"/>
              <a:ea typeface="Cambria" pitchFamily="18" charset="0"/>
            </a:rPr>
            <a:t>.</a:t>
          </a: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26/02/2025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26/02/2025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26/02/2025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26/02/2025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26/02/2025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26/02/2025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26/02/2025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26/02/2025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9.png"/><Relationship Id="rId7" Type="http://schemas.openxmlformats.org/officeDocument/2006/relationships/image" Target="../media/image34.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png"/><Relationship Id="rId4" Type="http://schemas.openxmlformats.org/officeDocument/2006/relationships/image" Target="../media/image15.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1.png"/><Relationship Id="rId4" Type="http://schemas.openxmlformats.org/officeDocument/2006/relationships/image" Target="../media/image15.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6.png"/><Relationship Id="rId4" Type="http://schemas.openxmlformats.org/officeDocument/2006/relationships/image" Target="../media/image15.jpeg"/><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6.png"/><Relationship Id="rId15" Type="http://schemas.microsoft.com/office/2007/relationships/diagramDrawing" Target="../diagrams/drawing1.xml"/><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21.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5" name="Rectangle 34"/>
          <p:cNvSpPr/>
          <p:nvPr/>
        </p:nvSpPr>
        <p:spPr>
          <a:xfrm>
            <a:off x="609600" y="2133600"/>
            <a:ext cx="7924800" cy="3200876"/>
          </a:xfrm>
          <a:prstGeom prst="rect">
            <a:avLst/>
          </a:prstGeom>
        </p:spPr>
        <p:txBody>
          <a:bodyPr wrap="square">
            <a:spAutoFit/>
          </a:bodyPr>
          <a:lstStyle/>
          <a:p>
            <a:pPr algn="just">
              <a:spcBef>
                <a:spcPts val="600"/>
              </a:spcBef>
              <a:spcAft>
                <a:spcPts val="0"/>
              </a:spcAft>
            </a:pPr>
            <a:r>
              <a:rPr lang="en-US" sz="2400" b="1" dirty="0">
                <a:latin typeface="Cambria" pitchFamily="18" charset="0"/>
                <a:ea typeface="Cambria" pitchFamily="18" charset="0"/>
                <a:cs typeface="Times New Roman"/>
              </a:rPr>
              <a:t>-</a:t>
            </a: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Đa </a:t>
            </a:r>
            <a:r>
              <a:rPr lang="vi-VN" sz="2400" b="1" dirty="0">
                <a:latin typeface="Cambria" pitchFamily="18" charset="0"/>
                <a:ea typeface="Cambria" pitchFamily="18" charset="0"/>
                <a:cs typeface="Times New Roman"/>
              </a:rPr>
              <a:t>dạng về thành phần loài: </a:t>
            </a:r>
            <a:r>
              <a:rPr lang="en-US" sz="2400" dirty="0" err="1" smtClean="0">
                <a:latin typeface="Cambria" pitchFamily="18" charset="0"/>
                <a:ea typeface="Cambria" pitchFamily="18" charset="0"/>
                <a:cs typeface="Times New Roman"/>
              </a:rPr>
              <a:t>có</a:t>
            </a:r>
            <a:r>
              <a:rPr lang="en-US" sz="2400" dirty="0" smtClean="0">
                <a:latin typeface="Cambria" pitchFamily="18" charset="0"/>
                <a:ea typeface="Cambria" pitchFamily="18" charset="0"/>
                <a:cs typeface="Times New Roman"/>
              </a:rPr>
              <a:t> h</a:t>
            </a:r>
            <a:r>
              <a:rPr lang="vi-VN" sz="2400" dirty="0" smtClean="0">
                <a:latin typeface="Cambria" pitchFamily="18" charset="0"/>
                <a:ea typeface="Cambria" pitchFamily="18" charset="0"/>
                <a:cs typeface="Times New Roman"/>
              </a:rPr>
              <a:t>ơn </a:t>
            </a:r>
            <a:r>
              <a:rPr lang="vi-VN" sz="2400" dirty="0">
                <a:latin typeface="Cambria" pitchFamily="18" charset="0"/>
                <a:ea typeface="Cambria" pitchFamily="18" charset="0"/>
                <a:cs typeface="Times New Roman"/>
              </a:rPr>
              <a:t>50.000 loài sinh vật, trong đó </a:t>
            </a:r>
            <a:r>
              <a:rPr lang="en-US" sz="2400" dirty="0" err="1" smtClean="0">
                <a:latin typeface="Cambria" pitchFamily="18" charset="0"/>
                <a:ea typeface="Cambria" pitchFamily="18" charset="0"/>
                <a:cs typeface="Times New Roman"/>
              </a:rPr>
              <a:t>có</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nhiều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loài</a:t>
            </a:r>
            <a:r>
              <a:rPr lang="en-US" sz="2400" dirty="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quý hiếm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như</a:t>
            </a:r>
            <a:r>
              <a:rPr lang="en-US" sz="2400" dirty="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Trầm </a:t>
            </a:r>
            <a:r>
              <a:rPr lang="vi-VN" sz="2400" dirty="0">
                <a:latin typeface="Cambria" pitchFamily="18" charset="0"/>
                <a:ea typeface="Cambria" pitchFamily="18" charset="0"/>
                <a:cs typeface="Times New Roman"/>
              </a:rPr>
              <a:t>hương, trắc, sâm Ngọc </a:t>
            </a:r>
            <a:r>
              <a:rPr lang="vi-VN" sz="2400" dirty="0" smtClean="0">
                <a:latin typeface="Cambria" pitchFamily="18" charset="0"/>
                <a:ea typeface="Cambria" pitchFamily="18" charset="0"/>
                <a:cs typeface="Times New Roman"/>
              </a:rPr>
              <a:t>Linh</a:t>
            </a:r>
            <a:r>
              <a:rPr lang="en-US" sz="2400" dirty="0" smtClean="0">
                <a:latin typeface="Cambria" pitchFamily="18" charset="0"/>
                <a:ea typeface="Cambria" pitchFamily="18" charset="0"/>
                <a:cs typeface="Times New Roman"/>
              </a:rPr>
              <a:t>, s</a:t>
            </a:r>
            <a:r>
              <a:rPr lang="vi-VN" sz="2400" dirty="0" smtClean="0">
                <a:latin typeface="Cambria" pitchFamily="18" charset="0"/>
                <a:ea typeface="Cambria" pitchFamily="18" charset="0"/>
                <a:cs typeface="Times New Roman"/>
              </a:rPr>
              <a:t>ao </a:t>
            </a:r>
            <a:r>
              <a:rPr lang="vi-VN" sz="2400" dirty="0">
                <a:latin typeface="Cambria" pitchFamily="18" charset="0"/>
                <a:ea typeface="Cambria" pitchFamily="18" charset="0"/>
                <a:cs typeface="Times New Roman"/>
              </a:rPr>
              <a:t>la, voi, bò tót, trĩ</a:t>
            </a:r>
            <a:r>
              <a:rPr lang="vi-VN" sz="2400" dirty="0" smtClean="0">
                <a:latin typeface="Cambria" pitchFamily="18" charset="0"/>
                <a:ea typeface="Cambria" pitchFamily="18" charset="0"/>
                <a:cs typeface="Times New Roman"/>
              </a:rPr>
              <a:t>….</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b="1" dirty="0">
                <a:latin typeface="Cambria" pitchFamily="18" charset="0"/>
                <a:ea typeface="Cambria" pitchFamily="18" charset="0"/>
                <a:cs typeface="Times New Roman"/>
              </a:rPr>
              <a:t>-</a:t>
            </a: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Đa dạng về nguồn gen di truyền</a:t>
            </a:r>
            <a:r>
              <a:rPr lang="vi-VN" sz="2400" dirty="0">
                <a:latin typeface="Cambria" pitchFamily="18" charset="0"/>
                <a:ea typeface="Cambria" pitchFamily="18" charset="0"/>
                <a:cs typeface="Times New Roman"/>
              </a:rPr>
              <a:t>: </a:t>
            </a:r>
            <a:r>
              <a:rPr lang="en-US" sz="2400" dirty="0" smtClean="0">
                <a:latin typeface="Cambria" pitchFamily="18" charset="0"/>
                <a:ea typeface="Cambria" pitchFamily="18" charset="0"/>
                <a:cs typeface="Times New Roman"/>
              </a:rPr>
              <a:t>t</a:t>
            </a:r>
            <a:r>
              <a:rPr lang="vi-VN" sz="2400" dirty="0" smtClean="0">
                <a:latin typeface="Cambria" pitchFamily="18" charset="0"/>
                <a:ea typeface="Cambria" pitchFamily="18" charset="0"/>
                <a:cs typeface="Times New Roman"/>
              </a:rPr>
              <a:t>rong </a:t>
            </a:r>
            <a:r>
              <a:rPr lang="vi-VN" sz="2400" dirty="0">
                <a:latin typeface="Cambria" pitchFamily="18" charset="0"/>
                <a:ea typeface="Cambria" pitchFamily="18" charset="0"/>
                <a:cs typeface="Times New Roman"/>
              </a:rPr>
              <a:t>mỗi loài lại có số lượng cá thể rất lớn, tạo nên sự đa dạng của nguồn gen di truyền.</a:t>
            </a:r>
          </a:p>
          <a:p>
            <a:pPr algn="just">
              <a:spcBef>
                <a:spcPts val="600"/>
              </a:spcBef>
              <a:spcAft>
                <a:spcPts val="0"/>
              </a:spcAft>
            </a:pPr>
            <a:r>
              <a:rPr lang="en-US" sz="2400" b="1" smtClean="0">
                <a:latin typeface="Cambria" pitchFamily="18" charset="0"/>
                <a:ea typeface="Cambria" pitchFamily="18" charset="0"/>
                <a:cs typeface="Times New Roman"/>
              </a:rPr>
              <a:t>-</a:t>
            </a:r>
            <a:r>
              <a:rPr lang="vi-VN" sz="2400" b="1"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Đa dạng về hệ sinh </a:t>
            </a:r>
            <a:r>
              <a:rPr lang="vi-VN" sz="2400" b="1" dirty="0" smtClean="0">
                <a:latin typeface="Cambria" pitchFamily="18" charset="0"/>
                <a:ea typeface="Cambria" pitchFamily="18" charset="0"/>
                <a:cs typeface="Times New Roman"/>
              </a:rPr>
              <a:t>thái:</a:t>
            </a:r>
            <a:r>
              <a:rPr lang="en-US" sz="2400" b="1" dirty="0" smtClean="0">
                <a:latin typeface="Cambria" pitchFamily="18" charset="0"/>
                <a:ea typeface="Cambria" pitchFamily="18" charset="0"/>
                <a:cs typeface="Times New Roman"/>
              </a:rPr>
              <a:t> </a:t>
            </a: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ệ </a:t>
            </a:r>
            <a:r>
              <a:rPr lang="vi-VN" sz="2400" dirty="0">
                <a:latin typeface="Cambria" pitchFamily="18" charset="0"/>
                <a:ea typeface="Cambria" pitchFamily="18" charset="0"/>
                <a:cs typeface="Times New Roman"/>
              </a:rPr>
              <a:t>sinh thái tự nhiên trên </a:t>
            </a:r>
            <a:r>
              <a:rPr lang="vi-VN" sz="2400" dirty="0" smtClean="0">
                <a:latin typeface="Cambria" pitchFamily="18" charset="0"/>
                <a:ea typeface="Cambria" pitchFamily="18" charset="0"/>
                <a:cs typeface="Times New Roman"/>
              </a:rPr>
              <a:t>cạn</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dưới nước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và</a:t>
            </a:r>
            <a:r>
              <a:rPr lang="en-US" sz="2400" dirty="0" smtClean="0">
                <a:latin typeface="Cambria" pitchFamily="18" charset="0"/>
                <a:ea typeface="Cambria" pitchFamily="18" charset="0"/>
                <a:cs typeface="Times New Roman"/>
              </a:rPr>
              <a:t> c</a:t>
            </a:r>
            <a:r>
              <a:rPr lang="vi-VN" sz="2400" dirty="0" smtClean="0">
                <a:latin typeface="Cambria" pitchFamily="18" charset="0"/>
                <a:ea typeface="Cambria" pitchFamily="18" charset="0"/>
                <a:cs typeface="Times New Roman"/>
              </a:rPr>
              <a:t>ác </a:t>
            </a:r>
            <a:r>
              <a:rPr lang="vi-VN" sz="2400" dirty="0">
                <a:latin typeface="Cambria" pitchFamily="18" charset="0"/>
                <a:ea typeface="Cambria" pitchFamily="18" charset="0"/>
                <a:cs typeface="Times New Roman"/>
              </a:rPr>
              <a:t>hệ sinh thái nông </a:t>
            </a:r>
            <a:r>
              <a:rPr lang="vi-VN" sz="2400" dirty="0" smtClean="0">
                <a:latin typeface="Cambria" pitchFamily="18" charset="0"/>
                <a:ea typeface="Cambria" pitchFamily="18" charset="0"/>
                <a:cs typeface="Times New Roman"/>
              </a:rPr>
              <a:t>nghiệp</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344" y="12954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
        <p:nvSpPr>
          <p:cNvPr id="22" name="Rectangle 21"/>
          <p:cNvSpPr/>
          <p:nvPr/>
        </p:nvSpPr>
        <p:spPr>
          <a:xfrm>
            <a:off x="289263" y="1173220"/>
            <a:ext cx="8321337" cy="4708981"/>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3 :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Times New Roman"/>
                <a:ea typeface="Times New Roman"/>
              </a:rPr>
              <a:t>- </a:t>
            </a:r>
            <a:r>
              <a:rPr lang="vi-VN" sz="2400" i="1" dirty="0" smtClean="0">
                <a:solidFill>
                  <a:srgbClr val="FF0000"/>
                </a:solidFill>
                <a:latin typeface="Times New Roman"/>
                <a:ea typeface="Times New Roman"/>
              </a:rPr>
              <a:t>Chứng </a:t>
            </a:r>
            <a:r>
              <a:rPr lang="vi-VN" sz="2400" i="1" dirty="0">
                <a:solidFill>
                  <a:srgbClr val="FF0000"/>
                </a:solidFill>
                <a:latin typeface="Times New Roman"/>
                <a:ea typeface="Times New Roman"/>
              </a:rPr>
              <a:t>minh đa dạng sinh học ở nước ta đang bị suy giảm</a:t>
            </a:r>
            <a:r>
              <a:rPr lang="vi-VN" sz="2400" i="1" dirty="0" smtClean="0">
                <a:solidFill>
                  <a:srgbClr val="FF0000"/>
                </a:solidFill>
                <a:latin typeface="Times New Roman"/>
                <a:ea typeface="Times New Roman"/>
              </a:rPr>
              <a:t>.</a:t>
            </a:r>
            <a:endParaRPr lang="en-US" sz="2400" i="1" dirty="0" smtClean="0">
              <a:solidFill>
                <a:srgbClr val="FF0000"/>
              </a:solidFill>
              <a:latin typeface="Times New Roman"/>
              <a:ea typeface="Times New Roman"/>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Cho </a:t>
            </a:r>
            <a:r>
              <a:rPr lang="vi-VN" sz="2400" i="1" dirty="0">
                <a:solidFill>
                  <a:srgbClr val="FF0000"/>
                </a:solidFill>
                <a:latin typeface="Cambria" panose="02040503050406030204" pitchFamily="18" charset="0"/>
                <a:ea typeface="Cambria" panose="02040503050406030204" pitchFamily="18" charset="0"/>
              </a:rPr>
              <a:t>biết số lượng lòai bị đe dọa ở nước ta theo báo cáo năm 2021</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Cho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n</a:t>
            </a:r>
            <a:r>
              <a:rPr lang="vi-VN" sz="2400" i="1" dirty="0" smtClean="0">
                <a:solidFill>
                  <a:srgbClr val="FF0000"/>
                </a:solidFill>
                <a:latin typeface="Cambria" panose="02040503050406030204" pitchFamily="18" charset="0"/>
                <a:ea typeface="Cambria" panose="02040503050406030204" pitchFamily="18" charset="0"/>
              </a:rPr>
              <a:t>guyên </a:t>
            </a:r>
            <a:r>
              <a:rPr lang="vi-VN" sz="2400"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b="1" dirty="0" smtClean="0">
                <a:solidFill>
                  <a:srgbClr val="00B050"/>
                </a:solidFill>
                <a:latin typeface="Cambria" panose="02040503050406030204" pitchFamily="18" charset="0"/>
                <a:ea typeface="Cambria" panose="02040503050406030204" pitchFamily="18" charset="0"/>
              </a:rPr>
              <a:t>* </a:t>
            </a:r>
            <a:r>
              <a:rPr lang="en-US" sz="2400" b="1" smtClean="0">
                <a:solidFill>
                  <a:srgbClr val="00B050"/>
                </a:solidFill>
                <a:latin typeface="Cambria" panose="02040503050406030204" pitchFamily="18" charset="0"/>
                <a:ea typeface="Cambria" panose="02040503050406030204" pitchFamily="18" charset="0"/>
              </a:rPr>
              <a:t>NHÓM 4,5,6 </a:t>
            </a:r>
            <a:r>
              <a:rPr lang="vi-VN" sz="2400" i="1" smtClean="0">
                <a:solidFill>
                  <a:srgbClr val="FF0000"/>
                </a:solidFill>
                <a:latin typeface="Cambria" panose="02040503050406030204" pitchFamily="18" charset="0"/>
                <a:ea typeface="Cambria" panose="02040503050406030204" pitchFamily="18" charset="0"/>
              </a:rPr>
              <a:t>Quan </a:t>
            </a:r>
            <a:r>
              <a:rPr lang="vi-VN" sz="2400" i="1" dirty="0">
                <a:solidFill>
                  <a:srgbClr val="FF0000"/>
                </a:solidFill>
                <a:latin typeface="Cambria" panose="02040503050406030204" pitchFamily="18" charset="0"/>
                <a:ea typeface="Cambria" panose="02040503050406030204" pitchFamily="18" charset="0"/>
              </a:rPr>
              <a:t>sát </a:t>
            </a:r>
            <a:r>
              <a:rPr lang="en-US" sz="2400" i="1" dirty="0" smtClean="0">
                <a:solidFill>
                  <a:srgbClr val="FF0000"/>
                </a:solidFill>
                <a:latin typeface="Cambria" panose="02040503050406030204" pitchFamily="18" charset="0"/>
                <a:ea typeface="Cambria" panose="02040503050406030204" pitchFamily="18" charset="0"/>
              </a:rPr>
              <a:t>video clip </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và kênh chữ SGK, cho </a:t>
            </a:r>
            <a:r>
              <a:rPr lang="vi-VN" sz="2400" i="1" dirty="0"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sinh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gây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ra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những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hậu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quả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gì</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Nêu </a:t>
            </a:r>
            <a:r>
              <a:rPr lang="vi-VN" sz="2400"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401"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83577332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5" name="Rectangle 34"/>
          <p:cNvSpPr/>
          <p:nvPr/>
        </p:nvSpPr>
        <p:spPr>
          <a:xfrm>
            <a:off x="685802" y="2181523"/>
            <a:ext cx="8153398" cy="3570208"/>
          </a:xfrm>
          <a:prstGeom prst="rect">
            <a:avLst/>
          </a:prstGeom>
        </p:spPr>
        <p:txBody>
          <a:bodyPr wrap="square">
            <a:spAutoFit/>
          </a:bodyPr>
          <a:lstStyle/>
          <a:p>
            <a:pPr algn="just">
              <a:spcBef>
                <a:spcPts val="600"/>
              </a:spcBef>
              <a:spcAft>
                <a:spcPts val="0"/>
              </a:spcAft>
            </a:pPr>
            <a:r>
              <a:rPr lang="en-US" sz="2800" b="1" dirty="0" smtClean="0">
                <a:solidFill>
                  <a:srgbClr val="FF0000"/>
                </a:solidFill>
                <a:latin typeface="Cambria" pitchFamily="18" charset="0"/>
                <a:ea typeface="Cambria" pitchFamily="18" charset="0"/>
                <a:cs typeface="Times New Roman"/>
              </a:rPr>
              <a:t>* </a:t>
            </a:r>
            <a:r>
              <a:rPr lang="vi-VN" sz="2800" b="1" dirty="0" smtClean="0">
                <a:solidFill>
                  <a:srgbClr val="FF0000"/>
                </a:solidFill>
                <a:latin typeface="Cambria" pitchFamily="18" charset="0"/>
                <a:ea typeface="Cambria" pitchFamily="18" charset="0"/>
                <a:cs typeface="Times New Roman"/>
              </a:rPr>
              <a:t>Đa </a:t>
            </a:r>
            <a:r>
              <a:rPr lang="vi-VN" sz="2800" b="1" dirty="0">
                <a:solidFill>
                  <a:srgbClr val="FF0000"/>
                </a:solidFill>
                <a:latin typeface="Cambria" pitchFamily="18" charset="0"/>
                <a:ea typeface="Cambria" pitchFamily="18" charset="0"/>
                <a:cs typeface="Times New Roman"/>
              </a:rPr>
              <a:t>dạng sinh học ở nước ta đang bị suy giảm</a:t>
            </a:r>
          </a:p>
          <a:p>
            <a:pPr algn="just">
              <a:spcBef>
                <a:spcPts val="600"/>
              </a:spcBef>
              <a:spcAft>
                <a:spcPts val="0"/>
              </a:spcAft>
            </a:pPr>
            <a:r>
              <a:rPr lang="vi-VN" sz="2800" b="1" dirty="0" smtClean="0">
                <a:latin typeface="Cambria" pitchFamily="18" charset="0"/>
                <a:ea typeface="Cambria" pitchFamily="18" charset="0"/>
                <a:cs typeface="Times New Roman"/>
              </a:rPr>
              <a:t>- </a:t>
            </a:r>
            <a:r>
              <a:rPr lang="vi-VN" sz="2800" b="1" dirty="0">
                <a:latin typeface="Cambria" pitchFamily="18" charset="0"/>
                <a:ea typeface="Cambria" pitchFamily="18" charset="0"/>
                <a:cs typeface="Times New Roman"/>
              </a:rPr>
              <a:t>Suy giảm số lượng cá thể, loài sinh </a:t>
            </a:r>
            <a:r>
              <a:rPr lang="vi-VN" sz="2800" b="1" dirty="0" smtClean="0">
                <a:latin typeface="Cambria" pitchFamily="18" charset="0"/>
                <a:ea typeface="Cambria" pitchFamily="18" charset="0"/>
                <a:cs typeface="Times New Roman"/>
              </a:rPr>
              <a:t>vật</a:t>
            </a:r>
            <a:r>
              <a:rPr lang="en-US" sz="2800" b="1" dirty="0" smtClean="0">
                <a:latin typeface="Cambria" pitchFamily="18" charset="0"/>
                <a:ea typeface="Cambria" pitchFamily="18" charset="0"/>
                <a:cs typeface="Times New Roman"/>
              </a:rPr>
              <a:t>.</a:t>
            </a:r>
            <a:endParaRPr lang="vi-VN" sz="2800" b="1" dirty="0">
              <a:latin typeface="Cambria" pitchFamily="18" charset="0"/>
              <a:ea typeface="Cambria" pitchFamily="18" charset="0"/>
              <a:cs typeface="Times New Roman"/>
            </a:endParaRPr>
          </a:p>
          <a:p>
            <a:pPr algn="just">
              <a:spcBef>
                <a:spcPts val="600"/>
              </a:spcBef>
            </a:pPr>
            <a:r>
              <a:rPr lang="vi-VN" sz="2800" b="1" dirty="0">
                <a:latin typeface="Cambria" pitchFamily="18" charset="0"/>
                <a:ea typeface="Cambria" pitchFamily="18" charset="0"/>
                <a:cs typeface="Times New Roman"/>
              </a:rPr>
              <a:t>- Suy giảm về hệ sinh thái</a:t>
            </a:r>
            <a:r>
              <a:rPr lang="en-US" sz="2800" b="1" dirty="0">
                <a:latin typeface="Cambria" pitchFamily="18" charset="0"/>
                <a:ea typeface="Cambria" pitchFamily="18" charset="0"/>
                <a:cs typeface="Times New Roman"/>
              </a:rPr>
              <a:t>.</a:t>
            </a:r>
            <a:endParaRPr lang="vi-VN" sz="2800" b="1" dirty="0">
              <a:latin typeface="Cambria" pitchFamily="18" charset="0"/>
              <a:ea typeface="Cambria" pitchFamily="18" charset="0"/>
              <a:cs typeface="Times New Roman"/>
            </a:endParaRPr>
          </a:p>
          <a:p>
            <a:pPr algn="just">
              <a:spcBef>
                <a:spcPts val="600"/>
              </a:spcBef>
              <a:spcAft>
                <a:spcPts val="0"/>
              </a:spcAft>
            </a:pPr>
            <a:r>
              <a:rPr lang="en-US" sz="2800" b="1" dirty="0" smtClean="0">
                <a:latin typeface="Cambria" pitchFamily="18" charset="0"/>
                <a:ea typeface="Cambria" pitchFamily="18" charset="0"/>
                <a:cs typeface="Times New Roman"/>
              </a:rPr>
              <a:t>- </a:t>
            </a:r>
            <a:r>
              <a:rPr lang="vi-VN" sz="2800" b="1" dirty="0" smtClean="0">
                <a:latin typeface="Cambria" pitchFamily="18" charset="0"/>
                <a:ea typeface="Cambria" pitchFamily="18" charset="0"/>
                <a:cs typeface="Times New Roman"/>
              </a:rPr>
              <a:t>Suy </a:t>
            </a:r>
            <a:r>
              <a:rPr lang="vi-VN" sz="2800" b="1" dirty="0">
                <a:latin typeface="Cambria" pitchFamily="18" charset="0"/>
                <a:ea typeface="Cambria" pitchFamily="18" charset="0"/>
                <a:cs typeface="Times New Roman"/>
              </a:rPr>
              <a:t>giảm về nguồn </a:t>
            </a:r>
            <a:r>
              <a:rPr lang="vi-VN" sz="2800" b="1" dirty="0" smtClean="0">
                <a:latin typeface="Cambria" pitchFamily="18" charset="0"/>
                <a:ea typeface="Cambria" pitchFamily="18" charset="0"/>
                <a:cs typeface="Times New Roman"/>
              </a:rPr>
              <a:t>gen</a:t>
            </a:r>
            <a:r>
              <a:rPr lang="en-US" sz="2800" b="1" dirty="0" smtClean="0">
                <a:latin typeface="Cambria" pitchFamily="18" charset="0"/>
                <a:ea typeface="Cambria" pitchFamily="18" charset="0"/>
                <a:cs typeface="Times New Roman"/>
              </a:rPr>
              <a:t>.</a:t>
            </a:r>
          </a:p>
          <a:p>
            <a:pPr algn="just">
              <a:spcBef>
                <a:spcPts val="600"/>
              </a:spcBef>
              <a:spcAft>
                <a:spcPts val="0"/>
              </a:spcAft>
            </a:pPr>
            <a:r>
              <a:rPr lang="en-US" sz="2800" b="1" dirty="0" smtClean="0">
                <a:solidFill>
                  <a:srgbClr val="FF0000"/>
                </a:solidFill>
                <a:latin typeface="Cambria" pitchFamily="18" charset="0"/>
                <a:ea typeface="Cambria" pitchFamily="18" charset="0"/>
                <a:cs typeface="Times New Roman"/>
              </a:rPr>
              <a:t>* </a:t>
            </a:r>
            <a:r>
              <a:rPr lang="vi-VN" sz="2800" b="1" dirty="0" smtClean="0">
                <a:solidFill>
                  <a:srgbClr val="FF0000"/>
                </a:solidFill>
                <a:latin typeface="Cambria" pitchFamily="18" charset="0"/>
                <a:ea typeface="Cambria" pitchFamily="18" charset="0"/>
                <a:cs typeface="Times New Roman"/>
              </a:rPr>
              <a:t>Nguyên </a:t>
            </a:r>
            <a:r>
              <a:rPr lang="vi-VN" sz="2800" b="1" dirty="0">
                <a:solidFill>
                  <a:srgbClr val="FF0000"/>
                </a:solidFill>
                <a:latin typeface="Cambria" pitchFamily="18" charset="0"/>
                <a:ea typeface="Cambria" pitchFamily="18" charset="0"/>
                <a:cs typeface="Times New Roman"/>
              </a:rPr>
              <a:t>nhân gây suy giảm đa dạng sinh học</a:t>
            </a:r>
          </a:p>
          <a:p>
            <a:pPr algn="just">
              <a:spcBef>
                <a:spcPts val="600"/>
              </a:spcBef>
              <a:spcAft>
                <a:spcPts val="0"/>
              </a:spcAft>
            </a:pPr>
            <a:r>
              <a:rPr lang="vi-VN" sz="2800" b="1" dirty="0">
                <a:latin typeface="Cambria" pitchFamily="18" charset="0"/>
                <a:ea typeface="Cambria" pitchFamily="18" charset="0"/>
                <a:cs typeface="Times New Roman"/>
              </a:rPr>
              <a:t>- Các yếu tố tự nhiên: bão, lũ </a:t>
            </a:r>
            <a:r>
              <a:rPr lang="vi-VN" sz="2800" b="1" dirty="0" smtClean="0">
                <a:latin typeface="Cambria" pitchFamily="18" charset="0"/>
                <a:ea typeface="Cambria" pitchFamily="18" charset="0"/>
                <a:cs typeface="Times New Roman"/>
              </a:rPr>
              <a:t>lụt,</a:t>
            </a:r>
            <a:r>
              <a:rPr lang="en-US" sz="2800" b="1" dirty="0" smtClean="0">
                <a:latin typeface="Cambria" pitchFamily="18" charset="0"/>
                <a:ea typeface="Cambria" pitchFamily="18" charset="0"/>
                <a:cs typeface="Times New Roman"/>
              </a:rPr>
              <a:t> </a:t>
            </a:r>
            <a:r>
              <a:rPr lang="vi-VN" sz="2800" b="1" dirty="0" smtClean="0">
                <a:latin typeface="Cambria" pitchFamily="18" charset="0"/>
                <a:ea typeface="Cambria" pitchFamily="18" charset="0"/>
                <a:cs typeface="Times New Roman"/>
              </a:rPr>
              <a:t>cháy </a:t>
            </a:r>
            <a:r>
              <a:rPr lang="vi-VN" sz="2800" b="1" dirty="0">
                <a:latin typeface="Cambria" pitchFamily="18" charset="0"/>
                <a:ea typeface="Cambria" pitchFamily="18" charset="0"/>
                <a:cs typeface="Times New Roman"/>
              </a:rPr>
              <a:t>rừng…</a:t>
            </a:r>
          </a:p>
          <a:p>
            <a:pPr algn="just">
              <a:spcBef>
                <a:spcPts val="600"/>
              </a:spcBef>
              <a:spcAft>
                <a:spcPts val="0"/>
              </a:spcAft>
            </a:pPr>
            <a:r>
              <a:rPr lang="vi-VN" sz="2800" b="1" dirty="0">
                <a:latin typeface="Cambria" pitchFamily="18" charset="0"/>
                <a:ea typeface="Cambria" pitchFamily="18" charset="0"/>
                <a:cs typeface="Times New Roman"/>
              </a:rPr>
              <a:t>- Con người: </a:t>
            </a:r>
            <a:r>
              <a:rPr lang="vi-VN" sz="2800" b="1" dirty="0" smtClean="0">
                <a:latin typeface="Cambria" pitchFamily="18" charset="0"/>
                <a:ea typeface="Cambria" pitchFamily="18" charset="0"/>
                <a:cs typeface="Times New Roman"/>
              </a:rPr>
              <a:t>phá </a:t>
            </a:r>
            <a:r>
              <a:rPr lang="vi-VN" sz="2800" b="1" dirty="0">
                <a:latin typeface="Cambria" pitchFamily="18" charset="0"/>
                <a:ea typeface="Cambria" pitchFamily="18" charset="0"/>
                <a:cs typeface="Times New Roman"/>
              </a:rPr>
              <a:t>rừng, đốt rừng, chiến tranh</a:t>
            </a:r>
            <a:r>
              <a:rPr lang="vi-VN" sz="2800" b="1" dirty="0" smtClean="0">
                <a:latin typeface="Cambria" pitchFamily="18" charset="0"/>
                <a:ea typeface="Cambria" pitchFamily="18" charset="0"/>
                <a:cs typeface="Times New Roman"/>
              </a:rPr>
              <a:t>,</a:t>
            </a:r>
            <a:r>
              <a:rPr lang="en-US" sz="2800" b="1" dirty="0" smtClean="0">
                <a:latin typeface="Cambria" pitchFamily="18" charset="0"/>
                <a:ea typeface="Cambria" pitchFamily="18" charset="0"/>
                <a:cs typeface="Times New Roman"/>
              </a:rPr>
              <a:t>…</a:t>
            </a:r>
            <a:endParaRPr lang="vi-VN" sz="2800" b="1" dirty="0">
              <a:latin typeface="Cambria" pitchFamily="18" charset="0"/>
              <a:ea typeface="Cambria" pitchFamily="18" charset="0"/>
              <a:cs typeface="Times New Roman"/>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7" dur="500"/>
                                        <p:tgtEl>
                                          <p:spTgt spid="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2" dur="500"/>
                                        <p:tgtEl>
                                          <p:spTgt spid="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37" dur="500"/>
                                        <p:tgtEl>
                                          <p:spTgt spid="3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2"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8732652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5" name="Rectangle 34"/>
          <p:cNvSpPr/>
          <p:nvPr/>
        </p:nvSpPr>
        <p:spPr>
          <a:xfrm>
            <a:off x="609600" y="2133600"/>
            <a:ext cx="8077200" cy="4201150"/>
          </a:xfrm>
          <a:prstGeom prst="rect">
            <a:avLst/>
          </a:prstGeom>
        </p:spPr>
        <p:txBody>
          <a:bodyPr wrap="square">
            <a:spAutoFit/>
          </a:bodyPr>
          <a:lstStyle/>
          <a:p>
            <a:pPr algn="just">
              <a:spcBef>
                <a:spcPts val="600"/>
              </a:spcBef>
              <a:spcAft>
                <a:spcPts val="0"/>
              </a:spcAft>
            </a:pPr>
            <a:r>
              <a:rPr lang="vi-VN" sz="2800" b="1" dirty="0">
                <a:solidFill>
                  <a:srgbClr val="FF0000"/>
                </a:solidFill>
                <a:latin typeface="Cambria" pitchFamily="18" charset="0"/>
                <a:ea typeface="Cambria" pitchFamily="18" charset="0"/>
                <a:cs typeface="Times New Roman"/>
              </a:rPr>
              <a:t>*  Một số biện pháp bảo vệ đa dạng sinh học ở nước ta</a:t>
            </a:r>
            <a:endParaRPr lang="en-US" sz="2800" b="1" dirty="0" smtClean="0">
              <a:solidFill>
                <a:srgbClr val="FF0000"/>
              </a:solidFill>
              <a:latin typeface="Cambria" pitchFamily="18" charset="0"/>
              <a:ea typeface="Cambria" pitchFamily="18" charset="0"/>
              <a:cs typeface="Times New Roman"/>
            </a:endParaRPr>
          </a:p>
          <a:p>
            <a:pPr algn="just">
              <a:spcBef>
                <a:spcPts val="600"/>
              </a:spcBef>
              <a:spcAft>
                <a:spcPts val="0"/>
              </a:spcAft>
            </a:pPr>
            <a:r>
              <a:rPr lang="vi-VN" sz="2800" b="1" dirty="0" smtClean="0">
                <a:latin typeface="Cambria" pitchFamily="18" charset="0"/>
                <a:ea typeface="Cambria" pitchFamily="18" charset="0"/>
                <a:cs typeface="Times New Roman"/>
              </a:rPr>
              <a:t>- </a:t>
            </a:r>
            <a:r>
              <a:rPr lang="vi-VN" sz="2800" b="1" dirty="0">
                <a:latin typeface="Cambria" pitchFamily="18" charset="0"/>
                <a:ea typeface="Cambria" pitchFamily="18" charset="0"/>
                <a:cs typeface="Times New Roman"/>
              </a:rPr>
              <a:t>Xây dựng các khu bảo tồn thiên nhiên và vườn quốc gia, trồng và bảo vệ rừng, nâng cao ý thức người dân.</a:t>
            </a:r>
          </a:p>
          <a:p>
            <a:pPr algn="just">
              <a:spcBef>
                <a:spcPts val="600"/>
              </a:spcBef>
              <a:spcAft>
                <a:spcPts val="0"/>
              </a:spcAft>
            </a:pPr>
            <a:r>
              <a:rPr lang="vi-VN" sz="2800" b="1"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2800" b="1"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7"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a:t>
            </a:r>
            <a:r>
              <a:rPr lang="vi-VN" sz="2000" i="1" dirty="0" smtClean="0">
                <a:solidFill>
                  <a:srgbClr val="FF0000"/>
                </a:solidFill>
                <a:latin typeface="Cambria" panose="02040503050406030204" pitchFamily="18" charset="0"/>
                <a:ea typeface="Cambria" panose="02040503050406030204" pitchFamily="18" charset="0"/>
              </a:rPr>
              <a:t>202</a:t>
            </a:r>
            <a:r>
              <a:rPr lang="en-US" sz="2000" i="1" dirty="0" smtClean="0">
                <a:solidFill>
                  <a:srgbClr val="FF0000"/>
                </a:solidFill>
                <a:latin typeface="Cambria" panose="02040503050406030204" pitchFamily="18" charset="0"/>
                <a:ea typeface="Cambria" panose="02040503050406030204" pitchFamily="18" charset="0"/>
              </a:rPr>
              <a:t>0</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giảm 7,</a:t>
            </a:r>
            <a:r>
              <a:rPr lang="en-US" sz="2000" dirty="0" smtClean="0">
                <a:latin typeface="Cambria" pitchFamily="18" charset="0"/>
                <a:ea typeface="Cambria" pitchFamily="18" charset="0"/>
                <a:cs typeface="Times New Roman"/>
              </a:rPr>
              <a:t>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Giai đoạn 1983 - </a:t>
            </a:r>
            <a:r>
              <a:rPr lang="vi-VN" sz="2000" dirty="0" smtClean="0">
                <a:latin typeface="Cambria" pitchFamily="18" charset="0"/>
                <a:ea typeface="Cambria" pitchFamily="18" charset="0"/>
                <a:cs typeface="Times New Roman"/>
              </a:rPr>
              <a:t>202</a:t>
            </a:r>
            <a:r>
              <a:rPr lang="en-US" sz="2000" dirty="0" smtClean="0">
                <a:latin typeface="Cambria" pitchFamily="18" charset="0"/>
                <a:ea typeface="Cambria" pitchFamily="18" charset="0"/>
                <a:cs typeface="Times New Roman"/>
              </a:rPr>
              <a:t>0</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tăng </a:t>
            </a:r>
            <a:r>
              <a:rPr lang="en-US" sz="2000" dirty="0" smtClean="0">
                <a:latin typeface="Cambria" pitchFamily="18" charset="0"/>
                <a:ea typeface="Cambria" pitchFamily="18" charset="0"/>
                <a:cs typeface="Times New Roman"/>
              </a:rPr>
              <a:t>3,5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r>
              <a:rPr lang="en-US" sz="2000" b="1" dirty="0" smtClean="0">
                <a:latin typeface="Cambria" pitchFamily="18" charset="0"/>
                <a:ea typeface="Cambria" pitchFamily="18" charset="0"/>
                <a:cs typeface="Times New Roman"/>
              </a:rPr>
              <a:t>:</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959909"/>
            <a:ext cx="7239001" cy="3593291"/>
          </a:xfrm>
          <a:prstGeom prst="rect">
            <a:avLst/>
          </a:prstGeom>
          <a:solidFill>
            <a:srgbClr val="FFCCFF"/>
          </a:solidFill>
          <a:ln>
            <a:solidFill>
              <a:srgbClr val="0D30DD"/>
            </a:solidFill>
          </a:ln>
        </p:spPr>
        <p:txBody>
          <a:bodyPr wrap="square">
            <a:spAutoFit/>
          </a:bodyPr>
          <a:lstStyle/>
          <a:p>
            <a:pPr algn="ctr"/>
            <a:r>
              <a:rPr lang="vi-VN" sz="1750" b="1" dirty="0" smtClean="0">
                <a:solidFill>
                  <a:srgbClr val="0D30DD"/>
                </a:solidFill>
                <a:latin typeface="Cambria" pitchFamily="18" charset="0"/>
                <a:ea typeface="Cambria" pitchFamily="18" charset="0"/>
              </a:rPr>
              <a:t>VƯỜN QUỐC GIA </a:t>
            </a:r>
            <a:r>
              <a:rPr lang="en-US" sz="1750" b="1" dirty="0" smtClean="0">
                <a:solidFill>
                  <a:srgbClr val="0D30DD"/>
                </a:solidFill>
                <a:latin typeface="Cambria" pitchFamily="18" charset="0"/>
                <a:ea typeface="Cambria" pitchFamily="18" charset="0"/>
              </a:rPr>
              <a:t>MŨI </a:t>
            </a:r>
            <a:r>
              <a:rPr lang="vi-VN" sz="1750" b="1" dirty="0" smtClean="0">
                <a:solidFill>
                  <a:srgbClr val="0D30DD"/>
                </a:solidFill>
                <a:latin typeface="Cambria" pitchFamily="18" charset="0"/>
                <a:ea typeface="Cambria" pitchFamily="18" charset="0"/>
              </a:rPr>
              <a:t>CÀ MAU</a:t>
            </a:r>
          </a:p>
          <a:p>
            <a:pPr algn="just"/>
            <a:r>
              <a:rPr lang="vi-VN" sz="1750" dirty="0" smtClean="0">
                <a:latin typeface="Cambria" pitchFamily="18" charset="0"/>
                <a:ea typeface="Cambria" pitchFamily="18" charset="0"/>
              </a:rPr>
              <a:t>      </a:t>
            </a:r>
            <a:r>
              <a:rPr lang="vi-VN" sz="1750" dirty="0">
                <a:latin typeface="Cambria" pitchFamily="18" charset="0"/>
                <a:ea typeface="Cambria" pitchFamily="18" charset="0"/>
              </a:rPr>
              <a:t>Vườn quốc gia </a:t>
            </a:r>
            <a:r>
              <a:rPr lang="en-US" sz="1750" dirty="0" err="1" smtClean="0">
                <a:latin typeface="Cambria" pitchFamily="18" charset="0"/>
                <a:ea typeface="Cambria" pitchFamily="18" charset="0"/>
              </a:rPr>
              <a:t>Mũi</a:t>
            </a:r>
            <a:r>
              <a:rPr lang="en-US" sz="1750" dirty="0" smtClean="0">
                <a:latin typeface="Cambria" pitchFamily="18" charset="0"/>
                <a:ea typeface="Cambria" pitchFamily="18" charset="0"/>
              </a:rPr>
              <a:t> </a:t>
            </a:r>
            <a:r>
              <a:rPr lang="vi-VN" sz="1750" dirty="0" smtClean="0">
                <a:latin typeface="Cambria" pitchFamily="18" charset="0"/>
                <a:ea typeface="Cambria" pitchFamily="18" charset="0"/>
              </a:rPr>
              <a:t>Cà </a:t>
            </a:r>
            <a:r>
              <a:rPr lang="vi-VN" sz="1750" dirty="0">
                <a:latin typeface="Cambria" pitchFamily="18" charset="0"/>
                <a:ea typeface="Cambria" pitchFamily="18" charset="0"/>
              </a:rPr>
              <a:t>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SINH VẬT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10</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Ở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xmlns=""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xmlns=""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5655</TotalTime>
  <Words>1939</Words>
  <Application>Microsoft Office PowerPoint</Application>
  <PresentationFormat>On-screen Show (4:3)</PresentationFormat>
  <Paragraphs>164</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DELL</cp:lastModifiedBy>
  <cp:revision>433</cp:revision>
  <dcterms:created xsi:type="dcterms:W3CDTF">2016-02-15T14:28:12Z</dcterms:created>
  <dcterms:modified xsi:type="dcterms:W3CDTF">2025-02-26T04:10:57Z</dcterms:modified>
</cp:coreProperties>
</file>