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608" r:id="rId2"/>
    <p:sldId id="595" r:id="rId3"/>
    <p:sldId id="551" r:id="rId4"/>
    <p:sldId id="442" r:id="rId5"/>
    <p:sldId id="553" r:id="rId6"/>
    <p:sldId id="559" r:id="rId7"/>
    <p:sldId id="596" r:id="rId8"/>
    <p:sldId id="555" r:id="rId9"/>
    <p:sldId id="561" r:id="rId10"/>
    <p:sldId id="563" r:id="rId11"/>
    <p:sldId id="598" r:id="rId12"/>
    <p:sldId id="556" r:id="rId13"/>
    <p:sldId id="612" r:id="rId14"/>
    <p:sldId id="597" r:id="rId15"/>
    <p:sldId id="600" r:id="rId16"/>
    <p:sldId id="602" r:id="rId17"/>
    <p:sldId id="603" r:id="rId18"/>
    <p:sldId id="601" r:id="rId19"/>
    <p:sldId id="564" r:id="rId20"/>
    <p:sldId id="565" r:id="rId21"/>
    <p:sldId id="604" r:id="rId22"/>
    <p:sldId id="605" r:id="rId23"/>
    <p:sldId id="606" r:id="rId24"/>
    <p:sldId id="607" r:id="rId25"/>
    <p:sldId id="576" r:id="rId26"/>
    <p:sldId id="60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474" r:id="rId38"/>
    <p:sldId id="6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8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đồng bằng và miền núi: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Các khu vực đ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ồng bằng, ven biển có dân cư đông đúc, các khu vực miền núi có dân cư thưa thớt hơn.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BSH: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1091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; Tây Nguyên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111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(năm 2021).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>
            <a:extLst>
              <a:ext uri="{FF2B5EF4-FFF2-40B4-BE49-F238E27FC236}">
                <a16:creationId xmlns:a16="http://schemas.microsoft.com/office/drawing/2014/main" id="{226E0E8A-40E6-4025-9C2D-E9EF8A7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>
            <a:extLst>
              <a:ext uri="{FF2B5EF4-FFF2-40B4-BE49-F238E27FC236}">
                <a16:creationId xmlns:a16="http://schemas.microsoft.com/office/drawing/2014/main" id="{262314CE-8CB0-42C9-BE83-DC18DDE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EA179-1365-4C3E-ABED-4D4FFAD8BD9A}"/>
              </a:ext>
            </a:extLst>
          </p:cNvPr>
          <p:cNvSpPr txBox="1">
            <a:spLocks/>
          </p:cNvSpPr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9774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9352" r="6630" b="10648"/>
          <a:stretch/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Hãy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trung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0000FF"/>
                </a:solidFill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</a:rPr>
              <a:t>nông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thôn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err="1"/>
              <a:t>bảng</a:t>
            </a:r>
            <a:r>
              <a:rPr lang="en-US" sz="2800" b="1"/>
              <a:t> bên,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TỈ</a:t>
                      </a:r>
                      <a:r>
                        <a:rPr lang="en-US" sz="2000" b="1" baseline="0"/>
                        <a:t> LỆ DSTT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Bảng</a:t>
            </a:r>
            <a:r>
              <a:rPr lang="en-US" sz="2400" b="1"/>
              <a:t> tỉ lệ dân </a:t>
            </a:r>
            <a:r>
              <a:rPr lang="en-US" sz="2400" b="1" err="1"/>
              <a:t>số</a:t>
            </a:r>
            <a:r>
              <a:rPr lang="en-US" sz="2400" b="1"/>
              <a:t> thành thị của các </a:t>
            </a:r>
            <a:r>
              <a:rPr lang="en-US" sz="2400" b="1" err="1"/>
              <a:t>vùng</a:t>
            </a:r>
            <a:r>
              <a:rPr lang="en-US" sz="2400" b="1"/>
              <a:t> </a:t>
            </a:r>
          </a:p>
          <a:p>
            <a:pPr algn="ctr"/>
            <a:r>
              <a:rPr lang="en-US" sz="2400" b="1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thành thị và nông thôn: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Dân cư nước ta chủ yếu sinh sống ở nông thôn.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Năm 2021, tỉ lệ dân nông thôn là 62,9%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;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dân thành thị là 37,1% tổng số dân.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Hồ Chí Minh và Hà Nội có mật độ dân số cao nhất cả nước.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164588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807972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- Giai đoạn 2010 - 2023: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nông thôn giảm 7,6%; nhưng vẫn chiếm tỉ lệ cao hơn dân số thành thị.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thành thị tăng tăng 7,6%.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P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hân bố dân cư nước ta thay đổi theo hướng ngày càng hợp lí hơn.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Số dân thành thị và tỉ l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ệ dân thành thị tăng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nhanh.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Một số đô thị có quy mô dân số 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ô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ng như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 HCM,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Hà Nội, Đà Nẵng, Hải Phòng,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Các vùng có kinh tế phát triển năng động thu hút đông dân cư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Đông Nam Bộ, Đồng bằng sông Hồng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9"/>
          <a:stretch/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Tại 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“Dù gái hay trai chỉ hai là đủ”</a:t>
            </a:r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số thành viên trong gia đình nhà mình (Ông bà sinh được bao nhiêu con? Ba mẹ, cô dì, chú bác sinh phổ biến là bao nhiêu con?)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sống.</a:t>
            </a:r>
            <a:endParaRPr lang="en-US" sz="2800" i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443224"/>
        </p:xfrm>
        <a:graphic>
          <a:graphicData uri="http://schemas.openxmlformats.org/drawingml/2006/table">
            <a:tbl>
              <a:tblPr/>
              <a:tblGrid>
                <a:gridCol w="247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088253"/>
        </p:xfrm>
        <a:graphic>
          <a:graphicData uri="http://schemas.openxmlformats.org/drawingml/2006/table">
            <a:tbl>
              <a:tblPr/>
              <a:tblGrid>
                <a:gridCol w="172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Thấp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Làng, xã, xóm, bản, thôn,…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Tổ dân phố, phường,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thị trấn,…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Nông, lâm,</a:t>
                      </a: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 thủy sản; c</a:t>
                      </a: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huyển dịch cơ cấu kinh tế, phát triển thủ công nghiệp, dịch vụ,…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Công nghiệp, dịch vụ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Hành chính, văn hóa, xã hội; chức năng đang thay đổi theo hướng đa dạng hóa.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>
            <a:extLst>
              <a:ext uri="{FF2B5EF4-FFF2-40B4-BE49-F238E27FC236}">
                <a16:creationId xmlns:a16="http://schemas.microsoft.com/office/drawing/2014/main" id="{9CC7D6F5-D276-45E1-960C-60BB2499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>
            <a:extLst>
              <a:ext uri="{FF2B5EF4-FFF2-40B4-BE49-F238E27FC236}">
                <a16:creationId xmlns:a16="http://schemas.microsoft.com/office/drawing/2014/main" id="{08D97BCC-370B-4538-9D62-136AC634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>
            <a:extLst>
              <a:ext uri="{FF2B5EF4-FFF2-40B4-BE49-F238E27FC236}">
                <a16:creationId xmlns:a16="http://schemas.microsoft.com/office/drawing/2014/main" id="{BEC4901A-C159-45F2-BF14-08EE8BD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4326" b="-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>
            <a:extLst>
              <a:ext uri="{FF2B5EF4-FFF2-40B4-BE49-F238E27FC236}">
                <a16:creationId xmlns:a16="http://schemas.microsoft.com/office/drawing/2014/main" id="{AC1BA173-64A6-4ACF-A849-F0194E82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>
            <a:extLst>
              <a:ext uri="{FF2B5EF4-FFF2-40B4-BE49-F238E27FC236}">
                <a16:creationId xmlns:a16="http://schemas.microsoft.com/office/drawing/2014/main" id="{D6832F8A-8799-480A-B7A9-E0A31C3A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26539" b="3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5DA699A9-471A-451C-8D64-4BBFBB790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>
            <a:extLst>
              <a:ext uri="{FF2B5EF4-FFF2-40B4-BE49-F238E27FC236}">
                <a16:creationId xmlns:a16="http://schemas.microsoft.com/office/drawing/2014/main" id="{A98FF7CF-69A0-4A24-A784-4B2C1BBF1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6235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>
            <a:extLst>
              <a:ext uri="{FF2B5EF4-FFF2-40B4-BE49-F238E27FC236}">
                <a16:creationId xmlns:a16="http://schemas.microsoft.com/office/drawing/2014/main" id="{4FF79B19-2390-46F4-BD3F-E2F55F6E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>
            <a:extLst>
              <a:ext uri="{FF2B5EF4-FFF2-40B4-BE49-F238E27FC236}">
                <a16:creationId xmlns:a16="http://schemas.microsoft.com/office/drawing/2014/main" id="{02F59DB9-7033-4668-B78D-EB0C1F94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7502" b="1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MÀU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DA2856-4405-4496-B32E-1D76E91A741B}"/>
              </a:ext>
            </a:extLst>
          </p:cNvPr>
          <p:cNvSpPr txBox="1">
            <a:spLocks/>
          </p:cNvSpPr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81FF6-85AA-4949-AC6E-F13F422A969D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A7B3E5B-5710-4911-9941-0DB2F2D57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74" name="Picture 2" descr="Infographic: Tỷ lệ đô thị hóa toàn quốc đạt 40,4% | Thời Báo Tài Chính">
            <a:extLst>
              <a:ext uri="{FF2B5EF4-FFF2-40B4-BE49-F238E27FC236}">
                <a16:creationId xmlns:a16="http://schemas.microsoft.com/office/drawing/2014/main" id="{9B4420A9-79B8-4DA1-8BE6-2A52AC2D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1787"/>
          <a:stretch/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>
            <a:extLst>
              <a:ext uri="{FF2B5EF4-FFF2-40B4-BE49-F238E27FC236}">
                <a16:creationId xmlns:a16="http://schemas.microsoft.com/office/drawing/2014/main" id="{C5AA3B7A-F32A-42AE-B1A6-9AF73377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" b="1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FE903-006E-44D2-A0BA-CA4B258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>
            <a:extLst>
              <a:ext uri="{FF2B5EF4-FFF2-40B4-BE49-F238E27FC236}">
                <a16:creationId xmlns:a16="http://schemas.microsoft.com/office/drawing/2014/main" id="{F22C936F-D6C0-4FCA-9A7B-DEDFEDE3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9984" b="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>
            <a:extLst>
              <a:ext uri="{FF2B5EF4-FFF2-40B4-BE49-F238E27FC236}">
                <a16:creationId xmlns:a16="http://schemas.microsoft.com/office/drawing/2014/main" id="{B378A148-ED68-42C1-A0B6-A3D32F911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794" b="-1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>
            <a:extLst>
              <a:ext uri="{FF2B5EF4-FFF2-40B4-BE49-F238E27FC236}">
                <a16:creationId xmlns:a16="http://schemas.microsoft.com/office/drawing/2014/main" id="{C2C68D5D-8A5B-4768-BBA6-30C9C593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5717" b="-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AC7D13-8855-4267-ADB4-5FDFE3065499}"/>
              </a:ext>
            </a:extLst>
          </p:cNvPr>
          <p:cNvSpPr txBox="1">
            <a:spLocks/>
          </p:cNvSpPr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A3DDFF-28EA-4297-B536-5C9B90BF9534}"/>
              </a:ext>
            </a:extLst>
          </p:cNvPr>
          <p:cNvSpPr txBox="1">
            <a:spLocks/>
          </p:cNvSpPr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925AC6-3D67-4E6C-84EF-50B749E090E9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AC14741-0744-4872-A48A-FA9470C56454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41B106-4B2D-4AD0-A956-3F337E2D2D86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thị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noProof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qui mô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thu hút đông dân cư sinh sống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dân cư phân bố phân tán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mật độ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Vùng nào sau đây có 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Tây Nguyên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			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Đông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Đồng bằng sông Hồng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công nghiệp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dịch vụ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du lịch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19D0F1-CFC1-4547-AB47-A3D80FE7BCE8}"/>
              </a:ext>
            </a:extLst>
          </p:cNvPr>
          <p:cNvSpPr txBox="1">
            <a:spLocks/>
          </p:cNvSpPr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DA0B54-7E32-4844-8409-FCCAA6966B3A}"/>
              </a:ext>
            </a:extLst>
          </p:cNvPr>
          <p:cNvSpPr txBox="1">
            <a:spLocks/>
          </p:cNvSpPr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224E7-A9C6-4D63-B7A9-C89C3DF6C507}"/>
              </a:ext>
            </a:extLst>
          </p:cNvPr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78F6-BB75-44D9-8F75-DE5780F922A2}"/>
              </a:ext>
            </a:extLst>
          </p:cNvPr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6CE0-BD68-4272-AD8B-C77168C77088}"/>
              </a:ext>
            </a:extLst>
          </p:cNvPr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C457-0518-492E-B62A-FB3F18C7E8CF}"/>
              </a:ext>
            </a:extLst>
          </p:cNvPr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7E92B-A28D-45C0-A266-90D463EEB14A}"/>
              </a:ext>
            </a:extLst>
          </p:cNvPr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B11D2-5B7A-4830-ADCB-F0BD2DE6722A}"/>
              </a:ext>
            </a:extLst>
          </p:cNvPr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B180A-1BB0-4810-AA64-E9E0913BFC2C}"/>
              </a:ext>
            </a:extLst>
          </p:cNvPr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85B50-A5CC-415F-BC9A-09E03065FCB4}"/>
              </a:ext>
            </a:extLst>
          </p:cNvPr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D2432-8863-44A9-849E-BC7700BAE920}"/>
              </a:ext>
            </a:extLst>
          </p:cNvPr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DF48-3F0E-4E2B-BB6F-2400CF8D2869}"/>
              </a:ext>
            </a:extLst>
          </p:cNvPr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CC75A-3814-4FFE-8408-598032E168CB}"/>
              </a:ext>
            </a:extLst>
          </p:cNvPr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D9F5-EE66-466A-8DF2-23B747E0CA4F}"/>
              </a:ext>
            </a:extLst>
          </p:cNvPr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4E52F8-2CFF-49C0-9C8D-45A10CD8A377}"/>
              </a:ext>
            </a:extLst>
          </p:cNvPr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00978B-5E24-4E0D-9363-4DBD070B78D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3B2C11-566E-4547-9DCE-9D8CCDDA470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4E72E-716C-4F31-A169-C112BCB0F77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F4DF0C-06CD-442A-AD69-7D6031EAB61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85AFBB-D8BB-4AF8-86CC-46AFDF31212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96C7B850-993A-4522-9B6D-E75DFED3B3ED}"/>
              </a:ext>
            </a:extLst>
          </p:cNvPr>
          <p:cNvSpPr txBox="1">
            <a:spLocks/>
          </p:cNvSpPr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CBB42-82B4-41D1-9641-76EDCBC0C9C4}"/>
              </a:ext>
            </a:extLst>
          </p:cNvPr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55E0E-37D0-460A-B7F0-7BFFB7716522}"/>
              </a:ext>
            </a:extLst>
          </p:cNvPr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9D85AE-043F-4AA8-AACD-83775644375F}"/>
              </a:ext>
            </a:extLst>
          </p:cNvPr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BD68D2-E883-40B7-9499-CFF5D0FC7E28}"/>
              </a:ext>
            </a:extLst>
          </p:cNvPr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Đô thị nào sau đây có qui mô dân số lớn nhất Bắc Trung 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Huế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Đà Nẵng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Nha Trang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Phan Thiết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Bản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Ấp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Buôn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Sóc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6.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Lào và Ma-lai-xi-a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Mi-an-ma và Thái Lan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Bru-nây và In-đô-nê-xi-a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Xin-ga-po và Phi-lip-pin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7.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thấp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cao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Qui mô dân số lớn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biến động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8.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Hà Nội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TP. Hồ Chí Minh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Hải Phòng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Cần Thơ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Phú Yên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Kon Tum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Ngãi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Nam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10.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biết, thành phố nào sau đây có qui mô dân số nhỏ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Bạc Liêu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Cà Mau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Rạch Giá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Mĩ Tho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Mật độ dân số nước ta cao hơn trung bình thế giới: 297 người/km</a:t>
            </a:r>
            <a:r>
              <a:rPr lang="en-US" sz="2800" b="1" baseline="30000"/>
              <a:t>2</a:t>
            </a:r>
            <a:r>
              <a:rPr lang="en-US" sz="2800" b="1"/>
              <a:t> (2021).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- Dân cư phân bố khác nhau giữa các khu vực:</a:t>
            </a:r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mật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err="1"/>
              <a:t>năm</a:t>
            </a:r>
            <a:r>
              <a:rPr lang="en-US" sz="2800" b="1"/>
              <a:t> 2021,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MẬT</a:t>
                      </a:r>
                      <a:r>
                        <a:rPr lang="en-US" sz="2000" b="1" baseline="0" dirty="0"/>
                        <a:t> ĐỘ DÂN SỐ 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vùng</a:t>
            </a:r>
            <a:r>
              <a:rPr lang="en-US" sz="2400" b="1" dirty="0"/>
              <a:t> </a:t>
            </a:r>
            <a:r>
              <a:rPr lang="en-US" sz="2400" b="1" err="1"/>
              <a:t>năm</a:t>
            </a:r>
            <a:r>
              <a:rPr lang="en-US" sz="2400" b="1"/>
              <a:t> 2021 </a:t>
            </a:r>
            <a:r>
              <a:rPr lang="en-US" sz="2400" b="1" dirty="0"/>
              <a:t>(</a:t>
            </a:r>
            <a:r>
              <a:rPr lang="en-US" sz="2400" b="1" dirty="0" err="1"/>
              <a:t>người</a:t>
            </a:r>
            <a:r>
              <a:rPr lang="en-US" sz="2400" b="1" dirty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677D7-D109-4752-AECC-52D5F6E8051E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DÂN 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A3BE8B-61F7-4324-A2CE-965BEA165F9D}"/>
              </a:ext>
            </a:extLst>
          </p:cNvPr>
          <p:cNvSpPr txBox="1">
            <a:spLocks/>
          </p:cNvSpPr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4B4153-F19A-49AB-B54B-843F3301D389}"/>
              </a:ext>
            </a:extLst>
          </p:cNvPr>
          <p:cNvSpPr txBox="1">
            <a:spLocks/>
          </p:cNvSpPr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CA89D95-A769-44A0-B380-F8F1B89C793D}"/>
              </a:ext>
            </a:extLst>
          </p:cNvPr>
          <p:cNvSpPr txBox="1">
            <a:spLocks/>
          </p:cNvSpPr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88630C-5241-4EC6-A6CD-EF689A844477}"/>
              </a:ext>
            </a:extLst>
          </p:cNvPr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B5748EE-E22A-4D40-A11D-43FEEB88E1D3}"/>
              </a:ext>
            </a:extLst>
          </p:cNvPr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3F6E5B-7BD6-45C0-A8FC-5B066E3DAC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3BF64A-620C-4E53-B7AA-C9E7319D78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B76A7612-C6B8-450F-A65F-7B72B3DF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>
            <a:extLst>
              <a:ext uri="{FF2B5EF4-FFF2-40B4-BE49-F238E27FC236}">
                <a16:creationId xmlns:a16="http://schemas.microsoft.com/office/drawing/2014/main" id="{3117EF7C-A565-4DB1-B719-246661DE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2260</Words>
  <Application>Microsoft Office PowerPoint</Application>
  <PresentationFormat>Widescreen</PresentationFormat>
  <Paragraphs>319</Paragraphs>
  <Slides>38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等线</vt:lpstr>
      <vt:lpstr>#9Slide03 Roboto Medium</vt:lpstr>
      <vt:lpstr>Arial</vt:lpstr>
      <vt:lpstr>Baloo 2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SẮC MÀU THÀNH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T490S</cp:lastModifiedBy>
  <cp:revision>71</cp:revision>
  <dcterms:created xsi:type="dcterms:W3CDTF">2021-08-30T08:45:47Z</dcterms:created>
  <dcterms:modified xsi:type="dcterms:W3CDTF">2025-05-14T11:09:37Z</dcterms:modified>
</cp:coreProperties>
</file>