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76" r:id="rId4"/>
    <p:sldId id="265" r:id="rId5"/>
    <p:sldId id="277" r:id="rId6"/>
    <p:sldId id="278" r:id="rId7"/>
    <p:sldId id="279" r:id="rId8"/>
    <p:sldId id="266" r:id="rId9"/>
    <p:sldId id="280" r:id="rId10"/>
    <p:sldId id="281" r:id="rId11"/>
    <p:sldId id="283" r:id="rId12"/>
    <p:sldId id="282" r:id="rId13"/>
    <p:sldId id="289" r:id="rId14"/>
    <p:sldId id="284" r:id="rId15"/>
    <p:sldId id="285" r:id="rId16"/>
    <p:sldId id="286" r:id="rId17"/>
    <p:sldId id="287" r:id="rId18"/>
    <p:sldId id="288" r:id="rId19"/>
    <p:sldId id="290" r:id="rId20"/>
    <p:sldId id="264" r:id="rId21"/>
    <p:sldId id="26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33" autoAdjust="0"/>
    <p:restoredTop sz="94660"/>
  </p:normalViewPr>
  <p:slideViewPr>
    <p:cSldViewPr snapToGrid="0">
      <p:cViewPr varScale="1">
        <p:scale>
          <a:sx n="68" d="100"/>
          <a:sy n="68" d="100"/>
        </p:scale>
        <p:origin x="48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BE5D61-C447-41A6-9EA3-C1E36103A734}" type="datetimeFigureOut">
              <a:rPr lang="en-US" smtClean="0"/>
              <a:t>5/18/2025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80FE3-4E61-44D7-B2B8-4CD0BD8CD21E}" type="slidenum">
              <a:rPr lang="en-US" smtClean="0"/>
              <a:t>‹#›</a:t>
            </a:fld>
            <a:endParaRPr lang="en-US"/>
          </a:p>
        </p:txBody>
      </p:sp>
    </p:spTree>
    <p:extLst>
      <p:ext uri="{BB962C8B-B14F-4D97-AF65-F5344CB8AC3E}">
        <p14:creationId xmlns:p14="http://schemas.microsoft.com/office/powerpoint/2010/main" val="280573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985ed35a56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985ed35a56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8869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B5CBE16-4EBF-4D5E-9BB0-13A92BBA50EE}" type="datetimeFigureOut">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245094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5CBE16-4EBF-4D5E-9BB0-13A92BBA50EE}" type="datetimeFigureOut">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4041104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5CBE16-4EBF-4D5E-9BB0-13A92BBA50EE}" type="datetimeFigureOut">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103762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5CBE16-4EBF-4D5E-9BB0-13A92BBA50EE}" type="datetimeFigureOut">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221871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5CBE16-4EBF-4D5E-9BB0-13A92BBA50EE}" type="datetimeFigureOut">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1524971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5CBE16-4EBF-4D5E-9BB0-13A92BBA50EE}" type="datetimeFigureOut">
              <a:rPr lang="en-US" smtClean="0"/>
              <a:t>5/18/2025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1508277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5CBE16-4EBF-4D5E-9BB0-13A92BBA50EE}" type="datetimeFigureOut">
              <a:rPr lang="en-US" smtClean="0"/>
              <a:t>5/18/2025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3953588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5CBE16-4EBF-4D5E-9BB0-13A92BBA50EE}" type="datetimeFigureOut">
              <a:rPr lang="en-US" smtClean="0"/>
              <a:t>5/18/2025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176251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CBE16-4EBF-4D5E-9BB0-13A92BBA50EE}" type="datetimeFigureOut">
              <a:rPr lang="en-US" smtClean="0"/>
              <a:t>5/18/2025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36782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5CBE16-4EBF-4D5E-9BB0-13A92BBA50EE}" type="datetimeFigureOut">
              <a:rPr lang="en-US" smtClean="0"/>
              <a:t>5/18/2025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1856202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5CBE16-4EBF-4D5E-9BB0-13A92BBA50EE}" type="datetimeFigureOut">
              <a:rPr lang="en-US" smtClean="0"/>
              <a:t>5/18/2025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2587775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CBE16-4EBF-4D5E-9BB0-13A92BBA50EE}" type="datetimeFigureOut">
              <a:rPr lang="en-US" smtClean="0"/>
              <a:t>5/18/2025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C3153-7EE3-4A7E-8622-C99A12351022}" type="slidenum">
              <a:rPr lang="en-US" smtClean="0"/>
              <a:t>‹#›</a:t>
            </a:fld>
            <a:endParaRPr lang="en-US"/>
          </a:p>
        </p:txBody>
      </p:sp>
    </p:spTree>
    <p:extLst>
      <p:ext uri="{BB962C8B-B14F-4D97-AF65-F5344CB8AC3E}">
        <p14:creationId xmlns:p14="http://schemas.microsoft.com/office/powerpoint/2010/main" val="329596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wPmXtdAUEHs"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983360"/>
          </a:xfrm>
          <a:prstGeom prst="rect">
            <a:avLst/>
          </a:prstGeom>
        </p:spPr>
      </p:pic>
    </p:spTree>
    <p:extLst>
      <p:ext uri="{BB962C8B-B14F-4D97-AF65-F5344CB8AC3E}">
        <p14:creationId xmlns:p14="http://schemas.microsoft.com/office/powerpoint/2010/main" val="3127685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786" y="1"/>
            <a:ext cx="8099323" cy="1061884"/>
          </a:xfrm>
        </p:spPr>
        <p:txBody>
          <a:bodyPr>
            <a:normAutofit/>
          </a:bodyPr>
          <a:lstStyle/>
          <a:p>
            <a:r>
              <a:rPr lang="en-US" sz="3600" b="1" dirty="0" err="1">
                <a:solidFill>
                  <a:srgbClr val="00B050"/>
                </a:solidFill>
                <a:latin typeface="Times New Roman" panose="02020603050405020304" pitchFamily="18" charset="0"/>
                <a:cs typeface="Times New Roman" panose="02020603050405020304" pitchFamily="18" charset="0"/>
              </a:rPr>
              <a:t>Một</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số</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nét</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tiêu</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biểu</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về</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văn</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hóa</a:t>
            </a:r>
            <a:endParaRPr lang="en-US" sz="3600" b="1" dirty="0">
              <a:solidFill>
                <a:srgbClr val="00B05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379970722"/>
              </p:ext>
            </p:extLst>
          </p:nvPr>
        </p:nvGraphicFramePr>
        <p:xfrm>
          <a:off x="324466" y="1061885"/>
          <a:ext cx="11179276" cy="4887616"/>
        </p:xfrm>
        <a:graphic>
          <a:graphicData uri="http://schemas.openxmlformats.org/drawingml/2006/table">
            <a:tbl>
              <a:tblPr firstRow="1" firstCol="1" bandRow="1">
                <a:tableStyleId>{5C22544A-7EE6-4342-B048-85BDC9FD1C3A}</a:tableStyleId>
              </a:tblPr>
              <a:tblGrid>
                <a:gridCol w="3361211">
                  <a:extLst>
                    <a:ext uri="{9D8B030D-6E8A-4147-A177-3AD203B41FA5}">
                      <a16:colId xmlns:a16="http://schemas.microsoft.com/office/drawing/2014/main" val="3497581673"/>
                    </a:ext>
                  </a:extLst>
                </a:gridCol>
                <a:gridCol w="7818065">
                  <a:extLst>
                    <a:ext uri="{9D8B030D-6E8A-4147-A177-3AD203B41FA5}">
                      <a16:colId xmlns:a16="http://schemas.microsoft.com/office/drawing/2014/main" val="733573907"/>
                    </a:ext>
                  </a:extLst>
                </a:gridCol>
              </a:tblGrid>
              <a:tr h="980768">
                <a:tc>
                  <a:txBody>
                    <a:bodyPr/>
                    <a:lstStyle/>
                    <a:p>
                      <a:pPr marL="342900" lvl="0" indent="-342900" algn="just">
                        <a:spcAft>
                          <a:spcPts val="0"/>
                        </a:spcAft>
                        <a:buFont typeface="Times New Roman" panose="02020603050405020304" pitchFamily="18" charset="0"/>
                        <a:buChar char="-"/>
                        <a:tabLst>
                          <a:tab pos="76200" algn="l"/>
                        </a:tabLst>
                      </a:pPr>
                      <a:r>
                        <a:rPr lang="en-US" sz="3200" dirty="0" err="1">
                          <a:effectLst/>
                          <a:latin typeface="Times New Roman" panose="02020603050405020304" pitchFamily="18" charset="0"/>
                          <a:cs typeface="Times New Roman" panose="02020603050405020304" pitchFamily="18" charset="0"/>
                        </a:rPr>
                        <a:t>Lĩnh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vực</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spcAft>
                          <a:spcPts val="0"/>
                        </a:spcAft>
                        <a:buFont typeface="Times New Roman" panose="02020603050405020304" pitchFamily="18" charset="0"/>
                        <a:buChar char="-"/>
                        <a:tabLst>
                          <a:tab pos="76200" algn="l"/>
                        </a:tabLst>
                      </a:pPr>
                      <a:r>
                        <a:rPr lang="en-US" sz="3200">
                          <a:effectLst/>
                          <a:latin typeface="Times New Roman" panose="02020603050405020304" pitchFamily="18" charset="0"/>
                          <a:cs typeface="Times New Roman" panose="02020603050405020304" pitchFamily="18" charset="0"/>
                        </a:rPr>
                        <a:t>Thành tựu</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50079069"/>
                  </a:ext>
                </a:extLst>
              </a:tr>
              <a:tr h="980768">
                <a:tc>
                  <a:txBody>
                    <a:bodyPr/>
                    <a:lstStyle/>
                    <a:p>
                      <a:pPr marL="342900" lvl="0" indent="-342900" algn="just">
                        <a:spcAft>
                          <a:spcPts val="0"/>
                        </a:spcAft>
                        <a:buFont typeface="Times New Roman" panose="02020603050405020304" pitchFamily="18" charset="0"/>
                        <a:buChar char="-"/>
                        <a:tabLst>
                          <a:tab pos="76200" algn="l"/>
                        </a:tabLst>
                      </a:pPr>
                      <a:r>
                        <a:rPr lang="en-US" sz="3200" dirty="0" err="1">
                          <a:effectLst/>
                          <a:latin typeface="Times New Roman" panose="02020603050405020304" pitchFamily="18" charset="0"/>
                          <a:cs typeface="Times New Roman" panose="02020603050405020304" pitchFamily="18" charset="0"/>
                        </a:rPr>
                        <a:t>Chữ</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viết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spcAft>
                          <a:spcPts val="0"/>
                        </a:spcAft>
                        <a:buFont typeface="Times New Roman" panose="02020603050405020304" pitchFamily="18" charset="0"/>
                        <a:buChar char="-"/>
                        <a:tabLst>
                          <a:tab pos="76200" algn="l"/>
                        </a:tabLs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Cam-</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pu</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-chia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Mi</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-an-ma.</a:t>
                      </a:r>
                    </a:p>
                    <a:p>
                      <a:pPr marL="342900" lvl="0" indent="-342900" algn="just">
                        <a:spcAft>
                          <a:spcPts val="0"/>
                        </a:spcAft>
                        <a:buFont typeface="Times New Roman" panose="02020603050405020304" pitchFamily="18" charset="0"/>
                        <a:buChar char="-"/>
                        <a:tabLst>
                          <a:tab pos="76200" algn="l"/>
                        </a:tabLst>
                      </a:pPr>
                      <a:endPar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2491136"/>
                  </a:ext>
                </a:extLst>
              </a:tr>
              <a:tr h="980768">
                <a:tc>
                  <a:txBody>
                    <a:bodyPr/>
                    <a:lstStyle/>
                    <a:p>
                      <a:pPr marL="342900" lvl="0" indent="-342900" algn="just">
                        <a:spcAft>
                          <a:spcPts val="0"/>
                        </a:spcAft>
                        <a:buFont typeface="Times New Roman" panose="02020603050405020304" pitchFamily="18" charset="0"/>
                        <a:buChar char="-"/>
                        <a:tabLst>
                          <a:tab pos="76200" algn="l"/>
                        </a:tabLst>
                      </a:pPr>
                      <a:r>
                        <a:rPr lang="en-US" sz="3200" dirty="0" err="1">
                          <a:effectLst/>
                          <a:latin typeface="Times New Roman" panose="02020603050405020304" pitchFamily="18" charset="0"/>
                          <a:cs typeface="Times New Roman" panose="02020603050405020304" pitchFamily="18" charset="0"/>
                        </a:rPr>
                        <a:t>Nghệ</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thuật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76200" algn="l"/>
                        </a:tabLst>
                        <a:defRPr/>
                      </a:pPr>
                      <a:r>
                        <a:rPr lang="en-US" sz="3200" dirty="0">
                          <a:effectLst/>
                          <a:latin typeface="Times New Roman" panose="02020603050405020304" pitchFamily="18" charset="0"/>
                          <a:cs typeface="Times New Roman" panose="02020603050405020304" pitchFamily="18" charset="0"/>
                        </a:rPr>
                        <a:t> </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N</a:t>
                      </a:r>
                      <a:r>
                        <a:rPr lang="vi-VN" sz="3200" kern="1200" dirty="0">
                          <a:solidFill>
                            <a:schemeClr val="dk1"/>
                          </a:solidFill>
                          <a:effectLst/>
                          <a:latin typeface="Times New Roman" panose="02020603050405020304" pitchFamily="18" charset="0"/>
                          <a:ea typeface="+mn-ea"/>
                          <a:cs typeface="Times New Roman" panose="02020603050405020304" pitchFamily="18" charset="0"/>
                        </a:rPr>
                        <a:t>hững điệu múa vui tươi cởi mở như điệu múa hoa Chăm-pa</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a:t>
                      </a:r>
                    </a:p>
                    <a:p>
                      <a:pPr marL="342900" lvl="0" indent="-342900" algn="just">
                        <a:spcAft>
                          <a:spcPts val="0"/>
                        </a:spcAft>
                        <a:buFont typeface="Times New Roman" panose="02020603050405020304" pitchFamily="18" charset="0"/>
                        <a:buChar char="-"/>
                        <a:tabLst>
                          <a:tab pos="76200" algn="l"/>
                        </a:tabLs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78624154"/>
                  </a:ext>
                </a:extLst>
              </a:tr>
              <a:tr h="980768">
                <a:tc>
                  <a:txBody>
                    <a:bodyPr/>
                    <a:lstStyle/>
                    <a:p>
                      <a:pPr marL="342900" lvl="0" indent="-342900" algn="just">
                        <a:spcAft>
                          <a:spcPts val="0"/>
                        </a:spcAft>
                        <a:buFont typeface="Times New Roman" panose="02020603050405020304" pitchFamily="18" charset="0"/>
                        <a:buChar char="-"/>
                        <a:tabLst>
                          <a:tab pos="76200" algn="l"/>
                        </a:tabLst>
                      </a:pPr>
                      <a:r>
                        <a:rPr lang="vi-VN" sz="3200" dirty="0">
                          <a:effectLst/>
                          <a:latin typeface="Times New Roman" panose="02020603050405020304" pitchFamily="18" charset="0"/>
                          <a:cs typeface="Times New Roman" panose="02020603050405020304" pitchFamily="18" charset="0"/>
                        </a:rPr>
                        <a:t>Kiến trúc</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spcAft>
                          <a:spcPts val="0"/>
                        </a:spcAft>
                        <a:buFont typeface="Times New Roman" panose="02020603050405020304" pitchFamily="18" charset="0"/>
                        <a:buChar char="-"/>
                        <a:tabLst>
                          <a:tab pos="76200" algn="l"/>
                        </a:tabLst>
                      </a:pPr>
                      <a:r>
                        <a:rPr lang="en-US" sz="3200" dirty="0">
                          <a:effectLst/>
                          <a:latin typeface="Times New Roman" panose="02020603050405020304" pitchFamily="18" charset="0"/>
                          <a:cs typeface="Times New Roman" panose="02020603050405020304" pitchFamily="18" charset="0"/>
                        </a:rPr>
                        <a:t> </a:t>
                      </a:r>
                      <a:r>
                        <a:rPr lang="vi-VN" sz="3200" i="0" kern="1200" dirty="0">
                          <a:solidFill>
                            <a:schemeClr val="dk1"/>
                          </a:solidFill>
                          <a:effectLst/>
                          <a:latin typeface="Times New Roman" panose="02020603050405020304" pitchFamily="18" charset="0"/>
                          <a:ea typeface="+mn-ea"/>
                          <a:cs typeface="Times New Roman" panose="02020603050405020304" pitchFamily="18" charset="0"/>
                        </a:rPr>
                        <a:t>Kiến trúc </a:t>
                      </a:r>
                      <a:r>
                        <a:rPr lang="vi-VN" sz="3200" kern="1200" dirty="0">
                          <a:solidFill>
                            <a:schemeClr val="dk1"/>
                          </a:solidFill>
                          <a:effectLst/>
                          <a:latin typeface="Times New Roman" panose="02020603050405020304" pitchFamily="18" charset="0"/>
                          <a:ea typeface="+mn-ea"/>
                          <a:cs typeface="Times New Roman" panose="02020603050405020304" pitchFamily="18" charset="0"/>
                        </a:rPr>
                        <a:t>Phật giáo được xây dựng tiêu biểu là Thạt</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Luổ</a:t>
                      </a:r>
                      <a:r>
                        <a:rPr lang="vi-VN" sz="3200" kern="1200" dirty="0">
                          <a:solidFill>
                            <a:schemeClr val="dk1"/>
                          </a:solidFill>
                          <a:effectLst/>
                          <a:latin typeface="Times New Roman" panose="02020603050405020304" pitchFamily="18" charset="0"/>
                          <a:ea typeface="+mn-ea"/>
                          <a:cs typeface="Times New Roman" panose="02020603050405020304" pitchFamily="18" charset="0"/>
                        </a:rPr>
                        <a:t>ng</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72348174"/>
                  </a:ext>
                </a:extLst>
              </a:tr>
            </a:tbl>
          </a:graphicData>
        </a:graphic>
      </p:graphicFrame>
    </p:spTree>
    <p:extLst>
      <p:ext uri="{BB962C8B-B14F-4D97-AF65-F5344CB8AC3E}">
        <p14:creationId xmlns:p14="http://schemas.microsoft.com/office/powerpoint/2010/main" val="2769855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379839" cy="1325563"/>
          </a:xfrm>
        </p:spPr>
        <p:txBody>
          <a:bodyPr>
            <a:normAutofit/>
          </a:bodyPr>
          <a:lstStyle/>
          <a:p>
            <a:r>
              <a:rPr lang="en-US" sz="3200" b="1" dirty="0" err="1">
                <a:solidFill>
                  <a:srgbClr val="00B050"/>
                </a:solidFill>
                <a:latin typeface="Times New Roman" panose="02020603050405020304" pitchFamily="18" charset="0"/>
                <a:cs typeface="Times New Roman" panose="02020603050405020304" pitchFamily="18" charset="0"/>
              </a:rPr>
              <a:t>Chữ</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viết</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của</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Lào</a:t>
            </a:r>
            <a:endParaRPr lang="en-US" sz="3200" b="1" dirty="0">
              <a:solidFill>
                <a:srgbClr val="00B05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545393" y="624502"/>
            <a:ext cx="4027385" cy="5943114"/>
          </a:xfrm>
          <a:prstGeom prst="rect">
            <a:avLst/>
          </a:prstGeom>
        </p:spPr>
      </p:pic>
    </p:spTree>
    <p:extLst>
      <p:ext uri="{BB962C8B-B14F-4D97-AF65-F5344CB8AC3E}">
        <p14:creationId xmlns:p14="http://schemas.microsoft.com/office/powerpoint/2010/main" val="1357980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95419" y="117693"/>
            <a:ext cx="4375355" cy="5262979"/>
          </a:xfrm>
          <a:prstGeom prst="rect">
            <a:avLst/>
          </a:prstGeom>
        </p:spPr>
        <p:txBody>
          <a:bodyPr wrap="square">
            <a:spAutoFit/>
          </a:bodyPr>
          <a:lstStyle/>
          <a:p>
            <a:r>
              <a:rPr lang="vi-VN" sz="2400" i="1" dirty="0">
                <a:solidFill>
                  <a:srgbClr val="0000FF"/>
                </a:solidFill>
                <a:latin typeface="Times New Roman" panose="02020603050405020304" pitchFamily="18" charset="0"/>
              </a:rPr>
              <a:t>Thạt Luổng ở thủ đô Viêng Chăn, tiếng Lào có nghĩa là "Tháp Lớn", được xây dựng vào năm 236 Phật lịch (tức năm 307 trước Công nguyên). Thế kỷ XVI, khi đất nước thống nhất, Đức vua của Vương quốc Lạn Xạng (Triệu Voi) là Xệt Thả Thi Lạt đã dời đô từ Luông Phabang về Viêng Chăn và đã cho tu bổ lại Thạt Luổng. Thạt Luổng là một công trình kiến trúc độc đáo và trở thành biểu tượng và niềm tự hào của đất nước Triệu Voi xinh đẹp</a:t>
            </a:r>
            <a:r>
              <a:rPr lang="en-US" sz="2400" i="1" dirty="0">
                <a:solidFill>
                  <a:srgbClr val="0000FF"/>
                </a:solidFill>
                <a:latin typeface="Times New Roman" panose="02020603050405020304" pitchFamily="18" charset="0"/>
              </a:rPr>
              <a:t>.</a:t>
            </a:r>
            <a:endParaRPr lang="en-US" sz="2400" dirty="0"/>
          </a:p>
        </p:txBody>
      </p:sp>
      <p:pic>
        <p:nvPicPr>
          <p:cNvPr id="5" name="Picture 4"/>
          <p:cNvPicPr>
            <a:picLocks noChangeAspect="1"/>
          </p:cNvPicPr>
          <p:nvPr/>
        </p:nvPicPr>
        <p:blipFill>
          <a:blip r:embed="rId2"/>
          <a:stretch>
            <a:fillRect/>
          </a:stretch>
        </p:blipFill>
        <p:spPr>
          <a:xfrm>
            <a:off x="280219" y="-147483"/>
            <a:ext cx="6386052" cy="5781368"/>
          </a:xfrm>
          <a:prstGeom prst="rect">
            <a:avLst/>
          </a:prstGeom>
        </p:spPr>
      </p:pic>
      <p:sp>
        <p:nvSpPr>
          <p:cNvPr id="6" name="Rectangle 5"/>
          <p:cNvSpPr/>
          <p:nvPr/>
        </p:nvSpPr>
        <p:spPr>
          <a:xfrm>
            <a:off x="425245" y="5633885"/>
            <a:ext cx="6096000" cy="1200329"/>
          </a:xfrm>
          <a:prstGeom prst="rect">
            <a:avLst/>
          </a:prstGeom>
        </p:spPr>
        <p:txBody>
          <a:bodyPr>
            <a:spAutoFit/>
          </a:bodyPr>
          <a:lstStyle/>
          <a:p>
            <a:r>
              <a:rPr lang="vi-VN" sz="2400" b="1" i="1" dirty="0">
                <a:solidFill>
                  <a:srgbClr val="00B050"/>
                </a:solidFill>
                <a:effectLst/>
                <a:latin typeface="Times New Roman" panose="02020603050405020304" pitchFamily="18" charset="0"/>
                <a:cs typeface="Times New Roman" panose="02020603050405020304" pitchFamily="18" charset="0"/>
              </a:rPr>
              <a:t>Tháp That Luang (Thạt Luổng)- di sản văn hóa thế giới, biểu tượng văn hóa Phật giáo và hiện được coi là biểu tượng của nước Lào</a:t>
            </a:r>
            <a:endParaRPr lang="en-US" sz="24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155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6684" y="143191"/>
            <a:ext cx="5927545" cy="3462498"/>
          </a:xfrm>
          <a:prstGeom prst="rect">
            <a:avLst/>
          </a:prstGeom>
        </p:spPr>
      </p:pic>
      <p:sp>
        <p:nvSpPr>
          <p:cNvPr id="4" name="Rectangle 3"/>
          <p:cNvSpPr/>
          <p:nvPr/>
        </p:nvSpPr>
        <p:spPr>
          <a:xfrm>
            <a:off x="146684" y="3605689"/>
            <a:ext cx="6096000" cy="1938992"/>
          </a:xfrm>
          <a:prstGeom prst="rect">
            <a:avLst/>
          </a:prstGeom>
        </p:spPr>
        <p:txBody>
          <a:bodyPr>
            <a:spAutoFit/>
          </a:bodyPr>
          <a:lstStyle/>
          <a:p>
            <a:r>
              <a:rPr lang="vi-VN" sz="2400" b="1" i="1" dirty="0">
                <a:solidFill>
                  <a:srgbClr val="FF0000"/>
                </a:solidFill>
                <a:effectLst/>
                <a:latin typeface="+mj-lt"/>
              </a:rPr>
              <a:t>Nộm đu đủ (Tam Mak Hoong): </a:t>
            </a:r>
            <a:r>
              <a:rPr lang="vi-VN" sz="2400" b="0" i="0" dirty="0">
                <a:effectLst/>
                <a:latin typeface="+mj-lt"/>
              </a:rPr>
              <a:t>là một món ăn đặc trưng của đất nước triệu voi, Tam Mak Hoong còn được gọi là nộm chay với dưa muối, đu đủ, đậu đũa và cà, mang lại hương vị thanh mát mà vẫn đậm đ</a:t>
            </a:r>
            <a:r>
              <a:rPr lang="en-US" sz="2400" dirty="0">
                <a:latin typeface="+mj-lt"/>
              </a:rPr>
              <a:t>à</a:t>
            </a:r>
            <a:endParaRPr lang="vi-VN" sz="2400" b="0" i="0" dirty="0">
              <a:effectLst/>
              <a:latin typeface="+mj-lt"/>
            </a:endParaRPr>
          </a:p>
        </p:txBody>
      </p:sp>
      <p:sp>
        <p:nvSpPr>
          <p:cNvPr id="7" name="Rectangle 6"/>
          <p:cNvSpPr/>
          <p:nvPr/>
        </p:nvSpPr>
        <p:spPr>
          <a:xfrm>
            <a:off x="7101812" y="5169193"/>
            <a:ext cx="4692310" cy="750975"/>
          </a:xfrm>
          <a:prstGeom prst="rect">
            <a:avLst/>
          </a:prstGeom>
        </p:spPr>
        <p:txBody>
          <a:bodyPr wrap="none">
            <a:spAutoFit/>
          </a:bodyPr>
          <a:lstStyle/>
          <a:p>
            <a:pPr algn="just">
              <a:lnSpc>
                <a:spcPct val="107000"/>
              </a:lnSpc>
              <a:spcAft>
                <a:spcPts val="0"/>
              </a:spcAft>
              <a:tabLst>
                <a:tab pos="76200" algn="l"/>
              </a:tabLst>
            </a:pP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Lễ</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té</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dirty="0"/>
              <a:t> </a:t>
            </a:r>
            <a:r>
              <a:rPr lang="en-US" sz="2800" dirty="0" err="1">
                <a:solidFill>
                  <a:srgbClr val="FF0000"/>
                </a:solidFill>
                <a:latin typeface="Times New Roman" panose="02020603050405020304" pitchFamily="18" charset="0"/>
                <a:cs typeface="Times New Roman" panose="02020603050405020304" pitchFamily="18" charset="0"/>
              </a:rPr>
              <a:t>tết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Bunpimay</a:t>
            </a:r>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flipH="1">
            <a:off x="7159261" y="143191"/>
            <a:ext cx="4577413" cy="4901310"/>
          </a:xfrm>
          <a:prstGeom prst="rect">
            <a:avLst/>
          </a:prstGeom>
        </p:spPr>
      </p:pic>
    </p:spTree>
    <p:extLst>
      <p:ext uri="{BB962C8B-B14F-4D97-AF65-F5344CB8AC3E}">
        <p14:creationId xmlns:p14="http://schemas.microsoft.com/office/powerpoint/2010/main" val="2802121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174" y="663677"/>
            <a:ext cx="10515600" cy="3077037"/>
          </a:xfrm>
        </p:spPr>
        <p:txBody>
          <a:bodyPr>
            <a:normAutofit/>
          </a:bodyPr>
          <a:lstStyle/>
          <a:p>
            <a:r>
              <a:rPr lang="en-US" sz="3600" dirty="0">
                <a:latin typeface="Times New Roman" panose="02020603050405020304" pitchFamily="18" charset="0"/>
                <a:cs typeface="Times New Roman" panose="02020603050405020304" pitchFamily="18" charset="0"/>
              </a:rPr>
              <a:t>GV </a:t>
            </a:r>
            <a:r>
              <a:rPr lang="en-US" sz="3600" dirty="0" err="1">
                <a:latin typeface="Times New Roman" panose="02020603050405020304" pitchFamily="18" charset="0"/>
                <a:cs typeface="Times New Roman" panose="02020603050405020304" pitchFamily="18" charset="0"/>
              </a:rPr>
              <a:t>mở</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múa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Chăm</a:t>
            </a:r>
            <a:r>
              <a:rPr lang="en-US" sz="3600" dirty="0">
                <a:latin typeface="Times New Roman" panose="02020603050405020304" pitchFamily="18" charset="0"/>
                <a:cs typeface="Times New Roman" panose="02020603050405020304" pitchFamily="18" charset="0"/>
              </a:rPr>
              <a:t>-pa, </a:t>
            </a:r>
            <a:r>
              <a:rPr lang="en-US" sz="3600" dirty="0" err="1">
                <a:latin typeface="Times New Roman" panose="02020603050405020304" pitchFamily="18" charset="0"/>
                <a:cs typeface="Times New Roman" panose="02020603050405020304" pitchFamily="18" charset="0"/>
              </a:rPr>
              <a:t>cô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trò</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hòa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múa</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en-US" sz="3200" dirty="0">
                <a:hlinkClick r:id="rId2"/>
              </a:rPr>
              <a:t>https://www.youtube.com/watch?v=wPmXtdAUEHs</a:t>
            </a:r>
            <a:br>
              <a:rPr lang="en-US" dirty="0"/>
            </a:br>
            <a:endParaRPr lang="en-US" dirty="0"/>
          </a:p>
        </p:txBody>
      </p:sp>
    </p:spTree>
    <p:extLst>
      <p:ext uri="{BB962C8B-B14F-4D97-AF65-F5344CB8AC3E}">
        <p14:creationId xmlns:p14="http://schemas.microsoft.com/office/powerpoint/2010/main" val="4003896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818" y="194391"/>
            <a:ext cx="11611897" cy="2200089"/>
          </a:xfrm>
          <a:prstGeom prst="rect">
            <a:avLst/>
          </a:prstGeom>
        </p:spPr>
        <p:txBody>
          <a:bodyPr wrap="square">
            <a:spAutoFit/>
          </a:bodyPr>
          <a:lstStyle/>
          <a:p>
            <a:pPr>
              <a:lnSpc>
                <a:spcPct val="107000"/>
              </a:lnSpc>
              <a:spcAft>
                <a:spcPts val="0"/>
              </a:spcAft>
            </a:pPr>
            <a:r>
              <a:rPr lang="en-US" sz="32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vòng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phổ</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3200" dirty="0">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gồm</a:t>
            </a:r>
            <a:r>
              <a:rPr lang="en-US" sz="3200" dirty="0">
                <a:latin typeface="Times New Roman" panose="02020603050405020304" pitchFamily="18" charset="0"/>
                <a:ea typeface="Calibri" panose="020F0502020204030204" pitchFamily="34" charset="0"/>
                <a:cs typeface="Times New Roman" panose="02020603050405020304" pitchFamily="18" charset="0"/>
              </a:rPr>
              <a:t> 4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trắc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sz="3200" dirty="0">
                <a:latin typeface="Times New Roman" panose="02020603050405020304" pitchFamily="18" charset="0"/>
                <a:ea typeface="Times" panose="02020603050405020304" pitchFamily="18"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Ở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em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3200" dirty="0">
                <a:latin typeface="Times New Roman" panose="02020603050405020304" pitchFamily="18" charset="0"/>
                <a:ea typeface="Calibri" panose="020F0502020204030204" pitchFamily="34" charset="0"/>
                <a:cs typeface="Times New Roman" panose="02020603050405020304" pitchFamily="18" charset="0"/>
              </a:rPr>
              <a:t> 10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giây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đưa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ra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đáp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án</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a:latin typeface="Times New Roman" panose="02020603050405020304" pitchFamily="18" charset="0"/>
                <a:ea typeface="Times" panose="02020603050405020304" pitchFamily="18"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em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thẻ</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tương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Times" panose="02020603050405020304" pitchFamily="18"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đáp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án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A- Cam,    </a:t>
            </a:r>
            <a:r>
              <a:rPr lang="en-US" sz="32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B- </a:t>
            </a:r>
            <a:r>
              <a:rPr lang="en-US" sz="32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xanh</a:t>
            </a:r>
            <a:r>
              <a:rPr lang="en-US" sz="32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dương</a:t>
            </a:r>
            <a:r>
              <a:rPr lang="en-US" sz="32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xanh</a:t>
            </a:r>
            <a:r>
              <a:rPr lang="en-US" sz="3200" b="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lá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đỏ</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48929" y="2680653"/>
            <a:ext cx="10722077" cy="2901115"/>
          </a:xfrm>
          <a:prstGeom prst="rect">
            <a:avLst/>
          </a:prstGeom>
        </p:spPr>
        <p:txBody>
          <a:bodyPr wrap="square">
            <a:spAutoFit/>
          </a:bodyPr>
          <a:lstStyle/>
          <a:p>
            <a:pPr>
              <a:lnSpc>
                <a:spcPct val="107000"/>
              </a:lnSpc>
              <a:spcAft>
                <a:spcPts val="0"/>
              </a:spcAft>
            </a:pPr>
            <a:r>
              <a:rPr lang="en-US" sz="36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3600" dirty="0">
                <a:latin typeface="Times New Roman" panose="02020603050405020304" pitchFamily="18" charset="0"/>
                <a:ea typeface="Calibri" panose="020F0502020204030204" pitchFamily="34" charset="0"/>
                <a:cs typeface="Times New Roman" panose="02020603050405020304" pitchFamily="18" charset="0"/>
              </a:rPr>
              <a:t> 1: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Chủ</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nhân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xa</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xưa</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Vương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lào</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ai</a:t>
            </a:r>
            <a:r>
              <a:rPr lang="en-US" sz="36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mj-lt"/>
              <a:buAutoNum type="alphaUcPeriod"/>
            </a:pPr>
            <a:r>
              <a:rPr lang="en-US" sz="3600" dirty="0">
                <a:latin typeface="Times New Roman" panose="02020603050405020304" pitchFamily="18" charset="0"/>
                <a:ea typeface="Times" panose="02020603050405020304" pitchFamily="18" charset="0"/>
                <a:cs typeface="Times New Roman" panose="02020603050405020304" pitchFamily="18" charset="0"/>
              </a:rPr>
              <a:t>   </a:t>
            </a:r>
            <a:r>
              <a:rPr lang="en-US" sz="3600" dirty="0" err="1">
                <a:latin typeface="Times New Roman" panose="02020603050405020304" pitchFamily="18" charset="0"/>
                <a:ea typeface="Times" panose="02020603050405020304" pitchFamily="18" charset="0"/>
                <a:cs typeface="Times New Roman" panose="02020603050405020304" pitchFamily="18" charset="0"/>
              </a:rPr>
              <a:t>Lào</a:t>
            </a:r>
            <a:r>
              <a:rPr lang="en-US" sz="3600" dirty="0">
                <a:latin typeface="Times New Roman" panose="02020603050405020304" pitchFamily="18" charset="0"/>
                <a:ea typeface="Times" panose="02020603050405020304" pitchFamily="18" charset="0"/>
                <a:cs typeface="Times New Roman" panose="02020603050405020304" pitchFamily="18" charset="0"/>
              </a:rPr>
              <a:t> </a:t>
            </a:r>
            <a:r>
              <a:rPr lang="en-US" sz="3600" dirty="0" err="1">
                <a:latin typeface="Times New Roman" panose="02020603050405020304" pitchFamily="18" charset="0"/>
                <a:ea typeface="Times" panose="02020603050405020304" pitchFamily="18" charset="0"/>
                <a:cs typeface="Times New Roman" panose="02020603050405020304" pitchFamily="18" charset="0"/>
              </a:rPr>
              <a:t>lùm</a:t>
            </a:r>
            <a:endParaRPr lang="en-US" sz="36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600" dirty="0">
                <a:latin typeface="Times New Roman" panose="02020603050405020304" pitchFamily="18" charset="0"/>
                <a:ea typeface="Times" panose="02020603050405020304" pitchFamily="18" charset="0"/>
                <a:cs typeface="Times New Roman" panose="02020603050405020304" pitchFamily="18" charset="0"/>
              </a:rPr>
              <a:t>   </a:t>
            </a:r>
            <a:r>
              <a:rPr lang="en-US" sz="3600" dirty="0" err="1">
                <a:latin typeface="Times New Roman" panose="02020603050405020304" pitchFamily="18" charset="0"/>
                <a:ea typeface="Times" panose="02020603050405020304" pitchFamily="18" charset="0"/>
                <a:cs typeface="Times New Roman" panose="02020603050405020304" pitchFamily="18" charset="0"/>
              </a:rPr>
              <a:t>Lào</a:t>
            </a:r>
            <a:r>
              <a:rPr lang="en-US" sz="3600" dirty="0">
                <a:latin typeface="Times New Roman" panose="02020603050405020304" pitchFamily="18" charset="0"/>
                <a:ea typeface="Times" panose="02020603050405020304" pitchFamily="18" charset="0"/>
                <a:cs typeface="Times New Roman" panose="02020603050405020304" pitchFamily="18" charset="0"/>
              </a:rPr>
              <a:t> </a:t>
            </a:r>
            <a:r>
              <a:rPr lang="en-US" sz="3600" dirty="0" err="1">
                <a:latin typeface="Times New Roman" panose="02020603050405020304" pitchFamily="18" charset="0"/>
                <a:ea typeface="Times" panose="02020603050405020304" pitchFamily="18" charset="0"/>
                <a:cs typeface="Times New Roman" panose="02020603050405020304" pitchFamily="18" charset="0"/>
              </a:rPr>
              <a:t>Thơng</a:t>
            </a:r>
            <a:endParaRPr lang="en-US" sz="36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600" dirty="0">
                <a:latin typeface="Times New Roman" panose="02020603050405020304" pitchFamily="18" charset="0"/>
                <a:ea typeface="Times" panose="02020603050405020304" pitchFamily="18" charset="0"/>
                <a:cs typeface="Times New Roman" panose="02020603050405020304" pitchFamily="18" charset="0"/>
              </a:rPr>
              <a:t>   </a:t>
            </a:r>
            <a:r>
              <a:rPr lang="en-US" sz="3600" dirty="0" err="1">
                <a:latin typeface="Times New Roman" panose="02020603050405020304" pitchFamily="18" charset="0"/>
                <a:ea typeface="Times" panose="02020603050405020304" pitchFamily="18" charset="0"/>
                <a:cs typeface="Times New Roman" panose="02020603050405020304" pitchFamily="18" charset="0"/>
              </a:rPr>
              <a:t>Việt</a:t>
            </a:r>
            <a:r>
              <a:rPr lang="en-US" sz="3600" dirty="0">
                <a:latin typeface="Times New Roman" panose="02020603050405020304" pitchFamily="18" charset="0"/>
                <a:ea typeface="Times" panose="02020603050405020304" pitchFamily="18" charset="0"/>
                <a:cs typeface="Times New Roman" panose="02020603050405020304" pitchFamily="18" charset="0"/>
              </a:rPr>
              <a:t> </a:t>
            </a:r>
            <a:r>
              <a:rPr lang="en-US" sz="3600" dirty="0" err="1">
                <a:latin typeface="Times New Roman" panose="02020603050405020304" pitchFamily="18" charset="0"/>
                <a:ea typeface="Times" panose="02020603050405020304" pitchFamily="18" charset="0"/>
                <a:cs typeface="Times New Roman" panose="02020603050405020304" pitchFamily="18" charset="0"/>
              </a:rPr>
              <a:t>cổ</a:t>
            </a:r>
            <a:endParaRPr lang="en-US" sz="36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600" dirty="0">
                <a:latin typeface="Times New Roman" panose="02020603050405020304" pitchFamily="18" charset="0"/>
                <a:ea typeface="Times" panose="02020603050405020304" pitchFamily="18" charset="0"/>
                <a:cs typeface="Times New Roman" panose="02020603050405020304" pitchFamily="18" charset="0"/>
              </a:rPr>
              <a:t>   </a:t>
            </a:r>
            <a:r>
              <a:rPr lang="en-US" sz="3600" dirty="0" err="1">
                <a:latin typeface="Times New Roman" panose="02020603050405020304" pitchFamily="18" charset="0"/>
                <a:ea typeface="Times" panose="02020603050405020304" pitchFamily="18" charset="0"/>
                <a:cs typeface="Times New Roman" panose="02020603050405020304" pitchFamily="18" charset="0"/>
              </a:rPr>
              <a:t>Mường</a:t>
            </a:r>
            <a:r>
              <a:rPr lang="en-US" sz="3600" dirty="0">
                <a:latin typeface="Times New Roman" panose="02020603050405020304" pitchFamily="18" charset="0"/>
                <a:ea typeface="Times" panose="02020603050405020304" pitchFamily="18" charset="0"/>
                <a:cs typeface="Times New Roman" panose="02020603050405020304" pitchFamily="18" charset="0"/>
              </a:rPr>
              <a:t> </a:t>
            </a:r>
            <a:r>
              <a:rPr lang="en-US" sz="3600" dirty="0" err="1">
                <a:latin typeface="Times New Roman" panose="02020603050405020304" pitchFamily="18" charset="0"/>
                <a:ea typeface="Times" panose="02020603050405020304" pitchFamily="18" charset="0"/>
                <a:cs typeface="Times New Roman" panose="02020603050405020304" pitchFamily="18" charset="0"/>
              </a:rPr>
              <a:t>cổ</a:t>
            </a:r>
            <a:endParaRPr lang="en-US" sz="3600" dirty="0">
              <a:latin typeface="Times New Roman" panose="02020603050405020304" pitchFamily="18" charset="0"/>
              <a:cs typeface="Times New Roman" panose="02020603050405020304" pitchFamily="18" charset="0"/>
            </a:endParaRPr>
          </a:p>
        </p:txBody>
      </p:sp>
      <p:sp>
        <p:nvSpPr>
          <p:cNvPr id="6" name="Oval 5"/>
          <p:cNvSpPr/>
          <p:nvPr/>
        </p:nvSpPr>
        <p:spPr>
          <a:xfrm>
            <a:off x="648929" y="3775586"/>
            <a:ext cx="752168" cy="693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222720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8930" y="143234"/>
            <a:ext cx="11149780" cy="3493905"/>
          </a:xfrm>
          <a:prstGeom prst="rect">
            <a:avLst/>
          </a:prstGeom>
        </p:spPr>
        <p:txBody>
          <a:bodyPr wrap="square">
            <a:spAutoFit/>
          </a:bodyPr>
          <a:lstStyle/>
          <a:p>
            <a:pPr>
              <a:lnSpc>
                <a:spcPct val="107000"/>
              </a:lnSpc>
              <a:spcAft>
                <a:spcPts val="0"/>
              </a:spcAft>
            </a:pPr>
            <a:r>
              <a:rPr lang="en-US" sz="3600"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2: </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Ai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là</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ngường</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nhất</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mường</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Lào</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vào</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năm</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1353?</a:t>
            </a:r>
            <a:endParaRPr lang="en-US" sz="3600"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mj-lt"/>
              <a:buAutoNum type="alphaUcPeriod"/>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Ngừm</a:t>
            </a:r>
            <a:endParaRPr lang="en-US" sz="36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Quyền</a:t>
            </a:r>
            <a:endParaRPr lang="en-US" sz="36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Nga</a:t>
            </a:r>
            <a:endParaRPr lang="en-US" sz="36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Càn</a:t>
            </a:r>
            <a:r>
              <a:rPr lang="en-US" sz="3600" dirty="0">
                <a:latin typeface="Times New Roman" panose="02020603050405020304" pitchFamily="18" charset="0"/>
                <a:cs typeface="Times New Roman" panose="02020603050405020304" pitchFamily="18" charset="0"/>
              </a:rPr>
              <a:t> Long</a:t>
            </a:r>
          </a:p>
        </p:txBody>
      </p:sp>
      <p:sp>
        <p:nvSpPr>
          <p:cNvPr id="5" name="Oval 4"/>
          <p:cNvSpPr/>
          <p:nvPr/>
        </p:nvSpPr>
        <p:spPr>
          <a:xfrm>
            <a:off x="648930" y="1258395"/>
            <a:ext cx="707922" cy="74977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Times New Roman" panose="02020603050405020304" pitchFamily="18" charset="0"/>
                <a:cs typeface="Times New Roman" panose="02020603050405020304" pitchFamily="18" charset="0"/>
              </a:rPr>
              <a:t>A</a:t>
            </a:r>
          </a:p>
        </p:txBody>
      </p:sp>
      <p:sp>
        <p:nvSpPr>
          <p:cNvPr id="6" name="Rectangle 5"/>
          <p:cNvSpPr/>
          <p:nvPr/>
        </p:nvSpPr>
        <p:spPr>
          <a:xfrm>
            <a:off x="761999" y="3773046"/>
            <a:ext cx="10402529" cy="3362202"/>
          </a:xfrm>
          <a:prstGeom prst="rect">
            <a:avLst/>
          </a:prstGeom>
        </p:spPr>
        <p:txBody>
          <a:bodyPr wrap="square">
            <a:spAutoFit/>
          </a:bodyPr>
          <a:lstStyle/>
          <a:p>
            <a:pPr>
              <a:lnSpc>
                <a:spcPct val="107000"/>
              </a:lnSpc>
              <a:spcAft>
                <a:spcPts val="0"/>
              </a:spcAft>
            </a:pPr>
            <a:r>
              <a:rPr lang="en-US" sz="3200"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3: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Vương</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quốc</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Lào</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vào</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giai</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phát</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thịnh</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vượng</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vào</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thời</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gian</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nào</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mj-lt"/>
              <a:buAutoNum type="alphaUcPeriod"/>
            </a:pPr>
            <a:r>
              <a:rPr lang="en-US" sz="2800" dirty="0">
                <a:latin typeface="Times New Roman" panose="02020603050405020304" pitchFamily="18" charset="0"/>
                <a:cs typeface="Times New Roman" panose="02020603050405020304" pitchFamily="18" charset="0"/>
              </a:rPr>
              <a:t>    XIII-XV</a:t>
            </a:r>
          </a:p>
          <a:p>
            <a:pPr marL="342900" lvl="0" indent="-342900">
              <a:spcAft>
                <a:spcPts val="0"/>
              </a:spcAft>
              <a:buFont typeface="+mj-lt"/>
              <a:buAutoNum type="alphaUcPeriod"/>
            </a:pPr>
            <a:r>
              <a:rPr lang="en-US" sz="2800" dirty="0">
                <a:latin typeface="Times New Roman" panose="02020603050405020304" pitchFamily="18" charset="0"/>
                <a:cs typeface="Times New Roman" panose="02020603050405020304" pitchFamily="18" charset="0"/>
              </a:rPr>
              <a:t>    XIII-XVI</a:t>
            </a:r>
          </a:p>
          <a:p>
            <a:pPr marL="342900" lvl="0" indent="-342900">
              <a:spcAft>
                <a:spcPts val="0"/>
              </a:spcAft>
              <a:buFont typeface="+mj-lt"/>
              <a:buAutoNum type="alphaUcPeriod"/>
            </a:pPr>
            <a:r>
              <a:rPr lang="en-US" sz="2800" dirty="0">
                <a:latin typeface="Times New Roman" panose="02020603050405020304" pitchFamily="18" charset="0"/>
                <a:cs typeface="Times New Roman" panose="02020603050405020304" pitchFamily="18" charset="0"/>
              </a:rPr>
              <a:t>    XV-XVI</a:t>
            </a:r>
          </a:p>
          <a:p>
            <a:pPr marL="342900" indent="-342900">
              <a:buFont typeface="+mj-lt"/>
              <a:buAutoNum type="alphaUcPeriod"/>
            </a:pPr>
            <a:r>
              <a:rPr lang="en-US" sz="2800" dirty="0">
                <a:latin typeface="Times New Roman" panose="02020603050405020304" pitchFamily="18" charset="0"/>
                <a:cs typeface="Times New Roman" panose="02020603050405020304" pitchFamily="18" charset="0"/>
              </a:rPr>
              <a:t>    XV-XVII</a:t>
            </a:r>
          </a:p>
          <a:p>
            <a:pPr lvl="0">
              <a:spcAft>
                <a:spcPts val="0"/>
              </a:spcAft>
            </a:pPr>
            <a:endParaRPr lang="en-US" sz="3200" dirty="0">
              <a:latin typeface="Times New Roman" panose="02020603050405020304" pitchFamily="18" charset="0"/>
              <a:cs typeface="Times New Roman" panose="02020603050405020304" pitchFamily="18" charset="0"/>
            </a:endParaRPr>
          </a:p>
        </p:txBody>
      </p:sp>
      <p:sp>
        <p:nvSpPr>
          <p:cNvPr id="7" name="Oval 6"/>
          <p:cNvSpPr/>
          <p:nvPr/>
        </p:nvSpPr>
        <p:spPr>
          <a:xfrm>
            <a:off x="648930" y="6105831"/>
            <a:ext cx="707922" cy="6376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Times New Roman" panose="02020603050405020304" pitchFamily="18" charset="0"/>
                <a:cs typeface="Times New Roman" panose="02020603050405020304" pitchFamily="18" charset="0"/>
              </a:rPr>
              <a:t>D</a:t>
            </a:r>
          </a:p>
        </p:txBody>
      </p:sp>
    </p:spTree>
    <p:extLst>
      <p:ext uri="{BB962C8B-B14F-4D97-AF65-F5344CB8AC3E}">
        <p14:creationId xmlns:p14="http://schemas.microsoft.com/office/powerpoint/2010/main" val="394926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6569" y="852941"/>
            <a:ext cx="9999406" cy="2589042"/>
          </a:xfrm>
          <a:prstGeom prst="rect">
            <a:avLst/>
          </a:prstGeom>
        </p:spPr>
        <p:txBody>
          <a:bodyPr wrap="square">
            <a:spAutoFit/>
          </a:bodyPr>
          <a:lstStyle/>
          <a:p>
            <a:pPr>
              <a:lnSpc>
                <a:spcPct val="107000"/>
              </a:lnSpc>
              <a:spcAft>
                <a:spcPts val="0"/>
              </a:spcAft>
            </a:pPr>
            <a:r>
              <a:rPr lang="en-US" sz="3200"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4: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Công</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kiến</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trúc</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tiêu</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biểu</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nhất</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ở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Lào</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mj-lt"/>
              <a:buAutoNum type="alphaUcPeriod"/>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cung</a:t>
            </a:r>
            <a:endParaRPr lang="en-US" sz="32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cột</a:t>
            </a:r>
            <a:endParaRPr lang="en-US" sz="32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luổng</a:t>
            </a:r>
            <a:endParaRPr lang="en-US" sz="32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do</a:t>
            </a:r>
            <a:endParaRPr lang="en-US" sz="3200" dirty="0">
              <a:effectLst/>
              <a:latin typeface="Times New Roman" panose="02020603050405020304" pitchFamily="18" charset="0"/>
              <a:cs typeface="Times New Roman" panose="02020603050405020304" pitchFamily="18" charset="0"/>
            </a:endParaRPr>
          </a:p>
        </p:txBody>
      </p:sp>
      <p:sp>
        <p:nvSpPr>
          <p:cNvPr id="4" name="Oval 3"/>
          <p:cNvSpPr/>
          <p:nvPr/>
        </p:nvSpPr>
        <p:spPr>
          <a:xfrm>
            <a:off x="1666569" y="2335029"/>
            <a:ext cx="589934" cy="61464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224089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2147" y="926609"/>
            <a:ext cx="10515599" cy="206210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Lào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hữu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tộc</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a:stretch>
            <a:fillRect/>
          </a:stretch>
        </p:blipFill>
        <p:spPr>
          <a:xfrm>
            <a:off x="920927" y="3656774"/>
            <a:ext cx="5628325" cy="2965337"/>
          </a:xfrm>
          <a:prstGeom prst="rect">
            <a:avLst/>
          </a:prstGeom>
        </p:spPr>
      </p:pic>
      <p:pic>
        <p:nvPicPr>
          <p:cNvPr id="5" name="Picture 4"/>
          <p:cNvPicPr>
            <a:picLocks noChangeAspect="1"/>
          </p:cNvPicPr>
          <p:nvPr/>
        </p:nvPicPr>
        <p:blipFill>
          <a:blip r:embed="rId3"/>
          <a:stretch>
            <a:fillRect/>
          </a:stretch>
        </p:blipFill>
        <p:spPr>
          <a:xfrm>
            <a:off x="7485575" y="2946904"/>
            <a:ext cx="3892171" cy="3675208"/>
          </a:xfrm>
          <a:prstGeom prst="rect">
            <a:avLst/>
          </a:prstGeom>
        </p:spPr>
      </p:pic>
    </p:spTree>
    <p:extLst>
      <p:ext uri="{BB962C8B-B14F-4D97-AF65-F5344CB8AC3E}">
        <p14:creationId xmlns:p14="http://schemas.microsoft.com/office/powerpoint/2010/main" val="4254894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6429948" cy="4382257"/>
          </a:xfrm>
          <a:prstGeom prst="rect">
            <a:avLst/>
          </a:prstGeom>
        </p:spPr>
      </p:pic>
      <p:sp>
        <p:nvSpPr>
          <p:cNvPr id="4" name="Rectangle 3"/>
          <p:cNvSpPr/>
          <p:nvPr/>
        </p:nvSpPr>
        <p:spPr>
          <a:xfrm>
            <a:off x="494226" y="4605384"/>
            <a:ext cx="6096000" cy="1569660"/>
          </a:xfrm>
          <a:prstGeom prst="rect">
            <a:avLst/>
          </a:prstGeom>
        </p:spPr>
        <p:txBody>
          <a:bodyPr>
            <a:spAutoFit/>
          </a:bodyPr>
          <a:lstStyle/>
          <a:p>
            <a:r>
              <a:rPr lang="vi-VN" sz="2400" i="1" dirty="0">
                <a:solidFill>
                  <a:srgbClr val="FF0000"/>
                </a:solidFill>
                <a:latin typeface="+mj-lt"/>
              </a:rPr>
              <a:t>Chủ tịch Hồ Chí Minh cùng Quốc vương Lào Xri Xavang Vátthana múa lăm vông với các diễn viên Lào trong lễ mừng Quốc vương thăm hữu nghị Việt Nam, tại Hà Nội</a:t>
            </a:r>
            <a:r>
              <a:rPr lang="en-US" sz="2400" i="1" dirty="0">
                <a:solidFill>
                  <a:srgbClr val="FF0000"/>
                </a:solidFill>
                <a:latin typeface="+mj-lt"/>
              </a:rPr>
              <a:t> </a:t>
            </a:r>
            <a:r>
              <a:rPr lang="en-US" sz="2400" i="1" dirty="0" err="1">
                <a:solidFill>
                  <a:srgbClr val="FF0000"/>
                </a:solidFill>
                <a:latin typeface="Times New Roman" panose="02020603050405020304" pitchFamily="18" charset="0"/>
                <a:cs typeface="Times New Roman" panose="02020603050405020304" pitchFamily="18" charset="0"/>
              </a:rPr>
              <a:t>năm</a:t>
            </a:r>
            <a:r>
              <a:rPr lang="en-US" sz="2400" i="1" dirty="0">
                <a:solidFill>
                  <a:srgbClr val="FF0000"/>
                </a:solidFill>
                <a:latin typeface="Times New Roman" panose="02020603050405020304" pitchFamily="18" charset="0"/>
                <a:cs typeface="Times New Roman" panose="02020603050405020304" pitchFamily="18" charset="0"/>
              </a:rPr>
              <a:t> 1963</a:t>
            </a:r>
          </a:p>
        </p:txBody>
      </p:sp>
      <p:pic>
        <p:nvPicPr>
          <p:cNvPr id="6" name="Picture 5"/>
          <p:cNvPicPr>
            <a:picLocks noChangeAspect="1"/>
          </p:cNvPicPr>
          <p:nvPr/>
        </p:nvPicPr>
        <p:blipFill>
          <a:blip r:embed="rId3"/>
          <a:stretch>
            <a:fillRect/>
          </a:stretch>
        </p:blipFill>
        <p:spPr>
          <a:xfrm>
            <a:off x="6429948" y="0"/>
            <a:ext cx="5875263" cy="4409904"/>
          </a:xfrm>
          <a:prstGeom prst="rect">
            <a:avLst/>
          </a:prstGeom>
        </p:spPr>
      </p:pic>
      <p:sp>
        <p:nvSpPr>
          <p:cNvPr id="7" name="Rectangle 6"/>
          <p:cNvSpPr/>
          <p:nvPr/>
        </p:nvSpPr>
        <p:spPr>
          <a:xfrm>
            <a:off x="6637292" y="4605384"/>
            <a:ext cx="5554708" cy="1569660"/>
          </a:xfrm>
          <a:prstGeom prst="rect">
            <a:avLst/>
          </a:prstGeom>
        </p:spPr>
        <p:txBody>
          <a:bodyPr wrap="square">
            <a:spAutoFit/>
          </a:bodyPr>
          <a:lstStyle/>
          <a:p>
            <a:r>
              <a:rPr lang="en-US" sz="2400" i="1" dirty="0" err="1">
                <a:solidFill>
                  <a:srgbClr val="FF0000"/>
                </a:solidFill>
                <a:latin typeface="Times New Roman" panose="02020603050405020304" pitchFamily="18" charset="0"/>
                <a:cs typeface="Times New Roman" panose="02020603050405020304" pitchFamily="18" charset="0"/>
              </a:rPr>
              <a:t>Tổ</a:t>
            </a:r>
            <a:r>
              <a:rPr lang="vi-VN" sz="2400" i="1" dirty="0">
                <a:solidFill>
                  <a:srgbClr val="FF0000"/>
                </a:solidFill>
                <a:latin typeface="Times New Roman" panose="02020603050405020304" pitchFamily="18" charset="0"/>
                <a:cs typeface="Times New Roman" panose="02020603050405020304" pitchFamily="18" charset="0"/>
              </a:rPr>
              <a:t>ng Bí thư Nguyễn Phú Trọng và ông Bounthong Chitmany, Ủy viên Bộ Chính trị, Thường trực Ban Bí thư, Phó Chủ tịch nước Lào tại lễ kỷ niệm. Ảnh: TTXVN</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750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941272" y="3958046"/>
            <a:ext cx="3698363" cy="2465575"/>
          </a:xfrm>
          <a:prstGeom prst="rect">
            <a:avLst/>
          </a:prstGeom>
        </p:spPr>
      </p:pic>
      <p:pic>
        <p:nvPicPr>
          <p:cNvPr id="5" name="Picture 4"/>
          <p:cNvPicPr>
            <a:picLocks noChangeAspect="1"/>
          </p:cNvPicPr>
          <p:nvPr/>
        </p:nvPicPr>
        <p:blipFill>
          <a:blip r:embed="rId3"/>
          <a:stretch>
            <a:fillRect/>
          </a:stretch>
        </p:blipFill>
        <p:spPr>
          <a:xfrm>
            <a:off x="243024" y="3775166"/>
            <a:ext cx="3275517" cy="2879725"/>
          </a:xfrm>
          <a:prstGeom prst="rect">
            <a:avLst/>
          </a:prstGeom>
        </p:spPr>
      </p:pic>
      <p:pic>
        <p:nvPicPr>
          <p:cNvPr id="6" name="Picture 5"/>
          <p:cNvPicPr>
            <a:picLocks noChangeAspect="1"/>
          </p:cNvPicPr>
          <p:nvPr/>
        </p:nvPicPr>
        <p:blipFill>
          <a:blip r:embed="rId4"/>
          <a:stretch>
            <a:fillRect/>
          </a:stretch>
        </p:blipFill>
        <p:spPr>
          <a:xfrm>
            <a:off x="-1" y="496389"/>
            <a:ext cx="3678491" cy="2603240"/>
          </a:xfrm>
          <a:prstGeom prst="rect">
            <a:avLst/>
          </a:prstGeom>
        </p:spPr>
      </p:pic>
      <p:sp>
        <p:nvSpPr>
          <p:cNvPr id="7" name="Subtitle 2"/>
          <p:cNvSpPr txBox="1">
            <a:spLocks/>
          </p:cNvSpPr>
          <p:nvPr/>
        </p:nvSpPr>
        <p:spPr>
          <a:xfrm>
            <a:off x="1824446" y="48419"/>
            <a:ext cx="5177245" cy="44797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5"/>
          <a:stretch>
            <a:fillRect/>
          </a:stretch>
        </p:blipFill>
        <p:spPr>
          <a:xfrm>
            <a:off x="3826810" y="496389"/>
            <a:ext cx="3778876" cy="2548749"/>
          </a:xfrm>
          <a:prstGeom prst="rect">
            <a:avLst/>
          </a:prstGeom>
        </p:spPr>
      </p:pic>
      <p:pic>
        <p:nvPicPr>
          <p:cNvPr id="8" name="Picture 7"/>
          <p:cNvPicPr>
            <a:picLocks noChangeAspect="1"/>
          </p:cNvPicPr>
          <p:nvPr/>
        </p:nvPicPr>
        <p:blipFill>
          <a:blip r:embed="rId6"/>
          <a:stretch>
            <a:fillRect/>
          </a:stretch>
        </p:blipFill>
        <p:spPr>
          <a:xfrm>
            <a:off x="7754006" y="822960"/>
            <a:ext cx="4287645" cy="5283789"/>
          </a:xfrm>
          <a:prstGeom prst="rect">
            <a:avLst/>
          </a:prstGeom>
        </p:spPr>
      </p:pic>
    </p:spTree>
    <p:extLst>
      <p:ext uri="{BB962C8B-B14F-4D97-AF65-F5344CB8AC3E}">
        <p14:creationId xmlns:p14="http://schemas.microsoft.com/office/powerpoint/2010/main" val="293748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s://i.pinimg.com/originals/77/32/33/773233baab55b6d833e0cc19bb7acd3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288"/>
            <a:ext cx="9144000" cy="68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752600" y="4038600"/>
            <a:ext cx="2057400" cy="9906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Viết 3 điều em biết về quốc gia này</a:t>
            </a:r>
          </a:p>
        </p:txBody>
      </p:sp>
      <p:cxnSp>
        <p:nvCxnSpPr>
          <p:cNvPr id="27" name="Straight Connector 26"/>
          <p:cNvCxnSpPr/>
          <p:nvPr/>
        </p:nvCxnSpPr>
        <p:spPr>
          <a:xfrm flipH="1">
            <a:off x="3740150" y="304800"/>
            <a:ext cx="2355850" cy="4762500"/>
          </a:xfrm>
          <a:prstGeom prst="line">
            <a:avLst/>
          </a:prstGeom>
        </p:spPr>
        <p:style>
          <a:lnRef idx="3">
            <a:schemeClr val="accent1"/>
          </a:lnRef>
          <a:fillRef idx="0">
            <a:schemeClr val="accent1"/>
          </a:fillRef>
          <a:effectRef idx="2">
            <a:schemeClr val="accent1"/>
          </a:effectRef>
          <a:fontRef idx="minor">
            <a:schemeClr val="tx1"/>
          </a:fontRef>
        </p:style>
      </p:cxnSp>
      <p:cxnSp>
        <p:nvCxnSpPr>
          <p:cNvPr id="47" name="Straight Connector 46"/>
          <p:cNvCxnSpPr/>
          <p:nvPr/>
        </p:nvCxnSpPr>
        <p:spPr>
          <a:xfrm>
            <a:off x="6096000" y="304800"/>
            <a:ext cx="2597150" cy="4724400"/>
          </a:xfrm>
          <a:prstGeom prst="line">
            <a:avLst/>
          </a:prstGeom>
        </p:spPr>
        <p:style>
          <a:lnRef idx="3">
            <a:schemeClr val="accent1"/>
          </a:lnRef>
          <a:fillRef idx="0">
            <a:schemeClr val="accent1"/>
          </a:fillRef>
          <a:effectRef idx="2">
            <a:schemeClr val="accent1"/>
          </a:effectRef>
          <a:fontRef idx="minor">
            <a:schemeClr val="tx1"/>
          </a:fontRef>
        </p:style>
      </p:cxnSp>
      <p:cxnSp>
        <p:nvCxnSpPr>
          <p:cNvPr id="50" name="Straight Connector 49"/>
          <p:cNvCxnSpPr/>
          <p:nvPr/>
        </p:nvCxnSpPr>
        <p:spPr>
          <a:xfrm flipH="1">
            <a:off x="3740150" y="5029200"/>
            <a:ext cx="4953000" cy="76200"/>
          </a:xfrm>
          <a:prstGeom prst="line">
            <a:avLst/>
          </a:prstGeom>
        </p:spPr>
        <p:style>
          <a:lnRef idx="3">
            <a:schemeClr val="accent1"/>
          </a:lnRef>
          <a:fillRef idx="0">
            <a:schemeClr val="accent1"/>
          </a:fillRef>
          <a:effectRef idx="2">
            <a:schemeClr val="accent1"/>
          </a:effectRef>
          <a:fontRef idx="minor">
            <a:schemeClr val="tx1"/>
          </a:fontRef>
        </p:style>
      </p:cxnSp>
      <p:cxnSp>
        <p:nvCxnSpPr>
          <p:cNvPr id="22550" name="Straight Connector 22549"/>
          <p:cNvCxnSpPr/>
          <p:nvPr/>
        </p:nvCxnSpPr>
        <p:spPr>
          <a:xfrm>
            <a:off x="5486400" y="3581400"/>
            <a:ext cx="0" cy="1485900"/>
          </a:xfrm>
          <a:prstGeom prst="line">
            <a:avLst/>
          </a:prstGeom>
        </p:spPr>
        <p:style>
          <a:lnRef idx="3">
            <a:schemeClr val="accent2"/>
          </a:lnRef>
          <a:fillRef idx="0">
            <a:schemeClr val="accent2"/>
          </a:fillRef>
          <a:effectRef idx="2">
            <a:schemeClr val="accent2"/>
          </a:effectRef>
          <a:fontRef idx="minor">
            <a:schemeClr val="tx1"/>
          </a:fontRef>
        </p:style>
      </p:cxnSp>
      <p:cxnSp>
        <p:nvCxnSpPr>
          <p:cNvPr id="57" name="Straight Connector 56"/>
          <p:cNvCxnSpPr/>
          <p:nvPr/>
        </p:nvCxnSpPr>
        <p:spPr>
          <a:xfrm>
            <a:off x="5181600" y="2133600"/>
            <a:ext cx="1905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8" name="Straight Connector 57"/>
          <p:cNvCxnSpPr/>
          <p:nvPr/>
        </p:nvCxnSpPr>
        <p:spPr>
          <a:xfrm>
            <a:off x="4495800" y="3581400"/>
            <a:ext cx="3429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4" name="Straight Connector 63"/>
          <p:cNvCxnSpPr/>
          <p:nvPr/>
        </p:nvCxnSpPr>
        <p:spPr>
          <a:xfrm>
            <a:off x="6172200" y="2133600"/>
            <a:ext cx="0" cy="1447800"/>
          </a:xfrm>
          <a:prstGeom prst="line">
            <a:avLst/>
          </a:prstGeom>
        </p:spPr>
        <p:style>
          <a:lnRef idx="3">
            <a:schemeClr val="accent2"/>
          </a:lnRef>
          <a:fillRef idx="0">
            <a:schemeClr val="accent2"/>
          </a:fillRef>
          <a:effectRef idx="2">
            <a:schemeClr val="accent2"/>
          </a:effectRef>
          <a:fontRef idx="minor">
            <a:schemeClr val="tx1"/>
          </a:fontRef>
        </p:style>
      </p:cxnSp>
      <p:cxnSp>
        <p:nvCxnSpPr>
          <p:cNvPr id="65" name="Straight Connector 64"/>
          <p:cNvCxnSpPr/>
          <p:nvPr/>
        </p:nvCxnSpPr>
        <p:spPr>
          <a:xfrm>
            <a:off x="6781800" y="3581400"/>
            <a:ext cx="0" cy="1485900"/>
          </a:xfrm>
          <a:prstGeom prst="line">
            <a:avLst/>
          </a:prstGeom>
        </p:spPr>
        <p:style>
          <a:lnRef idx="3">
            <a:schemeClr val="accent2"/>
          </a:lnRef>
          <a:fillRef idx="0">
            <a:schemeClr val="accent2"/>
          </a:fillRef>
          <a:effectRef idx="2">
            <a:schemeClr val="accent2"/>
          </a:effectRef>
          <a:fontRef idx="minor">
            <a:schemeClr val="tx1"/>
          </a:fontRef>
        </p:style>
      </p:cxnSp>
      <p:sp>
        <p:nvSpPr>
          <p:cNvPr id="73" name="Rounded Rectangle 72"/>
          <p:cNvSpPr/>
          <p:nvPr/>
        </p:nvSpPr>
        <p:spPr>
          <a:xfrm>
            <a:off x="2590800" y="2362200"/>
            <a:ext cx="2057400" cy="9906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Viết 2 điều em muốn biết về quốc gia này</a:t>
            </a:r>
          </a:p>
        </p:txBody>
      </p:sp>
      <p:sp>
        <p:nvSpPr>
          <p:cNvPr id="74" name="Rounded Rectangle 73"/>
          <p:cNvSpPr/>
          <p:nvPr/>
        </p:nvSpPr>
        <p:spPr>
          <a:xfrm>
            <a:off x="3414713" y="762000"/>
            <a:ext cx="2057400" cy="9906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Viết</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điều</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đề</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xuất</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lang="en-US" sz="2000" dirty="0" err="1">
                <a:solidFill>
                  <a:prstClr val="black"/>
                </a:solidFill>
                <a:latin typeface="Times New Roman" pitchFamily="18" charset="0"/>
                <a:cs typeface="Times New Roman" pitchFamily="18" charset="0"/>
              </a:rPr>
              <a:t>thầy</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cxnSp>
        <p:nvCxnSpPr>
          <p:cNvPr id="75" name="Straight Connector 74"/>
          <p:cNvCxnSpPr/>
          <p:nvPr/>
        </p:nvCxnSpPr>
        <p:spPr>
          <a:xfrm>
            <a:off x="5011739" y="2514600"/>
            <a:ext cx="2320925" cy="0"/>
          </a:xfrm>
          <a:prstGeom prst="line">
            <a:avLst/>
          </a:prstGeom>
        </p:spPr>
        <p:style>
          <a:lnRef idx="3">
            <a:schemeClr val="accent1"/>
          </a:lnRef>
          <a:fillRef idx="0">
            <a:schemeClr val="accent1"/>
          </a:fillRef>
          <a:effectRef idx="2">
            <a:schemeClr val="accent1"/>
          </a:effectRef>
          <a:fontRef idx="minor">
            <a:schemeClr val="tx1"/>
          </a:fontRef>
        </p:style>
      </p:cxnSp>
      <p:sp>
        <p:nvSpPr>
          <p:cNvPr id="61455" name="TextBox 35"/>
          <p:cNvSpPr txBox="1">
            <a:spLocks noChangeArrowheads="1"/>
          </p:cNvSpPr>
          <p:nvPr/>
        </p:nvSpPr>
        <p:spPr bwMode="auto">
          <a:xfrm>
            <a:off x="5487989" y="2081214"/>
            <a:ext cx="338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p>
        </p:txBody>
      </p:sp>
      <p:sp>
        <p:nvSpPr>
          <p:cNvPr id="61456" name="TextBox 38"/>
          <p:cNvSpPr txBox="1">
            <a:spLocks noChangeArrowheads="1"/>
          </p:cNvSpPr>
          <p:nvPr/>
        </p:nvSpPr>
        <p:spPr bwMode="auto">
          <a:xfrm>
            <a:off x="6477000" y="2092326"/>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p>
        </p:txBody>
      </p:sp>
      <p:cxnSp>
        <p:nvCxnSpPr>
          <p:cNvPr id="81" name="Straight Connector 80"/>
          <p:cNvCxnSpPr/>
          <p:nvPr/>
        </p:nvCxnSpPr>
        <p:spPr>
          <a:xfrm>
            <a:off x="4191000" y="4038600"/>
            <a:ext cx="3962400" cy="0"/>
          </a:xfrm>
          <a:prstGeom prst="line">
            <a:avLst/>
          </a:prstGeom>
        </p:spPr>
        <p:style>
          <a:lnRef idx="3">
            <a:schemeClr val="accent1"/>
          </a:lnRef>
          <a:fillRef idx="0">
            <a:schemeClr val="accent1"/>
          </a:fillRef>
          <a:effectRef idx="2">
            <a:schemeClr val="accent1"/>
          </a:effectRef>
          <a:fontRef idx="minor">
            <a:schemeClr val="tx1"/>
          </a:fontRef>
        </p:style>
      </p:cxnSp>
      <p:sp>
        <p:nvSpPr>
          <p:cNvPr id="61458" name="TextBox 40"/>
          <p:cNvSpPr txBox="1">
            <a:spLocks noChangeArrowheads="1"/>
          </p:cNvSpPr>
          <p:nvPr/>
        </p:nvSpPr>
        <p:spPr bwMode="auto">
          <a:xfrm>
            <a:off x="4841876" y="3581401"/>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p>
        </p:txBody>
      </p:sp>
      <p:sp>
        <p:nvSpPr>
          <p:cNvPr id="61459" name="TextBox 85"/>
          <p:cNvSpPr txBox="1">
            <a:spLocks noChangeArrowheads="1"/>
          </p:cNvSpPr>
          <p:nvPr/>
        </p:nvSpPr>
        <p:spPr bwMode="auto">
          <a:xfrm>
            <a:off x="6040439" y="3581401"/>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p>
        </p:txBody>
      </p:sp>
      <p:sp>
        <p:nvSpPr>
          <p:cNvPr id="61460" name="TextBox 86"/>
          <p:cNvSpPr txBox="1">
            <a:spLocks noChangeArrowheads="1"/>
          </p:cNvSpPr>
          <p:nvPr/>
        </p:nvSpPr>
        <p:spPr bwMode="auto">
          <a:xfrm>
            <a:off x="7162801" y="3581401"/>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p>
        </p:txBody>
      </p:sp>
      <p:cxnSp>
        <p:nvCxnSpPr>
          <p:cNvPr id="45" name="Straight Connector 44"/>
          <p:cNvCxnSpPr/>
          <p:nvPr/>
        </p:nvCxnSpPr>
        <p:spPr>
          <a:xfrm>
            <a:off x="4038600" y="4340226"/>
            <a:ext cx="4267200" cy="15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962400" y="4724400"/>
            <a:ext cx="45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648200" y="3200400"/>
            <a:ext cx="304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841875" y="2857500"/>
            <a:ext cx="2660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5389564" y="1730376"/>
            <a:ext cx="1489075" cy="111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610225" y="1371600"/>
            <a:ext cx="1035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730876" y="990600"/>
            <a:ext cx="746125" cy="0"/>
          </a:xfrm>
          <a:prstGeom prst="line">
            <a:avLst/>
          </a:prstGeom>
        </p:spPr>
        <p:style>
          <a:lnRef idx="3">
            <a:schemeClr val="accent1"/>
          </a:lnRef>
          <a:fillRef idx="0">
            <a:schemeClr val="accent1"/>
          </a:fillRef>
          <a:effectRef idx="2">
            <a:schemeClr val="accent1"/>
          </a:effectRef>
          <a:fontRef idx="minor">
            <a:schemeClr val="tx1"/>
          </a:fontRef>
        </p:style>
      </p:cxnSp>
      <p:sp>
        <p:nvSpPr>
          <p:cNvPr id="61468" name="TextBox 107"/>
          <p:cNvSpPr txBox="1">
            <a:spLocks noChangeArrowheads="1"/>
          </p:cNvSpPr>
          <p:nvPr/>
        </p:nvSpPr>
        <p:spPr bwMode="auto">
          <a:xfrm>
            <a:off x="5959475" y="53340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p>
        </p:txBody>
      </p:sp>
      <p:sp>
        <p:nvSpPr>
          <p:cNvPr id="61469" name="TextBox 61"/>
          <p:cNvSpPr txBox="1">
            <a:spLocks noChangeArrowheads="1"/>
          </p:cNvSpPr>
          <p:nvPr/>
        </p:nvSpPr>
        <p:spPr bwMode="auto">
          <a:xfrm>
            <a:off x="4608514" y="5226050"/>
            <a:ext cx="3578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GV SỬ DỤNG KỸ THUẬT 321</a:t>
            </a:r>
          </a:p>
        </p:txBody>
      </p:sp>
    </p:spTree>
    <p:extLst>
      <p:ext uri="{BB962C8B-B14F-4D97-AF65-F5344CB8AC3E}">
        <p14:creationId xmlns:p14="http://schemas.microsoft.com/office/powerpoint/2010/main" val="3216302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1026" name="Picture 2" descr="List Sách hay về lời cảm ơn - Wii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66600" cy="683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941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
        <p:nvSpPr>
          <p:cNvPr id="5" name="TextBox 4"/>
          <p:cNvSpPr txBox="1"/>
          <p:nvPr/>
        </p:nvSpPr>
        <p:spPr>
          <a:xfrm>
            <a:off x="1946787" y="339212"/>
            <a:ext cx="8902758" cy="1200329"/>
          </a:xfrm>
          <a:prstGeom prst="rect">
            <a:avLst/>
          </a:prstGeom>
          <a:noFill/>
        </p:spPr>
        <p:txBody>
          <a:bodyPr wrap="none" rtlCol="0">
            <a:spAutoFit/>
          </a:bodyPr>
          <a:lstStyle/>
          <a:p>
            <a:r>
              <a:rPr lang="en-US" sz="7200" dirty="0" err="1">
                <a:solidFill>
                  <a:schemeClr val="bg1"/>
                </a:solidFill>
                <a:latin typeface="Times New Roman" panose="02020603050405020304" pitchFamily="18" charset="0"/>
                <a:cs typeface="Times New Roman" panose="02020603050405020304" pitchFamily="18" charset="0"/>
              </a:rPr>
              <a:t>Bài</a:t>
            </a:r>
            <a:r>
              <a:rPr lang="en-US" sz="7200" dirty="0">
                <a:solidFill>
                  <a:schemeClr val="bg1"/>
                </a:solidFill>
                <a:latin typeface="Times New Roman" panose="02020603050405020304" pitchFamily="18" charset="0"/>
                <a:cs typeface="Times New Roman" panose="02020603050405020304" pitchFamily="18" charset="0"/>
              </a:rPr>
              <a:t> 7: </a:t>
            </a:r>
            <a:r>
              <a:rPr lang="en-US" sz="7200" dirty="0" err="1">
                <a:solidFill>
                  <a:srgbClr val="FFFF00"/>
                </a:solidFill>
                <a:latin typeface="Times New Roman" panose="02020603050405020304" pitchFamily="18" charset="0"/>
                <a:cs typeface="Times New Roman" panose="02020603050405020304" pitchFamily="18" charset="0"/>
              </a:rPr>
              <a:t>Vương</a:t>
            </a:r>
            <a:r>
              <a:rPr lang="en-US" sz="7200" dirty="0">
                <a:solidFill>
                  <a:srgbClr val="FFFF00"/>
                </a:solidFill>
                <a:latin typeface="Times New Roman" panose="02020603050405020304" pitchFamily="18" charset="0"/>
                <a:cs typeface="Times New Roman" panose="02020603050405020304" pitchFamily="18" charset="0"/>
              </a:rPr>
              <a:t> </a:t>
            </a:r>
            <a:r>
              <a:rPr lang="en-US" sz="7200" dirty="0" err="1">
                <a:solidFill>
                  <a:srgbClr val="FFFF00"/>
                </a:solidFill>
                <a:latin typeface="Times New Roman" panose="02020603050405020304" pitchFamily="18" charset="0"/>
                <a:cs typeface="Times New Roman" panose="02020603050405020304" pitchFamily="18" charset="0"/>
              </a:rPr>
              <a:t>quốc</a:t>
            </a:r>
            <a:r>
              <a:rPr lang="en-US" sz="7200" dirty="0">
                <a:solidFill>
                  <a:srgbClr val="FFFF00"/>
                </a:solidFill>
                <a:latin typeface="Times New Roman" panose="02020603050405020304" pitchFamily="18" charset="0"/>
                <a:cs typeface="Times New Roman" panose="02020603050405020304" pitchFamily="18" charset="0"/>
              </a:rPr>
              <a:t> </a:t>
            </a:r>
            <a:r>
              <a:rPr lang="en-US" sz="7200" dirty="0" err="1">
                <a:solidFill>
                  <a:srgbClr val="FFFF00"/>
                </a:solidFill>
                <a:latin typeface="Times New Roman" panose="02020603050405020304" pitchFamily="18" charset="0"/>
                <a:cs typeface="Times New Roman" panose="02020603050405020304" pitchFamily="18" charset="0"/>
              </a:rPr>
              <a:t>Lào</a:t>
            </a:r>
            <a:endParaRPr lang="en-US" sz="7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2782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651901" y="521355"/>
            <a:ext cx="10972400" cy="334800"/>
          </a:xfrm>
          <a:prstGeom prst="rect">
            <a:avLst/>
          </a:prstGeom>
        </p:spPr>
        <p:txBody>
          <a:bodyPr spcFirstLastPara="1" wrap="square" lIns="121900" tIns="121900" rIns="121900" bIns="121900" anchor="ctr" anchorCtr="0">
            <a:noAutofit/>
          </a:bodyPr>
          <a:lstStyle/>
          <a:p>
            <a:r>
              <a:rPr lang="vi-VN" sz="3200" dirty="0">
                <a:solidFill>
                  <a:srgbClr val="FF0000"/>
                </a:solidFill>
                <a:latin typeface="+mj-lt"/>
              </a:rPr>
              <a:t>MỤC TIÊU</a:t>
            </a:r>
            <a:r>
              <a:rPr lang="en-US" sz="3200" dirty="0">
                <a:solidFill>
                  <a:srgbClr val="FF0000"/>
                </a:solidFill>
                <a:latin typeface="+mj-lt"/>
              </a:rPr>
              <a:t> </a:t>
            </a:r>
            <a:endParaRPr sz="3200" dirty="0">
              <a:solidFill>
                <a:srgbClr val="FF0000"/>
              </a:solidFill>
              <a:latin typeface="+mj-lt"/>
            </a:endParaRPr>
          </a:p>
        </p:txBody>
      </p:sp>
      <p:grpSp>
        <p:nvGrpSpPr>
          <p:cNvPr id="257" name="Google Shape;257;p15"/>
          <p:cNvGrpSpPr/>
          <p:nvPr/>
        </p:nvGrpSpPr>
        <p:grpSpPr>
          <a:xfrm>
            <a:off x="7666959" y="1948983"/>
            <a:ext cx="3915239" cy="1422250"/>
            <a:chOff x="5750219" y="1461736"/>
            <a:chExt cx="2936429" cy="1066687"/>
          </a:xfrm>
        </p:grpSpPr>
        <p:sp>
          <p:nvSpPr>
            <p:cNvPr id="258" name="Google Shape;258;p15"/>
            <p:cNvSpPr/>
            <p:nvPr/>
          </p:nvSpPr>
          <p:spPr>
            <a:xfrm>
              <a:off x="6016140" y="1461736"/>
              <a:ext cx="808500" cy="808500"/>
            </a:xfrm>
            <a:prstGeom prst="ellipse">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59" name="Google Shape;259;p15"/>
            <p:cNvGrpSpPr/>
            <p:nvPr/>
          </p:nvGrpSpPr>
          <p:grpSpPr>
            <a:xfrm flipH="1">
              <a:off x="5750219" y="2456346"/>
              <a:ext cx="2936429" cy="72077"/>
              <a:chOff x="457200" y="2549046"/>
              <a:chExt cx="2936429" cy="72077"/>
            </a:xfrm>
          </p:grpSpPr>
          <p:sp>
            <p:nvSpPr>
              <p:cNvPr id="260" name="Google Shape;260;p15"/>
              <p:cNvSpPr/>
              <p:nvPr/>
            </p:nvSpPr>
            <p:spPr>
              <a:xfrm>
                <a:off x="3321553" y="2549046"/>
                <a:ext cx="72077" cy="72077"/>
              </a:xfrm>
              <a:custGeom>
                <a:avLst/>
                <a:gdLst/>
                <a:ahLst/>
                <a:cxnLst/>
                <a:rect l="l" t="t" r="r" b="b"/>
                <a:pathLst>
                  <a:path w="1605" h="1605" extrusionOk="0">
                    <a:moveTo>
                      <a:pt x="802" y="0"/>
                    </a:moveTo>
                    <a:cubicBezTo>
                      <a:pt x="376" y="0"/>
                      <a:pt x="0" y="351"/>
                      <a:pt x="0" y="802"/>
                    </a:cubicBezTo>
                    <a:cubicBezTo>
                      <a:pt x="0" y="1228"/>
                      <a:pt x="376" y="1604"/>
                      <a:pt x="802" y="1604"/>
                    </a:cubicBezTo>
                    <a:cubicBezTo>
                      <a:pt x="1253" y="1604"/>
                      <a:pt x="1604" y="1228"/>
                      <a:pt x="1604" y="802"/>
                    </a:cubicBezTo>
                    <a:cubicBezTo>
                      <a:pt x="1604" y="351"/>
                      <a:pt x="1253" y="0"/>
                      <a:pt x="80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15"/>
              <p:cNvSpPr/>
              <p:nvPr/>
            </p:nvSpPr>
            <p:spPr>
              <a:xfrm>
                <a:off x="457200" y="2576035"/>
                <a:ext cx="2900486" cy="18053"/>
              </a:xfrm>
              <a:custGeom>
                <a:avLst/>
                <a:gdLst/>
                <a:ahLst/>
                <a:cxnLst/>
                <a:rect l="l" t="t" r="r" b="b"/>
                <a:pathLst>
                  <a:path w="64588" h="402" extrusionOk="0">
                    <a:moveTo>
                      <a:pt x="0" y="1"/>
                    </a:moveTo>
                    <a:lnTo>
                      <a:pt x="0" y="402"/>
                    </a:lnTo>
                    <a:lnTo>
                      <a:pt x="64587" y="402"/>
                    </a:lnTo>
                    <a:lnTo>
                      <a:pt x="64587"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64" name="Google Shape;264;p15"/>
            <p:cNvGrpSpPr/>
            <p:nvPr/>
          </p:nvGrpSpPr>
          <p:grpSpPr>
            <a:xfrm>
              <a:off x="6292537" y="1698746"/>
              <a:ext cx="255705" cy="334577"/>
              <a:chOff x="-15652200" y="3335975"/>
              <a:chExt cx="232375" cy="304050"/>
            </a:xfrm>
          </p:grpSpPr>
          <p:sp>
            <p:nvSpPr>
              <p:cNvPr id="265" name="Google Shape;265;p15"/>
              <p:cNvSpPr/>
              <p:nvPr/>
            </p:nvSpPr>
            <p:spPr>
              <a:xfrm>
                <a:off x="-15652200" y="3403700"/>
                <a:ext cx="36250" cy="168575"/>
              </a:xfrm>
              <a:custGeom>
                <a:avLst/>
                <a:gdLst/>
                <a:ahLst/>
                <a:cxnLst/>
                <a:rect l="l" t="t" r="r" b="b"/>
                <a:pathLst>
                  <a:path w="1450" h="6743" extrusionOk="0">
                    <a:moveTo>
                      <a:pt x="0" y="1"/>
                    </a:moveTo>
                    <a:lnTo>
                      <a:pt x="0" y="6743"/>
                    </a:lnTo>
                    <a:lnTo>
                      <a:pt x="1450" y="6018"/>
                    </a:lnTo>
                    <a:lnTo>
                      <a:pt x="1450" y="694"/>
                    </a:lnTo>
                    <a:lnTo>
                      <a:pt x="0"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15"/>
              <p:cNvSpPr/>
              <p:nvPr/>
            </p:nvSpPr>
            <p:spPr>
              <a:xfrm>
                <a:off x="-15455300" y="3403700"/>
                <a:ext cx="35475" cy="168575"/>
              </a:xfrm>
              <a:custGeom>
                <a:avLst/>
                <a:gdLst/>
                <a:ahLst/>
                <a:cxnLst/>
                <a:rect l="l" t="t" r="r" b="b"/>
                <a:pathLst>
                  <a:path w="1419" h="6743" extrusionOk="0">
                    <a:moveTo>
                      <a:pt x="1418" y="1"/>
                    </a:moveTo>
                    <a:lnTo>
                      <a:pt x="1" y="694"/>
                    </a:lnTo>
                    <a:lnTo>
                      <a:pt x="1" y="6018"/>
                    </a:lnTo>
                    <a:lnTo>
                      <a:pt x="1418" y="6743"/>
                    </a:lnTo>
                    <a:lnTo>
                      <a:pt x="1418"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15"/>
              <p:cNvSpPr/>
              <p:nvPr/>
            </p:nvSpPr>
            <p:spPr>
              <a:xfrm>
                <a:off x="-15644325" y="3570675"/>
                <a:ext cx="62250" cy="62250"/>
              </a:xfrm>
              <a:custGeom>
                <a:avLst/>
                <a:gdLst/>
                <a:ahLst/>
                <a:cxnLst/>
                <a:rect l="l" t="t" r="r" b="b"/>
                <a:pathLst>
                  <a:path w="2490" h="2490" extrusionOk="0">
                    <a:moveTo>
                      <a:pt x="1418" y="1"/>
                    </a:moveTo>
                    <a:lnTo>
                      <a:pt x="0" y="725"/>
                    </a:lnTo>
                    <a:lnTo>
                      <a:pt x="1765" y="2489"/>
                    </a:lnTo>
                    <a:lnTo>
                      <a:pt x="2489" y="1072"/>
                    </a:lnTo>
                    <a:lnTo>
                      <a:pt x="1418"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15"/>
              <p:cNvSpPr/>
              <p:nvPr/>
            </p:nvSpPr>
            <p:spPr>
              <a:xfrm>
                <a:off x="-15489950" y="3570675"/>
                <a:ext cx="63025" cy="62250"/>
              </a:xfrm>
              <a:custGeom>
                <a:avLst/>
                <a:gdLst/>
                <a:ahLst/>
                <a:cxnLst/>
                <a:rect l="l" t="t" r="r" b="b"/>
                <a:pathLst>
                  <a:path w="2521" h="2490" extrusionOk="0">
                    <a:moveTo>
                      <a:pt x="1072" y="1"/>
                    </a:moveTo>
                    <a:lnTo>
                      <a:pt x="0" y="1072"/>
                    </a:lnTo>
                    <a:lnTo>
                      <a:pt x="725" y="2489"/>
                    </a:lnTo>
                    <a:lnTo>
                      <a:pt x="2521" y="725"/>
                    </a:lnTo>
                    <a:lnTo>
                      <a:pt x="1072"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15"/>
              <p:cNvSpPr/>
              <p:nvPr/>
            </p:nvSpPr>
            <p:spPr>
              <a:xfrm>
                <a:off x="-15644325" y="3342275"/>
                <a:ext cx="62250" cy="63025"/>
              </a:xfrm>
              <a:custGeom>
                <a:avLst/>
                <a:gdLst/>
                <a:ahLst/>
                <a:cxnLst/>
                <a:rect l="l" t="t" r="r" b="b"/>
                <a:pathLst>
                  <a:path w="2490" h="2521" extrusionOk="0">
                    <a:moveTo>
                      <a:pt x="1765" y="0"/>
                    </a:moveTo>
                    <a:lnTo>
                      <a:pt x="0" y="1827"/>
                    </a:lnTo>
                    <a:lnTo>
                      <a:pt x="1418" y="2521"/>
                    </a:lnTo>
                    <a:lnTo>
                      <a:pt x="2489" y="1481"/>
                    </a:lnTo>
                    <a:lnTo>
                      <a:pt x="1765"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270;p15"/>
              <p:cNvSpPr/>
              <p:nvPr/>
            </p:nvSpPr>
            <p:spPr>
              <a:xfrm>
                <a:off x="-15489950" y="3342275"/>
                <a:ext cx="63025" cy="63025"/>
              </a:xfrm>
              <a:custGeom>
                <a:avLst/>
                <a:gdLst/>
                <a:ahLst/>
                <a:cxnLst/>
                <a:rect l="l" t="t" r="r" b="b"/>
                <a:pathLst>
                  <a:path w="2521" h="2521" extrusionOk="0">
                    <a:moveTo>
                      <a:pt x="725" y="0"/>
                    </a:moveTo>
                    <a:lnTo>
                      <a:pt x="0" y="1481"/>
                    </a:lnTo>
                    <a:lnTo>
                      <a:pt x="1072" y="2521"/>
                    </a:lnTo>
                    <a:lnTo>
                      <a:pt x="2521" y="1827"/>
                    </a:lnTo>
                    <a:lnTo>
                      <a:pt x="725"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 name="Google Shape;271;p15"/>
              <p:cNvSpPr/>
              <p:nvPr/>
            </p:nvSpPr>
            <p:spPr>
              <a:xfrm>
                <a:off x="-15584475" y="3604550"/>
                <a:ext cx="96900" cy="35475"/>
              </a:xfrm>
              <a:custGeom>
                <a:avLst/>
                <a:gdLst/>
                <a:ahLst/>
                <a:cxnLst/>
                <a:rect l="l" t="t" r="r" b="b"/>
                <a:pathLst>
                  <a:path w="3876" h="1419" extrusionOk="0">
                    <a:moveTo>
                      <a:pt x="725" y="0"/>
                    </a:moveTo>
                    <a:lnTo>
                      <a:pt x="1" y="1418"/>
                    </a:lnTo>
                    <a:lnTo>
                      <a:pt x="3876" y="1418"/>
                    </a:lnTo>
                    <a:lnTo>
                      <a:pt x="3151"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15"/>
              <p:cNvSpPr/>
              <p:nvPr/>
            </p:nvSpPr>
            <p:spPr>
              <a:xfrm>
                <a:off x="-15584475" y="3335975"/>
                <a:ext cx="96900" cy="35450"/>
              </a:xfrm>
              <a:custGeom>
                <a:avLst/>
                <a:gdLst/>
                <a:ahLst/>
                <a:cxnLst/>
                <a:rect l="l" t="t" r="r" b="b"/>
                <a:pathLst>
                  <a:path w="3876" h="1418" extrusionOk="0">
                    <a:moveTo>
                      <a:pt x="1" y="0"/>
                    </a:moveTo>
                    <a:lnTo>
                      <a:pt x="725" y="1418"/>
                    </a:lnTo>
                    <a:lnTo>
                      <a:pt x="3151" y="1418"/>
                    </a:lnTo>
                    <a:lnTo>
                      <a:pt x="3876"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 name="Google Shape;273;p15"/>
              <p:cNvSpPr/>
              <p:nvPr/>
            </p:nvSpPr>
            <p:spPr>
              <a:xfrm>
                <a:off x="-15597850" y="3388725"/>
                <a:ext cx="124450" cy="197725"/>
              </a:xfrm>
              <a:custGeom>
                <a:avLst/>
                <a:gdLst/>
                <a:ahLst/>
                <a:cxnLst/>
                <a:rect l="l" t="t" r="r" b="b"/>
                <a:pathLst>
                  <a:path w="4978" h="7909" extrusionOk="0">
                    <a:moveTo>
                      <a:pt x="1197" y="1"/>
                    </a:moveTo>
                    <a:lnTo>
                      <a:pt x="1197" y="33"/>
                    </a:lnTo>
                    <a:lnTo>
                      <a:pt x="0" y="1261"/>
                    </a:lnTo>
                    <a:lnTo>
                      <a:pt x="0" y="6712"/>
                    </a:lnTo>
                    <a:lnTo>
                      <a:pt x="1197" y="7909"/>
                    </a:lnTo>
                    <a:lnTo>
                      <a:pt x="3781" y="7909"/>
                    </a:lnTo>
                    <a:lnTo>
                      <a:pt x="4978" y="6712"/>
                    </a:lnTo>
                    <a:lnTo>
                      <a:pt x="4978" y="1230"/>
                    </a:lnTo>
                    <a:lnTo>
                      <a:pt x="3781"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88" name="Google Shape;288;p15"/>
          <p:cNvGrpSpPr/>
          <p:nvPr/>
        </p:nvGrpSpPr>
        <p:grpSpPr>
          <a:xfrm>
            <a:off x="5843488" y="5147667"/>
            <a:ext cx="6516756" cy="1828437"/>
            <a:chOff x="5576924" y="3441300"/>
            <a:chExt cx="3662124" cy="1276307"/>
          </a:xfrm>
        </p:grpSpPr>
        <p:grpSp>
          <p:nvGrpSpPr>
            <p:cNvPr id="289" name="Google Shape;289;p15"/>
            <p:cNvGrpSpPr/>
            <p:nvPr/>
          </p:nvGrpSpPr>
          <p:grpSpPr>
            <a:xfrm flipH="1">
              <a:off x="5576924" y="3910444"/>
              <a:ext cx="3662124" cy="807163"/>
              <a:chOff x="-95200" y="4003144"/>
              <a:chExt cx="3662124" cy="807163"/>
            </a:xfrm>
          </p:grpSpPr>
          <p:sp>
            <p:nvSpPr>
              <p:cNvPr id="290" name="Google Shape;290;p15"/>
              <p:cNvSpPr/>
              <p:nvPr/>
            </p:nvSpPr>
            <p:spPr>
              <a:xfrm>
                <a:off x="3494847" y="4003144"/>
                <a:ext cx="72077" cy="72077"/>
              </a:xfrm>
              <a:custGeom>
                <a:avLst/>
                <a:gdLst/>
                <a:ahLst/>
                <a:cxnLst/>
                <a:rect l="l" t="t" r="r" b="b"/>
                <a:pathLst>
                  <a:path w="1605" h="1605" extrusionOk="0">
                    <a:moveTo>
                      <a:pt x="803" y="0"/>
                    </a:moveTo>
                    <a:cubicBezTo>
                      <a:pt x="352" y="0"/>
                      <a:pt x="1" y="351"/>
                      <a:pt x="1" y="802"/>
                    </a:cubicBezTo>
                    <a:cubicBezTo>
                      <a:pt x="1" y="1228"/>
                      <a:pt x="352" y="1604"/>
                      <a:pt x="803" y="1604"/>
                    </a:cubicBezTo>
                    <a:cubicBezTo>
                      <a:pt x="1254" y="1604"/>
                      <a:pt x="1605" y="1228"/>
                      <a:pt x="1605" y="802"/>
                    </a:cubicBezTo>
                    <a:cubicBezTo>
                      <a:pt x="1605" y="351"/>
                      <a:pt x="1254" y="0"/>
                      <a:pt x="80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 name="Google Shape;291;p15"/>
              <p:cNvSpPr/>
              <p:nvPr/>
            </p:nvSpPr>
            <p:spPr>
              <a:xfrm>
                <a:off x="-95200" y="4096037"/>
                <a:ext cx="3222908" cy="714270"/>
              </a:xfrm>
              <a:custGeom>
                <a:avLst/>
                <a:gdLst/>
                <a:ahLst/>
                <a:cxnLst/>
                <a:rect l="l" t="t" r="r" b="b"/>
                <a:pathLst>
                  <a:path w="68598" h="12132" extrusionOk="0">
                    <a:moveTo>
                      <a:pt x="68297" y="1"/>
                    </a:moveTo>
                    <a:lnTo>
                      <a:pt x="56592" y="11730"/>
                    </a:lnTo>
                    <a:lnTo>
                      <a:pt x="0" y="11730"/>
                    </a:lnTo>
                    <a:lnTo>
                      <a:pt x="0" y="12131"/>
                    </a:lnTo>
                    <a:lnTo>
                      <a:pt x="56743" y="12131"/>
                    </a:lnTo>
                    <a:lnTo>
                      <a:pt x="68597" y="276"/>
                    </a:lnTo>
                    <a:lnTo>
                      <a:pt x="682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94" name="Google Shape;294;p15"/>
            <p:cNvSpPr/>
            <p:nvPr/>
          </p:nvSpPr>
          <p:spPr>
            <a:xfrm>
              <a:off x="6016140" y="3441300"/>
              <a:ext cx="808500" cy="808500"/>
            </a:xfrm>
            <a:prstGeom prst="ellipse">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95" name="Google Shape;295;p15"/>
            <p:cNvGrpSpPr/>
            <p:nvPr/>
          </p:nvGrpSpPr>
          <p:grpSpPr>
            <a:xfrm>
              <a:off x="6252012" y="3678334"/>
              <a:ext cx="336310" cy="334549"/>
              <a:chOff x="-16794250" y="4058225"/>
              <a:chExt cx="305625" cy="304025"/>
            </a:xfrm>
          </p:grpSpPr>
          <p:sp>
            <p:nvSpPr>
              <p:cNvPr id="296" name="Google Shape;296;p15"/>
              <p:cNvSpPr/>
              <p:nvPr/>
            </p:nvSpPr>
            <p:spPr>
              <a:xfrm>
                <a:off x="-16793475" y="4309475"/>
                <a:ext cx="70925" cy="17350"/>
              </a:xfrm>
              <a:custGeom>
                <a:avLst/>
                <a:gdLst/>
                <a:ahLst/>
                <a:cxnLst/>
                <a:rect l="l" t="t" r="r" b="b"/>
                <a:pathLst>
                  <a:path w="2837" h="694" extrusionOk="0">
                    <a:moveTo>
                      <a:pt x="347" y="0"/>
                    </a:moveTo>
                    <a:cubicBezTo>
                      <a:pt x="158" y="0"/>
                      <a:pt x="1" y="158"/>
                      <a:pt x="1" y="347"/>
                    </a:cubicBezTo>
                    <a:cubicBezTo>
                      <a:pt x="1" y="536"/>
                      <a:pt x="158" y="693"/>
                      <a:pt x="347" y="693"/>
                    </a:cubicBezTo>
                    <a:lnTo>
                      <a:pt x="2490" y="693"/>
                    </a:lnTo>
                    <a:cubicBezTo>
                      <a:pt x="2679" y="693"/>
                      <a:pt x="2836" y="536"/>
                      <a:pt x="2836" y="347"/>
                    </a:cubicBezTo>
                    <a:cubicBezTo>
                      <a:pt x="2836" y="158"/>
                      <a:pt x="2679" y="0"/>
                      <a:pt x="249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 name="Google Shape;297;p15"/>
              <p:cNvSpPr/>
              <p:nvPr/>
            </p:nvSpPr>
            <p:spPr>
              <a:xfrm>
                <a:off x="-16758025" y="4344900"/>
                <a:ext cx="89800" cy="17350"/>
              </a:xfrm>
              <a:custGeom>
                <a:avLst/>
                <a:gdLst/>
                <a:ahLst/>
                <a:cxnLst/>
                <a:rect l="l" t="t" r="r" b="b"/>
                <a:pathLst>
                  <a:path w="3592" h="694" extrusionOk="0">
                    <a:moveTo>
                      <a:pt x="347" y="1"/>
                    </a:moveTo>
                    <a:cubicBezTo>
                      <a:pt x="158" y="1"/>
                      <a:pt x="0" y="158"/>
                      <a:pt x="0" y="347"/>
                    </a:cubicBezTo>
                    <a:cubicBezTo>
                      <a:pt x="0" y="536"/>
                      <a:pt x="158" y="694"/>
                      <a:pt x="347" y="694"/>
                    </a:cubicBezTo>
                    <a:lnTo>
                      <a:pt x="3245" y="694"/>
                    </a:lnTo>
                    <a:cubicBezTo>
                      <a:pt x="3435" y="694"/>
                      <a:pt x="3592" y="536"/>
                      <a:pt x="3592" y="347"/>
                    </a:cubicBezTo>
                    <a:cubicBezTo>
                      <a:pt x="3592" y="158"/>
                      <a:pt x="3435" y="1"/>
                      <a:pt x="324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 name="Google Shape;298;p15"/>
              <p:cNvSpPr/>
              <p:nvPr/>
            </p:nvSpPr>
            <p:spPr>
              <a:xfrm>
                <a:off x="-16615475" y="4344900"/>
                <a:ext cx="89825" cy="17350"/>
              </a:xfrm>
              <a:custGeom>
                <a:avLst/>
                <a:gdLst/>
                <a:ahLst/>
                <a:cxnLst/>
                <a:rect l="l" t="t" r="r" b="b"/>
                <a:pathLst>
                  <a:path w="3593" h="694" extrusionOk="0">
                    <a:moveTo>
                      <a:pt x="379" y="1"/>
                    </a:moveTo>
                    <a:cubicBezTo>
                      <a:pt x="158" y="1"/>
                      <a:pt x="1" y="158"/>
                      <a:pt x="1" y="347"/>
                    </a:cubicBezTo>
                    <a:cubicBezTo>
                      <a:pt x="1" y="536"/>
                      <a:pt x="158" y="694"/>
                      <a:pt x="379" y="694"/>
                    </a:cubicBezTo>
                    <a:lnTo>
                      <a:pt x="3246" y="694"/>
                    </a:lnTo>
                    <a:cubicBezTo>
                      <a:pt x="3435" y="694"/>
                      <a:pt x="3592" y="536"/>
                      <a:pt x="3592" y="347"/>
                    </a:cubicBezTo>
                    <a:cubicBezTo>
                      <a:pt x="3592" y="158"/>
                      <a:pt x="3435" y="1"/>
                      <a:pt x="324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 name="Google Shape;299;p15"/>
              <p:cNvSpPr/>
              <p:nvPr/>
            </p:nvSpPr>
            <p:spPr>
              <a:xfrm>
                <a:off x="-16561900" y="4309475"/>
                <a:ext cx="71700" cy="17350"/>
              </a:xfrm>
              <a:custGeom>
                <a:avLst/>
                <a:gdLst/>
                <a:ahLst/>
                <a:cxnLst/>
                <a:rect l="l" t="t" r="r" b="b"/>
                <a:pathLst>
                  <a:path w="2868" h="694" extrusionOk="0">
                    <a:moveTo>
                      <a:pt x="347" y="0"/>
                    </a:moveTo>
                    <a:cubicBezTo>
                      <a:pt x="158" y="0"/>
                      <a:pt x="0" y="158"/>
                      <a:pt x="0" y="347"/>
                    </a:cubicBezTo>
                    <a:cubicBezTo>
                      <a:pt x="0" y="536"/>
                      <a:pt x="158" y="693"/>
                      <a:pt x="347" y="693"/>
                    </a:cubicBezTo>
                    <a:lnTo>
                      <a:pt x="2521" y="693"/>
                    </a:lnTo>
                    <a:cubicBezTo>
                      <a:pt x="2710" y="693"/>
                      <a:pt x="2867" y="536"/>
                      <a:pt x="2867" y="347"/>
                    </a:cubicBezTo>
                    <a:cubicBezTo>
                      <a:pt x="2867" y="158"/>
                      <a:pt x="2710" y="0"/>
                      <a:pt x="252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 name="Google Shape;300;p15"/>
              <p:cNvSpPr/>
              <p:nvPr/>
            </p:nvSpPr>
            <p:spPr>
              <a:xfrm>
                <a:off x="-16704475" y="4309475"/>
                <a:ext cx="125275" cy="17350"/>
              </a:xfrm>
              <a:custGeom>
                <a:avLst/>
                <a:gdLst/>
                <a:ahLst/>
                <a:cxnLst/>
                <a:rect l="l" t="t" r="r" b="b"/>
                <a:pathLst>
                  <a:path w="5011" h="694" extrusionOk="0">
                    <a:moveTo>
                      <a:pt x="347" y="0"/>
                    </a:moveTo>
                    <a:cubicBezTo>
                      <a:pt x="158" y="0"/>
                      <a:pt x="1" y="158"/>
                      <a:pt x="1" y="347"/>
                    </a:cubicBezTo>
                    <a:cubicBezTo>
                      <a:pt x="1" y="536"/>
                      <a:pt x="158" y="693"/>
                      <a:pt x="347" y="693"/>
                    </a:cubicBezTo>
                    <a:lnTo>
                      <a:pt x="4632" y="693"/>
                    </a:lnTo>
                    <a:cubicBezTo>
                      <a:pt x="4821" y="693"/>
                      <a:pt x="5010" y="536"/>
                      <a:pt x="5010" y="347"/>
                    </a:cubicBezTo>
                    <a:cubicBezTo>
                      <a:pt x="5010" y="158"/>
                      <a:pt x="4821" y="0"/>
                      <a:pt x="463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 name="Google Shape;301;p15"/>
              <p:cNvSpPr/>
              <p:nvPr/>
            </p:nvSpPr>
            <p:spPr>
              <a:xfrm>
                <a:off x="-16704475" y="4074750"/>
                <a:ext cx="126050" cy="165425"/>
              </a:xfrm>
              <a:custGeom>
                <a:avLst/>
                <a:gdLst/>
                <a:ahLst/>
                <a:cxnLst/>
                <a:rect l="l" t="t" r="r" b="b"/>
                <a:pathLst>
                  <a:path w="5042" h="6617" extrusionOk="0">
                    <a:moveTo>
                      <a:pt x="1072" y="2931"/>
                    </a:moveTo>
                    <a:cubicBezTo>
                      <a:pt x="1261" y="2931"/>
                      <a:pt x="1419" y="3088"/>
                      <a:pt x="1419" y="3277"/>
                    </a:cubicBezTo>
                    <a:lnTo>
                      <a:pt x="1419" y="5483"/>
                    </a:lnTo>
                    <a:cubicBezTo>
                      <a:pt x="1419" y="5672"/>
                      <a:pt x="1261" y="5829"/>
                      <a:pt x="1072" y="5829"/>
                    </a:cubicBezTo>
                    <a:cubicBezTo>
                      <a:pt x="851" y="5829"/>
                      <a:pt x="694" y="5672"/>
                      <a:pt x="694" y="5483"/>
                    </a:cubicBezTo>
                    <a:lnTo>
                      <a:pt x="694" y="3277"/>
                    </a:lnTo>
                    <a:cubicBezTo>
                      <a:pt x="694" y="3088"/>
                      <a:pt x="851" y="2931"/>
                      <a:pt x="1072" y="2931"/>
                    </a:cubicBezTo>
                    <a:close/>
                    <a:moveTo>
                      <a:pt x="3939" y="2931"/>
                    </a:moveTo>
                    <a:cubicBezTo>
                      <a:pt x="4128" y="2931"/>
                      <a:pt x="4285" y="3088"/>
                      <a:pt x="4285" y="3277"/>
                    </a:cubicBezTo>
                    <a:lnTo>
                      <a:pt x="4285" y="5483"/>
                    </a:lnTo>
                    <a:cubicBezTo>
                      <a:pt x="4285" y="5672"/>
                      <a:pt x="4128" y="5829"/>
                      <a:pt x="3939" y="5829"/>
                    </a:cubicBezTo>
                    <a:cubicBezTo>
                      <a:pt x="3718" y="5829"/>
                      <a:pt x="3561" y="5672"/>
                      <a:pt x="3561" y="5483"/>
                    </a:cubicBezTo>
                    <a:lnTo>
                      <a:pt x="3561" y="3277"/>
                    </a:lnTo>
                    <a:cubicBezTo>
                      <a:pt x="3561" y="3088"/>
                      <a:pt x="3718" y="2931"/>
                      <a:pt x="3939" y="2931"/>
                    </a:cubicBezTo>
                    <a:close/>
                    <a:moveTo>
                      <a:pt x="1" y="1"/>
                    </a:moveTo>
                    <a:lnTo>
                      <a:pt x="1" y="6554"/>
                    </a:lnTo>
                    <a:cubicBezTo>
                      <a:pt x="116" y="6542"/>
                      <a:pt x="240" y="6535"/>
                      <a:pt x="366" y="6535"/>
                    </a:cubicBezTo>
                    <a:cubicBezTo>
                      <a:pt x="584" y="6535"/>
                      <a:pt x="809" y="6557"/>
                      <a:pt x="1009" y="6617"/>
                    </a:cubicBezTo>
                    <a:cubicBezTo>
                      <a:pt x="1293" y="6207"/>
                      <a:pt x="1671" y="5924"/>
                      <a:pt x="2143" y="5829"/>
                    </a:cubicBezTo>
                    <a:lnTo>
                      <a:pt x="2143" y="3939"/>
                    </a:lnTo>
                    <a:cubicBezTo>
                      <a:pt x="2143" y="3750"/>
                      <a:pt x="2332" y="3592"/>
                      <a:pt x="2521" y="3592"/>
                    </a:cubicBezTo>
                    <a:cubicBezTo>
                      <a:pt x="2710" y="3592"/>
                      <a:pt x="2868" y="3750"/>
                      <a:pt x="2868" y="3939"/>
                    </a:cubicBezTo>
                    <a:lnTo>
                      <a:pt x="2868" y="5829"/>
                    </a:lnTo>
                    <a:cubicBezTo>
                      <a:pt x="3340" y="5955"/>
                      <a:pt x="3750" y="6239"/>
                      <a:pt x="4002" y="6617"/>
                    </a:cubicBezTo>
                    <a:cubicBezTo>
                      <a:pt x="4207" y="6555"/>
                      <a:pt x="4439" y="6507"/>
                      <a:pt x="4672" y="6507"/>
                    </a:cubicBezTo>
                    <a:cubicBezTo>
                      <a:pt x="4796" y="6507"/>
                      <a:pt x="4921" y="6521"/>
                      <a:pt x="5042" y="6554"/>
                    </a:cubicBezTo>
                    <a:lnTo>
                      <a:pt x="5042" y="1"/>
                    </a:lnTo>
                    <a:lnTo>
                      <a:pt x="4285" y="1"/>
                    </a:lnTo>
                    <a:lnTo>
                      <a:pt x="4285" y="1796"/>
                    </a:lnTo>
                    <a:cubicBezTo>
                      <a:pt x="4285" y="1985"/>
                      <a:pt x="4128" y="2143"/>
                      <a:pt x="3939" y="2143"/>
                    </a:cubicBezTo>
                    <a:cubicBezTo>
                      <a:pt x="3718" y="2143"/>
                      <a:pt x="3561" y="1985"/>
                      <a:pt x="3561" y="1796"/>
                    </a:cubicBezTo>
                    <a:lnTo>
                      <a:pt x="3561" y="1"/>
                    </a:lnTo>
                    <a:lnTo>
                      <a:pt x="2868" y="1"/>
                    </a:lnTo>
                    <a:lnTo>
                      <a:pt x="2868" y="2490"/>
                    </a:lnTo>
                    <a:cubicBezTo>
                      <a:pt x="2868" y="2679"/>
                      <a:pt x="2710" y="2836"/>
                      <a:pt x="2521" y="2836"/>
                    </a:cubicBezTo>
                    <a:cubicBezTo>
                      <a:pt x="2301" y="2836"/>
                      <a:pt x="2143" y="2679"/>
                      <a:pt x="2143" y="2490"/>
                    </a:cubicBezTo>
                    <a:lnTo>
                      <a:pt x="2143" y="1"/>
                    </a:lnTo>
                    <a:lnTo>
                      <a:pt x="1450" y="1"/>
                    </a:lnTo>
                    <a:lnTo>
                      <a:pt x="1450" y="1796"/>
                    </a:lnTo>
                    <a:cubicBezTo>
                      <a:pt x="1450" y="1985"/>
                      <a:pt x="1293" y="2143"/>
                      <a:pt x="1103" y="2143"/>
                    </a:cubicBezTo>
                    <a:cubicBezTo>
                      <a:pt x="883" y="2143"/>
                      <a:pt x="725" y="1985"/>
                      <a:pt x="725" y="1796"/>
                    </a:cubicBezTo>
                    <a:lnTo>
                      <a:pt x="7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 name="Google Shape;302;p15"/>
              <p:cNvSpPr/>
              <p:nvPr/>
            </p:nvSpPr>
            <p:spPr>
              <a:xfrm>
                <a:off x="-16725725" y="4237800"/>
                <a:ext cx="164625" cy="53575"/>
              </a:xfrm>
              <a:custGeom>
                <a:avLst/>
                <a:gdLst/>
                <a:ahLst/>
                <a:cxnLst/>
                <a:rect l="l" t="t" r="r" b="b"/>
                <a:pathLst>
                  <a:path w="6585" h="2143" extrusionOk="0">
                    <a:moveTo>
                      <a:pt x="3308" y="0"/>
                    </a:moveTo>
                    <a:cubicBezTo>
                      <a:pt x="2867" y="0"/>
                      <a:pt x="2458" y="252"/>
                      <a:pt x="2300" y="693"/>
                    </a:cubicBezTo>
                    <a:cubicBezTo>
                      <a:pt x="2232" y="830"/>
                      <a:pt x="2082" y="933"/>
                      <a:pt x="1921" y="933"/>
                    </a:cubicBezTo>
                    <a:cubicBezTo>
                      <a:pt x="1859" y="933"/>
                      <a:pt x="1795" y="917"/>
                      <a:pt x="1733" y="882"/>
                    </a:cubicBezTo>
                    <a:cubicBezTo>
                      <a:pt x="1570" y="774"/>
                      <a:pt x="1377" y="721"/>
                      <a:pt x="1181" y="721"/>
                    </a:cubicBezTo>
                    <a:cubicBezTo>
                      <a:pt x="809" y="721"/>
                      <a:pt x="427" y="910"/>
                      <a:pt x="221" y="1260"/>
                    </a:cubicBezTo>
                    <a:cubicBezTo>
                      <a:pt x="63" y="1512"/>
                      <a:pt x="0" y="1827"/>
                      <a:pt x="126" y="2143"/>
                    </a:cubicBezTo>
                    <a:lnTo>
                      <a:pt x="6522" y="2143"/>
                    </a:lnTo>
                    <a:cubicBezTo>
                      <a:pt x="6585" y="1890"/>
                      <a:pt x="6585" y="1575"/>
                      <a:pt x="6459" y="1292"/>
                    </a:cubicBezTo>
                    <a:cubicBezTo>
                      <a:pt x="6292" y="918"/>
                      <a:pt x="5893" y="708"/>
                      <a:pt x="5487" y="708"/>
                    </a:cubicBezTo>
                    <a:cubicBezTo>
                      <a:pt x="5278" y="708"/>
                      <a:pt x="5066" y="764"/>
                      <a:pt x="4883" y="882"/>
                    </a:cubicBezTo>
                    <a:cubicBezTo>
                      <a:pt x="4820" y="924"/>
                      <a:pt x="4747" y="945"/>
                      <a:pt x="4675" y="945"/>
                    </a:cubicBezTo>
                    <a:cubicBezTo>
                      <a:pt x="4530" y="945"/>
                      <a:pt x="4390" y="861"/>
                      <a:pt x="4348" y="693"/>
                    </a:cubicBezTo>
                    <a:cubicBezTo>
                      <a:pt x="4190" y="252"/>
                      <a:pt x="3781" y="0"/>
                      <a:pt x="330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 name="Google Shape;303;p15"/>
              <p:cNvSpPr/>
              <p:nvPr/>
            </p:nvSpPr>
            <p:spPr>
              <a:xfrm>
                <a:off x="-16559550" y="4058225"/>
                <a:ext cx="70925" cy="233150"/>
              </a:xfrm>
              <a:custGeom>
                <a:avLst/>
                <a:gdLst/>
                <a:ahLst/>
                <a:cxnLst/>
                <a:rect l="l" t="t" r="r" b="b"/>
                <a:pathLst>
                  <a:path w="2837" h="9326" extrusionOk="0">
                    <a:moveTo>
                      <a:pt x="694" y="0"/>
                    </a:moveTo>
                    <a:cubicBezTo>
                      <a:pt x="284" y="0"/>
                      <a:pt x="1" y="315"/>
                      <a:pt x="1" y="725"/>
                    </a:cubicBezTo>
                    <a:lnTo>
                      <a:pt x="1" y="7530"/>
                    </a:lnTo>
                    <a:cubicBezTo>
                      <a:pt x="127" y="7719"/>
                      <a:pt x="347" y="7908"/>
                      <a:pt x="442" y="8160"/>
                    </a:cubicBezTo>
                    <a:cubicBezTo>
                      <a:pt x="662" y="8506"/>
                      <a:pt x="694" y="8947"/>
                      <a:pt x="599" y="9326"/>
                    </a:cubicBezTo>
                    <a:lnTo>
                      <a:pt x="2458" y="9326"/>
                    </a:lnTo>
                    <a:cubicBezTo>
                      <a:pt x="2647" y="9326"/>
                      <a:pt x="2836" y="9168"/>
                      <a:pt x="2836" y="8979"/>
                    </a:cubicBezTo>
                    <a:lnTo>
                      <a:pt x="2836" y="2520"/>
                    </a:lnTo>
                    <a:cubicBezTo>
                      <a:pt x="2836" y="2048"/>
                      <a:pt x="2521" y="1670"/>
                      <a:pt x="2112" y="1512"/>
                    </a:cubicBezTo>
                    <a:lnTo>
                      <a:pt x="2112" y="6112"/>
                    </a:lnTo>
                    <a:cubicBezTo>
                      <a:pt x="2112" y="6301"/>
                      <a:pt x="1954" y="6459"/>
                      <a:pt x="1765" y="6459"/>
                    </a:cubicBezTo>
                    <a:cubicBezTo>
                      <a:pt x="1576" y="6459"/>
                      <a:pt x="1387" y="6301"/>
                      <a:pt x="1387" y="6112"/>
                    </a:cubicBezTo>
                    <a:lnTo>
                      <a:pt x="1387" y="725"/>
                    </a:lnTo>
                    <a:cubicBezTo>
                      <a:pt x="1387" y="315"/>
                      <a:pt x="1040" y="0"/>
                      <a:pt x="69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 name="Google Shape;304;p15"/>
              <p:cNvSpPr/>
              <p:nvPr/>
            </p:nvSpPr>
            <p:spPr>
              <a:xfrm>
                <a:off x="-16794250" y="4059000"/>
                <a:ext cx="70900" cy="232375"/>
              </a:xfrm>
              <a:custGeom>
                <a:avLst/>
                <a:gdLst/>
                <a:ahLst/>
                <a:cxnLst/>
                <a:rect l="l" t="t" r="r" b="b"/>
                <a:pathLst>
                  <a:path w="2836" h="9295" extrusionOk="0">
                    <a:moveTo>
                      <a:pt x="2111" y="1"/>
                    </a:moveTo>
                    <a:cubicBezTo>
                      <a:pt x="1733" y="1"/>
                      <a:pt x="1418" y="316"/>
                      <a:pt x="1418" y="725"/>
                    </a:cubicBezTo>
                    <a:lnTo>
                      <a:pt x="1418" y="6113"/>
                    </a:lnTo>
                    <a:cubicBezTo>
                      <a:pt x="1418" y="6302"/>
                      <a:pt x="1260" y="6459"/>
                      <a:pt x="1071" y="6459"/>
                    </a:cubicBezTo>
                    <a:cubicBezTo>
                      <a:pt x="851" y="6459"/>
                      <a:pt x="693" y="6302"/>
                      <a:pt x="693" y="6113"/>
                    </a:cubicBezTo>
                    <a:lnTo>
                      <a:pt x="693" y="1513"/>
                    </a:lnTo>
                    <a:cubicBezTo>
                      <a:pt x="284" y="1670"/>
                      <a:pt x="0" y="2048"/>
                      <a:pt x="0" y="2521"/>
                    </a:cubicBezTo>
                    <a:lnTo>
                      <a:pt x="0" y="8979"/>
                    </a:lnTo>
                    <a:cubicBezTo>
                      <a:pt x="0" y="9137"/>
                      <a:pt x="158" y="9295"/>
                      <a:pt x="347" y="9295"/>
                    </a:cubicBezTo>
                    <a:lnTo>
                      <a:pt x="2174" y="9295"/>
                    </a:lnTo>
                    <a:cubicBezTo>
                      <a:pt x="2080" y="8885"/>
                      <a:pt x="2111" y="8444"/>
                      <a:pt x="2363" y="8034"/>
                    </a:cubicBezTo>
                    <a:cubicBezTo>
                      <a:pt x="2489" y="7845"/>
                      <a:pt x="2647" y="7688"/>
                      <a:pt x="2836" y="7530"/>
                    </a:cubicBezTo>
                    <a:lnTo>
                      <a:pt x="2836" y="725"/>
                    </a:lnTo>
                    <a:cubicBezTo>
                      <a:pt x="2836" y="316"/>
                      <a:pt x="2489" y="1"/>
                      <a:pt x="211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305" name="Google Shape;305;p15"/>
          <p:cNvGrpSpPr/>
          <p:nvPr/>
        </p:nvGrpSpPr>
        <p:grpSpPr>
          <a:xfrm>
            <a:off x="-41080" y="457657"/>
            <a:ext cx="5711351" cy="2193045"/>
            <a:chOff x="457200" y="1461673"/>
            <a:chExt cx="2936429" cy="1066345"/>
          </a:xfrm>
        </p:grpSpPr>
        <p:grpSp>
          <p:nvGrpSpPr>
            <p:cNvPr id="306" name="Google Shape;306;p15"/>
            <p:cNvGrpSpPr/>
            <p:nvPr/>
          </p:nvGrpSpPr>
          <p:grpSpPr>
            <a:xfrm>
              <a:off x="457200" y="2455941"/>
              <a:ext cx="2936429" cy="72077"/>
              <a:chOff x="457200" y="2518791"/>
              <a:chExt cx="2936429" cy="72077"/>
            </a:xfrm>
          </p:grpSpPr>
          <p:sp>
            <p:nvSpPr>
              <p:cNvPr id="307" name="Google Shape;307;p15"/>
              <p:cNvSpPr/>
              <p:nvPr/>
            </p:nvSpPr>
            <p:spPr>
              <a:xfrm>
                <a:off x="3321553" y="2518791"/>
                <a:ext cx="72077" cy="72077"/>
              </a:xfrm>
              <a:custGeom>
                <a:avLst/>
                <a:gdLst/>
                <a:ahLst/>
                <a:cxnLst/>
                <a:rect l="l" t="t" r="r" b="b"/>
                <a:pathLst>
                  <a:path w="1605" h="1605" extrusionOk="0">
                    <a:moveTo>
                      <a:pt x="802" y="0"/>
                    </a:moveTo>
                    <a:cubicBezTo>
                      <a:pt x="376" y="0"/>
                      <a:pt x="0" y="351"/>
                      <a:pt x="0" y="802"/>
                    </a:cubicBezTo>
                    <a:cubicBezTo>
                      <a:pt x="0" y="1228"/>
                      <a:pt x="376" y="1604"/>
                      <a:pt x="802" y="1604"/>
                    </a:cubicBezTo>
                    <a:cubicBezTo>
                      <a:pt x="1253" y="1604"/>
                      <a:pt x="1604" y="1228"/>
                      <a:pt x="1604" y="802"/>
                    </a:cubicBezTo>
                    <a:cubicBezTo>
                      <a:pt x="1604" y="351"/>
                      <a:pt x="1253" y="0"/>
                      <a:pt x="80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308;p15"/>
              <p:cNvSpPr/>
              <p:nvPr/>
            </p:nvSpPr>
            <p:spPr>
              <a:xfrm>
                <a:off x="457200" y="2545779"/>
                <a:ext cx="2900486" cy="18053"/>
              </a:xfrm>
              <a:custGeom>
                <a:avLst/>
                <a:gdLst/>
                <a:ahLst/>
                <a:cxnLst/>
                <a:rect l="l" t="t" r="r" b="b"/>
                <a:pathLst>
                  <a:path w="64588" h="402" extrusionOk="0">
                    <a:moveTo>
                      <a:pt x="0" y="1"/>
                    </a:moveTo>
                    <a:lnTo>
                      <a:pt x="0" y="402"/>
                    </a:lnTo>
                    <a:lnTo>
                      <a:pt x="64587" y="402"/>
                    </a:lnTo>
                    <a:lnTo>
                      <a:pt x="64587"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09" name="Google Shape;309;p15"/>
            <p:cNvSpPr txBox="1"/>
            <p:nvPr/>
          </p:nvSpPr>
          <p:spPr>
            <a:xfrm>
              <a:off x="457350" y="1812099"/>
              <a:ext cx="1813800" cy="447900"/>
            </a:xfrm>
            <a:prstGeom prst="rect">
              <a:avLst/>
            </a:prstGeom>
            <a:no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Roboto"/>
                <a:ea typeface="Roboto"/>
                <a:cs typeface="Roboto"/>
                <a:sym typeface="Roboto"/>
              </a:endParaRPr>
            </a:p>
          </p:txBody>
        </p:sp>
        <p:sp>
          <p:nvSpPr>
            <p:cNvPr id="311" name="Google Shape;311;p15"/>
            <p:cNvSpPr/>
            <p:nvPr/>
          </p:nvSpPr>
          <p:spPr>
            <a:xfrm>
              <a:off x="2273594" y="1461673"/>
              <a:ext cx="808500" cy="808500"/>
            </a:xfrm>
            <a:prstGeom prst="ellipse">
              <a:avLst/>
            </a:pr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312;p15"/>
            <p:cNvSpPr/>
            <p:nvPr/>
          </p:nvSpPr>
          <p:spPr>
            <a:xfrm>
              <a:off x="2510539" y="1682871"/>
              <a:ext cx="334610" cy="333757"/>
            </a:xfrm>
            <a:custGeom>
              <a:avLst/>
              <a:gdLst/>
              <a:ahLst/>
              <a:cxnLst/>
              <a:rect l="l" t="t" r="r" b="b"/>
              <a:pathLst>
                <a:path w="12161" h="12130" extrusionOk="0">
                  <a:moveTo>
                    <a:pt x="3245" y="0"/>
                  </a:moveTo>
                  <a:cubicBezTo>
                    <a:pt x="3245" y="0"/>
                    <a:pt x="2174" y="820"/>
                    <a:pt x="2174" y="1765"/>
                  </a:cubicBezTo>
                  <a:cubicBezTo>
                    <a:pt x="2174" y="2363"/>
                    <a:pt x="2552" y="2930"/>
                    <a:pt x="2867" y="3245"/>
                  </a:cubicBezTo>
                  <a:lnTo>
                    <a:pt x="2867" y="4254"/>
                  </a:lnTo>
                  <a:cubicBezTo>
                    <a:pt x="2867" y="3466"/>
                    <a:pt x="2237" y="2836"/>
                    <a:pt x="1449" y="2836"/>
                  </a:cubicBezTo>
                  <a:lnTo>
                    <a:pt x="756" y="2836"/>
                  </a:lnTo>
                  <a:lnTo>
                    <a:pt x="756" y="3560"/>
                  </a:lnTo>
                  <a:cubicBezTo>
                    <a:pt x="756" y="4348"/>
                    <a:pt x="1386" y="4978"/>
                    <a:pt x="2174" y="4978"/>
                  </a:cubicBezTo>
                  <a:lnTo>
                    <a:pt x="2867" y="4978"/>
                  </a:lnTo>
                  <a:lnTo>
                    <a:pt x="2867" y="6742"/>
                  </a:lnTo>
                  <a:cubicBezTo>
                    <a:pt x="2867" y="5955"/>
                    <a:pt x="2237" y="5325"/>
                    <a:pt x="1449" y="5325"/>
                  </a:cubicBezTo>
                  <a:lnTo>
                    <a:pt x="756" y="5325"/>
                  </a:lnTo>
                  <a:lnTo>
                    <a:pt x="756" y="6018"/>
                  </a:lnTo>
                  <a:cubicBezTo>
                    <a:pt x="756" y="6805"/>
                    <a:pt x="1386" y="7467"/>
                    <a:pt x="2174" y="7467"/>
                  </a:cubicBezTo>
                  <a:lnTo>
                    <a:pt x="2867" y="7467"/>
                  </a:lnTo>
                  <a:lnTo>
                    <a:pt x="2867" y="9263"/>
                  </a:lnTo>
                  <a:cubicBezTo>
                    <a:pt x="2867" y="8475"/>
                    <a:pt x="2237" y="7845"/>
                    <a:pt x="1449" y="7845"/>
                  </a:cubicBezTo>
                  <a:lnTo>
                    <a:pt x="756" y="7845"/>
                  </a:lnTo>
                  <a:lnTo>
                    <a:pt x="756" y="8570"/>
                  </a:lnTo>
                  <a:cubicBezTo>
                    <a:pt x="756" y="9357"/>
                    <a:pt x="1386" y="9987"/>
                    <a:pt x="2174" y="9987"/>
                  </a:cubicBezTo>
                  <a:lnTo>
                    <a:pt x="2867" y="9987"/>
                  </a:lnTo>
                  <a:lnTo>
                    <a:pt x="2867" y="11437"/>
                  </a:lnTo>
                  <a:lnTo>
                    <a:pt x="347" y="11437"/>
                  </a:lnTo>
                  <a:cubicBezTo>
                    <a:pt x="158" y="11437"/>
                    <a:pt x="0" y="11594"/>
                    <a:pt x="0" y="11783"/>
                  </a:cubicBezTo>
                  <a:cubicBezTo>
                    <a:pt x="0" y="11972"/>
                    <a:pt x="158" y="12130"/>
                    <a:pt x="347" y="12130"/>
                  </a:cubicBezTo>
                  <a:lnTo>
                    <a:pt x="11814" y="12130"/>
                  </a:lnTo>
                  <a:cubicBezTo>
                    <a:pt x="12004" y="12130"/>
                    <a:pt x="12161" y="11972"/>
                    <a:pt x="12161" y="11783"/>
                  </a:cubicBezTo>
                  <a:cubicBezTo>
                    <a:pt x="12161" y="11594"/>
                    <a:pt x="12004" y="11437"/>
                    <a:pt x="11814" y="11437"/>
                  </a:cubicBezTo>
                  <a:lnTo>
                    <a:pt x="9294" y="11437"/>
                  </a:lnTo>
                  <a:lnTo>
                    <a:pt x="9294" y="9987"/>
                  </a:lnTo>
                  <a:lnTo>
                    <a:pt x="10019" y="9987"/>
                  </a:lnTo>
                  <a:cubicBezTo>
                    <a:pt x="10806" y="9987"/>
                    <a:pt x="11436" y="9357"/>
                    <a:pt x="11436" y="8570"/>
                  </a:cubicBezTo>
                  <a:lnTo>
                    <a:pt x="11436" y="7845"/>
                  </a:lnTo>
                  <a:lnTo>
                    <a:pt x="10712" y="7845"/>
                  </a:lnTo>
                  <a:cubicBezTo>
                    <a:pt x="9924" y="7845"/>
                    <a:pt x="9294" y="8475"/>
                    <a:pt x="9294" y="9263"/>
                  </a:cubicBezTo>
                  <a:lnTo>
                    <a:pt x="9294" y="7467"/>
                  </a:lnTo>
                  <a:lnTo>
                    <a:pt x="10019" y="7467"/>
                  </a:lnTo>
                  <a:cubicBezTo>
                    <a:pt x="10806" y="7467"/>
                    <a:pt x="11436" y="6805"/>
                    <a:pt x="11436" y="6018"/>
                  </a:cubicBezTo>
                  <a:lnTo>
                    <a:pt x="11436" y="5325"/>
                  </a:lnTo>
                  <a:lnTo>
                    <a:pt x="10712" y="5325"/>
                  </a:lnTo>
                  <a:cubicBezTo>
                    <a:pt x="9924" y="5325"/>
                    <a:pt x="9294" y="5955"/>
                    <a:pt x="9294" y="6742"/>
                  </a:cubicBezTo>
                  <a:lnTo>
                    <a:pt x="9294" y="4978"/>
                  </a:lnTo>
                  <a:lnTo>
                    <a:pt x="10019" y="4978"/>
                  </a:lnTo>
                  <a:cubicBezTo>
                    <a:pt x="10806" y="4978"/>
                    <a:pt x="11436" y="4348"/>
                    <a:pt x="11436" y="3560"/>
                  </a:cubicBezTo>
                  <a:lnTo>
                    <a:pt x="11436" y="2836"/>
                  </a:lnTo>
                  <a:lnTo>
                    <a:pt x="10712" y="2836"/>
                  </a:lnTo>
                  <a:cubicBezTo>
                    <a:pt x="9924" y="2836"/>
                    <a:pt x="9294" y="3466"/>
                    <a:pt x="9294" y="4254"/>
                  </a:cubicBezTo>
                  <a:lnTo>
                    <a:pt x="9294" y="3245"/>
                  </a:lnTo>
                  <a:cubicBezTo>
                    <a:pt x="9609" y="2930"/>
                    <a:pt x="10019" y="2363"/>
                    <a:pt x="10019" y="1765"/>
                  </a:cubicBezTo>
                  <a:cubicBezTo>
                    <a:pt x="10019" y="788"/>
                    <a:pt x="8948" y="0"/>
                    <a:pt x="8948" y="0"/>
                  </a:cubicBezTo>
                  <a:cubicBezTo>
                    <a:pt x="8948" y="0"/>
                    <a:pt x="7876" y="820"/>
                    <a:pt x="7876" y="1765"/>
                  </a:cubicBezTo>
                  <a:cubicBezTo>
                    <a:pt x="7876" y="2363"/>
                    <a:pt x="8286" y="2930"/>
                    <a:pt x="8601" y="3245"/>
                  </a:cubicBezTo>
                  <a:lnTo>
                    <a:pt x="8601" y="4254"/>
                  </a:lnTo>
                  <a:cubicBezTo>
                    <a:pt x="8601" y="3466"/>
                    <a:pt x="7971" y="2836"/>
                    <a:pt x="7183" y="2836"/>
                  </a:cubicBezTo>
                  <a:lnTo>
                    <a:pt x="6459" y="2836"/>
                  </a:lnTo>
                  <a:lnTo>
                    <a:pt x="6459" y="3560"/>
                  </a:lnTo>
                  <a:cubicBezTo>
                    <a:pt x="6459" y="4348"/>
                    <a:pt x="7089" y="4978"/>
                    <a:pt x="7876" y="4978"/>
                  </a:cubicBezTo>
                  <a:lnTo>
                    <a:pt x="8601" y="4978"/>
                  </a:lnTo>
                  <a:lnTo>
                    <a:pt x="8601" y="6742"/>
                  </a:lnTo>
                  <a:cubicBezTo>
                    <a:pt x="8601" y="5955"/>
                    <a:pt x="7971" y="5325"/>
                    <a:pt x="7183" y="5325"/>
                  </a:cubicBezTo>
                  <a:lnTo>
                    <a:pt x="6459" y="5325"/>
                  </a:lnTo>
                  <a:lnTo>
                    <a:pt x="6459" y="6018"/>
                  </a:lnTo>
                  <a:cubicBezTo>
                    <a:pt x="6459" y="6805"/>
                    <a:pt x="7089" y="7467"/>
                    <a:pt x="7876" y="7467"/>
                  </a:cubicBezTo>
                  <a:lnTo>
                    <a:pt x="8601" y="7467"/>
                  </a:lnTo>
                  <a:lnTo>
                    <a:pt x="8601" y="9263"/>
                  </a:lnTo>
                  <a:cubicBezTo>
                    <a:pt x="8601" y="8475"/>
                    <a:pt x="7971" y="7845"/>
                    <a:pt x="7183" y="7845"/>
                  </a:cubicBezTo>
                  <a:lnTo>
                    <a:pt x="6459" y="7845"/>
                  </a:lnTo>
                  <a:lnTo>
                    <a:pt x="6459" y="8570"/>
                  </a:lnTo>
                  <a:cubicBezTo>
                    <a:pt x="6459" y="9357"/>
                    <a:pt x="7089" y="9987"/>
                    <a:pt x="7876" y="9987"/>
                  </a:cubicBezTo>
                  <a:lnTo>
                    <a:pt x="8601" y="9987"/>
                  </a:lnTo>
                  <a:lnTo>
                    <a:pt x="8601" y="11437"/>
                  </a:lnTo>
                  <a:lnTo>
                    <a:pt x="3592" y="11437"/>
                  </a:lnTo>
                  <a:lnTo>
                    <a:pt x="3592" y="9987"/>
                  </a:lnTo>
                  <a:lnTo>
                    <a:pt x="4285" y="9987"/>
                  </a:lnTo>
                  <a:cubicBezTo>
                    <a:pt x="5072" y="9987"/>
                    <a:pt x="5703" y="9357"/>
                    <a:pt x="5703" y="8570"/>
                  </a:cubicBezTo>
                  <a:lnTo>
                    <a:pt x="5703" y="7845"/>
                  </a:lnTo>
                  <a:lnTo>
                    <a:pt x="5009" y="7845"/>
                  </a:lnTo>
                  <a:cubicBezTo>
                    <a:pt x="4222" y="7845"/>
                    <a:pt x="3592" y="8475"/>
                    <a:pt x="3592" y="9263"/>
                  </a:cubicBezTo>
                  <a:lnTo>
                    <a:pt x="3592" y="7467"/>
                  </a:lnTo>
                  <a:lnTo>
                    <a:pt x="4285" y="7467"/>
                  </a:lnTo>
                  <a:cubicBezTo>
                    <a:pt x="5072" y="7467"/>
                    <a:pt x="5703" y="6805"/>
                    <a:pt x="5703" y="6018"/>
                  </a:cubicBezTo>
                  <a:lnTo>
                    <a:pt x="5703" y="5325"/>
                  </a:lnTo>
                  <a:lnTo>
                    <a:pt x="5009" y="5325"/>
                  </a:lnTo>
                  <a:cubicBezTo>
                    <a:pt x="4222" y="5325"/>
                    <a:pt x="3592" y="5955"/>
                    <a:pt x="3592" y="6742"/>
                  </a:cubicBezTo>
                  <a:lnTo>
                    <a:pt x="3592" y="4978"/>
                  </a:lnTo>
                  <a:lnTo>
                    <a:pt x="4285" y="4978"/>
                  </a:lnTo>
                  <a:cubicBezTo>
                    <a:pt x="5072" y="4978"/>
                    <a:pt x="5703" y="4348"/>
                    <a:pt x="5703" y="3560"/>
                  </a:cubicBezTo>
                  <a:lnTo>
                    <a:pt x="5703" y="2836"/>
                  </a:lnTo>
                  <a:lnTo>
                    <a:pt x="5009" y="2836"/>
                  </a:lnTo>
                  <a:cubicBezTo>
                    <a:pt x="4222" y="2836"/>
                    <a:pt x="3592" y="3466"/>
                    <a:pt x="3592" y="4254"/>
                  </a:cubicBezTo>
                  <a:lnTo>
                    <a:pt x="3592" y="3245"/>
                  </a:lnTo>
                  <a:cubicBezTo>
                    <a:pt x="3907" y="2930"/>
                    <a:pt x="4285" y="2363"/>
                    <a:pt x="4285" y="1765"/>
                  </a:cubicBezTo>
                  <a:cubicBezTo>
                    <a:pt x="4285" y="788"/>
                    <a:pt x="3245" y="0"/>
                    <a:pt x="324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13" name="Rectangle 312"/>
          <p:cNvSpPr/>
          <p:nvPr/>
        </p:nvSpPr>
        <p:spPr>
          <a:xfrm>
            <a:off x="1012699" y="2034353"/>
            <a:ext cx="3517667" cy="1569660"/>
          </a:xfrm>
          <a:prstGeom prst="rect">
            <a:avLst/>
          </a:prstGeom>
        </p:spPr>
        <p:txBody>
          <a:bodyPr wrap="square">
            <a:spAutoFit/>
          </a:bodyPr>
          <a:lstStyle/>
          <a:p>
            <a:pPr marL="457200" marR="0" lvl="0" indent="-457200" algn="just" defTabSz="914400" rtl="0" eaLnBrk="1" fontAlgn="base" latinLnBrk="0" hangingPunct="1">
              <a:lnSpc>
                <a:spcPct val="100000"/>
              </a:lnSpc>
              <a:spcBef>
                <a:spcPct val="0"/>
              </a:spcBef>
              <a:spcAft>
                <a:spcPct val="0"/>
              </a:spcAft>
              <a:buClrTx/>
              <a:buSzTx/>
              <a:buFontTx/>
              <a:buAutoNum type="arabicPeriod"/>
              <a:tabLst>
                <a:tab pos="0" algn="l"/>
              </a:tabLst>
              <a:defRPr/>
            </a:pPr>
            <a:r>
              <a:rPr lang="en-US" sz="2400" b="1" dirty="0" err="1">
                <a:latin typeface="Times New Roman" pitchFamily="18" charset="0"/>
                <a:ea typeface="Calibri" pitchFamily="34" charset="0"/>
                <a:cs typeface="Times New Roman" pitchFamily="18" charset="0"/>
              </a:rPr>
              <a:t>Mô</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tả</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được</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quá</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trình</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hình</a:t>
            </a:r>
            <a:r>
              <a:rPr lang="en-US" sz="2400" b="1" dirty="0">
                <a:latin typeface="Times New Roman" pitchFamily="18" charset="0"/>
                <a:ea typeface="Calibri" pitchFamily="34" charset="0"/>
                <a:cs typeface="Times New Roman" pitchFamily="18" charset="0"/>
              </a:rPr>
              <a:t> </a:t>
            </a:r>
          </a:p>
          <a:p>
            <a:pPr marR="0" lvl="0" algn="just" defTabSz="914400" rtl="0" eaLnBrk="1" fontAlgn="base" latinLnBrk="0" hangingPunct="1">
              <a:lnSpc>
                <a:spcPct val="100000"/>
              </a:lnSpc>
              <a:spcBef>
                <a:spcPct val="0"/>
              </a:spcBef>
              <a:spcAft>
                <a:spcPct val="0"/>
              </a:spcAft>
              <a:buClrTx/>
              <a:buSzTx/>
              <a:tabLst>
                <a:tab pos="0" algn="l"/>
              </a:tabLst>
              <a:defRPr/>
            </a:pPr>
            <a:r>
              <a:rPr lang="en-US" sz="2400" b="1" dirty="0" err="1">
                <a:latin typeface="Times New Roman" pitchFamily="18" charset="0"/>
                <a:ea typeface="Calibri" pitchFamily="34" charset="0"/>
                <a:cs typeface="Times New Roman" pitchFamily="18" charset="0"/>
              </a:rPr>
              <a:t>thành</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và</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phát</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triển</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của</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Vương</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quốc</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Lào</a:t>
            </a:r>
            <a:endParaRPr kumimoji="0" lang="en-US" sz="2400" b="1" i="0" u="none" strike="noStrike" kern="1200" cap="none" spc="0" normalizeH="0" baseline="0" noProof="0" dirty="0">
              <a:ln>
                <a:noFill/>
              </a:ln>
              <a:effectLst/>
              <a:uLnTx/>
              <a:uFillTx/>
              <a:latin typeface="Times New Roman" pitchFamily="18" charset="0"/>
              <a:cs typeface="Times New Roman" pitchFamily="18" charset="0"/>
            </a:endParaRPr>
          </a:p>
        </p:txBody>
      </p:sp>
      <p:sp>
        <p:nvSpPr>
          <p:cNvPr id="2" name="Rectangle 1"/>
          <p:cNvSpPr/>
          <p:nvPr/>
        </p:nvSpPr>
        <p:spPr>
          <a:xfrm>
            <a:off x="8021520" y="5726250"/>
            <a:ext cx="4128434" cy="830997"/>
          </a:xfrm>
          <a:prstGeom prst="rect">
            <a:avLst/>
          </a:prstGeom>
        </p:spPr>
        <p:txBody>
          <a:bodyPr wrap="square">
            <a:spAutoFit/>
          </a:bodyPr>
          <a:lstStyle/>
          <a:p>
            <a:pPr lvl="0" algn="ctr" eaLnBrk="0" fontAlgn="base" hangingPunct="0">
              <a:spcBef>
                <a:spcPct val="0"/>
              </a:spcBef>
              <a:spcAft>
                <a:spcPct val="0"/>
              </a:spcAft>
              <a:tabLst>
                <a:tab pos="0" algn="l"/>
              </a:tabLst>
              <a:defRPr/>
            </a:pPr>
            <a:r>
              <a:rPr lang="en-US" sz="2400" b="1" dirty="0">
                <a:solidFill>
                  <a:prstClr val="black"/>
                </a:solidFill>
                <a:latin typeface="Times New Roman" panose="02020603050405020304" pitchFamily="18" charset="0"/>
                <a:cs typeface="Times New Roman" panose="02020603050405020304" pitchFamily="18" charset="0"/>
              </a:rPr>
              <a:t>3</a:t>
            </a:r>
            <a:r>
              <a:rPr lang="vi-VN"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Nêu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được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một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số</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nét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tiêu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biểu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về</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văn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hóa</a:t>
            </a:r>
            <a:endParaRPr lang="en-US" sz="2400" b="1" dirty="0">
              <a:solidFill>
                <a:prstClr val="black"/>
              </a:solidFill>
              <a:latin typeface="Times New Roman" pitchFamily="18" charset="0"/>
              <a:ea typeface="Calibri" pitchFamily="34" charset="0"/>
              <a:cs typeface="Times New Roman" pitchFamily="18" charset="0"/>
            </a:endParaRPr>
          </a:p>
        </p:txBody>
      </p:sp>
      <p:sp>
        <p:nvSpPr>
          <p:cNvPr id="3" name="TextBox 2"/>
          <p:cNvSpPr txBox="1"/>
          <p:nvPr/>
        </p:nvSpPr>
        <p:spPr>
          <a:xfrm>
            <a:off x="9225278" y="2099494"/>
            <a:ext cx="3156659" cy="1200329"/>
          </a:xfrm>
          <a:prstGeom prst="rect">
            <a:avLst/>
          </a:prstGeom>
          <a:noFill/>
        </p:spPr>
        <p:txBody>
          <a:bodyPr wrap="square" rtlCol="0">
            <a:spAutoFit/>
          </a:bodyPr>
          <a:lstStyle/>
          <a:p>
            <a:r>
              <a:rPr lang="en-US" sz="2400" b="1" dirty="0">
                <a:latin typeface="Times New Roman" panose="02020603050405020304" pitchFamily="18" charset="0"/>
                <a:ea typeface="SimSun" panose="02010600030101010101" pitchFamily="2" charset="-122"/>
                <a:cs typeface="Times New Roman" panose="02020603050405020304" pitchFamily="18" charset="0"/>
              </a:rPr>
              <a:t>2</a:t>
            </a:r>
            <a:r>
              <a:rPr lang="vi-VN" sz="2400" b="1" dirty="0">
                <a:latin typeface="Times New Roman" panose="02020603050405020304" pitchFamily="18" charset="0"/>
                <a:cs typeface="Times New Roman" panose="02020603050405020304" pitchFamily="18" charset="0"/>
              </a:rPr>
              <a:t>. Nhận </a:t>
            </a:r>
            <a:r>
              <a:rPr lang="en-US" sz="2400" b="1" dirty="0" err="1">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p>
          <a:p>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Lan </a:t>
            </a:r>
            <a:r>
              <a:rPr lang="en-US" sz="2400" b="1" dirty="0" err="1">
                <a:latin typeface="Times New Roman" panose="02020603050405020304" pitchFamily="18" charset="0"/>
                <a:cs typeface="Times New Roman" panose="02020603050405020304" pitchFamily="18" charset="0"/>
              </a:rPr>
              <a:t>Xang</a:t>
            </a:r>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911441" y="1526426"/>
            <a:ext cx="2894200" cy="3569377"/>
          </a:xfrm>
          <a:prstGeom prst="rect">
            <a:avLst/>
          </a:prstGeom>
        </p:spPr>
      </p:pic>
    </p:spTree>
    <p:extLst>
      <p:ext uri="{BB962C8B-B14F-4D97-AF65-F5344CB8AC3E}">
        <p14:creationId xmlns:p14="http://schemas.microsoft.com/office/powerpoint/2010/main" val="999173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3"/>
                                        </p:tgtEl>
                                        <p:attrNameLst>
                                          <p:attrName>style.visibility</p:attrName>
                                        </p:attrNameLst>
                                      </p:cBhvr>
                                      <p:to>
                                        <p:strVal val="visible"/>
                                      </p:to>
                                    </p:set>
                                    <p:anim calcmode="lin" valueType="num">
                                      <p:cBhvr>
                                        <p:cTn id="7" dur="500" fill="hold"/>
                                        <p:tgtEl>
                                          <p:spTgt spid="313"/>
                                        </p:tgtEl>
                                        <p:attrNameLst>
                                          <p:attrName>ppt_w</p:attrName>
                                        </p:attrNameLst>
                                      </p:cBhvr>
                                      <p:tavLst>
                                        <p:tav tm="0">
                                          <p:val>
                                            <p:fltVal val="0"/>
                                          </p:val>
                                        </p:tav>
                                        <p:tav tm="100000">
                                          <p:val>
                                            <p:strVal val="#ppt_w"/>
                                          </p:val>
                                        </p:tav>
                                      </p:tavLst>
                                    </p:anim>
                                    <p:anim calcmode="lin" valueType="num">
                                      <p:cBhvr>
                                        <p:cTn id="8" dur="500" fill="hold"/>
                                        <p:tgtEl>
                                          <p:spTgt spid="313"/>
                                        </p:tgtEl>
                                        <p:attrNameLst>
                                          <p:attrName>ppt_h</p:attrName>
                                        </p:attrNameLst>
                                      </p:cBhvr>
                                      <p:tavLst>
                                        <p:tav tm="0">
                                          <p:val>
                                            <p:fltVal val="0"/>
                                          </p:val>
                                        </p:tav>
                                        <p:tav tm="100000">
                                          <p:val>
                                            <p:strVal val="#ppt_h"/>
                                          </p:val>
                                        </p:tav>
                                      </p:tavLst>
                                    </p:anim>
                                    <p:animEffect transition="in" filter="fade">
                                      <p:cBhvr>
                                        <p:cTn id="9" dur="500"/>
                                        <p:tgtEl>
                                          <p:spTgt spid="3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1446" y="87778"/>
            <a:ext cx="7919883" cy="6770222"/>
          </a:xfrm>
          <a:prstGeom prst="rect">
            <a:avLst/>
          </a:prstGeom>
        </p:spPr>
      </p:pic>
      <p:sp>
        <p:nvSpPr>
          <p:cNvPr id="5" name="TextBox 4"/>
          <p:cNvSpPr txBox="1"/>
          <p:nvPr/>
        </p:nvSpPr>
        <p:spPr>
          <a:xfrm>
            <a:off x="9173498" y="1209368"/>
            <a:ext cx="2182760" cy="1815882"/>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quốc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2303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8361" y="840658"/>
            <a:ext cx="9910916" cy="2308324"/>
          </a:xfrm>
          <a:prstGeom prst="rect">
            <a:avLst/>
          </a:prstGeom>
        </p:spPr>
        <p:txBody>
          <a:bodyPr wrap="square">
            <a:spAutoFit/>
          </a:bodyPr>
          <a:lstStyle/>
          <a:p>
            <a:pPr algn="just">
              <a:spcAft>
                <a:spcPts val="0"/>
              </a:spcAft>
              <a:tabLst>
                <a:tab pos="76200" algn="l"/>
              </a:tabLst>
            </a:pPr>
            <a:r>
              <a:rPr lang="en-US" sz="3600" dirty="0" err="1">
                <a:latin typeface="Times New Roman" panose="02020603050405020304" pitchFamily="18" charset="0"/>
              </a:rPr>
              <a:t>Dựa</a:t>
            </a:r>
            <a:r>
              <a:rPr lang="en-US" sz="3600" dirty="0">
                <a:latin typeface="Times New Roman" panose="02020603050405020304" pitchFamily="18" charset="0"/>
              </a:rPr>
              <a:t> </a:t>
            </a:r>
            <a:r>
              <a:rPr lang="en-US" sz="3600" dirty="0" err="1">
                <a:latin typeface="Times New Roman" panose="02020603050405020304" pitchFamily="18" charset="0"/>
              </a:rPr>
              <a:t>vào</a:t>
            </a:r>
            <a:r>
              <a:rPr lang="en-US" sz="3600" dirty="0">
                <a:latin typeface="Times New Roman" panose="02020603050405020304" pitchFamily="18" charset="0"/>
              </a:rPr>
              <a:t> </a:t>
            </a:r>
            <a:r>
              <a:rPr lang="en-US" sz="3600" dirty="0" err="1">
                <a:latin typeface="Times New Roman" panose="02020603050405020304" pitchFamily="18" charset="0"/>
              </a:rPr>
              <a:t>những</a:t>
            </a:r>
            <a:r>
              <a:rPr lang="en-US" sz="3600" dirty="0">
                <a:latin typeface="Times New Roman" panose="02020603050405020304" pitchFamily="18" charset="0"/>
              </a:rPr>
              <a:t> </a:t>
            </a:r>
            <a:r>
              <a:rPr lang="en-US" sz="3600" dirty="0" err="1">
                <a:latin typeface="Times New Roman" panose="02020603050405020304" pitchFamily="18" charset="0"/>
              </a:rPr>
              <a:t>từ</a:t>
            </a:r>
            <a:r>
              <a:rPr lang="en-US" sz="3600" dirty="0">
                <a:latin typeface="Times New Roman" panose="02020603050405020304" pitchFamily="18" charset="0"/>
              </a:rPr>
              <a:t> </a:t>
            </a:r>
            <a:r>
              <a:rPr lang="en-US" sz="3600" dirty="0" err="1">
                <a:latin typeface="Times New Roman" panose="02020603050405020304" pitchFamily="18" charset="0"/>
              </a:rPr>
              <a:t>khóa</a:t>
            </a:r>
            <a:r>
              <a:rPr lang="en-US" sz="3600" dirty="0">
                <a:latin typeface="Times New Roman" panose="02020603050405020304" pitchFamily="18" charset="0"/>
              </a:rPr>
              <a:t> </a:t>
            </a:r>
            <a:r>
              <a:rPr lang="en-US" sz="3600" dirty="0" err="1">
                <a:latin typeface="Times New Roman" panose="02020603050405020304" pitchFamily="18" charset="0"/>
              </a:rPr>
              <a:t>dưới</a:t>
            </a:r>
            <a:r>
              <a:rPr lang="en-US" sz="3600" dirty="0">
                <a:latin typeface="Times New Roman" panose="02020603050405020304" pitchFamily="18" charset="0"/>
              </a:rPr>
              <a:t> </a:t>
            </a:r>
            <a:r>
              <a:rPr lang="en-US" sz="3600" dirty="0" err="1">
                <a:latin typeface="Times New Roman" panose="02020603050405020304" pitchFamily="18" charset="0"/>
              </a:rPr>
              <a:t>đây</a:t>
            </a:r>
            <a:r>
              <a:rPr lang="en-US" sz="3600" dirty="0">
                <a:latin typeface="Times New Roman" panose="02020603050405020304" pitchFamily="18" charset="0"/>
              </a:rPr>
              <a:t> </a:t>
            </a:r>
            <a:r>
              <a:rPr lang="en-US" sz="3600" dirty="0" err="1">
                <a:latin typeface="Times New Roman" panose="02020603050405020304" pitchFamily="18" charset="0"/>
              </a:rPr>
              <a:t>em</a:t>
            </a:r>
            <a:r>
              <a:rPr lang="en-US" sz="3600" dirty="0">
                <a:latin typeface="Times New Roman" panose="02020603050405020304" pitchFamily="18" charset="0"/>
              </a:rPr>
              <a:t> </a:t>
            </a:r>
            <a:r>
              <a:rPr lang="en-US" sz="3600" dirty="0" err="1">
                <a:latin typeface="Times New Roman" panose="02020603050405020304" pitchFamily="18" charset="0"/>
              </a:rPr>
              <a:t>hãy</a:t>
            </a:r>
            <a:r>
              <a:rPr lang="en-US" sz="3600" dirty="0">
                <a:latin typeface="Times New Roman" panose="02020603050405020304" pitchFamily="18" charset="0"/>
              </a:rPr>
              <a:t> </a:t>
            </a:r>
            <a:r>
              <a:rPr lang="en-US" sz="3600" dirty="0" err="1">
                <a:latin typeface="Times New Roman" panose="02020603050405020304" pitchFamily="18" charset="0"/>
              </a:rPr>
              <a:t>lập</a:t>
            </a:r>
            <a:r>
              <a:rPr lang="en-US" sz="3600" dirty="0">
                <a:latin typeface="Times New Roman" panose="02020603050405020304" pitchFamily="18" charset="0"/>
              </a:rPr>
              <a:t> </a:t>
            </a:r>
            <a:r>
              <a:rPr lang="en-US" sz="3600" dirty="0" err="1">
                <a:latin typeface="Times New Roman" panose="02020603050405020304" pitchFamily="18" charset="0"/>
              </a:rPr>
              <a:t>sơ</a:t>
            </a:r>
            <a:r>
              <a:rPr lang="en-US" sz="3600" dirty="0">
                <a:latin typeface="Times New Roman" panose="02020603050405020304" pitchFamily="18" charset="0"/>
              </a:rPr>
              <a:t> </a:t>
            </a:r>
            <a:r>
              <a:rPr lang="en-US" sz="3600" dirty="0" err="1">
                <a:latin typeface="Times New Roman" panose="02020603050405020304" pitchFamily="18" charset="0"/>
              </a:rPr>
              <a:t>đồ</a:t>
            </a:r>
            <a:r>
              <a:rPr lang="en-US" sz="3600" dirty="0">
                <a:latin typeface="Times New Roman" panose="02020603050405020304" pitchFamily="18" charset="0"/>
              </a:rPr>
              <a:t> </a:t>
            </a:r>
            <a:r>
              <a:rPr lang="en-US" sz="3600" dirty="0" err="1">
                <a:latin typeface="Times New Roman" panose="02020603050405020304" pitchFamily="18" charset="0"/>
              </a:rPr>
              <a:t>về</a:t>
            </a:r>
            <a:r>
              <a:rPr lang="en-US" sz="3600" dirty="0">
                <a:latin typeface="Times New Roman" panose="02020603050405020304" pitchFamily="18" charset="0"/>
              </a:rPr>
              <a:t> </a:t>
            </a:r>
            <a:r>
              <a:rPr lang="en-US" sz="3600" dirty="0" err="1">
                <a:latin typeface="Times New Roman" panose="02020603050405020304" pitchFamily="18" charset="0"/>
              </a:rPr>
              <a:t>quá</a:t>
            </a:r>
            <a:r>
              <a:rPr lang="en-US" sz="3600" dirty="0">
                <a:latin typeface="Times New Roman" panose="02020603050405020304" pitchFamily="18" charset="0"/>
              </a:rPr>
              <a:t> </a:t>
            </a:r>
            <a:r>
              <a:rPr lang="en-US" sz="3600" dirty="0" err="1">
                <a:latin typeface="Times New Roman" panose="02020603050405020304" pitchFamily="18" charset="0"/>
              </a:rPr>
              <a:t>trình</a:t>
            </a:r>
            <a:r>
              <a:rPr lang="en-US" sz="3600" dirty="0">
                <a:latin typeface="Times New Roman" panose="02020603050405020304" pitchFamily="18" charset="0"/>
              </a:rPr>
              <a:t> </a:t>
            </a:r>
            <a:r>
              <a:rPr lang="en-US" sz="3600" dirty="0" err="1">
                <a:latin typeface="Times New Roman" panose="02020603050405020304" pitchFamily="18" charset="0"/>
              </a:rPr>
              <a:t>hình</a:t>
            </a:r>
            <a:r>
              <a:rPr lang="en-US" sz="3600" dirty="0">
                <a:latin typeface="Times New Roman" panose="02020603050405020304" pitchFamily="18" charset="0"/>
              </a:rPr>
              <a:t> </a:t>
            </a:r>
            <a:r>
              <a:rPr lang="en-US" sz="3600" dirty="0" err="1">
                <a:latin typeface="Times New Roman" panose="02020603050405020304" pitchFamily="18" charset="0"/>
              </a:rPr>
              <a:t>thành</a:t>
            </a:r>
            <a:r>
              <a:rPr lang="en-US" sz="3600" dirty="0">
                <a:latin typeface="Times New Roman" panose="02020603050405020304" pitchFamily="18" charset="0"/>
              </a:rPr>
              <a:t> </a:t>
            </a:r>
            <a:r>
              <a:rPr lang="en-US" sz="3600" dirty="0" err="1">
                <a:latin typeface="Times New Roman" panose="02020603050405020304" pitchFamily="18" charset="0"/>
              </a:rPr>
              <a:t>phát</a:t>
            </a:r>
            <a:r>
              <a:rPr lang="en-US" sz="3600" dirty="0">
                <a:latin typeface="Times New Roman" panose="02020603050405020304" pitchFamily="18" charset="0"/>
              </a:rPr>
              <a:t> </a:t>
            </a:r>
            <a:r>
              <a:rPr lang="en-US" sz="3600" dirty="0" err="1">
                <a:latin typeface="Times New Roman" panose="02020603050405020304" pitchFamily="18" charset="0"/>
              </a:rPr>
              <a:t>triển</a:t>
            </a:r>
            <a:r>
              <a:rPr lang="en-US" sz="3600" dirty="0">
                <a:latin typeface="Times New Roman" panose="02020603050405020304" pitchFamily="18" charset="0"/>
              </a:rPr>
              <a:t> </a:t>
            </a:r>
            <a:r>
              <a:rPr lang="en-US" sz="3600" dirty="0" err="1">
                <a:latin typeface="Times New Roman" panose="02020603050405020304" pitchFamily="18" charset="0"/>
              </a:rPr>
              <a:t>của</a:t>
            </a:r>
            <a:r>
              <a:rPr lang="en-US" sz="3600" dirty="0">
                <a:latin typeface="Times New Roman" panose="02020603050405020304" pitchFamily="18" charset="0"/>
              </a:rPr>
              <a:t> </a:t>
            </a:r>
            <a:r>
              <a:rPr lang="en-US" sz="3600" dirty="0" err="1">
                <a:latin typeface="Times New Roman" panose="02020603050405020304" pitchFamily="18" charset="0"/>
              </a:rPr>
              <a:t>Vương</a:t>
            </a:r>
            <a:r>
              <a:rPr lang="en-US" sz="3600" dirty="0">
                <a:latin typeface="Times New Roman" panose="02020603050405020304" pitchFamily="18" charset="0"/>
              </a:rPr>
              <a:t> </a:t>
            </a:r>
            <a:r>
              <a:rPr lang="en-US" sz="3600" dirty="0" err="1">
                <a:latin typeface="Times New Roman" panose="02020603050405020304" pitchFamily="18" charset="0"/>
              </a:rPr>
              <a:t>quốc</a:t>
            </a:r>
            <a:r>
              <a:rPr lang="en-US" sz="3600" dirty="0">
                <a:latin typeface="Times New Roman" panose="02020603050405020304" pitchFamily="18" charset="0"/>
              </a:rPr>
              <a:t> </a:t>
            </a:r>
            <a:r>
              <a:rPr lang="en-US" sz="3600" dirty="0" err="1">
                <a:latin typeface="Times New Roman" panose="02020603050405020304" pitchFamily="18" charset="0"/>
              </a:rPr>
              <a:t>Lào</a:t>
            </a:r>
            <a:r>
              <a:rPr lang="en-US" sz="3600" dirty="0">
                <a:latin typeface="Times New Roman" panose="02020603050405020304" pitchFamily="18" charset="0"/>
              </a:rPr>
              <a:t>: </a:t>
            </a:r>
            <a:r>
              <a:rPr lang="en-US" sz="3600" b="1" dirty="0" err="1">
                <a:solidFill>
                  <a:srgbClr val="FF0000"/>
                </a:solidFill>
                <a:latin typeface="Times New Roman" panose="02020603050405020304" pitchFamily="18" charset="0"/>
              </a:rPr>
              <a:t>Lào</a:t>
            </a:r>
            <a:r>
              <a:rPr lang="en-US" sz="3600" b="1" dirty="0">
                <a:solidFill>
                  <a:srgbClr val="FF0000"/>
                </a:solidFill>
                <a:latin typeface="Times New Roman" panose="02020603050405020304" pitchFamily="18" charset="0"/>
              </a:rPr>
              <a:t> </a:t>
            </a:r>
            <a:r>
              <a:rPr lang="en-US" sz="3600" b="1" dirty="0" err="1">
                <a:solidFill>
                  <a:srgbClr val="FF0000"/>
                </a:solidFill>
                <a:latin typeface="Times New Roman" panose="02020603050405020304" pitchFamily="18" charset="0"/>
              </a:rPr>
              <a:t>Thơng</a:t>
            </a:r>
            <a:r>
              <a:rPr lang="en-US" sz="3600" b="1" dirty="0">
                <a:solidFill>
                  <a:srgbClr val="FF0000"/>
                </a:solidFill>
                <a:latin typeface="Times New Roman" panose="02020603050405020304" pitchFamily="18" charset="0"/>
              </a:rPr>
              <a:t>, </a:t>
            </a:r>
            <a:r>
              <a:rPr lang="en-US" sz="3600" b="1" dirty="0" err="1">
                <a:solidFill>
                  <a:srgbClr val="FF0000"/>
                </a:solidFill>
                <a:latin typeface="Times New Roman" panose="02020603050405020304" pitchFamily="18" charset="0"/>
              </a:rPr>
              <a:t>Lào</a:t>
            </a:r>
            <a:r>
              <a:rPr lang="en-US" sz="3600" b="1" dirty="0">
                <a:solidFill>
                  <a:srgbClr val="FF0000"/>
                </a:solidFill>
                <a:latin typeface="Times New Roman" panose="02020603050405020304" pitchFamily="18" charset="0"/>
              </a:rPr>
              <a:t> </a:t>
            </a:r>
            <a:r>
              <a:rPr lang="en-US" sz="3600" b="1" dirty="0" err="1">
                <a:solidFill>
                  <a:srgbClr val="FF0000"/>
                </a:solidFill>
                <a:latin typeface="Times New Roman" panose="02020603050405020304" pitchFamily="18" charset="0"/>
              </a:rPr>
              <a:t>Lùm</a:t>
            </a:r>
            <a:r>
              <a:rPr lang="en-US" sz="3600" b="1" dirty="0">
                <a:solidFill>
                  <a:srgbClr val="FF0000"/>
                </a:solidFill>
                <a:latin typeface="Times New Roman" panose="02020603050405020304" pitchFamily="18" charset="0"/>
              </a:rPr>
              <a:t>, </a:t>
            </a:r>
            <a:r>
              <a:rPr lang="en-US" sz="3600" b="1" dirty="0" err="1">
                <a:solidFill>
                  <a:srgbClr val="FF0000"/>
                </a:solidFill>
                <a:latin typeface="Times New Roman" panose="02020603050405020304" pitchFamily="18" charset="0"/>
              </a:rPr>
              <a:t>Pha</a:t>
            </a:r>
            <a:r>
              <a:rPr lang="en-US" sz="3600" b="1" dirty="0">
                <a:solidFill>
                  <a:srgbClr val="FF0000"/>
                </a:solidFill>
                <a:latin typeface="Times New Roman" panose="02020603050405020304" pitchFamily="18" charset="0"/>
              </a:rPr>
              <a:t> </a:t>
            </a:r>
            <a:r>
              <a:rPr lang="en-US" sz="3600" b="1" dirty="0" err="1">
                <a:solidFill>
                  <a:srgbClr val="FF0000"/>
                </a:solidFill>
                <a:latin typeface="Times New Roman" panose="02020603050405020304" pitchFamily="18" charset="0"/>
              </a:rPr>
              <a:t>Ngừm</a:t>
            </a:r>
            <a:r>
              <a:rPr lang="en-US" sz="3600" b="1" dirty="0">
                <a:solidFill>
                  <a:srgbClr val="FF0000"/>
                </a:solidFill>
                <a:latin typeface="Times New Roman" panose="02020603050405020304" pitchFamily="18" charset="0"/>
              </a:rPr>
              <a:t>, Lan </a:t>
            </a:r>
            <a:r>
              <a:rPr lang="en-US" sz="3600" b="1" dirty="0" err="1">
                <a:solidFill>
                  <a:srgbClr val="FF0000"/>
                </a:solidFill>
                <a:latin typeface="Times New Roman" panose="02020603050405020304" pitchFamily="18" charset="0"/>
              </a:rPr>
              <a:t>Xang</a:t>
            </a:r>
            <a:r>
              <a:rPr lang="en-US" sz="3600" b="1" dirty="0">
                <a:solidFill>
                  <a:srgbClr val="FF0000"/>
                </a:solidFill>
                <a:latin typeface="Times New Roman" panose="02020603050405020304" pitchFamily="18" charset="0"/>
              </a:rPr>
              <a:t>, 1353, </a:t>
            </a:r>
            <a:r>
              <a:rPr lang="en-US" sz="3600" b="1" dirty="0" err="1">
                <a:solidFill>
                  <a:srgbClr val="FF0000"/>
                </a:solidFill>
                <a:latin typeface="Times New Roman" panose="02020603050405020304" pitchFamily="18" charset="0"/>
              </a:rPr>
              <a:t>Mường</a:t>
            </a:r>
            <a:r>
              <a:rPr lang="en-US" sz="3600" b="1" dirty="0">
                <a:solidFill>
                  <a:srgbClr val="FF0000"/>
                </a:solidFill>
                <a:latin typeface="Times New Roman" panose="02020603050405020304" pitchFamily="18" charset="0"/>
              </a:rPr>
              <a:t> </a:t>
            </a:r>
            <a:r>
              <a:rPr lang="en-US" sz="3600" b="1" dirty="0" err="1">
                <a:solidFill>
                  <a:srgbClr val="FF0000"/>
                </a:solidFill>
                <a:latin typeface="Times New Roman" panose="02020603050405020304" pitchFamily="18" charset="0"/>
              </a:rPr>
              <a:t>cổ</a:t>
            </a:r>
            <a:r>
              <a:rPr lang="en-US" sz="3600" b="1" dirty="0">
                <a:solidFill>
                  <a:srgbClr val="FF0000"/>
                </a:solidFill>
                <a:latin typeface="Times New Roman" panose="02020603050405020304" pitchFamily="18" charset="0"/>
              </a:rPr>
              <a:t>.</a:t>
            </a:r>
            <a:endParaRPr lang="en-US" sz="3600" b="1" dirty="0">
              <a:solidFill>
                <a:srgbClr val="FF0000"/>
              </a:solidFill>
              <a:effectLst/>
            </a:endParaRPr>
          </a:p>
        </p:txBody>
      </p:sp>
    </p:spTree>
    <p:extLst>
      <p:ext uri="{BB962C8B-B14F-4D97-AF65-F5344CB8AC3E}">
        <p14:creationId xmlns:p14="http://schemas.microsoft.com/office/powerpoint/2010/main" val="2365030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83177" y="135698"/>
            <a:ext cx="4136273" cy="5869858"/>
          </a:xfrm>
          <a:prstGeom prst="rect">
            <a:avLst/>
          </a:prstGeom>
        </p:spPr>
      </p:pic>
      <p:sp>
        <p:nvSpPr>
          <p:cNvPr id="4" name="Rectangle 3"/>
          <p:cNvSpPr/>
          <p:nvPr/>
        </p:nvSpPr>
        <p:spPr>
          <a:xfrm>
            <a:off x="3883177" y="6167788"/>
            <a:ext cx="4930389" cy="523220"/>
          </a:xfrm>
          <a:prstGeom prst="rect">
            <a:avLst/>
          </a:prstGeom>
        </p:spPr>
        <p:txBody>
          <a:bodyPr wrap="none">
            <a:spAutoFit/>
          </a:bodyPr>
          <a:lstStyle/>
          <a:p>
            <a:r>
              <a:rPr lang="vi-VN" sz="2800" dirty="0">
                <a:solidFill>
                  <a:srgbClr val="FF0000"/>
                </a:solidFill>
                <a:latin typeface="+mj-lt"/>
              </a:rPr>
              <a:t>Tượng P</a:t>
            </a:r>
            <a:r>
              <a:rPr lang="vi-VN" sz="2800" dirty="0">
                <a:solidFill>
                  <a:srgbClr val="FF0000"/>
                </a:solidFill>
                <a:latin typeface="Times New Roman" panose="02020603050405020304" pitchFamily="18" charset="0"/>
                <a:cs typeface="Times New Roman" panose="02020603050405020304" pitchFamily="18" charset="0"/>
              </a:rPr>
              <a:t>h</a:t>
            </a:r>
            <a:r>
              <a:rPr lang="en-US" sz="2800" dirty="0">
                <a:solidFill>
                  <a:srgbClr val="FF0000"/>
                </a:solidFill>
                <a:latin typeface="Times New Roman" panose="02020603050405020304" pitchFamily="18" charset="0"/>
                <a:cs typeface="Times New Roman" panose="02020603050405020304" pitchFamily="18" charset="0"/>
              </a:rPr>
              <a:t>a</a:t>
            </a:r>
            <a:r>
              <a:rPr lang="vi-VN"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mj-lt"/>
              </a:rPr>
              <a:t>Ngừm ở Viêng Chăn.</a:t>
            </a:r>
            <a:endParaRPr lang="en-US" sz="2800" dirty="0">
              <a:solidFill>
                <a:srgbClr val="FF0000"/>
              </a:solidFill>
              <a:latin typeface="+mj-lt"/>
            </a:endParaRPr>
          </a:p>
        </p:txBody>
      </p:sp>
    </p:spTree>
    <p:extLst>
      <p:ext uri="{BB962C8B-B14F-4D97-AF65-F5344CB8AC3E}">
        <p14:creationId xmlns:p14="http://schemas.microsoft.com/office/powerpoint/2010/main" val="3414013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p:cNvSpPr>
            <a:spLocks/>
          </p:cNvSpPr>
          <p:nvPr/>
        </p:nvSpPr>
        <p:spPr bwMode="gray">
          <a:xfrm flipH="1">
            <a:off x="4060259" y="1568027"/>
            <a:ext cx="1746250" cy="1206500"/>
          </a:xfrm>
          <a:custGeom>
            <a:avLst/>
            <a:gdLst>
              <a:gd name="T0" fmla="*/ 336227 w 1299"/>
              <a:gd name="T1" fmla="*/ 1206500 h 1008"/>
              <a:gd name="T2" fmla="*/ 1441450 w 1299"/>
              <a:gd name="T3" fmla="*/ 1206500 h 1008"/>
              <a:gd name="T4" fmla="*/ 1438121 w 1299"/>
              <a:gd name="T5" fmla="*/ 377031 h 1008"/>
              <a:gd name="T6" fmla="*/ 1045301 w 1299"/>
              <a:gd name="T7" fmla="*/ 0 h 1008"/>
              <a:gd name="T8" fmla="*/ 3329 w 1299"/>
              <a:gd name="T9" fmla="*/ 0 h 1008"/>
              <a:gd name="T10" fmla="*/ 0 w 1299"/>
              <a:gd name="T11" fmla="*/ 865377 h 1008"/>
              <a:gd name="T12" fmla="*/ 336227 w 1299"/>
              <a:gd name="T13" fmla="*/ 1206500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rgbClr val="FF9900"/>
              </a:gs>
              <a:gs pos="100000">
                <a:srgbClr val="FFFFFF"/>
              </a:gs>
            </a:gsLst>
            <a:lin ang="2700000" scaled="1"/>
          </a:gra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3"/>
          <p:cNvSpPr>
            <a:spLocks/>
          </p:cNvSpPr>
          <p:nvPr/>
        </p:nvSpPr>
        <p:spPr bwMode="ltGray">
          <a:xfrm>
            <a:off x="5900738" y="1568027"/>
            <a:ext cx="1609725" cy="1206500"/>
          </a:xfrm>
          <a:custGeom>
            <a:avLst/>
            <a:gdLst>
              <a:gd name="T0" fmla="*/ 335857 w 1299"/>
              <a:gd name="T1" fmla="*/ 1206500 h 1008"/>
              <a:gd name="T2" fmla="*/ 1439863 w 1299"/>
              <a:gd name="T3" fmla="*/ 1206500 h 1008"/>
              <a:gd name="T4" fmla="*/ 1436538 w 1299"/>
              <a:gd name="T5" fmla="*/ 377031 h 1008"/>
              <a:gd name="T6" fmla="*/ 1044150 w 1299"/>
              <a:gd name="T7" fmla="*/ 0 h 1008"/>
              <a:gd name="T8" fmla="*/ 3325 w 1299"/>
              <a:gd name="T9" fmla="*/ 0 h 1008"/>
              <a:gd name="T10" fmla="*/ 0 w 1299"/>
              <a:gd name="T11" fmla="*/ 865377 h 1008"/>
              <a:gd name="T12" fmla="*/ 335857 w 1299"/>
              <a:gd name="T13" fmla="*/ 1206500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rgbClr val="009999"/>
              </a:gs>
              <a:gs pos="100000">
                <a:srgbClr val="FFFFFF"/>
              </a:gs>
            </a:gsLst>
            <a:lin ang="2700000" scaled="1"/>
          </a:gra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4"/>
          <p:cNvSpPr>
            <a:spLocks/>
          </p:cNvSpPr>
          <p:nvPr/>
        </p:nvSpPr>
        <p:spPr bwMode="ltGray">
          <a:xfrm>
            <a:off x="5319188" y="2648207"/>
            <a:ext cx="1746250" cy="1204913"/>
          </a:xfrm>
          <a:custGeom>
            <a:avLst/>
            <a:gdLst>
              <a:gd name="T0" fmla="*/ 336227 w 1299"/>
              <a:gd name="T1" fmla="*/ 1204913 h 1008"/>
              <a:gd name="T2" fmla="*/ 1441450 w 1299"/>
              <a:gd name="T3" fmla="*/ 1204913 h 1008"/>
              <a:gd name="T4" fmla="*/ 1438121 w 1299"/>
              <a:gd name="T5" fmla="*/ 376535 h 1008"/>
              <a:gd name="T6" fmla="*/ 1045301 w 1299"/>
              <a:gd name="T7" fmla="*/ 0 h 1008"/>
              <a:gd name="T8" fmla="*/ 3329 w 1299"/>
              <a:gd name="T9" fmla="*/ 0 h 1008"/>
              <a:gd name="T10" fmla="*/ 0 w 1299"/>
              <a:gd name="T11" fmla="*/ 864238 h 1008"/>
              <a:gd name="T12" fmla="*/ 336227 w 1299"/>
              <a:gd name="T13" fmla="*/ 1204913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chemeClr val="accent2"/>
              </a:gs>
              <a:gs pos="100000">
                <a:srgbClr val="FFFFFF"/>
              </a:gs>
            </a:gsLst>
            <a:lin ang="2700000" scaled="1"/>
          </a:gra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Text Box 7"/>
          <p:cNvSpPr txBox="1">
            <a:spLocks noChangeArrowheads="1"/>
          </p:cNvSpPr>
          <p:nvPr/>
        </p:nvSpPr>
        <p:spPr bwMode="black">
          <a:xfrm>
            <a:off x="5806509" y="2036069"/>
            <a:ext cx="1571625" cy="430887"/>
          </a:xfrm>
          <a:prstGeom prst="rect">
            <a:avLst/>
          </a:prstGeom>
          <a:noFill/>
          <a:ln w="9525" algn="ctr">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200" b="1" i="0" u="none" strike="noStrike" kern="1200" cap="none" spc="0" normalizeH="0" baseline="0" noProof="0">
                <a:ln>
                  <a:noFill/>
                </a:ln>
                <a:solidFill>
                  <a:srgbClr val="000000"/>
                </a:solidFill>
                <a:effectLst/>
                <a:uLnTx/>
                <a:uFillTx/>
                <a:latin typeface="Arial" charset="0"/>
                <a:ea typeface="+mn-ea"/>
                <a:cs typeface="+mn-cs"/>
              </a:rPr>
              <a:t> </a:t>
            </a:r>
            <a:endParaRPr kumimoji="0" lang="en-US" sz="22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Freeform 15"/>
          <p:cNvSpPr>
            <a:spLocks/>
          </p:cNvSpPr>
          <p:nvPr/>
        </p:nvSpPr>
        <p:spPr bwMode="gray">
          <a:xfrm flipH="1">
            <a:off x="174513" y="596343"/>
            <a:ext cx="3825421" cy="1895719"/>
          </a:xfrm>
          <a:custGeom>
            <a:avLst/>
            <a:gdLst>
              <a:gd name="T0" fmla="*/ 656162 w 1299"/>
              <a:gd name="T1" fmla="*/ 1206500 h 1008"/>
              <a:gd name="T2" fmla="*/ 2813050 w 1299"/>
              <a:gd name="T3" fmla="*/ 1206500 h 1008"/>
              <a:gd name="T4" fmla="*/ 2806553 w 1299"/>
              <a:gd name="T5" fmla="*/ 377031 h 1008"/>
              <a:gd name="T6" fmla="*/ 2039948 w 1299"/>
              <a:gd name="T7" fmla="*/ 0 h 1008"/>
              <a:gd name="T8" fmla="*/ 6497 w 1299"/>
              <a:gd name="T9" fmla="*/ 0 h 1008"/>
              <a:gd name="T10" fmla="*/ 0 w 1299"/>
              <a:gd name="T11" fmla="*/ 865377 h 1008"/>
              <a:gd name="T12" fmla="*/ 656162 w 1299"/>
              <a:gd name="T13" fmla="*/ 1206500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anchor="ctr"/>
          <a:lstStyle/>
          <a:p>
            <a:pPr lvl="0" fontAlgn="base">
              <a:spcBef>
                <a:spcPct val="0"/>
              </a:spcBef>
              <a:spcAft>
                <a:spcPct val="0"/>
              </a:spcAft>
              <a:defRPr/>
            </a:pPr>
            <a:r>
              <a:rPr lang="vi-VN" altLang="en-US" sz="3200" b="1" i="1" dirty="0">
                <a:solidFill>
                  <a:srgbClr val="FF0000"/>
                </a:solidFill>
                <a:latin typeface="Times New Roman" panose="02020603050405020304" pitchFamily="18" charset="0"/>
                <a:ea typeface="微软雅黑"/>
                <a:cs typeface="Times New Roman" panose="02020603050405020304" pitchFamily="18" charset="0"/>
              </a:rPr>
              <a:t>NHÓM </a:t>
            </a:r>
            <a:r>
              <a:rPr lang="en-US" altLang="en-US" sz="3200" b="1" i="1" dirty="0">
                <a:solidFill>
                  <a:srgbClr val="FF0000"/>
                </a:solidFill>
                <a:latin typeface="Times New Roman" panose="02020603050405020304" pitchFamily="18" charset="0"/>
                <a:ea typeface="微软雅黑"/>
                <a:cs typeface="Times New Roman" panose="02020603050405020304" pitchFamily="18" charset="0"/>
              </a:rPr>
              <a:t>1</a:t>
            </a:r>
            <a:endParaRPr lang="vi-VN" altLang="en-US" sz="3200" b="1" i="1" dirty="0">
              <a:solidFill>
                <a:srgbClr val="FF0000"/>
              </a:solidFill>
              <a:latin typeface="Times New Roman" panose="02020603050405020304" pitchFamily="18" charset="0"/>
              <a:ea typeface="微软雅黑"/>
              <a:cs typeface="Times New Roman" panose="02020603050405020304" pitchFamily="18" charset="0"/>
            </a:endParaRPr>
          </a:p>
          <a:p>
            <a:pPr lvl="0"/>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Lan </a:t>
            </a:r>
            <a:r>
              <a:rPr lang="en-US" sz="2800" dirty="0" err="1">
                <a:latin typeface="Times New Roman" panose="02020603050405020304" pitchFamily="18" charset="0"/>
                <a:cs typeface="Times New Roman" panose="02020603050405020304" pitchFamily="18" charset="0"/>
              </a:rPr>
              <a:t>Xang</a:t>
            </a:r>
            <a:r>
              <a:rPr lang="en-US" sz="2800" dirty="0">
                <a:latin typeface="Times New Roman" panose="02020603050405020304" pitchFamily="18" charset="0"/>
                <a:cs typeface="Times New Roman" panose="02020603050405020304" pitchFamily="18" charset="0"/>
              </a:rPr>
              <a:t>.</a:t>
            </a:r>
          </a:p>
        </p:txBody>
      </p:sp>
      <p:sp>
        <p:nvSpPr>
          <p:cNvPr id="13" name="Bent Arrow 12"/>
          <p:cNvSpPr/>
          <p:nvPr/>
        </p:nvSpPr>
        <p:spPr>
          <a:xfrm flipH="1">
            <a:off x="4069784" y="1445394"/>
            <a:ext cx="457200" cy="487362"/>
          </a:xfrm>
          <a:prstGeom prst="bentArrow">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Freeform 18"/>
          <p:cNvSpPr>
            <a:spLocks/>
          </p:cNvSpPr>
          <p:nvPr/>
        </p:nvSpPr>
        <p:spPr bwMode="ltGray">
          <a:xfrm>
            <a:off x="7772402" y="707951"/>
            <a:ext cx="4419598" cy="2816914"/>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anchor="ctr"/>
          <a:lstStyle/>
          <a:p>
            <a:pPr lvl="0" fontAlgn="base">
              <a:spcBef>
                <a:spcPct val="0"/>
              </a:spcBef>
              <a:spcAft>
                <a:spcPct val="0"/>
              </a:spcAft>
              <a:defRPr/>
            </a:pPr>
            <a:r>
              <a:rPr lang="vi-VN" altLang="en-US" sz="3200" b="1" i="1" dirty="0">
                <a:solidFill>
                  <a:srgbClr val="FF0000"/>
                </a:solidFill>
                <a:latin typeface="Times New Roman" panose="02020603050405020304" pitchFamily="18" charset="0"/>
                <a:ea typeface="微软雅黑"/>
                <a:cs typeface="Times New Roman" panose="02020603050405020304" pitchFamily="18" charset="0"/>
              </a:rPr>
              <a:t>NHÓM </a:t>
            </a:r>
            <a:r>
              <a:rPr lang="en-US" altLang="en-US" sz="3200" b="1" i="1" dirty="0">
                <a:solidFill>
                  <a:srgbClr val="FF0000"/>
                </a:solidFill>
                <a:latin typeface="Times New Roman" panose="02020603050405020304" pitchFamily="18" charset="0"/>
                <a:ea typeface="微软雅黑"/>
                <a:cs typeface="Times New Roman" panose="02020603050405020304" pitchFamily="18" charset="0"/>
              </a:rPr>
              <a:t>2</a:t>
            </a:r>
            <a:endParaRPr lang="vi-VN" altLang="en-US" sz="3200" b="1" i="1" dirty="0">
              <a:solidFill>
                <a:srgbClr val="FF0000"/>
              </a:solidFill>
              <a:latin typeface="Times New Roman" panose="02020603050405020304" pitchFamily="18" charset="0"/>
              <a:ea typeface="微软雅黑"/>
              <a:cs typeface="Times New Roman" panose="02020603050405020304" pitchFamily="18" charset="0"/>
            </a:endParaRPr>
          </a:p>
          <a:p>
            <a:pPr lvl="0" fontAlgn="base">
              <a:spcBef>
                <a:spcPct val="0"/>
              </a:spcBef>
              <a:spcAft>
                <a:spcPct val="0"/>
              </a:spcAft>
              <a:defRPr/>
            </a:pP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Lan </a:t>
            </a:r>
            <a:r>
              <a:rPr lang="en-US" sz="2800" dirty="0" err="1">
                <a:latin typeface="Times New Roman" panose="02020603050405020304" pitchFamily="18" charset="0"/>
                <a:cs typeface="Times New Roman" panose="02020603050405020304" pitchFamily="18" charset="0"/>
              </a:rPr>
              <a:t>Xang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endParaRPr lang="en-US" altLang="en-US" sz="2800" b="1" dirty="0">
              <a:solidFill>
                <a:prstClr val="black"/>
              </a:solidFill>
              <a:latin typeface="Times New Roman" panose="02020603050405020304" pitchFamily="18" charset="0"/>
              <a:ea typeface="微软雅黑"/>
              <a:cs typeface="Times New Roman" panose="02020603050405020304" pitchFamily="18" charset="0"/>
            </a:endParaRPr>
          </a:p>
        </p:txBody>
      </p:sp>
      <p:sp>
        <p:nvSpPr>
          <p:cNvPr id="15" name="Bent Arrow 14"/>
          <p:cNvSpPr/>
          <p:nvPr/>
        </p:nvSpPr>
        <p:spPr>
          <a:xfrm>
            <a:off x="7315201" y="1404994"/>
            <a:ext cx="457200" cy="487362"/>
          </a:xfrm>
          <a:prstGeom prst="bentArrow">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Freeform 22"/>
          <p:cNvSpPr>
            <a:spLocks/>
          </p:cNvSpPr>
          <p:nvPr/>
        </p:nvSpPr>
        <p:spPr bwMode="ltGray">
          <a:xfrm>
            <a:off x="3126659" y="4121765"/>
            <a:ext cx="6533536" cy="2547358"/>
          </a:xfrm>
          <a:custGeom>
            <a:avLst/>
            <a:gdLst>
              <a:gd name="T0" fmla="*/ 639869 w 1299"/>
              <a:gd name="T1" fmla="*/ 1204913 h 1008"/>
              <a:gd name="T2" fmla="*/ 2743200 w 1299"/>
              <a:gd name="T3" fmla="*/ 1204913 h 1008"/>
              <a:gd name="T4" fmla="*/ 2736865 w 1299"/>
              <a:gd name="T5" fmla="*/ 376535 h 1008"/>
              <a:gd name="T6" fmla="*/ 1989295 w 1299"/>
              <a:gd name="T7" fmla="*/ 0 h 1008"/>
              <a:gd name="T8" fmla="*/ 6335 w 1299"/>
              <a:gd name="T9" fmla="*/ 0 h 1008"/>
              <a:gd name="T10" fmla="*/ 0 w 1299"/>
              <a:gd name="T11" fmla="*/ 864238 h 1008"/>
              <a:gd name="T12" fmla="*/ 639869 w 1299"/>
              <a:gd name="T13" fmla="*/ 1204913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lvl="0" fontAlgn="base">
              <a:spcBef>
                <a:spcPct val="0"/>
              </a:spcBef>
              <a:spcAft>
                <a:spcPct val="0"/>
              </a:spcAft>
              <a:defRPr/>
            </a:pPr>
            <a:r>
              <a:rPr lang="vi-VN" altLang="en-US" sz="3200" b="1" i="1" dirty="0">
                <a:solidFill>
                  <a:srgbClr val="FF0000"/>
                </a:solidFill>
                <a:latin typeface="Times New Roman" panose="02020603050405020304" pitchFamily="18" charset="0"/>
                <a:ea typeface="微软雅黑"/>
                <a:cs typeface="Times New Roman" panose="02020603050405020304" pitchFamily="18" charset="0"/>
              </a:rPr>
              <a:t>NHÓM </a:t>
            </a:r>
            <a:r>
              <a:rPr lang="en-US" altLang="en-US" sz="3200" b="1" i="1" dirty="0">
                <a:solidFill>
                  <a:srgbClr val="FF0000"/>
                </a:solidFill>
                <a:latin typeface="Times New Roman" panose="02020603050405020304" pitchFamily="18" charset="0"/>
                <a:ea typeface="微软雅黑"/>
                <a:cs typeface="Times New Roman" panose="02020603050405020304" pitchFamily="18" charset="0"/>
              </a:rPr>
              <a:t>3</a:t>
            </a:r>
            <a:endParaRPr lang="vi-VN" altLang="en-US" sz="3200" b="1" i="1" dirty="0">
              <a:solidFill>
                <a:srgbClr val="FF0000"/>
              </a:solidFill>
              <a:latin typeface="Times New Roman" panose="02020603050405020304" pitchFamily="18" charset="0"/>
              <a:ea typeface="微软雅黑"/>
              <a:cs typeface="Times New Roman" panose="02020603050405020304" pitchFamily="18" charset="0"/>
            </a:endParaRPr>
          </a:p>
          <a:p>
            <a:pPr lvl="0"/>
            <a:r>
              <a:rPr lang="en-US" sz="3000" dirty="0" err="1">
                <a:latin typeface="Times New Roman" panose="02020603050405020304" pitchFamily="18" charset="0"/>
                <a:cs typeface="Times New Roman" panose="02020603050405020304" pitchFamily="18" charset="0"/>
              </a:rPr>
              <a:t>Chính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ngoại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quốc</a:t>
            </a:r>
            <a:r>
              <a:rPr lang="en-US" sz="3000" dirty="0">
                <a:latin typeface="Times New Roman" panose="02020603050405020304" pitchFamily="18" charset="0"/>
                <a:cs typeface="Times New Roman" panose="02020603050405020304" pitchFamily="18" charset="0"/>
              </a:rPr>
              <a:t> Lan </a:t>
            </a:r>
            <a:r>
              <a:rPr lang="en-US" sz="3000" dirty="0" err="1">
                <a:latin typeface="Times New Roman" panose="02020603050405020304" pitchFamily="18" charset="0"/>
                <a:cs typeface="Times New Roman" panose="02020603050405020304" pitchFamily="18" charset="0"/>
              </a:rPr>
              <a:t>Xang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hành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dân</a:t>
            </a:r>
            <a:r>
              <a:rPr lang="en-US" sz="3000" dirty="0">
                <a:latin typeface="Times New Roman" panose="02020603050405020304" pitchFamily="18" charset="0"/>
                <a:cs typeface="Times New Roman" panose="02020603050405020304" pitchFamily="18" charset="0"/>
              </a:rPr>
              <a:t> Lan </a:t>
            </a:r>
            <a:r>
              <a:rPr lang="en-US" sz="3000" dirty="0" err="1">
                <a:latin typeface="Times New Roman" panose="02020603050405020304" pitchFamily="18" charset="0"/>
                <a:cs typeface="Times New Roman" panose="02020603050405020304" pitchFamily="18" charset="0"/>
              </a:rPr>
              <a:t>Xang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trước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sự</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xâm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kẻ</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thù</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a:t>
            </a:r>
          </a:p>
        </p:txBody>
      </p:sp>
      <p:sp>
        <p:nvSpPr>
          <p:cNvPr id="18" name="Bent Arrow 17"/>
          <p:cNvSpPr/>
          <p:nvPr/>
        </p:nvSpPr>
        <p:spPr>
          <a:xfrm flipH="1" flipV="1">
            <a:off x="5657513" y="3763052"/>
            <a:ext cx="457200" cy="474662"/>
          </a:xfrm>
          <a:prstGeom prst="bentArrow">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WordArt 41" descr="Paper bag"/>
          <p:cNvSpPr>
            <a:spLocks noChangeArrowheads="1" noChangeShapeType="1" noTextEdit="1"/>
          </p:cNvSpPr>
          <p:nvPr/>
        </p:nvSpPr>
        <p:spPr bwMode="auto">
          <a:xfrm>
            <a:off x="2209800" y="0"/>
            <a:ext cx="7772400" cy="664488"/>
          </a:xfrm>
          <a:prstGeom prst="rect">
            <a:avLst/>
          </a:prstGeom>
          <a:solidFill>
            <a:schemeClr val="accent6">
              <a:lumMod val="20000"/>
              <a:lumOff val="80000"/>
            </a:schemeClr>
          </a:solidFill>
        </p:spPr>
        <p:txBody>
          <a:bodyPr wrap="none" fromWordArt="1">
            <a:prstTxWarp prst="textPlain">
              <a:avLst>
                <a:gd name="adj" fmla="val 50018"/>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err="1">
                <a:ln w="9525">
                  <a:solidFill>
                    <a:srgbClr val="008000"/>
                  </a:solidFill>
                  <a:round/>
                  <a:headEnd/>
                  <a:tailEnd/>
                </a:ln>
                <a:solidFill>
                  <a:srgbClr val="FF0000"/>
                </a:solidFill>
                <a:effectLst/>
                <a:uLnTx/>
                <a:uFillTx/>
                <a:latin typeface="Times New Roman"/>
                <a:ea typeface="+mn-ea"/>
                <a:cs typeface="Times New Roman"/>
              </a:rPr>
              <a:t>Vương</a:t>
            </a:r>
            <a:r>
              <a:rPr kumimoji="0" lang="en-US" sz="3600" b="1" i="0" u="none" strike="noStrike" kern="10" cap="none" spc="0" normalizeH="0" baseline="0" noProof="0" dirty="0">
                <a:ln w="9525">
                  <a:solidFill>
                    <a:srgbClr val="008000"/>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9525">
                  <a:solidFill>
                    <a:srgbClr val="008000"/>
                  </a:solidFill>
                  <a:round/>
                  <a:headEnd/>
                  <a:tailEnd/>
                </a:ln>
                <a:solidFill>
                  <a:srgbClr val="FF0000"/>
                </a:solidFill>
                <a:effectLst/>
                <a:uLnTx/>
                <a:uFillTx/>
                <a:latin typeface="Times New Roman"/>
                <a:ea typeface="+mn-ea"/>
                <a:cs typeface="Times New Roman"/>
              </a:rPr>
              <a:t>quốc</a:t>
            </a:r>
            <a:r>
              <a:rPr kumimoji="0" lang="en-US" sz="3600" b="1" i="0" u="none" strike="noStrike" kern="10" cap="none" spc="0" normalizeH="0" noProof="0" dirty="0">
                <a:ln w="9525">
                  <a:solidFill>
                    <a:srgbClr val="008000"/>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noProof="0" dirty="0" err="1">
                <a:ln w="9525">
                  <a:solidFill>
                    <a:srgbClr val="008000"/>
                  </a:solidFill>
                  <a:round/>
                  <a:headEnd/>
                  <a:tailEnd/>
                </a:ln>
                <a:solidFill>
                  <a:srgbClr val="FF0000"/>
                </a:solidFill>
                <a:effectLst/>
                <a:uLnTx/>
                <a:uFillTx/>
                <a:latin typeface="Times New Roman"/>
                <a:ea typeface="+mn-ea"/>
                <a:cs typeface="Times New Roman"/>
              </a:rPr>
              <a:t>Lào</a:t>
            </a:r>
            <a:r>
              <a:rPr kumimoji="0" lang="en-US" sz="3600" b="1" i="0" u="none" strike="noStrike" kern="10" cap="none" spc="0" normalizeH="0" noProof="0" dirty="0">
                <a:ln w="9525">
                  <a:solidFill>
                    <a:srgbClr val="008000"/>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noProof="0" dirty="0" err="1">
                <a:ln w="9525">
                  <a:solidFill>
                    <a:srgbClr val="008000"/>
                  </a:solidFill>
                  <a:round/>
                  <a:headEnd/>
                  <a:tailEnd/>
                </a:ln>
                <a:solidFill>
                  <a:srgbClr val="FF0000"/>
                </a:solidFill>
                <a:effectLst/>
                <a:uLnTx/>
                <a:uFillTx/>
                <a:latin typeface="Times New Roman"/>
                <a:ea typeface="+mn-ea"/>
                <a:cs typeface="Times New Roman"/>
              </a:rPr>
              <a:t>thời</a:t>
            </a:r>
            <a:r>
              <a:rPr kumimoji="0" lang="en-US" sz="3600" b="1" i="0" u="none" strike="noStrike" kern="10" cap="none" spc="0" normalizeH="0" noProof="0" dirty="0">
                <a:ln w="9525">
                  <a:solidFill>
                    <a:srgbClr val="008000"/>
                  </a:solidFill>
                  <a:round/>
                  <a:headEnd/>
                  <a:tailEnd/>
                </a:ln>
                <a:solidFill>
                  <a:srgbClr val="FF0000"/>
                </a:solidFill>
                <a:effectLst/>
                <a:uLnTx/>
                <a:uFillTx/>
                <a:latin typeface="Times New Roman"/>
                <a:ea typeface="+mn-ea"/>
                <a:cs typeface="Times New Roman"/>
              </a:rPr>
              <a:t> Lan </a:t>
            </a:r>
            <a:r>
              <a:rPr kumimoji="0" lang="en-US" sz="3600" b="1" i="0" u="none" strike="noStrike" kern="10" cap="none" spc="0" normalizeH="0" noProof="0" dirty="0" err="1">
                <a:ln w="9525">
                  <a:solidFill>
                    <a:srgbClr val="008000"/>
                  </a:solidFill>
                  <a:round/>
                  <a:headEnd/>
                  <a:tailEnd/>
                </a:ln>
                <a:solidFill>
                  <a:srgbClr val="FF0000"/>
                </a:solidFill>
                <a:effectLst/>
                <a:uLnTx/>
                <a:uFillTx/>
                <a:latin typeface="Times New Roman"/>
                <a:ea typeface="+mn-ea"/>
                <a:cs typeface="Times New Roman"/>
              </a:rPr>
              <a:t>Xang</a:t>
            </a:r>
            <a:endParaRPr kumimoji="0" lang="en-US" sz="3600" b="1" i="0" u="none" strike="noStrike" kern="10" cap="none" spc="0" normalizeH="0" baseline="0" noProof="0" dirty="0">
              <a:ln w="9525">
                <a:solidFill>
                  <a:srgbClr val="008000"/>
                </a:solidFill>
                <a:round/>
                <a:headEnd/>
                <a:tailEnd/>
              </a:ln>
              <a:solidFill>
                <a:srgbClr val="FF0000"/>
              </a:solidFill>
              <a:effectLst/>
              <a:uLnTx/>
              <a:uFillTx/>
              <a:latin typeface="Times New Roman"/>
              <a:ea typeface="+mn-ea"/>
              <a:cs typeface="Times New Roman"/>
            </a:endParaRPr>
          </a:p>
        </p:txBody>
      </p:sp>
      <p:pic>
        <p:nvPicPr>
          <p:cNvPr id="3" name="Picture 2"/>
          <p:cNvPicPr>
            <a:picLocks noChangeAspect="1"/>
          </p:cNvPicPr>
          <p:nvPr/>
        </p:nvPicPr>
        <p:blipFill>
          <a:blip r:embed="rId2"/>
          <a:stretch>
            <a:fillRect/>
          </a:stretch>
        </p:blipFill>
        <p:spPr>
          <a:xfrm>
            <a:off x="4939503" y="694189"/>
            <a:ext cx="2016125" cy="3214017"/>
          </a:xfrm>
          <a:prstGeom prst="rect">
            <a:avLst/>
          </a:prstGeom>
        </p:spPr>
      </p:pic>
    </p:spTree>
    <p:extLst>
      <p:ext uri="{BB962C8B-B14F-4D97-AF65-F5344CB8AC3E}">
        <p14:creationId xmlns:p14="http://schemas.microsoft.com/office/powerpoint/2010/main" val="3866473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4"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9152"/>
            <a:ext cx="5294671" cy="888488"/>
          </a:xfrm>
        </p:spPr>
        <p:txBody>
          <a:bodyPr>
            <a:normAutofit/>
          </a:bodyPr>
          <a:lstStyle/>
          <a:p>
            <a:r>
              <a:rPr lang="en-US" sz="3200" dirty="0" err="1">
                <a:solidFill>
                  <a:srgbClr val="FF0000"/>
                </a:solidFill>
                <a:latin typeface="Times New Roman" panose="02020603050405020304" pitchFamily="18" charset="0"/>
                <a:cs typeface="Times New Roman" panose="02020603050405020304" pitchFamily="18" charset="0"/>
              </a:rPr>
              <a:t>Hoàn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thành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Phiếu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tập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endParaRPr lang="en-US" sz="3200"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50194669"/>
              </p:ext>
            </p:extLst>
          </p:nvPr>
        </p:nvGraphicFramePr>
        <p:xfrm>
          <a:off x="1548581" y="1902540"/>
          <a:ext cx="8878528" cy="3923072"/>
        </p:xfrm>
        <a:graphic>
          <a:graphicData uri="http://schemas.openxmlformats.org/drawingml/2006/table">
            <a:tbl>
              <a:tblPr firstRow="1" firstCol="1" bandRow="1">
                <a:tableStyleId>{5C22544A-7EE6-4342-B048-85BDC9FD1C3A}</a:tableStyleId>
              </a:tblPr>
              <a:tblGrid>
                <a:gridCol w="2669458">
                  <a:extLst>
                    <a:ext uri="{9D8B030D-6E8A-4147-A177-3AD203B41FA5}">
                      <a16:colId xmlns:a16="http://schemas.microsoft.com/office/drawing/2014/main" val="3497581673"/>
                    </a:ext>
                  </a:extLst>
                </a:gridCol>
                <a:gridCol w="6209070">
                  <a:extLst>
                    <a:ext uri="{9D8B030D-6E8A-4147-A177-3AD203B41FA5}">
                      <a16:colId xmlns:a16="http://schemas.microsoft.com/office/drawing/2014/main" val="733573907"/>
                    </a:ext>
                  </a:extLst>
                </a:gridCol>
              </a:tblGrid>
              <a:tr h="980768">
                <a:tc>
                  <a:txBody>
                    <a:bodyPr/>
                    <a:lstStyle/>
                    <a:p>
                      <a:pPr marL="342900" lvl="0" indent="-342900" algn="just">
                        <a:spcAft>
                          <a:spcPts val="0"/>
                        </a:spcAft>
                        <a:buFont typeface="Times New Roman" panose="02020603050405020304" pitchFamily="18" charset="0"/>
                        <a:buChar char="-"/>
                        <a:tabLst>
                          <a:tab pos="76200" algn="l"/>
                        </a:tabLst>
                      </a:pPr>
                      <a:r>
                        <a:rPr lang="en-US" sz="3200" dirty="0" err="1">
                          <a:effectLst/>
                          <a:latin typeface="Times New Roman" panose="02020603050405020304" pitchFamily="18" charset="0"/>
                          <a:cs typeface="Times New Roman" panose="02020603050405020304" pitchFamily="18" charset="0"/>
                        </a:rPr>
                        <a:t>Lĩnh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vực</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spcAft>
                          <a:spcPts val="0"/>
                        </a:spcAft>
                        <a:buFont typeface="Times New Roman" panose="02020603050405020304" pitchFamily="18" charset="0"/>
                        <a:buChar char="-"/>
                        <a:tabLst>
                          <a:tab pos="76200" algn="l"/>
                        </a:tabLst>
                      </a:pPr>
                      <a:r>
                        <a:rPr lang="en-US" sz="3200">
                          <a:effectLst/>
                          <a:latin typeface="Times New Roman" panose="02020603050405020304" pitchFamily="18" charset="0"/>
                          <a:cs typeface="Times New Roman" panose="02020603050405020304" pitchFamily="18" charset="0"/>
                        </a:rPr>
                        <a:t>Thành tựu</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50079069"/>
                  </a:ext>
                </a:extLst>
              </a:tr>
              <a:tr h="980768">
                <a:tc>
                  <a:txBody>
                    <a:bodyPr/>
                    <a:lstStyle/>
                    <a:p>
                      <a:pPr marL="342900" lvl="0" indent="-342900" algn="just">
                        <a:spcAft>
                          <a:spcPts val="0"/>
                        </a:spcAft>
                        <a:buFont typeface="Times New Roman" panose="02020603050405020304" pitchFamily="18" charset="0"/>
                        <a:buChar char="-"/>
                        <a:tabLst>
                          <a:tab pos="76200" algn="l"/>
                        </a:tabLst>
                      </a:pPr>
                      <a:r>
                        <a:rPr lang="en-US" sz="3200" dirty="0" err="1">
                          <a:effectLst/>
                          <a:latin typeface="Times New Roman" panose="02020603050405020304" pitchFamily="18" charset="0"/>
                          <a:cs typeface="Times New Roman" panose="02020603050405020304" pitchFamily="18" charset="0"/>
                        </a:rPr>
                        <a:t>Chữ</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viết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spcAft>
                          <a:spcPts val="0"/>
                        </a:spcAft>
                        <a:buFont typeface="Times New Roman" panose="02020603050405020304" pitchFamily="18" charset="0"/>
                        <a:buChar char="-"/>
                        <a:tabLst>
                          <a:tab pos="76200" algn="l"/>
                        </a:tabLs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2491136"/>
                  </a:ext>
                </a:extLst>
              </a:tr>
              <a:tr h="980768">
                <a:tc>
                  <a:txBody>
                    <a:bodyPr/>
                    <a:lstStyle/>
                    <a:p>
                      <a:pPr marL="342900" lvl="0" indent="-342900" algn="just">
                        <a:spcAft>
                          <a:spcPts val="0"/>
                        </a:spcAft>
                        <a:buFont typeface="Times New Roman" panose="02020603050405020304" pitchFamily="18" charset="0"/>
                        <a:buChar char="-"/>
                        <a:tabLst>
                          <a:tab pos="76200" algn="l"/>
                        </a:tabLst>
                      </a:pPr>
                      <a:r>
                        <a:rPr lang="en-US" sz="3200" dirty="0" err="1">
                          <a:effectLst/>
                          <a:latin typeface="Times New Roman" panose="02020603050405020304" pitchFamily="18" charset="0"/>
                          <a:cs typeface="Times New Roman" panose="02020603050405020304" pitchFamily="18" charset="0"/>
                        </a:rPr>
                        <a:t>Nghệ</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thuật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spcAft>
                          <a:spcPts val="0"/>
                        </a:spcAft>
                        <a:buFont typeface="Times New Roman" panose="02020603050405020304" pitchFamily="18" charset="0"/>
                        <a:buChar char="-"/>
                        <a:tabLst>
                          <a:tab pos="76200" algn="l"/>
                        </a:tabLs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78624154"/>
                  </a:ext>
                </a:extLst>
              </a:tr>
              <a:tr h="980768">
                <a:tc>
                  <a:txBody>
                    <a:bodyPr/>
                    <a:lstStyle/>
                    <a:p>
                      <a:pPr marL="342900" lvl="0" indent="-342900" algn="just">
                        <a:spcAft>
                          <a:spcPts val="0"/>
                        </a:spcAft>
                        <a:buFont typeface="Times New Roman" panose="02020603050405020304" pitchFamily="18" charset="0"/>
                        <a:buChar char="-"/>
                        <a:tabLst>
                          <a:tab pos="76200" algn="l"/>
                        </a:tabLst>
                      </a:pPr>
                      <a:r>
                        <a:rPr lang="vi-VN" sz="3200" dirty="0">
                          <a:effectLst/>
                          <a:latin typeface="Times New Roman" panose="02020603050405020304" pitchFamily="18" charset="0"/>
                          <a:cs typeface="Times New Roman" panose="02020603050405020304" pitchFamily="18" charset="0"/>
                        </a:rPr>
                        <a:t>Kiến trúc</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spcAft>
                          <a:spcPts val="0"/>
                        </a:spcAft>
                        <a:buFont typeface="Times New Roman" panose="02020603050405020304" pitchFamily="18" charset="0"/>
                        <a:buChar char="-"/>
                        <a:tabLst>
                          <a:tab pos="76200" algn="l"/>
                        </a:tabLs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72348174"/>
                  </a:ext>
                </a:extLst>
              </a:tr>
            </a:tbl>
          </a:graphicData>
        </a:graphic>
      </p:graphicFrame>
    </p:spTree>
    <p:extLst>
      <p:ext uri="{BB962C8B-B14F-4D97-AF65-F5344CB8AC3E}">
        <p14:creationId xmlns:p14="http://schemas.microsoft.com/office/powerpoint/2010/main" val="41241291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856</Words>
  <Application>Microsoft Office PowerPoint</Application>
  <PresentationFormat>Widescreen</PresentationFormat>
  <Paragraphs>81</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Roboto</vt:lpstr>
      <vt:lpstr>Times New Roman</vt:lpstr>
      <vt:lpstr>Office Theme</vt:lpstr>
      <vt:lpstr>PowerPoint Presentation</vt:lpstr>
      <vt:lpstr>PowerPoint Presentation</vt:lpstr>
      <vt:lpstr>PowerPoint Presentation</vt:lpstr>
      <vt:lpstr>MỤC TIÊU </vt:lpstr>
      <vt:lpstr>PowerPoint Presentation</vt:lpstr>
      <vt:lpstr>PowerPoint Presentation</vt:lpstr>
      <vt:lpstr>PowerPoint Presentation</vt:lpstr>
      <vt:lpstr>PowerPoint Presentation</vt:lpstr>
      <vt:lpstr>Hoàn thành Phiếu học tập sau</vt:lpstr>
      <vt:lpstr>Một số nét tiêu biểu về văn hóa</vt:lpstr>
      <vt:lpstr>Chữ viết của Lào</vt:lpstr>
      <vt:lpstr>PowerPoint Presentation</vt:lpstr>
      <vt:lpstr>PowerPoint Presentation</vt:lpstr>
      <vt:lpstr>GV mở điệu múa Hoa đẹp Chăm-pa, cô trò cùng đứng lên hòa vào điệu múa   https://www.youtube.com/watch?v=wPmXtdAUEHs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ASUS</cp:lastModifiedBy>
  <cp:revision>23</cp:revision>
  <dcterms:created xsi:type="dcterms:W3CDTF">2022-08-02T01:22:14Z</dcterms:created>
  <dcterms:modified xsi:type="dcterms:W3CDTF">2025-05-18T09:23:47Z</dcterms:modified>
</cp:coreProperties>
</file>