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8" r:id="rId2"/>
    <p:sldId id="359" r:id="rId3"/>
    <p:sldId id="256" r:id="rId4"/>
    <p:sldId id="313" r:id="rId5"/>
    <p:sldId id="351" r:id="rId6"/>
    <p:sldId id="334" r:id="rId7"/>
    <p:sldId id="336" r:id="rId8"/>
    <p:sldId id="321" r:id="rId9"/>
    <p:sldId id="352" r:id="rId10"/>
    <p:sldId id="360" r:id="rId11"/>
    <p:sldId id="354" r:id="rId12"/>
    <p:sldId id="355" r:id="rId13"/>
    <p:sldId id="356" r:id="rId14"/>
    <p:sldId id="357" r:id="rId15"/>
    <p:sldId id="314" r:id="rId16"/>
    <p:sldId id="343" r:id="rId17"/>
    <p:sldId id="350" r:id="rId18"/>
    <p:sldId id="345" r:id="rId19"/>
    <p:sldId id="295" r:id="rId20"/>
    <p:sldId id="299"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 xmlns:p15="http://schemas.microsoft.com/office/powerpoint/2012/main" userId="A" providerId="None"/>
      </p:ext>
    </p:extLst>
  </p:cmAuthor>
  <p:cmAuthor id="2" name="Rieu Phan Van" initials="RPV" lastIdx="2" clrIdx="1">
    <p:extLst>
      <p:ext uri="{19B8F6BF-5375-455C-9EA6-DF929625EA0E}">
        <p15:presenceInfo xmlns=""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70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036"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9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13" name="Picture 12"/>
          <p:cNvPicPr>
            <a:picLocks noChangeAspect="1"/>
          </p:cNvPicPr>
          <p:nvPr userDrawn="1"/>
        </p:nvPicPr>
        <p:blipFill>
          <a:blip r:embed="rId16"/>
          <a:stretch>
            <a:fillRect/>
          </a:stretch>
        </p:blipFill>
        <p:spPr>
          <a:xfrm>
            <a:off x="0" y="-37331"/>
            <a:ext cx="12192000" cy="6895331"/>
          </a:xfrm>
          <a:prstGeom prst="rect">
            <a:avLst/>
          </a:prstGeom>
        </p:spPr>
      </p:pic>
      <p:sp>
        <p:nvSpPr>
          <p:cNvPr id="12" name="TextBox 9">
            <a:extLst>
              <a:ext uri="{FF2B5EF4-FFF2-40B4-BE49-F238E27FC236}">
                <a16:creationId xmlns="" xmlns:a16="http://schemas.microsoft.com/office/drawing/2014/main" id="{FE798370-27E2-9F41-A466-FC64C7FFD70A}"/>
              </a:ext>
            </a:extLst>
          </p:cNvPr>
          <p:cNvSpPr txBox="1"/>
          <p:nvPr userDrawn="1"/>
        </p:nvSpPr>
        <p:spPr>
          <a:xfrm>
            <a:off x="8264106" y="71082"/>
            <a:ext cx="3763125"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tx1"/>
                </a:solidFill>
              </a:rPr>
              <a:t>Lesson 2.3: Pronunciation &amp; Speaking</a:t>
            </a:r>
          </a:p>
        </p:txBody>
      </p:sp>
      <p:sp>
        <p:nvSpPr>
          <p:cNvPr id="14" name="TextBox 9">
            <a:extLst>
              <a:ext uri="{FF2B5EF4-FFF2-40B4-BE49-F238E27FC236}">
                <a16:creationId xmlns="" xmlns:a16="http://schemas.microsoft.com/office/drawing/2014/main" id="{FE798370-27E2-9F41-A466-FC64C7FFD70A}"/>
              </a:ext>
            </a:extLst>
          </p:cNvPr>
          <p:cNvSpPr txBox="1"/>
          <p:nvPr userDrawn="1"/>
        </p:nvSpPr>
        <p:spPr>
          <a:xfrm>
            <a:off x="164769" y="44183"/>
            <a:ext cx="3083528"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tx1"/>
                </a:solidFill>
              </a:rPr>
              <a:t>Unit 2: Life in the Country</a:t>
            </a:r>
          </a:p>
        </p:txBody>
      </p:sp>
      <p:sp>
        <p:nvSpPr>
          <p:cNvPr id="15" name="TextBox 14">
            <a:extLst>
              <a:ext uri="{FF2B5EF4-FFF2-40B4-BE49-F238E27FC236}">
                <a16:creationId xmlns=""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chemeClr val="tx1"/>
                </a:solidFill>
                <a:effectLst/>
              </a:rPr>
              <a:t>Tiếng</a:t>
            </a:r>
            <a:r>
              <a:rPr lang="en-US" sz="1600" baseline="0" dirty="0">
                <a:solidFill>
                  <a:schemeClr val="tx1"/>
                </a:solidFill>
                <a:effectLst/>
              </a:rPr>
              <a:t> </a:t>
            </a:r>
            <a:r>
              <a:rPr lang="en-US" sz="1600" baseline="0" dirty="0" err="1">
                <a:solidFill>
                  <a:schemeClr val="tx1"/>
                </a:solidFill>
                <a:effectLst/>
              </a:rPr>
              <a:t>Anh</a:t>
            </a:r>
            <a:r>
              <a:rPr lang="en-US" sz="1600" baseline="0">
                <a:solidFill>
                  <a:schemeClr val="tx1"/>
                </a:solidFill>
                <a:effectLst/>
              </a:rPr>
              <a:t> 8 </a:t>
            </a:r>
            <a:r>
              <a:rPr lang="en-US" sz="1600" baseline="0" dirty="0" err="1">
                <a:solidFill>
                  <a:schemeClr val="tx1"/>
                </a:solidFill>
                <a:effectLst/>
              </a:rPr>
              <a:t>i</a:t>
            </a:r>
            <a:r>
              <a:rPr lang="en-US" sz="1600" baseline="0" dirty="0">
                <a:solidFill>
                  <a:schemeClr val="tx1"/>
                </a:solidFill>
                <a:effectLst/>
              </a:rPr>
              <a:t>-Learn Smart World </a:t>
            </a:r>
            <a:endParaRPr lang="en-US" sz="1600" dirty="0">
              <a:solidFill>
                <a:schemeClr val="tx1"/>
              </a:solidFill>
              <a:effectLst/>
            </a:endParaRPr>
          </a:p>
        </p:txBody>
      </p:sp>
      <p:pic>
        <p:nvPicPr>
          <p:cNvPr id="16" name="Picture 15">
            <a:extLst>
              <a:ext uri="{FF2B5EF4-FFF2-40B4-BE49-F238E27FC236}">
                <a16:creationId xmlns=""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chemeClr val="tx1"/>
                </a:solidFill>
                <a:effectLst/>
              </a:rPr>
              <a:t>DTP Education Solutions </a:t>
            </a:r>
            <a:endParaRPr lang="en-US" sz="1600" dirty="0">
              <a:solidFill>
                <a:schemeClr val="tx1"/>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90" r:id="rId13"/>
    <p:sldLayoutId id="21474836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002106bg7fr7vx"/>
          <p:cNvPicPr>
            <a:picLocks noGrp="1" noChangeAspect="1" noChangeArrowheads="1" noCrop="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05103" y="0"/>
            <a:ext cx="12297103" cy="6858000"/>
          </a:xfrm>
        </p:spPr>
      </p:pic>
      <p:sp>
        <p:nvSpPr>
          <p:cNvPr id="2052" name="WordArt 4"/>
          <p:cNvSpPr>
            <a:spLocks noChangeArrowheads="1" noChangeShapeType="1" noTextEdit="1"/>
          </p:cNvSpPr>
          <p:nvPr/>
        </p:nvSpPr>
        <p:spPr bwMode="auto">
          <a:xfrm>
            <a:off x="3657600" y="2362200"/>
            <a:ext cx="5162550" cy="213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r>
              <a:rPr lang="en-US" sz="4800" kern="10">
                <a:solidFill>
                  <a:srgbClr val="FF3300"/>
                </a:solidFill>
                <a:effectLst>
                  <a:outerShdw dist="35921" dir="2700000" algn="ctr" rotWithShape="0">
                    <a:srgbClr val="C0C0C0">
                      <a:alpha val="79999"/>
                    </a:srgbClr>
                  </a:outerShdw>
                </a:effectLst>
                <a:latin typeface="Times New Roman"/>
                <a:cs typeface="Times New Roman"/>
              </a:rPr>
              <a:t>Welcome to our class</a:t>
            </a:r>
          </a:p>
        </p:txBody>
      </p:sp>
    </p:spTree>
    <p:extLst>
      <p:ext uri="{BB962C8B-B14F-4D97-AF65-F5344CB8AC3E}">
        <p14:creationId xmlns:p14="http://schemas.microsoft.com/office/powerpoint/2010/main" val="14963346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21955B7-5F75-C7A7-55A4-FFBCDADAD0B5}"/>
              </a:ext>
            </a:extLst>
          </p:cNvPr>
          <p:cNvPicPr>
            <a:picLocks noChangeAspect="1"/>
          </p:cNvPicPr>
          <p:nvPr/>
        </p:nvPicPr>
        <p:blipFill>
          <a:blip r:embed="rId2"/>
          <a:stretch>
            <a:fillRect/>
          </a:stretch>
        </p:blipFill>
        <p:spPr>
          <a:xfrm>
            <a:off x="107576" y="51473"/>
            <a:ext cx="4985124" cy="1764627"/>
          </a:xfrm>
          <a:prstGeom prst="rect">
            <a:avLst/>
          </a:prstGeom>
        </p:spPr>
      </p:pic>
      <p:sp>
        <p:nvSpPr>
          <p:cNvPr id="4" name="TextBox 3"/>
          <p:cNvSpPr txBox="1"/>
          <p:nvPr/>
        </p:nvSpPr>
        <p:spPr>
          <a:xfrm>
            <a:off x="5976" y="1816100"/>
            <a:ext cx="5807635" cy="2062103"/>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smtClean="0">
                <a:latin typeface="Times New Roman" pitchFamily="18" charset="0"/>
                <a:cs typeface="Times New Roman" pitchFamily="18" charset="0"/>
              </a:rPr>
              <a:t>Ex 1: What </a:t>
            </a:r>
            <a:r>
              <a:rPr lang="en-US" sz="3200" b="1" dirty="0">
                <a:latin typeface="Times New Roman" pitchFamily="18" charset="0"/>
                <a:cs typeface="Times New Roman" pitchFamily="18" charset="0"/>
              </a:rPr>
              <a:t>do young </a:t>
            </a:r>
            <a:r>
              <a:rPr lang="en-US" sz="3200" b="1" dirty="0" smtClean="0">
                <a:latin typeface="Times New Roman" pitchFamily="18" charset="0"/>
                <a:cs typeface="Times New Roman" pitchFamily="18" charset="0"/>
              </a:rPr>
              <a:t>people like to </a:t>
            </a:r>
            <a:r>
              <a:rPr lang="en-US" sz="3200" b="1" dirty="0">
                <a:latin typeface="Times New Roman" pitchFamily="18" charset="0"/>
                <a:cs typeface="Times New Roman" pitchFamily="18" charset="0"/>
              </a:rPr>
              <a:t>do in Summerdale</a:t>
            </a:r>
            <a:r>
              <a:rPr lang="en-US" sz="3200" b="1" dirty="0" smtClean="0">
                <a:latin typeface="Times New Roman" pitchFamily="18" charset="0"/>
                <a:cs typeface="Times New Roman" pitchFamily="18" charset="0"/>
              </a:rPr>
              <a:t>?</a:t>
            </a:r>
          </a:p>
          <a:p>
            <a:pPr lvl="0"/>
            <a:r>
              <a:rPr lang="en-US" sz="3200" b="1" dirty="0">
                <a:latin typeface="Times New Roman" pitchFamily="18" charset="0"/>
                <a:cs typeface="Times New Roman" pitchFamily="18" charset="0"/>
                <a:sym typeface="Wingdings" pitchFamily="2" charset="2"/>
              </a:rPr>
              <a:t> </a:t>
            </a:r>
            <a:r>
              <a:rPr lang="en-US" sz="3200" b="1" dirty="0">
                <a:latin typeface="Times New Roman" pitchFamily="18" charset="0"/>
                <a:cs typeface="Times New Roman" pitchFamily="18" charset="0"/>
              </a:rPr>
              <a:t>They like to play shuttlecock.</a:t>
            </a:r>
          </a:p>
          <a:p>
            <a:pPr lvl="0"/>
            <a:r>
              <a:rPr lang="en-US" sz="3200" b="1" dirty="0">
                <a:latin typeface="Times New Roman" pitchFamily="18" charset="0"/>
                <a:cs typeface="Times New Roman" pitchFamily="18" charset="0"/>
              </a:rPr>
              <a:t> They often play at the park.</a:t>
            </a:r>
          </a:p>
        </p:txBody>
      </p:sp>
      <p:pic>
        <p:nvPicPr>
          <p:cNvPr id="5" name="Picture 4">
            <a:extLst>
              <a:ext uri="{FF2B5EF4-FFF2-40B4-BE49-F238E27FC236}">
                <a16:creationId xmlns="" xmlns:a16="http://schemas.microsoft.com/office/drawing/2014/main" id="{3D5385AE-4D9A-2979-3C6A-957C4E68E845}"/>
              </a:ext>
            </a:extLst>
          </p:cNvPr>
          <p:cNvPicPr>
            <a:picLocks noChangeAspect="1"/>
          </p:cNvPicPr>
          <p:nvPr/>
        </p:nvPicPr>
        <p:blipFill>
          <a:blip r:embed="rId3"/>
          <a:stretch>
            <a:fillRect/>
          </a:stretch>
        </p:blipFill>
        <p:spPr>
          <a:xfrm>
            <a:off x="7057465" y="-33806"/>
            <a:ext cx="5004547" cy="1976906"/>
          </a:xfrm>
          <a:prstGeom prst="rect">
            <a:avLst/>
          </a:prstGeom>
        </p:spPr>
      </p:pic>
      <p:sp>
        <p:nvSpPr>
          <p:cNvPr id="6" name="Rectangle 5"/>
          <p:cNvSpPr/>
          <p:nvPr/>
        </p:nvSpPr>
        <p:spPr>
          <a:xfrm>
            <a:off x="5983194" y="1816100"/>
            <a:ext cx="6208806" cy="2062103"/>
          </a:xfrm>
          <a:prstGeom prst="rect">
            <a:avLst/>
          </a:prstGeom>
          <a:solidFill>
            <a:schemeClr val="accent6">
              <a:lumMod val="20000"/>
              <a:lumOff val="80000"/>
            </a:schemeClr>
          </a:solidFill>
          <a:ln>
            <a:solidFill>
              <a:schemeClr val="tx1"/>
            </a:solidFill>
          </a:ln>
        </p:spPr>
        <p:txBody>
          <a:bodyPr wrap="square">
            <a:spAutoFit/>
          </a:bodyPr>
          <a:lstStyle/>
          <a:p>
            <a:r>
              <a:rPr lang="en-US" sz="3200" b="1" dirty="0" smtClean="0">
                <a:latin typeface="Times New Roman" pitchFamily="18" charset="0"/>
                <a:cs typeface="Times New Roman" pitchFamily="18" charset="0"/>
              </a:rPr>
              <a:t>Ex 2: Do </a:t>
            </a:r>
            <a:r>
              <a:rPr lang="en-US" sz="3200" b="1" dirty="0">
                <a:latin typeface="Times New Roman" pitchFamily="18" charset="0"/>
                <a:cs typeface="Times New Roman" pitchFamily="18" charset="0"/>
              </a:rPr>
              <a:t>young people </a:t>
            </a:r>
            <a:r>
              <a:rPr lang="en-US" sz="3200" b="1" dirty="0" smtClean="0">
                <a:latin typeface="Times New Roman" pitchFamily="18" charset="0"/>
                <a:cs typeface="Times New Roman" pitchFamily="18" charset="0"/>
              </a:rPr>
              <a:t>like </a:t>
            </a:r>
            <a:r>
              <a:rPr lang="en-US" sz="3200" b="1" dirty="0">
                <a:latin typeface="Times New Roman" pitchFamily="18" charset="0"/>
                <a:cs typeface="Times New Roman" pitchFamily="18" charset="0"/>
              </a:rPr>
              <a:t>to play spinning tops in Greenville</a:t>
            </a:r>
            <a:r>
              <a:rPr lang="en-US" sz="3200" b="1" dirty="0" smtClean="0">
                <a:latin typeface="Times New Roman" pitchFamily="18" charset="0"/>
                <a:cs typeface="Times New Roman" pitchFamily="18" charset="0"/>
              </a:rPr>
              <a:t>?</a:t>
            </a:r>
          </a:p>
          <a:p>
            <a:pPr lvl="0"/>
            <a:r>
              <a:rPr lang="en-US" sz="3200" b="1" dirty="0" smtClean="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rPr>
              <a:t>No</a:t>
            </a:r>
            <a:r>
              <a:rPr lang="en-US" sz="3200" b="1" dirty="0">
                <a:latin typeface="Times New Roman" pitchFamily="18" charset="0"/>
                <a:cs typeface="Times New Roman" pitchFamily="18" charset="0"/>
              </a:rPr>
              <a:t>, they don't. </a:t>
            </a:r>
          </a:p>
          <a:p>
            <a:pPr lvl="0"/>
            <a:r>
              <a:rPr lang="en-US" sz="3200" b="1" dirty="0" smtClean="0">
                <a:latin typeface="Times New Roman" pitchFamily="18" charset="0"/>
                <a:cs typeface="Times New Roman" pitchFamily="18" charset="0"/>
              </a:rPr>
              <a:t>    They </a:t>
            </a:r>
            <a:r>
              <a:rPr lang="en-US" sz="3200" b="1" dirty="0">
                <a:latin typeface="Times New Roman" pitchFamily="18" charset="0"/>
                <a:cs typeface="Times New Roman" pitchFamily="18" charset="0"/>
              </a:rPr>
              <a:t>prefer to pick flowers.</a:t>
            </a:r>
            <a:endParaRPr lang="en-US" sz="3200" dirty="0"/>
          </a:p>
        </p:txBody>
      </p:sp>
      <p:pic>
        <p:nvPicPr>
          <p:cNvPr id="8" name="Picture 7">
            <a:extLst>
              <a:ext uri="{FF2B5EF4-FFF2-40B4-BE49-F238E27FC236}">
                <a16:creationId xmlns="" xmlns:a16="http://schemas.microsoft.com/office/drawing/2014/main" id="{2F50F235-68B5-4281-6078-624F63CAB67B}"/>
              </a:ext>
            </a:extLst>
          </p:cNvPr>
          <p:cNvPicPr>
            <a:picLocks noChangeAspect="1"/>
          </p:cNvPicPr>
          <p:nvPr/>
        </p:nvPicPr>
        <p:blipFill>
          <a:blip r:embed="rId4"/>
          <a:stretch>
            <a:fillRect/>
          </a:stretch>
        </p:blipFill>
        <p:spPr>
          <a:xfrm>
            <a:off x="107576" y="3955086"/>
            <a:ext cx="4985123" cy="2902913"/>
          </a:xfrm>
          <a:prstGeom prst="rect">
            <a:avLst/>
          </a:prstGeom>
        </p:spPr>
      </p:pic>
      <p:pic>
        <p:nvPicPr>
          <p:cNvPr id="9" name="Picture 8">
            <a:extLst>
              <a:ext uri="{FF2B5EF4-FFF2-40B4-BE49-F238E27FC236}">
                <a16:creationId xmlns="" xmlns:a16="http://schemas.microsoft.com/office/drawing/2014/main" id="{F94211D1-29C2-3778-F444-8A5AB3B2F524}"/>
              </a:ext>
            </a:extLst>
          </p:cNvPr>
          <p:cNvPicPr>
            <a:picLocks noChangeAspect="1"/>
          </p:cNvPicPr>
          <p:nvPr/>
        </p:nvPicPr>
        <p:blipFill>
          <a:blip r:embed="rId5"/>
          <a:stretch>
            <a:fillRect/>
          </a:stretch>
        </p:blipFill>
        <p:spPr>
          <a:xfrm>
            <a:off x="5310553" y="3878203"/>
            <a:ext cx="6751459" cy="2979797"/>
          </a:xfrm>
          <a:prstGeom prst="rect">
            <a:avLst/>
          </a:prstGeom>
        </p:spPr>
      </p:pic>
      <p:sp>
        <p:nvSpPr>
          <p:cNvPr id="10" name="Rectangle 9"/>
          <p:cNvSpPr/>
          <p:nvPr/>
        </p:nvSpPr>
        <p:spPr>
          <a:xfrm>
            <a:off x="5410187" y="6334780"/>
            <a:ext cx="3294555" cy="523220"/>
          </a:xfrm>
          <a:prstGeom prst="rect">
            <a:avLst/>
          </a:prstGeom>
          <a:solidFill>
            <a:schemeClr val="accent6">
              <a:lumMod val="20000"/>
              <a:lumOff val="80000"/>
            </a:schemeClr>
          </a:solidFill>
          <a:ln>
            <a:solidFill>
              <a:schemeClr val="tx1"/>
            </a:solidFill>
          </a:ln>
        </p:spPr>
        <p:txBody>
          <a:bodyPr wrap="square">
            <a:spAutoFit/>
          </a:bodyPr>
          <a:lstStyle/>
          <a:p>
            <a:pPr algn="ctr"/>
            <a:r>
              <a:rPr lang="en-US" sz="2800" b="1" dirty="0" smtClean="0">
                <a:solidFill>
                  <a:srgbClr val="C00000"/>
                </a:solidFill>
                <a:latin typeface="Times New Roman" pitchFamily="18" charset="0"/>
                <a:cs typeface="Times New Roman" pitchFamily="18" charset="0"/>
              </a:rPr>
              <a:t>Herd buffalo</a:t>
            </a:r>
            <a:endParaRPr lang="en-US" sz="2800" dirty="0"/>
          </a:p>
        </p:txBody>
      </p:sp>
      <p:sp>
        <p:nvSpPr>
          <p:cNvPr id="11" name="Rectangle 10"/>
          <p:cNvSpPr/>
          <p:nvPr/>
        </p:nvSpPr>
        <p:spPr>
          <a:xfrm>
            <a:off x="8857142" y="6342332"/>
            <a:ext cx="3294555" cy="523220"/>
          </a:xfrm>
          <a:prstGeom prst="rect">
            <a:avLst/>
          </a:prstGeom>
          <a:solidFill>
            <a:schemeClr val="accent6">
              <a:lumMod val="20000"/>
              <a:lumOff val="80000"/>
            </a:schemeClr>
          </a:solidFill>
          <a:ln>
            <a:solidFill>
              <a:schemeClr val="tx1"/>
            </a:solidFill>
          </a:ln>
        </p:spPr>
        <p:txBody>
          <a:bodyPr wrap="square">
            <a:spAutoFit/>
          </a:bodyPr>
          <a:lstStyle/>
          <a:p>
            <a:pPr algn="ctr"/>
            <a:r>
              <a:rPr lang="en-US" sz="2800" b="1" dirty="0" smtClean="0">
                <a:solidFill>
                  <a:srgbClr val="C00000"/>
                </a:solidFill>
                <a:latin typeface="Times New Roman" pitchFamily="18" charset="0"/>
                <a:cs typeface="Times New Roman" pitchFamily="18" charset="0"/>
              </a:rPr>
              <a:t>Jump rope</a:t>
            </a:r>
            <a:endParaRPr lang="en-US" sz="2800" dirty="0"/>
          </a:p>
        </p:txBody>
      </p:sp>
      <p:pic>
        <p:nvPicPr>
          <p:cNvPr id="12" name="Picture 11">
            <a:extLst>
              <a:ext uri="{FF2B5EF4-FFF2-40B4-BE49-F238E27FC236}">
                <a16:creationId xmlns="" xmlns:a16="http://schemas.microsoft.com/office/drawing/2014/main" id="{DDE9BBA8-1132-EED6-371B-583DEB5F103C}"/>
              </a:ext>
            </a:extLst>
          </p:cNvPr>
          <p:cNvPicPr>
            <a:picLocks noChangeAspect="1"/>
          </p:cNvPicPr>
          <p:nvPr/>
        </p:nvPicPr>
        <p:blipFill>
          <a:blip r:embed="rId6"/>
          <a:stretch>
            <a:fillRect/>
          </a:stretch>
        </p:blipFill>
        <p:spPr>
          <a:xfrm>
            <a:off x="254121" y="3955085"/>
            <a:ext cx="4838578" cy="2902913"/>
          </a:xfrm>
          <a:prstGeom prst="rect">
            <a:avLst/>
          </a:prstGeom>
        </p:spPr>
      </p:pic>
      <p:pic>
        <p:nvPicPr>
          <p:cNvPr id="13" name="Picture 12">
            <a:extLst>
              <a:ext uri="{FF2B5EF4-FFF2-40B4-BE49-F238E27FC236}">
                <a16:creationId xmlns="" xmlns:a16="http://schemas.microsoft.com/office/drawing/2014/main" id="{5B57FBE2-3C6B-8501-B0B1-BC208CF648A8}"/>
              </a:ext>
            </a:extLst>
          </p:cNvPr>
          <p:cNvPicPr>
            <a:picLocks noChangeAspect="1"/>
          </p:cNvPicPr>
          <p:nvPr/>
        </p:nvPicPr>
        <p:blipFill>
          <a:blip r:embed="rId7"/>
          <a:stretch>
            <a:fillRect/>
          </a:stretch>
        </p:blipFill>
        <p:spPr>
          <a:xfrm>
            <a:off x="5310553" y="3955087"/>
            <a:ext cx="6881447" cy="2910466"/>
          </a:xfrm>
          <a:prstGeom prst="rect">
            <a:avLst/>
          </a:prstGeom>
        </p:spPr>
      </p:pic>
    </p:spTree>
    <p:extLst>
      <p:ext uri="{BB962C8B-B14F-4D97-AF65-F5344CB8AC3E}">
        <p14:creationId xmlns:p14="http://schemas.microsoft.com/office/powerpoint/2010/main" val="11104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F50F235-68B5-4281-6078-624F63CAB67B}"/>
              </a:ext>
            </a:extLst>
          </p:cNvPr>
          <p:cNvPicPr>
            <a:picLocks noChangeAspect="1"/>
          </p:cNvPicPr>
          <p:nvPr/>
        </p:nvPicPr>
        <p:blipFill>
          <a:blip r:embed="rId2"/>
          <a:stretch>
            <a:fillRect/>
          </a:stretch>
        </p:blipFill>
        <p:spPr>
          <a:xfrm>
            <a:off x="7548286" y="1432124"/>
            <a:ext cx="3953427" cy="4134427"/>
          </a:xfrm>
          <a:prstGeom prst="rect">
            <a:avLst/>
          </a:prstGeom>
        </p:spPr>
      </p:pic>
      <p:sp>
        <p:nvSpPr>
          <p:cNvPr id="4" name="Speech Bubble: Oval 3">
            <a:extLst>
              <a:ext uri="{FF2B5EF4-FFF2-40B4-BE49-F238E27FC236}">
                <a16:creationId xmlns="" xmlns:a16="http://schemas.microsoft.com/office/drawing/2014/main" id="{8D6DD61D-5BB9-04C5-8E5B-209E05F53D45}"/>
              </a:ext>
            </a:extLst>
          </p:cNvPr>
          <p:cNvSpPr/>
          <p:nvPr/>
        </p:nvSpPr>
        <p:spPr>
          <a:xfrm>
            <a:off x="923642" y="1468327"/>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What do young </a:t>
            </a:r>
          </a:p>
          <a:p>
            <a:pPr algn="ctr"/>
            <a:r>
              <a:rPr lang="en-US" sz="3200" b="1" dirty="0"/>
              <a:t>people like to do</a:t>
            </a:r>
          </a:p>
          <a:p>
            <a:pPr algn="ctr"/>
            <a:r>
              <a:rPr lang="en-US" sz="3200" b="1" dirty="0"/>
              <a:t> in Riverton?</a:t>
            </a:r>
          </a:p>
        </p:txBody>
      </p:sp>
      <p:sp>
        <p:nvSpPr>
          <p:cNvPr id="5" name="Speech Bubble: Oval 4">
            <a:extLst>
              <a:ext uri="{FF2B5EF4-FFF2-40B4-BE49-F238E27FC236}">
                <a16:creationId xmlns="" xmlns:a16="http://schemas.microsoft.com/office/drawing/2014/main" id="{170DFBAA-C63D-3BC7-E3DE-76433B8ECE5E}"/>
              </a:ext>
            </a:extLst>
          </p:cNvPr>
          <p:cNvSpPr/>
          <p:nvPr/>
        </p:nvSpPr>
        <p:spPr>
          <a:xfrm>
            <a:off x="1022345" y="3975821"/>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They like to play </a:t>
            </a:r>
          </a:p>
          <a:p>
            <a:pPr algn="ctr"/>
            <a:r>
              <a:rPr lang="en-US" sz="3200" b="1" dirty="0"/>
              <a:t>Tug of war. They always play at school.</a:t>
            </a:r>
          </a:p>
        </p:txBody>
      </p:sp>
    </p:spTree>
    <p:extLst>
      <p:ext uri="{BB962C8B-B14F-4D97-AF65-F5344CB8AC3E}">
        <p14:creationId xmlns:p14="http://schemas.microsoft.com/office/powerpoint/2010/main" val="5023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4211D1-29C2-3778-F444-8A5AB3B2F524}"/>
              </a:ext>
            </a:extLst>
          </p:cNvPr>
          <p:cNvPicPr>
            <a:picLocks noChangeAspect="1"/>
          </p:cNvPicPr>
          <p:nvPr/>
        </p:nvPicPr>
        <p:blipFill>
          <a:blip r:embed="rId2"/>
          <a:stretch>
            <a:fillRect/>
          </a:stretch>
        </p:blipFill>
        <p:spPr>
          <a:xfrm>
            <a:off x="5310553" y="1525107"/>
            <a:ext cx="6583741" cy="3763385"/>
          </a:xfrm>
          <a:prstGeom prst="rect">
            <a:avLst/>
          </a:prstGeom>
        </p:spPr>
      </p:pic>
      <p:sp>
        <p:nvSpPr>
          <p:cNvPr id="4" name="Speech Bubble: Oval 3">
            <a:extLst>
              <a:ext uri="{FF2B5EF4-FFF2-40B4-BE49-F238E27FC236}">
                <a16:creationId xmlns="" xmlns:a16="http://schemas.microsoft.com/office/drawing/2014/main" id="{F8852066-1F36-DA23-85BB-EA38E5591E4D}"/>
              </a:ext>
            </a:extLst>
          </p:cNvPr>
          <p:cNvSpPr/>
          <p:nvPr/>
        </p:nvSpPr>
        <p:spPr>
          <a:xfrm>
            <a:off x="269338" y="178882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Do young people</a:t>
            </a:r>
          </a:p>
          <a:p>
            <a:pPr algn="ctr"/>
            <a:r>
              <a:rPr lang="en-US" sz="3200" b="1" dirty="0"/>
              <a:t>like to </a:t>
            </a:r>
            <a:r>
              <a:rPr lang="en-US" sz="3200" b="1" dirty="0" smtClean="0"/>
              <a:t>herd buffalo </a:t>
            </a:r>
            <a:r>
              <a:rPr lang="en-US" sz="3200" b="1" dirty="0"/>
              <a:t>in Mapleton?</a:t>
            </a:r>
          </a:p>
        </p:txBody>
      </p:sp>
      <p:sp>
        <p:nvSpPr>
          <p:cNvPr id="5" name="Speech Bubble: Oval 4">
            <a:extLst>
              <a:ext uri="{FF2B5EF4-FFF2-40B4-BE49-F238E27FC236}">
                <a16:creationId xmlns="" xmlns:a16="http://schemas.microsoft.com/office/drawing/2014/main" id="{7CC5498F-A012-505F-8933-3882260781F5}"/>
              </a:ext>
            </a:extLst>
          </p:cNvPr>
          <p:cNvSpPr/>
          <p:nvPr/>
        </p:nvSpPr>
        <p:spPr>
          <a:xfrm>
            <a:off x="405200" y="4561802"/>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No, they don’t. </a:t>
            </a:r>
          </a:p>
          <a:p>
            <a:pPr algn="ctr"/>
            <a:r>
              <a:rPr lang="en-US" sz="3200" b="1" dirty="0"/>
              <a:t>They prefer to jump rope.</a:t>
            </a:r>
          </a:p>
        </p:txBody>
      </p:sp>
    </p:spTree>
    <p:extLst>
      <p:ext uri="{BB962C8B-B14F-4D97-AF65-F5344CB8AC3E}">
        <p14:creationId xmlns:p14="http://schemas.microsoft.com/office/powerpoint/2010/main" val="41553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E9BBA8-1132-EED6-371B-583DEB5F103C}"/>
              </a:ext>
            </a:extLst>
          </p:cNvPr>
          <p:cNvPicPr>
            <a:picLocks noChangeAspect="1"/>
          </p:cNvPicPr>
          <p:nvPr/>
        </p:nvPicPr>
        <p:blipFill>
          <a:blip r:embed="rId2"/>
          <a:stretch>
            <a:fillRect/>
          </a:stretch>
        </p:blipFill>
        <p:spPr>
          <a:xfrm>
            <a:off x="7544617" y="1347497"/>
            <a:ext cx="4048690" cy="4163006"/>
          </a:xfrm>
          <a:prstGeom prst="rect">
            <a:avLst/>
          </a:prstGeom>
        </p:spPr>
      </p:pic>
      <p:sp>
        <p:nvSpPr>
          <p:cNvPr id="5" name="Speech Bubble: Oval 4">
            <a:extLst>
              <a:ext uri="{FF2B5EF4-FFF2-40B4-BE49-F238E27FC236}">
                <a16:creationId xmlns="" xmlns:a16="http://schemas.microsoft.com/office/drawing/2014/main" id="{3AC01EE3-C507-821C-18C6-BBFECA073F37}"/>
              </a:ext>
            </a:extLst>
          </p:cNvPr>
          <p:cNvSpPr/>
          <p:nvPr/>
        </p:nvSpPr>
        <p:spPr>
          <a:xfrm>
            <a:off x="1331017" y="1774840"/>
            <a:ext cx="4764982"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What do young </a:t>
            </a:r>
          </a:p>
          <a:p>
            <a:pPr algn="ctr"/>
            <a:r>
              <a:rPr lang="en-US" sz="3200" b="1" dirty="0"/>
              <a:t>people like to do in Vermont?</a:t>
            </a:r>
          </a:p>
        </p:txBody>
      </p:sp>
      <p:sp>
        <p:nvSpPr>
          <p:cNvPr id="6" name="Speech Bubble: Oval 5">
            <a:extLst>
              <a:ext uri="{FF2B5EF4-FFF2-40B4-BE49-F238E27FC236}">
                <a16:creationId xmlns="" xmlns:a16="http://schemas.microsoft.com/office/drawing/2014/main" id="{F0408435-067B-3270-9D4B-D0E617D8F0BD}"/>
              </a:ext>
            </a:extLst>
          </p:cNvPr>
          <p:cNvSpPr/>
          <p:nvPr/>
        </p:nvSpPr>
        <p:spPr>
          <a:xfrm>
            <a:off x="1238699" y="4302850"/>
            <a:ext cx="4949619"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They like to herd buffalo. They usually do it at the weekend.</a:t>
            </a:r>
          </a:p>
        </p:txBody>
      </p:sp>
    </p:spTree>
    <p:extLst>
      <p:ext uri="{BB962C8B-B14F-4D97-AF65-F5344CB8AC3E}">
        <p14:creationId xmlns:p14="http://schemas.microsoft.com/office/powerpoint/2010/main" val="6673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B57FBE2-3C6B-8501-B0B1-BC208CF648A8}"/>
              </a:ext>
            </a:extLst>
          </p:cNvPr>
          <p:cNvPicPr>
            <a:picLocks noChangeAspect="1"/>
          </p:cNvPicPr>
          <p:nvPr/>
        </p:nvPicPr>
        <p:blipFill>
          <a:blip r:embed="rId2"/>
          <a:stretch>
            <a:fillRect/>
          </a:stretch>
        </p:blipFill>
        <p:spPr>
          <a:xfrm>
            <a:off x="6096000" y="1691141"/>
            <a:ext cx="5869743" cy="3312703"/>
          </a:xfrm>
          <a:prstGeom prst="rect">
            <a:avLst/>
          </a:prstGeom>
        </p:spPr>
      </p:pic>
      <p:sp>
        <p:nvSpPr>
          <p:cNvPr id="5" name="Speech Bubble: Oval 4">
            <a:extLst>
              <a:ext uri="{FF2B5EF4-FFF2-40B4-BE49-F238E27FC236}">
                <a16:creationId xmlns="" xmlns:a16="http://schemas.microsoft.com/office/drawing/2014/main" id="{B171A929-DDAA-6AE5-0CD7-198A995133E3}"/>
              </a:ext>
            </a:extLst>
          </p:cNvPr>
          <p:cNvSpPr/>
          <p:nvPr/>
        </p:nvSpPr>
        <p:spPr>
          <a:xfrm>
            <a:off x="695041" y="1814379"/>
            <a:ext cx="4597927" cy="2154116"/>
          </a:xfrm>
          <a:prstGeom prst="wedgeEllipseCallout">
            <a:avLst>
              <a:gd name="adj1" fmla="val 38733"/>
              <a:gd name="adj2" fmla="val 6005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Do </a:t>
            </a:r>
            <a:r>
              <a:rPr lang="en-US" sz="3200" b="1" dirty="0" smtClean="0"/>
              <a:t>young people</a:t>
            </a:r>
            <a:endParaRPr lang="en-US" sz="3200" b="1" dirty="0"/>
          </a:p>
          <a:p>
            <a:pPr algn="ctr"/>
            <a:r>
              <a:rPr lang="en-US" sz="3200" b="1" dirty="0"/>
              <a:t>like to play soccer in </a:t>
            </a:r>
            <a:r>
              <a:rPr lang="en-US" sz="3200" b="1" dirty="0" err="1"/>
              <a:t>Hornsey</a:t>
            </a:r>
            <a:r>
              <a:rPr lang="en-US" sz="3200" b="1" dirty="0"/>
              <a:t>?</a:t>
            </a:r>
          </a:p>
        </p:txBody>
      </p:sp>
      <p:sp>
        <p:nvSpPr>
          <p:cNvPr id="6" name="Speech Bubble: Oval 5">
            <a:extLst>
              <a:ext uri="{FF2B5EF4-FFF2-40B4-BE49-F238E27FC236}">
                <a16:creationId xmlns="" xmlns:a16="http://schemas.microsoft.com/office/drawing/2014/main" id="{0CE0C6D6-6115-3FE5-415E-17965D7DF7A4}"/>
              </a:ext>
            </a:extLst>
          </p:cNvPr>
          <p:cNvSpPr/>
          <p:nvPr/>
        </p:nvSpPr>
        <p:spPr>
          <a:xfrm>
            <a:off x="1124922" y="4655993"/>
            <a:ext cx="4569561" cy="2154116"/>
          </a:xfrm>
          <a:prstGeom prst="wedgeEllipseCallout">
            <a:avLst>
              <a:gd name="adj1" fmla="val -34568"/>
              <a:gd name="adj2" fmla="val -62398"/>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No, they don’t. </a:t>
            </a:r>
          </a:p>
          <a:p>
            <a:pPr algn="ctr"/>
            <a:r>
              <a:rPr lang="en-US" sz="3200" b="1" dirty="0"/>
              <a:t>They prefer to play shuttlecock.</a:t>
            </a:r>
          </a:p>
        </p:txBody>
      </p:sp>
    </p:spTree>
    <p:extLst>
      <p:ext uri="{BB962C8B-B14F-4D97-AF65-F5344CB8AC3E}">
        <p14:creationId xmlns:p14="http://schemas.microsoft.com/office/powerpoint/2010/main" val="28970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 </a:t>
            </a:r>
            <a:r>
              <a:rPr lang="en-US" sz="3600" dirty="0" smtClean="0">
                <a:solidFill>
                  <a:schemeClr val="bg1"/>
                </a:solidFill>
              </a:rPr>
              <a:t>II. Speaking  </a:t>
            </a:r>
            <a:endParaRPr lang="en-US" sz="3600" dirty="0">
              <a:solidFill>
                <a:schemeClr val="bg1"/>
              </a:solidFill>
            </a:endParaRPr>
          </a:p>
        </p:txBody>
      </p:sp>
    </p:spTree>
    <p:extLst>
      <p:ext uri="{BB962C8B-B14F-4D97-AF65-F5344CB8AC3E}">
        <p14:creationId xmlns:p14="http://schemas.microsoft.com/office/powerpoint/2010/main" val="852815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526" y="1588062"/>
            <a:ext cx="237566" cy="369332"/>
          </a:xfrm>
          <a:prstGeom prst="rect">
            <a:avLst/>
          </a:prstGeom>
        </p:spPr>
        <p:txBody>
          <a:bodyPr wrap="none">
            <a:spAutoFit/>
          </a:bodyPr>
          <a:lstStyle/>
          <a:p>
            <a:r>
              <a:rPr lang="en-US" dirty="0"/>
              <a:t> </a:t>
            </a:r>
          </a:p>
        </p:txBody>
      </p:sp>
      <p:sp>
        <p:nvSpPr>
          <p:cNvPr id="3" name="Rectangle 2"/>
          <p:cNvSpPr/>
          <p:nvPr/>
        </p:nvSpPr>
        <p:spPr>
          <a:xfrm>
            <a:off x="3209026" y="535641"/>
            <a:ext cx="7325595" cy="646331"/>
          </a:xfrm>
          <a:prstGeom prst="rect">
            <a:avLst/>
          </a:prstGeom>
          <a:solidFill>
            <a:schemeClr val="accent4">
              <a:lumMod val="20000"/>
              <a:lumOff val="80000"/>
            </a:schemeClr>
          </a:solidFill>
          <a:ln>
            <a:solidFill>
              <a:schemeClr val="accent1"/>
            </a:solidFill>
          </a:ln>
        </p:spPr>
        <p:txBody>
          <a:bodyPr wrap="none">
            <a:spAutoFit/>
          </a:bodyPr>
          <a:lstStyle/>
          <a:p>
            <a:r>
              <a:rPr lang="en-US" sz="3600" b="1" dirty="0" smtClean="0">
                <a:solidFill>
                  <a:srgbClr val="FF0000"/>
                </a:solidFill>
              </a:rPr>
              <a:t>a. FUN </a:t>
            </a:r>
            <a:r>
              <a:rPr lang="en-US" sz="3600" b="1" dirty="0">
                <a:solidFill>
                  <a:srgbClr val="FF0000"/>
                </a:solidFill>
              </a:rPr>
              <a:t>AND GAMES IN THE COUNTRY</a:t>
            </a:r>
          </a:p>
        </p:txBody>
      </p:sp>
      <p:sp>
        <p:nvSpPr>
          <p:cNvPr id="4" name="Rectangle 3"/>
          <p:cNvSpPr/>
          <p:nvPr/>
        </p:nvSpPr>
        <p:spPr>
          <a:xfrm>
            <a:off x="292136" y="1331978"/>
            <a:ext cx="4068849" cy="5016758"/>
          </a:xfrm>
          <a:prstGeom prst="rect">
            <a:avLst/>
          </a:prstGeom>
        </p:spPr>
        <p:txBody>
          <a:bodyPr wrap="square">
            <a:spAutoFit/>
          </a:bodyPr>
          <a:lstStyle/>
          <a:p>
            <a:r>
              <a:rPr lang="en-US" sz="3200" b="1" dirty="0">
                <a:latin typeface="Times New Roman" pitchFamily="18" charset="0"/>
                <a:cs typeface="Times New Roman" pitchFamily="18" charset="0"/>
              </a:rPr>
              <a:t>In pairs: What activities do young people often like to do in the country? Where and when do they usually do the activities? Talk about the activities below and some of your own ideas. </a:t>
            </a:r>
          </a:p>
        </p:txBody>
      </p:sp>
      <p:pic>
        <p:nvPicPr>
          <p:cNvPr id="14" name="Picture 13">
            <a:extLst>
              <a:ext uri="{FF2B5EF4-FFF2-40B4-BE49-F238E27FC236}">
                <a16:creationId xmlns="" xmlns:a16="http://schemas.microsoft.com/office/drawing/2014/main" id="{7433843D-1A3F-F1CB-4D02-6AC9BBDE9585}"/>
              </a:ext>
            </a:extLst>
          </p:cNvPr>
          <p:cNvPicPr>
            <a:picLocks noChangeAspect="1"/>
          </p:cNvPicPr>
          <p:nvPr/>
        </p:nvPicPr>
        <p:blipFill>
          <a:blip r:embed="rId2"/>
          <a:stretch>
            <a:fillRect/>
          </a:stretch>
        </p:blipFill>
        <p:spPr>
          <a:xfrm>
            <a:off x="4226743" y="1597374"/>
            <a:ext cx="7869680" cy="4263811"/>
          </a:xfrm>
          <a:prstGeom prst="rect">
            <a:avLst/>
          </a:prstGeom>
        </p:spPr>
      </p:pic>
    </p:spTree>
    <p:extLst>
      <p:ext uri="{BB962C8B-B14F-4D97-AF65-F5344CB8AC3E}">
        <p14:creationId xmlns:p14="http://schemas.microsoft.com/office/powerpoint/2010/main" val="12888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40774" y="1152457"/>
            <a:ext cx="4750777" cy="1951172"/>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470FF9"/>
                </a:solidFill>
              </a:rPr>
              <a:t>What do young people </a:t>
            </a:r>
          </a:p>
          <a:p>
            <a:pPr algn="ctr"/>
            <a:r>
              <a:rPr lang="en-US" sz="3600" b="1" dirty="0">
                <a:solidFill>
                  <a:srgbClr val="470FF9"/>
                </a:solidFill>
              </a:rPr>
              <a:t>like to do in the country?</a:t>
            </a:r>
          </a:p>
        </p:txBody>
      </p:sp>
      <p:sp>
        <p:nvSpPr>
          <p:cNvPr id="5" name="Rounded Rectangular Callout 4"/>
          <p:cNvSpPr/>
          <p:nvPr/>
        </p:nvSpPr>
        <p:spPr>
          <a:xfrm>
            <a:off x="6395934" y="1152457"/>
            <a:ext cx="5106840" cy="1951172"/>
          </a:xfrm>
          <a:prstGeom prst="wedgeRoundRectCallout">
            <a:avLst>
              <a:gd name="adj1" fmla="val -55957"/>
              <a:gd name="adj2" fmla="val 77793"/>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470FF9"/>
                </a:solidFill>
              </a:rPr>
              <a:t>They like to jump rope. They usually jump rope after school.</a:t>
            </a:r>
          </a:p>
        </p:txBody>
      </p:sp>
      <p:sp>
        <p:nvSpPr>
          <p:cNvPr id="6" name="Rounded Rectangular Callout 5"/>
          <p:cNvSpPr/>
          <p:nvPr/>
        </p:nvSpPr>
        <p:spPr>
          <a:xfrm>
            <a:off x="940775" y="4290702"/>
            <a:ext cx="4750777" cy="1353960"/>
          </a:xfrm>
          <a:prstGeom prst="wedgeRoundRectCallout">
            <a:avLst>
              <a:gd name="adj1" fmla="val -1063"/>
              <a:gd name="adj2" fmla="val 789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470FF9"/>
                </a:solidFill>
              </a:rPr>
              <a:t>Do they like to play </a:t>
            </a:r>
          </a:p>
          <a:p>
            <a:pPr algn="ctr"/>
            <a:r>
              <a:rPr lang="en-US" sz="3600" b="1" dirty="0">
                <a:solidFill>
                  <a:srgbClr val="470FF9"/>
                </a:solidFill>
              </a:rPr>
              <a:t>tug of war?</a:t>
            </a:r>
          </a:p>
        </p:txBody>
      </p:sp>
      <p:sp>
        <p:nvSpPr>
          <p:cNvPr id="7" name="Rounded Rectangular Callout 6"/>
          <p:cNvSpPr/>
          <p:nvPr/>
        </p:nvSpPr>
        <p:spPr>
          <a:xfrm>
            <a:off x="6395934" y="4290702"/>
            <a:ext cx="5106840" cy="1353960"/>
          </a:xfrm>
          <a:prstGeom prst="wedgeRoundRectCallout">
            <a:avLst>
              <a:gd name="adj1" fmla="val -61908"/>
              <a:gd name="adj2" fmla="val 78382"/>
              <a:gd name="adj3" fmla="val 16667"/>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470FF9"/>
                </a:solidFill>
              </a:rPr>
              <a:t>Yes, they do, but I </a:t>
            </a:r>
          </a:p>
          <a:p>
            <a:pPr algn="ctr"/>
            <a:r>
              <a:rPr lang="en-US" sz="3600" b="1" dirty="0">
                <a:solidFill>
                  <a:srgbClr val="470FF9"/>
                </a:solidFill>
              </a:rPr>
              <a:t>think they prefer to...</a:t>
            </a:r>
          </a:p>
        </p:txBody>
      </p:sp>
    </p:spTree>
    <p:extLst>
      <p:ext uri="{BB962C8B-B14F-4D97-AF65-F5344CB8AC3E}">
        <p14:creationId xmlns:p14="http://schemas.microsoft.com/office/powerpoint/2010/main" val="12981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647307"/>
            <a:ext cx="11233750" cy="1077218"/>
          </a:xfrm>
          <a:prstGeom prst="rect">
            <a:avLst/>
          </a:prstGeom>
          <a:solidFill>
            <a:schemeClr val="accent4">
              <a:lumMod val="20000"/>
              <a:lumOff val="80000"/>
            </a:schemeClr>
          </a:solidFill>
          <a:ln>
            <a:solidFill>
              <a:schemeClr val="accent1"/>
            </a:solidFill>
          </a:ln>
        </p:spPr>
        <p:txBody>
          <a:bodyPr wrap="square">
            <a:spAutoFit/>
          </a:bodyPr>
          <a:lstStyle/>
          <a:p>
            <a:r>
              <a:rPr lang="en-US" sz="3200" b="1" dirty="0" smtClean="0">
                <a:solidFill>
                  <a:srgbClr val="FF0000"/>
                </a:solidFill>
                <a:latin typeface="Times New Roman" pitchFamily="18" charset="0"/>
                <a:cs typeface="Times New Roman" pitchFamily="18" charset="0"/>
              </a:rPr>
              <a:t>b. Which </a:t>
            </a:r>
            <a:r>
              <a:rPr lang="en-US" sz="3200" b="1" dirty="0">
                <a:solidFill>
                  <a:srgbClr val="FF0000"/>
                </a:solidFill>
                <a:latin typeface="Times New Roman" pitchFamily="18" charset="0"/>
                <a:cs typeface="Times New Roman" pitchFamily="18" charset="0"/>
              </a:rPr>
              <a:t>activities do you prefer to do? Which activities don't you like? Why?</a:t>
            </a:r>
          </a:p>
        </p:txBody>
      </p:sp>
      <p:sp>
        <p:nvSpPr>
          <p:cNvPr id="5" name="Oval Callout 4"/>
          <p:cNvSpPr/>
          <p:nvPr/>
        </p:nvSpPr>
        <p:spPr>
          <a:xfrm>
            <a:off x="2471800" y="2310055"/>
            <a:ext cx="7763774" cy="3255476"/>
          </a:xfrm>
          <a:prstGeom prst="wedgeEllipseCallou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solidFill>
                  <a:srgbClr val="470FF9"/>
                </a:solidFill>
              </a:rPr>
              <a:t>I prefer to </a:t>
            </a:r>
            <a:r>
              <a:rPr lang="en-US" sz="3200" b="1" u="sng" dirty="0">
                <a:solidFill>
                  <a:srgbClr val="470FF9"/>
                </a:solidFill>
              </a:rPr>
              <a:t>play tug of war</a:t>
            </a:r>
            <a:r>
              <a:rPr lang="en-US" sz="3200" b="1" dirty="0">
                <a:solidFill>
                  <a:srgbClr val="470FF9"/>
                </a:solidFill>
              </a:rPr>
              <a:t> because it’s fun and I can play with my friends. I don’t like to </a:t>
            </a:r>
            <a:r>
              <a:rPr lang="en-US" sz="3200" b="1" u="sng" dirty="0">
                <a:solidFill>
                  <a:srgbClr val="470FF9"/>
                </a:solidFill>
              </a:rPr>
              <a:t>herd buffalo</a:t>
            </a:r>
            <a:r>
              <a:rPr lang="en-US" sz="3200" b="1" dirty="0">
                <a:solidFill>
                  <a:srgbClr val="470FF9"/>
                </a:solidFill>
              </a:rPr>
              <a:t> because it’s boring. </a:t>
            </a:r>
          </a:p>
        </p:txBody>
      </p:sp>
    </p:spTree>
    <p:extLst>
      <p:ext uri="{BB962C8B-B14F-4D97-AF65-F5344CB8AC3E}">
        <p14:creationId xmlns:p14="http://schemas.microsoft.com/office/powerpoint/2010/main" val="34632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7493" y="645000"/>
            <a:ext cx="10058400" cy="1200329"/>
          </a:xfrm>
          <a:prstGeom prst="rect">
            <a:avLst/>
          </a:prstGeom>
          <a:solidFill>
            <a:schemeClr val="accent4">
              <a:lumMod val="20000"/>
              <a:lumOff val="80000"/>
            </a:schemeClr>
          </a:solidFill>
          <a:ln>
            <a:solidFill>
              <a:schemeClr val="accent1"/>
            </a:solidFill>
          </a:ln>
          <a:effectLst>
            <a:outerShdw blurRad="50800" dist="38100" dir="5400000" algn="t" rotWithShape="0">
              <a:prstClr val="black">
                <a:alpha val="40000"/>
              </a:prstClr>
            </a:outerShdw>
          </a:effectLst>
        </p:spPr>
        <p:txBody>
          <a:bodyPr wrap="square">
            <a:spAutoFit/>
          </a:bodyPr>
          <a:lstStyle/>
          <a:p>
            <a:r>
              <a:rPr lang="en-US" sz="3600" b="1" dirty="0">
                <a:solidFill>
                  <a:srgbClr val="470FF9"/>
                </a:solidFill>
                <a:latin typeface="Times New Roman" pitchFamily="18" charset="0"/>
                <a:cs typeface="Times New Roman" pitchFamily="18" charset="0"/>
              </a:rPr>
              <a:t>Write four sentences about what you can do for fun in the country.</a:t>
            </a:r>
          </a:p>
        </p:txBody>
      </p:sp>
      <p:sp>
        <p:nvSpPr>
          <p:cNvPr id="5" name="Rectangle 4"/>
          <p:cNvSpPr/>
          <p:nvPr/>
        </p:nvSpPr>
        <p:spPr>
          <a:xfrm>
            <a:off x="874832" y="2485409"/>
            <a:ext cx="10869282" cy="3046988"/>
          </a:xfrm>
          <a:prstGeom prst="rect">
            <a:avLst/>
          </a:prstGeom>
        </p:spPr>
        <p:txBody>
          <a:bodyPr wrap="square">
            <a:spAutoFit/>
          </a:bodyPr>
          <a:lstStyle/>
          <a:p>
            <a:pPr lvl="0" algn="just"/>
            <a:r>
              <a:rPr lang="en-US" sz="3200" b="1" u="sng" dirty="0" smtClean="0">
                <a:solidFill>
                  <a:srgbClr val="4472C4"/>
                </a:solidFill>
              </a:rPr>
              <a:t>Example</a:t>
            </a:r>
            <a:r>
              <a:rPr lang="en-US" sz="3200" b="1" dirty="0" smtClean="0">
                <a:solidFill>
                  <a:srgbClr val="4472C4"/>
                </a:solidFill>
              </a:rPr>
              <a:t>:</a:t>
            </a:r>
            <a:endParaRPr lang="en-US" sz="3200" b="1" dirty="0">
              <a:solidFill>
                <a:srgbClr val="4472C4"/>
              </a:solidFill>
            </a:endParaRPr>
          </a:p>
          <a:p>
            <a:pPr lvl="0" algn="just"/>
            <a:r>
              <a:rPr lang="en-US" sz="3200" b="1" dirty="0">
                <a:solidFill>
                  <a:srgbClr val="4472C4"/>
                </a:solidFill>
              </a:rPr>
              <a:t>There are many things young people can do for fun in the country. Boys can play tug of war, and girls can jump rope. Some boys prefer spinning tops, and some girls prefer to pick flowers. Most of them like to do things with friends.  </a:t>
            </a:r>
          </a:p>
          <a:p>
            <a:pPr lvl="0" algn="just"/>
            <a:endParaRPr lang="en-US" sz="3200" b="1" dirty="0">
              <a:solidFill>
                <a:srgbClr val="4472C4"/>
              </a:solidFill>
            </a:endParaRP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8246" y="771771"/>
            <a:ext cx="6632028" cy="769441"/>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US" sz="4400" b="1" dirty="0" err="1" smtClean="0">
                <a:solidFill>
                  <a:srgbClr val="FF0000"/>
                </a:solidFill>
                <a:latin typeface="Times New Roman" panose="02020603050405020304" pitchFamily="18" charset="0"/>
                <a:cs typeface="Times New Roman" panose="02020603050405020304" pitchFamily="18" charset="0"/>
              </a:rPr>
              <a:t>Unscramle</a:t>
            </a:r>
            <a:r>
              <a:rPr lang="en-US" sz="4400" b="1" dirty="0" smtClean="0">
                <a:solidFill>
                  <a:srgbClr val="FF0000"/>
                </a:solidFill>
                <a:latin typeface="Times New Roman" panose="02020603050405020304" pitchFamily="18" charset="0"/>
                <a:cs typeface="Times New Roman" panose="02020603050405020304" pitchFamily="18" charset="0"/>
              </a:rPr>
              <a:t> the sentences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97267" y="2235157"/>
            <a:ext cx="831724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like / he / play / to / Does / tug of war / ? </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97267" y="3491869"/>
            <a:ext cx="855323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they / playing / enjoy / Do / spinning tops / ?</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7267" y="2782364"/>
            <a:ext cx="8317249"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sym typeface="Wingdings" pitchFamily="2" charset="2"/>
              </a:rPr>
              <a:t> Does he like to play tug of war</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7268" y="4178244"/>
            <a:ext cx="845651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sym typeface="Wingdings" pitchFamily="2" charset="2"/>
              </a:rPr>
              <a:t> Do they enjoy playing spinning tops?</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9530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saying Yes/No questions</a:t>
            </a:r>
          </a:p>
          <a:p>
            <a:pPr marL="571500" indent="-571500">
              <a:buFontTx/>
              <a:buChar char="-"/>
            </a:pPr>
            <a:r>
              <a:rPr lang="en-US" sz="3600" i="1">
                <a:solidFill>
                  <a:srgbClr val="0070C0"/>
                </a:solidFill>
              </a:rPr>
              <a:t>Prepare </a:t>
            </a:r>
            <a:r>
              <a:rPr lang="en-US" sz="3600" i="1" dirty="0">
                <a:solidFill>
                  <a:srgbClr val="0070C0"/>
                </a:solidFill>
              </a:rPr>
              <a:t>the next lesson (pages 22 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32608" cy="6858000"/>
          </a:xfrm>
          <a:prstGeom prst="rect">
            <a:avLst/>
          </a:prstGeom>
        </p:spPr>
      </p:pic>
      <p:sp>
        <p:nvSpPr>
          <p:cNvPr id="3" name="TextBox 2"/>
          <p:cNvSpPr txBox="1"/>
          <p:nvPr/>
        </p:nvSpPr>
        <p:spPr>
          <a:xfrm>
            <a:off x="5108028" y="2974496"/>
            <a:ext cx="7083972" cy="1569660"/>
          </a:xfrm>
          <a:prstGeom prst="rect">
            <a:avLst/>
          </a:prstGeom>
          <a:noFill/>
        </p:spPr>
        <p:txBody>
          <a:bodyPr wrap="square" rtlCol="0">
            <a:spAutoFit/>
          </a:bodyPr>
          <a:lstStyle/>
          <a:p>
            <a:pPr lvl="0" algn="ctr"/>
            <a:r>
              <a:rPr lang="en-US" sz="3200" b="1" dirty="0">
                <a:solidFill>
                  <a:srgbClr val="0070C0"/>
                </a:solidFill>
              </a:rPr>
              <a:t>Unit 2: Life in the Country</a:t>
            </a:r>
            <a:endParaRPr lang="en-US" sz="2000" b="1" dirty="0">
              <a:solidFill>
                <a:srgbClr val="0070C0"/>
              </a:solidFill>
            </a:endParaRPr>
          </a:p>
          <a:p>
            <a:pPr lvl="0" algn="ctr"/>
            <a:r>
              <a:rPr lang="en-US" sz="3200" b="1" dirty="0" smtClean="0">
                <a:solidFill>
                  <a:srgbClr val="FF0000"/>
                </a:solidFill>
              </a:rPr>
              <a:t>Lesson 2.3</a:t>
            </a:r>
          </a:p>
          <a:p>
            <a:pPr lvl="0" algn="ctr"/>
            <a:r>
              <a:rPr lang="en-US" sz="3200" b="1" dirty="0" smtClean="0">
                <a:solidFill>
                  <a:srgbClr val="FF0000"/>
                </a:solidFill>
                <a:latin typeface="PMingLiU" pitchFamily="18" charset="-120"/>
                <a:ea typeface="PMingLiU" pitchFamily="18" charset="-120"/>
              </a:rPr>
              <a:t>    PRONUNCIATION + SPEAKING</a:t>
            </a:r>
            <a:endParaRPr lang="en-US" sz="3200" b="1" dirty="0">
              <a:solidFill>
                <a:srgbClr val="FF0000"/>
              </a:solidFill>
              <a:latin typeface="PMingLiU" pitchFamily="18" charset="-120"/>
              <a:ea typeface="PMingLiU" pitchFamily="18" charset="-120"/>
            </a:endParaRPr>
          </a:p>
        </p:txBody>
      </p:sp>
    </p:spTree>
    <p:extLst>
      <p:ext uri="{BB962C8B-B14F-4D97-AF65-F5344CB8AC3E}">
        <p14:creationId xmlns:p14="http://schemas.microsoft.com/office/powerpoint/2010/main" val="1772680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551330" y="601510"/>
            <a:ext cx="11389658" cy="5613939"/>
          </a:xfrm>
          <a:prstGeom prst="rect">
            <a:avLst/>
          </a:prstGeom>
        </p:spPr>
      </p:pic>
      <p:sp>
        <p:nvSpPr>
          <p:cNvPr id="3" name="TextBox 2"/>
          <p:cNvSpPr txBox="1"/>
          <p:nvPr/>
        </p:nvSpPr>
        <p:spPr>
          <a:xfrm>
            <a:off x="4714734" y="3991238"/>
            <a:ext cx="4429266" cy="1200329"/>
          </a:xfrm>
          <a:prstGeom prst="rect">
            <a:avLst/>
          </a:prstGeom>
          <a:no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 1. PRONUNCIATION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27695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A747BB3-5FF3-2ECC-EDA8-D3DDEF792D41}"/>
              </a:ext>
            </a:extLst>
          </p:cNvPr>
          <p:cNvSpPr txBox="1"/>
          <p:nvPr/>
        </p:nvSpPr>
        <p:spPr>
          <a:xfrm>
            <a:off x="1595804" y="2624378"/>
            <a:ext cx="7427172" cy="2308324"/>
          </a:xfrm>
          <a:prstGeom prst="rect">
            <a:avLst/>
          </a:prstGeom>
          <a:solidFill>
            <a:schemeClr val="accent4">
              <a:lumMod val="20000"/>
              <a:lumOff val="80000"/>
            </a:schemeClr>
          </a:solidFill>
          <a:ln>
            <a:solidFill>
              <a:schemeClr val="accent1"/>
            </a:solidFill>
          </a:ln>
        </p:spPr>
        <p:txBody>
          <a:bodyPr wrap="square">
            <a:spAutoFit/>
          </a:bodyPr>
          <a:lstStyle/>
          <a:p>
            <a:r>
              <a:rPr lang="en-US" sz="3600" b="1" u="sng" dirty="0">
                <a:latin typeface="Times New Roman" pitchFamily="18" charset="0"/>
                <a:cs typeface="Times New Roman" pitchFamily="18" charset="0"/>
              </a:rPr>
              <a:t>For example</a:t>
            </a:r>
            <a:r>
              <a:rPr lang="en-US" sz="3600" b="1" dirty="0">
                <a:latin typeface="Times New Roman" pitchFamily="18" charset="0"/>
                <a:cs typeface="Times New Roman" pitchFamily="18" charset="0"/>
              </a:rPr>
              <a:t>:</a:t>
            </a:r>
          </a:p>
          <a:p>
            <a:pPr>
              <a:lnSpc>
                <a:spcPct val="150000"/>
              </a:lnSpc>
            </a:pPr>
            <a:r>
              <a:rPr lang="en-US" sz="3600" b="1" dirty="0">
                <a:solidFill>
                  <a:srgbClr val="0070C0"/>
                </a:solidFill>
                <a:latin typeface="Times New Roman" pitchFamily="18" charset="0"/>
                <a:cs typeface="Times New Roman" pitchFamily="18" charset="0"/>
              </a:rPr>
              <a:t>Does he like to play folk games?</a:t>
            </a:r>
          </a:p>
          <a:p>
            <a:pPr>
              <a:lnSpc>
                <a:spcPct val="150000"/>
              </a:lnSpc>
            </a:pPr>
            <a:r>
              <a:rPr lang="en-US" sz="3600" b="1" dirty="0">
                <a:solidFill>
                  <a:srgbClr val="0070C0"/>
                </a:solidFill>
                <a:latin typeface="Times New Roman" pitchFamily="18" charset="0"/>
                <a:cs typeface="Times New Roman" pitchFamily="18" charset="0"/>
              </a:rPr>
              <a:t>Do you enjoy jumping rope?</a:t>
            </a:r>
          </a:p>
        </p:txBody>
      </p:sp>
      <p:sp>
        <p:nvSpPr>
          <p:cNvPr id="5" name="Rectangle 4">
            <a:extLst>
              <a:ext uri="{FF2B5EF4-FFF2-40B4-BE49-F238E27FC236}">
                <a16:creationId xmlns="" xmlns:a16="http://schemas.microsoft.com/office/drawing/2014/main" id="{6995E17E-3965-77DF-C7C1-521DEA2BDEAC}"/>
              </a:ext>
            </a:extLst>
          </p:cNvPr>
          <p:cNvSpPr/>
          <p:nvPr/>
        </p:nvSpPr>
        <p:spPr>
          <a:xfrm>
            <a:off x="3291637" y="691314"/>
            <a:ext cx="6840655" cy="646331"/>
          </a:xfrm>
          <a:prstGeom prst="rect">
            <a:avLst/>
          </a:prstGeom>
          <a:solidFill>
            <a:schemeClr val="accent4">
              <a:lumMod val="20000"/>
              <a:lumOff val="80000"/>
            </a:schemeClr>
          </a:solidFill>
          <a:ln>
            <a:solidFill>
              <a:schemeClr val="accent1"/>
            </a:solidFill>
          </a:ln>
        </p:spPr>
        <p:txBody>
          <a:bodyPr wrap="none">
            <a:spAutoFit/>
          </a:bodyPr>
          <a:lstStyle/>
          <a:p>
            <a:r>
              <a:rPr lang="en-US" sz="3600" b="1" dirty="0" smtClean="0">
                <a:solidFill>
                  <a:srgbClr val="FF0000"/>
                </a:solidFill>
                <a:latin typeface="Times New Roman" pitchFamily="18" charset="0"/>
                <a:cs typeface="Times New Roman" pitchFamily="18" charset="0"/>
              </a:rPr>
              <a:t>a. Intonation </a:t>
            </a:r>
            <a:r>
              <a:rPr lang="en-US" sz="3600" b="1" dirty="0">
                <a:solidFill>
                  <a:srgbClr val="FF0000"/>
                </a:solidFill>
                <a:latin typeface="Times New Roman" pitchFamily="18" charset="0"/>
                <a:cs typeface="Times New Roman" pitchFamily="18" charset="0"/>
              </a:rPr>
              <a:t>for Yes/No questions</a:t>
            </a:r>
          </a:p>
        </p:txBody>
      </p:sp>
      <p:sp>
        <p:nvSpPr>
          <p:cNvPr id="7" name="TextBox 6">
            <a:extLst>
              <a:ext uri="{FF2B5EF4-FFF2-40B4-BE49-F238E27FC236}">
                <a16:creationId xmlns="" xmlns:a16="http://schemas.microsoft.com/office/drawing/2014/main" id="{A0E7A58B-FC5D-522D-8BA1-4E530BB6FAB1}"/>
              </a:ext>
            </a:extLst>
          </p:cNvPr>
          <p:cNvSpPr txBox="1"/>
          <p:nvPr/>
        </p:nvSpPr>
        <p:spPr>
          <a:xfrm>
            <a:off x="2914649" y="1657846"/>
            <a:ext cx="7917473" cy="646331"/>
          </a:xfrm>
          <a:prstGeom prst="rect">
            <a:avLst/>
          </a:prstGeom>
          <a:solidFill>
            <a:schemeClr val="accent4">
              <a:lumMod val="20000"/>
              <a:lumOff val="80000"/>
            </a:schemeClr>
          </a:solidFill>
          <a:ln>
            <a:solidFill>
              <a:schemeClr val="accent1"/>
            </a:solidFill>
          </a:ln>
        </p:spPr>
        <p:txBody>
          <a:bodyPr wrap="square">
            <a:spAutoFit/>
          </a:bodyPr>
          <a:lstStyle/>
          <a:p>
            <a:r>
              <a:rPr lang="en-US" sz="3600" b="1" dirty="0">
                <a:solidFill>
                  <a:srgbClr val="0070C0"/>
                </a:solidFill>
                <a:latin typeface="Times New Roman" pitchFamily="18" charset="0"/>
                <a:cs typeface="Times New Roman" pitchFamily="18" charset="0"/>
              </a:rPr>
              <a:t>Intonation for Yes/No questions rises</a:t>
            </a:r>
          </a:p>
        </p:txBody>
      </p:sp>
      <p:cxnSp>
        <p:nvCxnSpPr>
          <p:cNvPr id="9" name="Straight Arrow Connector 8">
            <a:extLst>
              <a:ext uri="{FF2B5EF4-FFF2-40B4-BE49-F238E27FC236}">
                <a16:creationId xmlns="" xmlns:a16="http://schemas.microsoft.com/office/drawing/2014/main" id="{6CD5DA5B-2D3F-D46E-AFF0-3FE66B3826F0}"/>
              </a:ext>
            </a:extLst>
          </p:cNvPr>
          <p:cNvCxnSpPr/>
          <p:nvPr/>
        </p:nvCxnSpPr>
        <p:spPr>
          <a:xfrm flipV="1">
            <a:off x="6233746" y="3191608"/>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 xmlns:a16="http://schemas.microsoft.com/office/drawing/2014/main" id="{FF99D59B-1BCA-F281-17D5-EC8C2495F54F}"/>
              </a:ext>
            </a:extLst>
          </p:cNvPr>
          <p:cNvCxnSpPr/>
          <p:nvPr/>
        </p:nvCxnSpPr>
        <p:spPr>
          <a:xfrm flipV="1">
            <a:off x="5797061" y="41353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15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564" y="1981177"/>
            <a:ext cx="10490810" cy="646331"/>
          </a:xfrm>
          <a:prstGeom prst="rect">
            <a:avLst/>
          </a:prstGeom>
          <a:solidFill>
            <a:schemeClr val="accent4">
              <a:lumMod val="20000"/>
              <a:lumOff val="80000"/>
            </a:schemeClr>
          </a:solidFill>
          <a:ln>
            <a:solidFill>
              <a:schemeClr val="accent1"/>
            </a:solidFill>
          </a:ln>
        </p:spPr>
        <p:txBody>
          <a:bodyPr wrap="square">
            <a:spAutoFit/>
          </a:bodyPr>
          <a:lstStyle/>
          <a:p>
            <a:r>
              <a:rPr lang="en-US" sz="3600" b="1" dirty="0" smtClean="0">
                <a:solidFill>
                  <a:srgbClr val="FF0000"/>
                </a:solidFill>
                <a:latin typeface="Times New Roman" pitchFamily="18" charset="0"/>
                <a:cs typeface="Times New Roman" pitchFamily="18" charset="0"/>
              </a:rPr>
              <a:t>b. Listen </a:t>
            </a:r>
            <a:r>
              <a:rPr lang="en-US" sz="3600" b="1" dirty="0">
                <a:solidFill>
                  <a:srgbClr val="FF0000"/>
                </a:solidFill>
                <a:latin typeface="Times New Roman" pitchFamily="18" charset="0"/>
                <a:cs typeface="Times New Roman" pitchFamily="18" charset="0"/>
              </a:rPr>
              <a:t>to the words and how the intonation rises.</a:t>
            </a:r>
          </a:p>
        </p:txBody>
      </p:sp>
      <p:sp>
        <p:nvSpPr>
          <p:cNvPr id="9" name="Rectangle 8"/>
          <p:cNvSpPr/>
          <p:nvPr/>
        </p:nvSpPr>
        <p:spPr>
          <a:xfrm>
            <a:off x="353683" y="612475"/>
            <a:ext cx="1716657" cy="5865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10" name="Rectangle 9"/>
          <p:cNvSpPr/>
          <p:nvPr/>
        </p:nvSpPr>
        <p:spPr>
          <a:xfrm>
            <a:off x="2397906" y="3030849"/>
            <a:ext cx="7263527" cy="1477328"/>
          </a:xfrm>
          <a:prstGeom prst="rect">
            <a:avLst/>
          </a:prstGeom>
        </p:spPr>
        <p:txBody>
          <a:bodyPr wrap="none">
            <a:spAutoFit/>
          </a:bodyPr>
          <a:lstStyle/>
          <a:p>
            <a:pPr marL="571500" indent="-571500">
              <a:buFont typeface="Arial" pitchFamily="34" charset="0"/>
              <a:buChar char="•"/>
            </a:pPr>
            <a:r>
              <a:rPr lang="en-US" sz="3600" b="1" dirty="0">
                <a:latin typeface="Times New Roman" pitchFamily="18" charset="0"/>
                <a:cs typeface="Times New Roman" pitchFamily="18" charset="0"/>
              </a:rPr>
              <a:t>Does she like to eat hamburgers?</a:t>
            </a:r>
          </a:p>
          <a:p>
            <a:pPr marL="571500" indent="-571500">
              <a:lnSpc>
                <a:spcPct val="150000"/>
              </a:lnSpc>
              <a:buFont typeface="Arial" pitchFamily="34" charset="0"/>
              <a:buChar char="•"/>
            </a:pPr>
            <a:r>
              <a:rPr lang="en-US" sz="3600" b="1" dirty="0">
                <a:latin typeface="Times New Roman" pitchFamily="18" charset="0"/>
                <a:cs typeface="Times New Roman" pitchFamily="18" charset="0"/>
              </a:rPr>
              <a:t>Do they like to jump rope?</a:t>
            </a:r>
          </a:p>
        </p:txBody>
      </p:sp>
      <p:pic>
        <p:nvPicPr>
          <p:cNvPr id="3" name="CD1 TRACK 23">
            <a:hlinkClick r:id="" action="ppaction://media"/>
            <a:extLst>
              <a:ext uri="{FF2B5EF4-FFF2-40B4-BE49-F238E27FC236}">
                <a16:creationId xmlns="" xmlns:a16="http://schemas.microsoft.com/office/drawing/2014/main" id="{6CD048DD-19C3-D769-9C75-4C642C2337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79170" y="4508177"/>
            <a:ext cx="609600" cy="609600"/>
          </a:xfrm>
          <a:prstGeom prst="rect">
            <a:avLst/>
          </a:prstGeom>
        </p:spPr>
      </p:pic>
      <p:cxnSp>
        <p:nvCxnSpPr>
          <p:cNvPr id="5" name="Straight Arrow Connector 4">
            <a:extLst>
              <a:ext uri="{FF2B5EF4-FFF2-40B4-BE49-F238E27FC236}">
                <a16:creationId xmlns="" xmlns:a16="http://schemas.microsoft.com/office/drawing/2014/main" id="{683D746D-278A-6A2A-CA6D-439666FD4CB5}"/>
              </a:ext>
            </a:extLst>
          </p:cNvPr>
          <p:cNvCxnSpPr>
            <a:cxnSpLocks/>
          </p:cNvCxnSpPr>
          <p:nvPr/>
        </p:nvCxnSpPr>
        <p:spPr>
          <a:xfrm flipV="1">
            <a:off x="6948853" y="2881656"/>
            <a:ext cx="2230317" cy="280802"/>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 xmlns:a16="http://schemas.microsoft.com/office/drawing/2014/main" id="{E2E93B08-47B3-31EB-9FA7-BF04AA2830B4}"/>
              </a:ext>
            </a:extLst>
          </p:cNvPr>
          <p:cNvCxnSpPr/>
          <p:nvPr/>
        </p:nvCxnSpPr>
        <p:spPr>
          <a:xfrm flipV="1">
            <a:off x="6948853" y="3803600"/>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89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2225" fill="hold"/>
                                        <p:tgtEl>
                                          <p:spTgt spid="3"/>
                                        </p:tgtEl>
                                      </p:cBhvr>
                                    </p:cmd>
                                  </p:childTnLst>
                                </p:cTn>
                              </p:par>
                            </p:childTnLst>
                          </p:cTn>
                        </p:par>
                      </p:childTnLst>
                    </p:cTn>
                  </p:par>
                </p:childTnLst>
              </p:cTn>
              <p:nextCondLst>
                <p:cond evt="onClick" delay="0">
                  <p:tgtEl>
                    <p:spTgt spid="3"/>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340"/>
            <a:ext cx="12192000" cy="1200329"/>
          </a:xfrm>
          <a:prstGeom prst="rect">
            <a:avLst/>
          </a:prstGeom>
          <a:solidFill>
            <a:schemeClr val="accent4">
              <a:lumMod val="20000"/>
              <a:lumOff val="80000"/>
            </a:schemeClr>
          </a:solidFill>
          <a:ln>
            <a:solidFill>
              <a:schemeClr val="accent1"/>
            </a:solidFill>
          </a:ln>
        </p:spPr>
        <p:txBody>
          <a:bodyPr wrap="square">
            <a:spAutoFit/>
          </a:bodyPr>
          <a:lstStyle/>
          <a:p>
            <a:r>
              <a:rPr lang="en-US" sz="3600" b="1" dirty="0" smtClean="0">
                <a:solidFill>
                  <a:srgbClr val="FF0000"/>
                </a:solidFill>
                <a:latin typeface="Times New Roman" pitchFamily="18" charset="0"/>
                <a:cs typeface="Times New Roman" pitchFamily="18" charset="0"/>
              </a:rPr>
              <a:t>c. Listen </a:t>
            </a:r>
            <a:r>
              <a:rPr lang="en-US" sz="3600" b="1" dirty="0">
                <a:solidFill>
                  <a:srgbClr val="FF0000"/>
                </a:solidFill>
                <a:latin typeface="Times New Roman" pitchFamily="18" charset="0"/>
                <a:cs typeface="Times New Roman" pitchFamily="18" charset="0"/>
              </a:rPr>
              <a:t>and cross out the sentence whose intonation doesn’t rise.</a:t>
            </a:r>
          </a:p>
        </p:txBody>
      </p:sp>
      <p:sp>
        <p:nvSpPr>
          <p:cNvPr id="13" name="Rectangle 12"/>
          <p:cNvSpPr/>
          <p:nvPr/>
        </p:nvSpPr>
        <p:spPr>
          <a:xfrm>
            <a:off x="0" y="4829578"/>
            <a:ext cx="12088906" cy="584775"/>
          </a:xfrm>
          <a:prstGeom prst="rect">
            <a:avLst/>
          </a:prstGeom>
          <a:solidFill>
            <a:schemeClr val="accent4">
              <a:lumMod val="20000"/>
              <a:lumOff val="80000"/>
            </a:schemeClr>
          </a:solidFill>
          <a:ln>
            <a:solidFill>
              <a:schemeClr val="accent1"/>
            </a:solidFill>
          </a:ln>
        </p:spPr>
        <p:txBody>
          <a:bodyPr wrap="square">
            <a:spAutoFit/>
          </a:bodyPr>
          <a:lstStyle/>
          <a:p>
            <a:r>
              <a:rPr lang="en-US" sz="3200" b="1" dirty="0" smtClean="0">
                <a:solidFill>
                  <a:srgbClr val="FF0000"/>
                </a:solidFill>
                <a:latin typeface="Times New Roman" pitchFamily="18" charset="0"/>
                <a:cs typeface="Times New Roman" pitchFamily="18" charset="0"/>
              </a:rPr>
              <a:t>d. Read </a:t>
            </a:r>
            <a:r>
              <a:rPr lang="en-US" sz="3200" b="1" dirty="0">
                <a:solidFill>
                  <a:srgbClr val="FF0000"/>
                </a:solidFill>
                <a:latin typeface="Times New Roman" pitchFamily="18" charset="0"/>
                <a:cs typeface="Times New Roman" pitchFamily="18" charset="0"/>
              </a:rPr>
              <a:t>the sentences with the rising intonation to a partner.</a:t>
            </a:r>
          </a:p>
        </p:txBody>
      </p:sp>
      <p:sp>
        <p:nvSpPr>
          <p:cNvPr id="11" name="TextBox 10">
            <a:extLst>
              <a:ext uri="{FF2B5EF4-FFF2-40B4-BE49-F238E27FC236}">
                <a16:creationId xmlns="" xmlns:a16="http://schemas.microsoft.com/office/drawing/2014/main" id="{AEE320F2-88FB-3772-1498-56B97723BC1C}"/>
              </a:ext>
            </a:extLst>
          </p:cNvPr>
          <p:cNvSpPr txBox="1"/>
          <p:nvPr/>
        </p:nvSpPr>
        <p:spPr>
          <a:xfrm>
            <a:off x="2278878" y="1929843"/>
            <a:ext cx="6128238" cy="2308324"/>
          </a:xfrm>
          <a:prstGeom prst="rect">
            <a:avLst/>
          </a:prstGeom>
          <a:noFill/>
        </p:spPr>
        <p:txBody>
          <a:bodyPr wrap="square">
            <a:spAutoFit/>
          </a:bodyPr>
          <a:lstStyle/>
          <a:p>
            <a:pPr>
              <a:lnSpc>
                <a:spcPct val="150000"/>
              </a:lnSpc>
            </a:pPr>
            <a:r>
              <a:rPr lang="en-US" sz="3200" b="1" dirty="0">
                <a:latin typeface="Times New Roman" pitchFamily="18" charset="0"/>
                <a:cs typeface="Times New Roman" pitchFamily="18" charset="0"/>
              </a:rPr>
              <a:t>Does he love to pick flowers?</a:t>
            </a:r>
          </a:p>
          <a:p>
            <a:pPr>
              <a:lnSpc>
                <a:spcPct val="150000"/>
              </a:lnSpc>
            </a:pPr>
            <a:r>
              <a:rPr lang="en-US" sz="3200" b="1" dirty="0">
                <a:latin typeface="Times New Roman" pitchFamily="18" charset="0"/>
                <a:cs typeface="Times New Roman" pitchFamily="18" charset="0"/>
              </a:rPr>
              <a:t>Do they prefer to play soccer?</a:t>
            </a:r>
          </a:p>
          <a:p>
            <a:pPr>
              <a:lnSpc>
                <a:spcPct val="150000"/>
              </a:lnSpc>
            </a:pPr>
            <a:r>
              <a:rPr lang="en-US" sz="3200" b="1" dirty="0">
                <a:latin typeface="Times New Roman" pitchFamily="18" charset="0"/>
                <a:cs typeface="Times New Roman" pitchFamily="18" charset="0"/>
              </a:rPr>
              <a:t>Do you like to visit the country?</a:t>
            </a:r>
          </a:p>
        </p:txBody>
      </p:sp>
      <p:pic>
        <p:nvPicPr>
          <p:cNvPr id="12" name="CD1 TRACK 24">
            <a:hlinkClick r:id="" action="ppaction://media"/>
            <a:extLst>
              <a:ext uri="{FF2B5EF4-FFF2-40B4-BE49-F238E27FC236}">
                <a16:creationId xmlns="" xmlns:a16="http://schemas.microsoft.com/office/drawing/2014/main" id="{8B279534-F887-A4EF-4201-F0AAC9A807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67667" y="1625043"/>
            <a:ext cx="609600" cy="609600"/>
          </a:xfrm>
          <a:prstGeom prst="rect">
            <a:avLst/>
          </a:prstGeom>
        </p:spPr>
      </p:pic>
      <p:cxnSp>
        <p:nvCxnSpPr>
          <p:cNvPr id="16" name="Straight Arrow Connector 15">
            <a:extLst>
              <a:ext uri="{FF2B5EF4-FFF2-40B4-BE49-F238E27FC236}">
                <a16:creationId xmlns="" xmlns:a16="http://schemas.microsoft.com/office/drawing/2014/main" id="{2201B030-0E46-1155-47FA-44623DBDBEBD}"/>
              </a:ext>
            </a:extLst>
          </p:cNvPr>
          <p:cNvCxnSpPr/>
          <p:nvPr/>
        </p:nvCxnSpPr>
        <p:spPr>
          <a:xfrm flipV="1">
            <a:off x="5770684" y="1986116"/>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 xmlns:a16="http://schemas.microsoft.com/office/drawing/2014/main" id="{ADF519A8-860E-6C0E-AA7B-23516B1B4F21}"/>
              </a:ext>
            </a:extLst>
          </p:cNvPr>
          <p:cNvCxnSpPr/>
          <p:nvPr/>
        </p:nvCxnSpPr>
        <p:spPr>
          <a:xfrm flipV="1">
            <a:off x="6096000" y="2747124"/>
            <a:ext cx="1230923" cy="1758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 xmlns:a16="http://schemas.microsoft.com/office/drawing/2014/main" id="{8A402B9E-A04D-7022-7E87-EDFDEB861B1C}"/>
              </a:ext>
            </a:extLst>
          </p:cNvPr>
          <p:cNvCxnSpPr>
            <a:cxnSpLocks/>
          </p:cNvCxnSpPr>
          <p:nvPr/>
        </p:nvCxnSpPr>
        <p:spPr>
          <a:xfrm>
            <a:off x="6034865" y="3508132"/>
            <a:ext cx="1292058" cy="232119"/>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 xmlns:a16="http://schemas.microsoft.com/office/drawing/2014/main" id="{3621C62D-4D7C-894D-3426-A297729894A0}"/>
              </a:ext>
            </a:extLst>
          </p:cNvPr>
          <p:cNvCxnSpPr/>
          <p:nvPr/>
        </p:nvCxnSpPr>
        <p:spPr>
          <a:xfrm>
            <a:off x="2289007" y="3873485"/>
            <a:ext cx="527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2"/>
                </p:tgtEl>
              </p:cMediaNode>
            </p:audio>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p:cNvSpPr txBox="1"/>
          <p:nvPr/>
        </p:nvSpPr>
        <p:spPr>
          <a:xfrm>
            <a:off x="4714734" y="3991238"/>
            <a:ext cx="3267732" cy="646331"/>
          </a:xfrm>
          <a:prstGeom prst="rect">
            <a:avLst/>
          </a:prstGeom>
          <a:noFill/>
        </p:spPr>
        <p:txBody>
          <a:bodyPr wrap="square" rtlCol="0">
            <a:spAutoFit/>
          </a:bodyPr>
          <a:lstStyle/>
          <a:p>
            <a:pPr algn="ctr"/>
            <a:r>
              <a:rPr lang="en-US" sz="3600" b="1" dirty="0" smtClean="0">
                <a:solidFill>
                  <a:schemeClr val="bg1"/>
                </a:solidFill>
                <a:latin typeface="Times New Roman" pitchFamily="18" charset="0"/>
                <a:cs typeface="Times New Roman" pitchFamily="18" charset="0"/>
              </a:rPr>
              <a:t> 2. PRACTICE  </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34669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4464098-4291-8B4F-ACC6-611BE9FA7076}"/>
              </a:ext>
            </a:extLst>
          </p:cNvPr>
          <p:cNvSpPr/>
          <p:nvPr/>
        </p:nvSpPr>
        <p:spPr>
          <a:xfrm>
            <a:off x="107576" y="6315"/>
            <a:ext cx="11954436" cy="1077218"/>
          </a:xfrm>
          <a:prstGeom prst="rect">
            <a:avLst/>
          </a:prstGeom>
          <a:solidFill>
            <a:schemeClr val="accent4">
              <a:lumMod val="20000"/>
              <a:lumOff val="80000"/>
            </a:schemeClr>
          </a:solidFill>
          <a:ln>
            <a:solidFill>
              <a:schemeClr val="accent1"/>
            </a:solidFill>
          </a:ln>
        </p:spPr>
        <p:txBody>
          <a:bodyPr wrap="square">
            <a:spAutoFit/>
          </a:bodyPr>
          <a:lstStyle/>
          <a:p>
            <a:r>
              <a:rPr lang="en-US" sz="3200" b="1" dirty="0" smtClean="0">
                <a:solidFill>
                  <a:srgbClr val="FF0000"/>
                </a:solidFill>
                <a:latin typeface="Times New Roman" pitchFamily="18" charset="0"/>
                <a:cs typeface="Times New Roman" pitchFamily="18" charset="0"/>
              </a:rPr>
              <a:t>a. In </a:t>
            </a:r>
            <a:r>
              <a:rPr lang="en-US" sz="3200" b="1" dirty="0">
                <a:solidFill>
                  <a:srgbClr val="FF0000"/>
                </a:solidFill>
                <a:latin typeface="Times New Roman" pitchFamily="18" charset="0"/>
                <a:cs typeface="Times New Roman" pitchFamily="18" charset="0"/>
              </a:rPr>
              <a:t>pairs: Ask and answer about what young people like to do in these places.</a:t>
            </a:r>
          </a:p>
        </p:txBody>
      </p:sp>
      <p:pic>
        <p:nvPicPr>
          <p:cNvPr id="9" name="Picture 8">
            <a:extLst>
              <a:ext uri="{FF2B5EF4-FFF2-40B4-BE49-F238E27FC236}">
                <a16:creationId xmlns="" xmlns:a16="http://schemas.microsoft.com/office/drawing/2014/main" id="{D21955B7-5F75-C7A7-55A4-FFBCDADAD0B5}"/>
              </a:ext>
            </a:extLst>
          </p:cNvPr>
          <p:cNvPicPr>
            <a:picLocks noChangeAspect="1"/>
          </p:cNvPicPr>
          <p:nvPr/>
        </p:nvPicPr>
        <p:blipFill>
          <a:blip r:embed="rId2"/>
          <a:stretch>
            <a:fillRect/>
          </a:stretch>
        </p:blipFill>
        <p:spPr>
          <a:xfrm>
            <a:off x="107576" y="940473"/>
            <a:ext cx="4985124" cy="2611905"/>
          </a:xfrm>
          <a:prstGeom prst="rect">
            <a:avLst/>
          </a:prstGeom>
        </p:spPr>
      </p:pic>
      <p:sp>
        <p:nvSpPr>
          <p:cNvPr id="2" name="TextBox 1"/>
          <p:cNvSpPr txBox="1"/>
          <p:nvPr/>
        </p:nvSpPr>
        <p:spPr>
          <a:xfrm>
            <a:off x="107576" y="3741845"/>
            <a:ext cx="5807635" cy="2062103"/>
          </a:xfrm>
          <a:prstGeom prst="rect">
            <a:avLst/>
          </a:prstGeom>
          <a:solidFill>
            <a:schemeClr val="accent6">
              <a:lumMod val="20000"/>
              <a:lumOff val="80000"/>
            </a:schemeClr>
          </a:solidFill>
          <a:ln>
            <a:solidFill>
              <a:schemeClr val="tx1"/>
            </a:solidFill>
          </a:ln>
        </p:spPr>
        <p:txBody>
          <a:bodyPr wrap="square" rtlCol="0">
            <a:spAutoFit/>
          </a:bodyPr>
          <a:lstStyle/>
          <a:p>
            <a:r>
              <a:rPr lang="en-US" sz="3200" b="1" dirty="0" smtClean="0">
                <a:latin typeface="Times New Roman" pitchFamily="18" charset="0"/>
                <a:cs typeface="Times New Roman" pitchFamily="18" charset="0"/>
              </a:rPr>
              <a:t>Ex 1: What </a:t>
            </a:r>
            <a:r>
              <a:rPr lang="en-US" sz="3200" b="1" dirty="0">
                <a:latin typeface="Times New Roman" pitchFamily="18" charset="0"/>
                <a:cs typeface="Times New Roman" pitchFamily="18" charset="0"/>
              </a:rPr>
              <a:t>do young </a:t>
            </a:r>
            <a:r>
              <a:rPr lang="en-US" sz="3200" b="1" dirty="0" smtClean="0">
                <a:latin typeface="Times New Roman" pitchFamily="18" charset="0"/>
                <a:cs typeface="Times New Roman" pitchFamily="18" charset="0"/>
              </a:rPr>
              <a:t>people like to </a:t>
            </a:r>
            <a:r>
              <a:rPr lang="en-US" sz="3200" b="1" dirty="0">
                <a:latin typeface="Times New Roman" pitchFamily="18" charset="0"/>
                <a:cs typeface="Times New Roman" pitchFamily="18" charset="0"/>
              </a:rPr>
              <a:t>do in Summerdale</a:t>
            </a:r>
            <a:r>
              <a:rPr lang="en-US" sz="3200" b="1" dirty="0" smtClean="0">
                <a:latin typeface="Times New Roman" pitchFamily="18" charset="0"/>
                <a:cs typeface="Times New Roman" pitchFamily="18" charset="0"/>
              </a:rPr>
              <a:t>?</a:t>
            </a:r>
          </a:p>
          <a:p>
            <a:pPr lvl="0"/>
            <a:r>
              <a:rPr lang="en-US" sz="3200" b="1" dirty="0">
                <a:latin typeface="Times New Roman" pitchFamily="18" charset="0"/>
                <a:cs typeface="Times New Roman" pitchFamily="18" charset="0"/>
                <a:sym typeface="Wingdings" pitchFamily="2" charset="2"/>
              </a:rPr>
              <a:t> </a:t>
            </a:r>
            <a:r>
              <a:rPr lang="en-US" sz="3200" b="1" dirty="0">
                <a:latin typeface="Times New Roman" pitchFamily="18" charset="0"/>
                <a:cs typeface="Times New Roman" pitchFamily="18" charset="0"/>
              </a:rPr>
              <a:t>They like to play shuttlecock.</a:t>
            </a:r>
          </a:p>
          <a:p>
            <a:pPr lvl="0"/>
            <a:r>
              <a:rPr lang="en-US" sz="3200" b="1" dirty="0">
                <a:latin typeface="Times New Roman" pitchFamily="18" charset="0"/>
                <a:cs typeface="Times New Roman" pitchFamily="18" charset="0"/>
              </a:rPr>
              <a:t> They often play at the park.</a:t>
            </a:r>
          </a:p>
        </p:txBody>
      </p:sp>
      <p:pic>
        <p:nvPicPr>
          <p:cNvPr id="6" name="Picture 5">
            <a:extLst>
              <a:ext uri="{FF2B5EF4-FFF2-40B4-BE49-F238E27FC236}">
                <a16:creationId xmlns="" xmlns:a16="http://schemas.microsoft.com/office/drawing/2014/main" id="{3D5385AE-4D9A-2979-3C6A-957C4E68E845}"/>
              </a:ext>
            </a:extLst>
          </p:cNvPr>
          <p:cNvPicPr>
            <a:picLocks noChangeAspect="1"/>
          </p:cNvPicPr>
          <p:nvPr/>
        </p:nvPicPr>
        <p:blipFill>
          <a:blip r:embed="rId3"/>
          <a:stretch>
            <a:fillRect/>
          </a:stretch>
        </p:blipFill>
        <p:spPr>
          <a:xfrm>
            <a:off x="7057465" y="855194"/>
            <a:ext cx="5004547" cy="2697184"/>
          </a:xfrm>
          <a:prstGeom prst="rect">
            <a:avLst/>
          </a:prstGeom>
        </p:spPr>
      </p:pic>
      <p:sp>
        <p:nvSpPr>
          <p:cNvPr id="4" name="Rectangle 3"/>
          <p:cNvSpPr/>
          <p:nvPr/>
        </p:nvSpPr>
        <p:spPr>
          <a:xfrm>
            <a:off x="6084794" y="3741845"/>
            <a:ext cx="6208806" cy="2062103"/>
          </a:xfrm>
          <a:prstGeom prst="rect">
            <a:avLst/>
          </a:prstGeom>
          <a:solidFill>
            <a:schemeClr val="accent6">
              <a:lumMod val="20000"/>
              <a:lumOff val="80000"/>
            </a:schemeClr>
          </a:solidFill>
          <a:ln>
            <a:solidFill>
              <a:schemeClr val="tx1"/>
            </a:solidFill>
          </a:ln>
        </p:spPr>
        <p:txBody>
          <a:bodyPr wrap="square">
            <a:spAutoFit/>
          </a:bodyPr>
          <a:lstStyle/>
          <a:p>
            <a:r>
              <a:rPr lang="en-US" sz="3200" b="1" dirty="0" smtClean="0">
                <a:latin typeface="Times New Roman" pitchFamily="18" charset="0"/>
                <a:cs typeface="Times New Roman" pitchFamily="18" charset="0"/>
              </a:rPr>
              <a:t>Ex 2: Do </a:t>
            </a:r>
            <a:r>
              <a:rPr lang="en-US" sz="3200" b="1" dirty="0">
                <a:latin typeface="Times New Roman" pitchFamily="18" charset="0"/>
                <a:cs typeface="Times New Roman" pitchFamily="18" charset="0"/>
              </a:rPr>
              <a:t>young people </a:t>
            </a:r>
            <a:r>
              <a:rPr lang="en-US" sz="3200" b="1" dirty="0" smtClean="0">
                <a:latin typeface="Times New Roman" pitchFamily="18" charset="0"/>
                <a:cs typeface="Times New Roman" pitchFamily="18" charset="0"/>
              </a:rPr>
              <a:t>like </a:t>
            </a:r>
            <a:r>
              <a:rPr lang="en-US" sz="3200" b="1" dirty="0">
                <a:latin typeface="Times New Roman" pitchFamily="18" charset="0"/>
                <a:cs typeface="Times New Roman" pitchFamily="18" charset="0"/>
              </a:rPr>
              <a:t>to play spinning tops in Greenville</a:t>
            </a:r>
            <a:r>
              <a:rPr lang="en-US" sz="3200" b="1" dirty="0" smtClean="0">
                <a:latin typeface="Times New Roman" pitchFamily="18" charset="0"/>
                <a:cs typeface="Times New Roman" pitchFamily="18" charset="0"/>
              </a:rPr>
              <a:t>?</a:t>
            </a:r>
          </a:p>
          <a:p>
            <a:pPr lvl="0"/>
            <a:r>
              <a:rPr lang="en-US" sz="3200" b="1" dirty="0" smtClean="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rPr>
              <a:t>No</a:t>
            </a:r>
            <a:r>
              <a:rPr lang="en-US" sz="3200" b="1" dirty="0">
                <a:latin typeface="Times New Roman" pitchFamily="18" charset="0"/>
                <a:cs typeface="Times New Roman" pitchFamily="18" charset="0"/>
              </a:rPr>
              <a:t>, they don't. </a:t>
            </a:r>
          </a:p>
          <a:p>
            <a:pPr lvl="0"/>
            <a:r>
              <a:rPr lang="en-US" sz="3200" b="1" dirty="0" smtClean="0">
                <a:latin typeface="Times New Roman" pitchFamily="18" charset="0"/>
                <a:cs typeface="Times New Roman" pitchFamily="18" charset="0"/>
              </a:rPr>
              <a:t>    They </a:t>
            </a:r>
            <a:r>
              <a:rPr lang="en-US" sz="3200" b="1" dirty="0">
                <a:latin typeface="Times New Roman" pitchFamily="18" charset="0"/>
                <a:cs typeface="Times New Roman" pitchFamily="18" charset="0"/>
              </a:rPr>
              <a:t>prefer to pick flowers.</a:t>
            </a:r>
            <a:endParaRPr lang="en-US" sz="3200" dirty="0"/>
          </a:p>
        </p:txBody>
      </p:sp>
    </p:spTree>
    <p:extLst>
      <p:ext uri="{BB962C8B-B14F-4D97-AF65-F5344CB8AC3E}">
        <p14:creationId xmlns:p14="http://schemas.microsoft.com/office/powerpoint/2010/main" val="340690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TotalTime>
  <Words>644</Words>
  <Application>Microsoft Office PowerPoint</Application>
  <PresentationFormat>Custom</PresentationFormat>
  <Paragraphs>78</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HUA HUU THUY</cp:lastModifiedBy>
  <cp:revision>140</cp:revision>
  <dcterms:created xsi:type="dcterms:W3CDTF">2023-02-01T04:45:54Z</dcterms:created>
  <dcterms:modified xsi:type="dcterms:W3CDTF">2025-05-14T03:52:45Z</dcterms:modified>
</cp:coreProperties>
</file>