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2" r:id="rId2"/>
  </p:sldMasterIdLst>
  <p:notesMasterIdLst>
    <p:notesMasterId r:id="rId26"/>
  </p:notesMasterIdLst>
  <p:sldIdLst>
    <p:sldId id="320" r:id="rId3"/>
    <p:sldId id="316" r:id="rId4"/>
    <p:sldId id="327" r:id="rId5"/>
    <p:sldId id="256" r:id="rId6"/>
    <p:sldId id="302" r:id="rId7"/>
    <p:sldId id="322" r:id="rId8"/>
    <p:sldId id="304" r:id="rId9"/>
    <p:sldId id="278" r:id="rId10"/>
    <p:sldId id="279" r:id="rId11"/>
    <p:sldId id="305" r:id="rId12"/>
    <p:sldId id="283" r:id="rId13"/>
    <p:sldId id="308" r:id="rId14"/>
    <p:sldId id="307" r:id="rId15"/>
    <p:sldId id="324" r:id="rId16"/>
    <p:sldId id="323" r:id="rId17"/>
    <p:sldId id="325" r:id="rId18"/>
    <p:sldId id="312" r:id="rId19"/>
    <p:sldId id="293" r:id="rId20"/>
    <p:sldId id="326" r:id="rId21"/>
    <p:sldId id="295" r:id="rId22"/>
    <p:sldId id="297" r:id="rId23"/>
    <p:sldId id="299" r:id="rId24"/>
    <p:sldId id="30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" initials="A" lastIdx="1" clrIdx="0">
    <p:extLst>
      <p:ext uri="{19B8F6BF-5375-455C-9EA6-DF929625EA0E}">
        <p15:presenceInfo xmlns:p15="http://schemas.microsoft.com/office/powerpoint/2012/main" xmlns="" userId="A" providerId="None"/>
      </p:ext>
    </p:extLst>
  </p:cmAuthor>
  <p:cmAuthor id="2" name="Rieu Phan Van" initials="RPV" lastIdx="2" clrIdx="1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40" d="100"/>
          <a:sy n="40" d="100"/>
        </p:scale>
        <p:origin x="-1036" y="-2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37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377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039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073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885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315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49448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226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867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-37331"/>
            <a:ext cx="12192000" cy="6895331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9152793" y="71082"/>
            <a:ext cx="287443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 smtClean="0">
                <a:solidFill>
                  <a:schemeClr val="tx1"/>
                </a:solidFill>
              </a:rPr>
              <a:t>Lesson 1.1: Vocab</a:t>
            </a:r>
            <a:r>
              <a:rPr lang="en-US" sz="1800" b="0" baseline="0" dirty="0" smtClean="0">
                <a:solidFill>
                  <a:schemeClr val="tx1"/>
                </a:solidFill>
              </a:rPr>
              <a:t> &amp; Reading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178991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</a:rPr>
              <a:t>Unit </a:t>
            </a:r>
            <a:r>
              <a:rPr lang="en-US" sz="1800" b="1" dirty="0" smtClean="0">
                <a:solidFill>
                  <a:schemeClr val="tx1"/>
                </a:solidFill>
              </a:rPr>
              <a:t>1: Free time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chemeClr val="tx1"/>
                </a:solidFill>
                <a:effectLst/>
              </a:rPr>
              <a:t>Tiếng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Anh</a:t>
            </a:r>
            <a:r>
              <a:rPr lang="en-US" sz="1600" baseline="0">
                <a:solidFill>
                  <a:schemeClr val="tx1"/>
                </a:solidFill>
                <a:effectLst/>
              </a:rPr>
              <a:t> </a:t>
            </a:r>
            <a:r>
              <a:rPr lang="en-US" sz="1600" baseline="0" smtClean="0">
                <a:solidFill>
                  <a:schemeClr val="tx1"/>
                </a:solidFill>
                <a:effectLst/>
              </a:rPr>
              <a:t>8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i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-Learn Smart World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smtClean="0">
                <a:solidFill>
                  <a:schemeClr val="tx1"/>
                </a:solidFill>
                <a:effectLst/>
              </a:rPr>
              <a:t>DTP Education Solutions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8" r:id="rId12"/>
    <p:sldLayoutId id="2147483674" r:id="rId13"/>
    <p:sldLayoutId id="2147483675" r:id="rId14"/>
    <p:sldLayoutId id="2147483679" r:id="rId15"/>
    <p:sldLayoutId id="2147483681" r:id="rId16"/>
    <p:sldLayoutId id="2147483690" r:id="rId1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</a:t>
            </a:r>
            <a:r>
              <a:rPr lang="en-US" b="1" dirty="0" smtClean="0">
                <a:solidFill>
                  <a:prstClr val="white"/>
                </a:solidFill>
              </a:rPr>
              <a:t>8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7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World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xmlns="" id="{F8209CA5-E240-40B6-BCE5-62C12A4DBBF5}"/>
              </a:ext>
            </a:extLst>
          </p:cNvPr>
          <p:cNvSpPr txBox="1"/>
          <p:nvPr userDrawn="1"/>
        </p:nvSpPr>
        <p:spPr>
          <a:xfrm>
            <a:off x="10863258" y="-42752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</a:t>
            </a:r>
            <a:r>
              <a:rPr lang="en-US" b="1" dirty="0" smtClean="0">
                <a:solidFill>
                  <a:prstClr val="white"/>
                </a:solidFill>
              </a:rPr>
              <a:t>1.1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84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svg"/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26" Type="http://schemas.openxmlformats.org/officeDocument/2006/relationships/audio" Target="../media/media14.mp3"/><Relationship Id="rId3" Type="http://schemas.microsoft.com/office/2007/relationships/media" Target="../media/media3.mp3"/><Relationship Id="rId21" Type="http://schemas.microsoft.com/office/2007/relationships/media" Target="../media/media12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5" Type="http://schemas.microsoft.com/office/2007/relationships/media" Target="../media/media14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audio" Target="../media/media11.mp3"/><Relationship Id="rId29" Type="http://schemas.openxmlformats.org/officeDocument/2006/relationships/slideLayout" Target="../slideLayouts/slideLayout13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24" Type="http://schemas.openxmlformats.org/officeDocument/2006/relationships/audio" Target="../media/media13.mp3"/><Relationship Id="rId5" Type="http://schemas.microsoft.com/office/2007/relationships/media" Target="../media/media4.mp3"/><Relationship Id="rId15" Type="http://schemas.microsoft.com/office/2007/relationships/media" Target="../media/media9.mp3"/><Relationship Id="rId23" Type="http://schemas.microsoft.com/office/2007/relationships/media" Target="../media/media13.mp3"/><Relationship Id="rId28" Type="http://schemas.openxmlformats.org/officeDocument/2006/relationships/audio" Target="../media/media15.mp3"/><Relationship Id="rId10" Type="http://schemas.openxmlformats.org/officeDocument/2006/relationships/audio" Target="../media/media6.mp3"/><Relationship Id="rId19" Type="http://schemas.microsoft.com/office/2007/relationships/media" Target="../media/media11.mp3"/><Relationship Id="rId31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audio" Target="../media/media12.mp3"/><Relationship Id="rId27" Type="http://schemas.microsoft.com/office/2007/relationships/media" Target="../media/media15.mp3"/><Relationship Id="rId30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002106bg7fr7vx"/>
          <p:cNvPicPr>
            <a:picLocks noGrp="1" noChangeAspect="1" noChangeArrowheads="1" noCrop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5103" y="0"/>
            <a:ext cx="12297103" cy="6858000"/>
          </a:xfrm>
        </p:spPr>
      </p:pic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3657600" y="2362200"/>
            <a:ext cx="5162550" cy="2133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en-US" sz="4800" kern="10">
                <a:solidFill>
                  <a:srgbClr val="FF33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Welcome to our class</a:t>
            </a:r>
          </a:p>
        </p:txBody>
      </p:sp>
    </p:spTree>
    <p:extLst>
      <p:ext uri="{BB962C8B-B14F-4D97-AF65-F5344CB8AC3E}">
        <p14:creationId xmlns:p14="http://schemas.microsoft.com/office/powerpoint/2010/main" val="39658622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761" y="498442"/>
            <a:ext cx="8577631" cy="58433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9419" y="507998"/>
            <a:ext cx="5457541" cy="14881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218940" y="76064"/>
            <a:ext cx="2886559" cy="3623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8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709099"/>
            <a:ext cx="1145799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Pair work: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Name some indoor activities you know.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4906" y="1549482"/>
            <a:ext cx="70126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§"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Reading books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Cooking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Drawing 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Playing chess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Playing board games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Surfing the internet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Watching TV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Playing computer games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18940" y="54292"/>
            <a:ext cx="2886559" cy="3623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9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9B2C12C-F7A3-4CA7-BC53-EF408E82EFF8}"/>
              </a:ext>
            </a:extLst>
          </p:cNvPr>
          <p:cNvSpPr/>
          <p:nvPr/>
        </p:nvSpPr>
        <p:spPr>
          <a:xfrm>
            <a:off x="-10531" y="20255"/>
            <a:ext cx="12172365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 smtClean="0"/>
              <a:t>a. Read </a:t>
            </a:r>
            <a:r>
              <a:rPr lang="en-US" sz="3600" b="1" dirty="0"/>
              <a:t>the passages. Circle the name of the person who prefers indoor activities. </a:t>
            </a:r>
            <a:r>
              <a:rPr lang="en-US" sz="3600" b="1" dirty="0" smtClean="0"/>
              <a:t>     </a:t>
            </a:r>
            <a:r>
              <a:rPr lang="en-US" sz="3600" b="1" dirty="0" smtClean="0">
                <a:solidFill>
                  <a:srgbClr val="00B050"/>
                </a:solidFill>
              </a:rPr>
              <a:t>Will      Jess      Peter</a:t>
            </a:r>
            <a:endParaRPr lang="en-US" sz="3600" b="1" dirty="0">
              <a:solidFill>
                <a:srgbClr val="00B05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" y="1200329"/>
            <a:ext cx="12192000" cy="5909919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3134" y="0"/>
            <a:ext cx="12172366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Scan the text. Underline the activities each person prefers doing.  </a:t>
            </a:r>
          </a:p>
        </p:txBody>
      </p:sp>
      <p:sp>
        <p:nvSpPr>
          <p:cNvPr id="32" name="Oval 31"/>
          <p:cNvSpPr/>
          <p:nvPr/>
        </p:nvSpPr>
        <p:spPr>
          <a:xfrm>
            <a:off x="6429990" y="620418"/>
            <a:ext cx="1162165" cy="6001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0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19884"/>
            <a:ext cx="12191999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b. Now, read 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and draw lines to match the phrases and the person they 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describe.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24972"/>
            <a:ext cx="12191999" cy="543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1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19884"/>
            <a:ext cx="12191999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b. Now, read 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and draw lines to match the phrases and the person they 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describe.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1410339"/>
            <a:ext cx="6290442" cy="47078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96000" y="1270501"/>
            <a:ext cx="6096000" cy="50167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My name's Will. I love playing sports and hanging out with my friends. We love playing handball and soccer together. I think they're really exciting. I don't really like extreme sports, like skateboarding or rock climbing. They're too scary for me. I prefer safer activities, like jogging or watching TV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397876" y="2680138"/>
            <a:ext cx="1361090" cy="11981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139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19884"/>
            <a:ext cx="12191999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b. Now, read 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and draw lines to match the phrases and the person they 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describe.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4973"/>
            <a:ext cx="6290442" cy="47078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96000" y="1270501"/>
            <a:ext cx="6096000" cy="50167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Hello. My name's Jess. I'm not a very active person. I like reading books, chatting with my friends online, and doing arts and crafts in my bedroom. My favorite thing to do is painting. It's so relaxing. I hate playing sports and jogging. I don't think they are very fun. I prefer playing board games at home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397876" y="3090042"/>
            <a:ext cx="1329558" cy="816094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397876" y="3906136"/>
            <a:ext cx="1329558" cy="809297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397876" y="2680138"/>
            <a:ext cx="1361090" cy="11981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13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19884"/>
            <a:ext cx="12191999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b. Now, read 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and draw lines to match the phrases and the person they 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describe.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4973"/>
            <a:ext cx="6290442" cy="47078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96000" y="1270501"/>
            <a:ext cx="6096000" cy="50167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Hi. I'm Peter. I love doing lots of different activities. I like playing tennis with friends and I love rock climbing. It's so much fun. I also like designing clothes and bags. I don't really enjoy playing board games though. I think they're boring. I prefer singing and dancing with my friends in my backyard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397876" y="3090042"/>
            <a:ext cx="1329558" cy="816094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397876" y="3906136"/>
            <a:ext cx="1329558" cy="809297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397876" y="2680138"/>
            <a:ext cx="1361090" cy="11981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397876" y="2191407"/>
            <a:ext cx="1361090" cy="293238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275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025" y="6995"/>
            <a:ext cx="383117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Listen and read.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089"/>
            <a:ext cx="12191999" cy="6258911"/>
          </a:xfrm>
          <a:prstGeom prst="rect">
            <a:avLst/>
          </a:prstGeom>
        </p:spPr>
      </p:pic>
      <p:pic>
        <p:nvPicPr>
          <p:cNvPr id="4" name="CD1 TRACK 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62758" y="6208405"/>
            <a:ext cx="487363" cy="487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18940" y="54292"/>
            <a:ext cx="2886559" cy="3623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45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34834" y="16206"/>
            <a:ext cx="4301434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772511" y="1156947"/>
            <a:ext cx="9002110" cy="2573114"/>
          </a:xfrm>
          <a:prstGeom prst="wedgeRoundRectCallout">
            <a:avLst>
              <a:gd name="adj1" fmla="val 48418"/>
              <a:gd name="adj2" fmla="val 78777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itchFamily="34" charset="0"/>
              <a:buChar char="•"/>
            </a:pP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Which person are you most like? </a:t>
            </a:r>
            <a:endParaRPr lang="en-US" sz="3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How 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are you similar? </a:t>
            </a:r>
            <a:endParaRPr lang="en-US" sz="3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How 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are you different?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1434662" y="4215457"/>
            <a:ext cx="9377806" cy="1775440"/>
          </a:xfrm>
          <a:prstGeom prst="wedgeRoundRectCallout">
            <a:avLst>
              <a:gd name="adj1" fmla="val -54172"/>
              <a:gd name="adj2" fmla="val 79881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I'm 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most like </a:t>
            </a:r>
            <a:r>
              <a:rPr lang="en-US" sz="36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Jess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I also </a:t>
            </a:r>
            <a:r>
              <a:rPr lang="en-US" sz="36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like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reading books, 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but 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36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don't like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playing board games. </a:t>
            </a:r>
          </a:p>
        </p:txBody>
      </p:sp>
      <p:sp>
        <p:nvSpPr>
          <p:cNvPr id="3" name="Rectangle 2"/>
          <p:cNvSpPr/>
          <p:nvPr/>
        </p:nvSpPr>
        <p:spPr>
          <a:xfrm>
            <a:off x="9175531" y="0"/>
            <a:ext cx="2869324" cy="469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71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" y="1200329"/>
            <a:ext cx="12192000" cy="59099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17" y="141918"/>
            <a:ext cx="12073069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I'm most like </a:t>
            </a:r>
            <a:r>
              <a:rPr lang="en-US" sz="3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Jess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I also </a:t>
            </a:r>
            <a:r>
              <a:rPr lang="en-US" sz="3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like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reading books, but I </a:t>
            </a:r>
            <a:r>
              <a:rPr lang="en-US" sz="3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don't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like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playing board games.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64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070E766-F51C-424D-ADF9-1606320E5894}"/>
              </a:ext>
            </a:extLst>
          </p:cNvPr>
          <p:cNvSpPr txBox="1"/>
          <p:nvPr/>
        </p:nvSpPr>
        <p:spPr>
          <a:xfrm>
            <a:off x="0" y="3048000"/>
            <a:ext cx="4419600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Look at the pictures in 10 seconds</a:t>
            </a:r>
          </a:p>
          <a:p>
            <a:pPr algn="ctr"/>
            <a:r>
              <a:rPr lang="en-US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Then tell how many activities you can remember </a:t>
            </a:r>
            <a:endParaRPr lang="vi-VN" sz="3600" b="1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112672"/>
            <a:ext cx="12192000" cy="967210"/>
            <a:chOff x="0" y="0"/>
            <a:chExt cx="12192000" cy="967210"/>
          </a:xfrm>
        </p:grpSpPr>
        <p:pic>
          <p:nvPicPr>
            <p:cNvPr id="8" name="Graphic 10">
              <a:extLst>
                <a:ext uri="{FF2B5EF4-FFF2-40B4-BE49-F238E27FC236}">
                  <a16:creationId xmlns:a16="http://schemas.microsoft.com/office/drawing/2014/main" xmlns="" id="{A045AFB5-4B98-42DB-960E-AD37246F6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919089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11019436" y="76200"/>
              <a:ext cx="1069039" cy="891010"/>
              <a:chOff x="3495224" y="1016258"/>
              <a:chExt cx="4353376" cy="3250942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3495224" y="1016258"/>
                <a:ext cx="4353376" cy="3250942"/>
                <a:chOff x="2809424" y="482858"/>
                <a:chExt cx="5801176" cy="4242867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xmlns="" id="{A70A3967-ADAE-4E41-8D3E-E7AA746C20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09424" y="482858"/>
                  <a:ext cx="5801176" cy="2490471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xmlns="" id="{9B80D310-ADE5-4D35-BBD9-1394E51D45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81400" y="2498083"/>
                  <a:ext cx="2895600" cy="2227642"/>
                </a:xfrm>
                <a:prstGeom prst="rect">
                  <a:avLst/>
                </a:prstGeom>
              </p:spPr>
            </p:pic>
          </p:grp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3227" y="2187765"/>
                <a:ext cx="1615443" cy="1481331"/>
              </a:xfrm>
              <a:prstGeom prst="rect">
                <a:avLst/>
              </a:prstGeom>
            </p:spPr>
          </p:pic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60888"/>
              <a:ext cx="1371600" cy="70111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427AC53-23AA-4E8E-B20C-ACA91C82E1F1}"/>
              </a:ext>
            </a:extLst>
          </p:cNvPr>
          <p:cNvSpPr txBox="1"/>
          <p:nvPr/>
        </p:nvSpPr>
        <p:spPr>
          <a:xfrm>
            <a:off x="2980096" y="327361"/>
            <a:ext cx="7935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Bodoni MT Black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Bodoni MT Black" pitchFamily="18" charset="0"/>
              </a:rPr>
              <a:t>Memorizing game  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doni MT Black" pitchFamily="18" charset="0"/>
            </a:endParaRPr>
          </a:p>
        </p:txBody>
      </p:sp>
      <p:pic>
        <p:nvPicPr>
          <p:cNvPr id="2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xmlns="" id="{5BE02F52-7909-463F-8B15-1E4E8022A5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5800" y="1230789"/>
            <a:ext cx="2844800" cy="1600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19808" y="883127"/>
            <a:ext cx="7197469" cy="536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6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379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46981" y="645000"/>
            <a:ext cx="9927771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Talk to your partner about what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teenagers like doing in their free time.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218940" y="54292"/>
            <a:ext cx="2886559" cy="3623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5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4698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Today’s lesson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723" y="1161271"/>
            <a:ext cx="4345781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1</a:t>
            </a:r>
            <a:r>
              <a:rPr lang="en-US" sz="3600" i="1" dirty="0">
                <a:solidFill>
                  <a:srgbClr val="0070C0"/>
                </a:solidFill>
              </a:rPr>
              <a:t>. chat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2. fishing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3. hang out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4. jogging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5. jewelry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6. handball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7. rock climbing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8. board games</a:t>
            </a:r>
          </a:p>
        </p:txBody>
      </p:sp>
      <p:sp>
        <p:nvSpPr>
          <p:cNvPr id="6" name="Rectangle 5"/>
          <p:cNvSpPr/>
          <p:nvPr/>
        </p:nvSpPr>
        <p:spPr>
          <a:xfrm>
            <a:off x="4992414" y="1524000"/>
            <a:ext cx="673713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Reading: 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-    Understanding instructions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Scanning for specific information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Speaking: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-    Talking about hobbies</a:t>
            </a:r>
          </a:p>
        </p:txBody>
      </p:sp>
    </p:spTree>
    <p:extLst>
      <p:ext uri="{BB962C8B-B14F-4D97-AF65-F5344CB8AC3E}">
        <p14:creationId xmlns:p14="http://schemas.microsoft.com/office/powerpoint/2010/main" val="223748268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Homework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3052" y="1734681"/>
            <a:ext cx="11764213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Learn by hearts vocab.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Do the vocab. and reading exercises on pages 2 &amp; 3 WB.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 smtClean="0">
                <a:solidFill>
                  <a:srgbClr val="0070C0"/>
                </a:solidFill>
              </a:rPr>
              <a:t>Tiếng</a:t>
            </a:r>
            <a:r>
              <a:rPr lang="en-US" sz="3600" b="1" i="1" dirty="0" smtClean="0">
                <a:solidFill>
                  <a:srgbClr val="0070C0"/>
                </a:solidFill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</a:rPr>
              <a:t>Anh</a:t>
            </a:r>
            <a:r>
              <a:rPr lang="en-US" sz="3600" b="1" i="1" dirty="0" smtClean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</a:rPr>
              <a:t>8</a:t>
            </a:r>
            <a:r>
              <a:rPr lang="en-US" sz="3600" b="1" i="1" dirty="0" smtClean="0">
                <a:solidFill>
                  <a:srgbClr val="0070C0"/>
                </a:solidFill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</a:rPr>
              <a:t>i</a:t>
            </a:r>
            <a:r>
              <a:rPr lang="en-US" sz="3600" b="1" i="1" dirty="0" smtClean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 smtClean="0">
                <a:solidFill>
                  <a:srgbClr val="0070C0"/>
                </a:solidFill>
              </a:rPr>
              <a:t> on pages 4 &amp; 5.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Prepare the next lesson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 dirty="0" smtClean="0">
                <a:solidFill>
                  <a:srgbClr val="0070C0"/>
                </a:solidFill>
              </a:rPr>
              <a:t>pages 5 &amp; 6 SB).</a:t>
            </a:r>
          </a:p>
          <a:p>
            <a:pPr marL="571500" indent="-571500">
              <a:buFontTx/>
              <a:buChar char="-"/>
            </a:pPr>
            <a:r>
              <a:rPr lang="en-US" sz="3600" i="1" smtClean="0">
                <a:solidFill>
                  <a:srgbClr val="0070C0"/>
                </a:solidFill>
              </a:rPr>
              <a:t>Play </a:t>
            </a:r>
            <a:r>
              <a:rPr lang="en-US" sz="3600" i="1" dirty="0" smtClean="0">
                <a:solidFill>
                  <a:srgbClr val="0070C0"/>
                </a:solidFill>
              </a:rPr>
              <a:t>the consolidation games on </a:t>
            </a:r>
            <a:r>
              <a:rPr lang="en-US" sz="3600" i="1" dirty="0" smtClean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 smtClean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9218940" y="54292"/>
            <a:ext cx="2886559" cy="3623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830" y="218745"/>
            <a:ext cx="12377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365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84" y="0"/>
            <a:ext cx="1223260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96608" y="2834689"/>
            <a:ext cx="66200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UNIT 1: FREE TIME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 Lesson 1.1 </a:t>
            </a:r>
          </a:p>
          <a:p>
            <a:pPr lvl="0"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New words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Reading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/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1" y="-362607"/>
            <a:ext cx="6613531" cy="234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8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743" y="164069"/>
            <a:ext cx="3852291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lgerian" pitchFamily="82" charset="0"/>
              </a:rPr>
              <a:t>1. New words:</a:t>
            </a:r>
            <a:endParaRPr lang="en-US" sz="3200" b="1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5033" y="1600475"/>
            <a:ext cx="5348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Jewelry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/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ˈdʒuːəlri</a:t>
            </a:r>
            <a:r>
              <a:rPr lang="vi-VN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467" y="834501"/>
            <a:ext cx="6164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Hang out</a:t>
            </a:r>
            <a:r>
              <a:rPr lang="en-US" sz="4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phr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v) /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hæŋ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aʊt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940" y="4042045"/>
            <a:ext cx="6849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Board games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(n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phr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) /ˈ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bɔːrd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ɡeɪm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/ 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6522" y="2840867"/>
            <a:ext cx="7526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Rock climbing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(n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phr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) /ˈ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rɑːk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klaɪmɪŋ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/: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5033" y="2234071"/>
            <a:ext cx="4042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Chat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v) /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tʃæt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/: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1" y="3425639"/>
            <a:ext cx="4997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Handball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n) /ˈ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hændbɔːl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/: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2976" y="4626820"/>
            <a:ext cx="4626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Jogging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n) /ˈ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dʒɑːɡɪŋ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/: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32819" y="2234070"/>
            <a:ext cx="4360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gẫu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18841" y="1560333"/>
            <a:ext cx="2538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 trang </a:t>
            </a:r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87965" y="926835"/>
            <a:ext cx="2195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Đi chơi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54868" y="3427290"/>
            <a:ext cx="6227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ném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57090" y="2840865"/>
            <a:ext cx="4556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(môn thể thao) leo núi đá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05297" y="4031397"/>
            <a:ext cx="4382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 chơi </a:t>
            </a:r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 bàn cờ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16005" y="4626820"/>
            <a:ext cx="5542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(hoạt động) </a:t>
            </a:r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Chạy bộ 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98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4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8166" y="586707"/>
            <a:ext cx="466721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a. Number the pictures.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166" y="1438331"/>
            <a:ext cx="3276370" cy="4524315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/>
            <a:r>
              <a:rPr lang="en-US" sz="3600" i="1" dirty="0">
                <a:solidFill>
                  <a:srgbClr val="0070C0"/>
                </a:solidFill>
              </a:rPr>
              <a:t>1. chat</a:t>
            </a: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2. fishing</a:t>
            </a: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3. hang out</a:t>
            </a: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4. jogging</a:t>
            </a: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5. jewelry</a:t>
            </a: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6. handball</a:t>
            </a: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7. rock climbing</a:t>
            </a: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8. board </a:t>
            </a:r>
            <a:r>
              <a:rPr lang="en-US" sz="3600" i="1" dirty="0" smtClean="0">
                <a:solidFill>
                  <a:srgbClr val="0070C0"/>
                </a:solidFill>
              </a:rPr>
              <a:t>games</a:t>
            </a:r>
            <a:endParaRPr lang="en-US" sz="3600" i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379" y="170205"/>
            <a:ext cx="7254542" cy="17839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920" y="2463689"/>
            <a:ext cx="7183001" cy="18781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909" y="4434893"/>
            <a:ext cx="4827021" cy="19274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92827" y="1413080"/>
            <a:ext cx="372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3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66769" y="5810910"/>
            <a:ext cx="372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4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32765" y="3737657"/>
            <a:ext cx="372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7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80594" y="3727935"/>
            <a:ext cx="372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05204" y="3760388"/>
            <a:ext cx="372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6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59125" y="1415584"/>
            <a:ext cx="372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14661" y="5815484"/>
            <a:ext cx="372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2</a:t>
            </a:r>
            <a:endParaRPr lang="en-US" sz="3600" b="1" dirty="0">
              <a:solidFill>
                <a:srgbClr val="FF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772357" y="1770818"/>
            <a:ext cx="7457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91592" y="4004622"/>
            <a:ext cx="1216640" cy="296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730677" y="2370610"/>
            <a:ext cx="1192692" cy="591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30677" y="2911876"/>
            <a:ext cx="1533129" cy="159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30677" y="3429107"/>
            <a:ext cx="1213532" cy="420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35366" y="4545367"/>
            <a:ext cx="1528440" cy="12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30677" y="5078027"/>
            <a:ext cx="2385385" cy="115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2357" y="5641482"/>
            <a:ext cx="2343705" cy="224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2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4545" y="503853"/>
            <a:ext cx="1110031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Listen and repeat.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Click on each phrase to hear the sound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3" name="bake cak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80521" y="706505"/>
            <a:ext cx="487363" cy="487363"/>
          </a:xfrm>
          <a:prstGeom prst="rect">
            <a:avLst/>
          </a:prstGeom>
        </p:spPr>
      </p:pic>
      <p:pic>
        <p:nvPicPr>
          <p:cNvPr id="4" name="build model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80520" y="706504"/>
            <a:ext cx="487363" cy="487363"/>
          </a:xfrm>
          <a:prstGeom prst="rect">
            <a:avLst/>
          </a:prstGeom>
        </p:spPr>
      </p:pic>
      <p:pic>
        <p:nvPicPr>
          <p:cNvPr id="5" name="collect soccer sticker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3415" y="706504"/>
            <a:ext cx="487363" cy="487363"/>
          </a:xfrm>
          <a:prstGeom prst="rect">
            <a:avLst/>
          </a:prstGeom>
        </p:spPr>
      </p:pic>
      <p:pic>
        <p:nvPicPr>
          <p:cNvPr id="6" name="make vlog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97625" y="713469"/>
            <a:ext cx="487363" cy="487363"/>
          </a:xfrm>
          <a:prstGeom prst="rect">
            <a:avLst/>
          </a:prstGeom>
        </p:spPr>
      </p:pic>
      <p:pic>
        <p:nvPicPr>
          <p:cNvPr id="7" name="play online games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89072" y="699540"/>
            <a:ext cx="487363" cy="487363"/>
          </a:xfrm>
          <a:prstGeom prst="rect">
            <a:avLst/>
          </a:prstGeom>
        </p:spPr>
      </p:pic>
      <p:pic>
        <p:nvPicPr>
          <p:cNvPr id="8" name="read comics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71966" y="685611"/>
            <a:ext cx="487363" cy="4873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6018" y="4327185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h</a:t>
            </a:r>
            <a:r>
              <a:rPr lang="en-US" sz="3600" i="1" dirty="0" smtClean="0">
                <a:solidFill>
                  <a:srgbClr val="0070C0"/>
                </a:solidFill>
              </a:rPr>
              <a:t>andball </a:t>
            </a: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) /</a:t>
            </a:r>
            <a:r>
              <a:rPr lang="vi-VN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ˈhændbɔːl</a:t>
            </a: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(môn thể thao) bóng </a:t>
            </a: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né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en-US" sz="24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2817" y="3701803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j</a:t>
            </a:r>
            <a:r>
              <a:rPr lang="en-US" sz="3600" i="1" dirty="0" smtClean="0">
                <a:solidFill>
                  <a:srgbClr val="0070C0"/>
                </a:solidFill>
              </a:rPr>
              <a:t>ewelry </a:t>
            </a: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) /</a:t>
            </a:r>
            <a:r>
              <a:rPr lang="vi-VN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ˈdʒuːəlri</a:t>
            </a: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đồ trang sức</a:t>
            </a:r>
            <a:endParaRPr lang="en-US" sz="24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817" y="3066032"/>
            <a:ext cx="11371226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j</a:t>
            </a:r>
            <a:r>
              <a:rPr lang="en-US" sz="3600" i="1" dirty="0" smtClean="0">
                <a:solidFill>
                  <a:srgbClr val="0070C0"/>
                </a:solidFill>
              </a:rPr>
              <a:t>ogging </a:t>
            </a:r>
            <a:r>
              <a:rPr lang="en-US" sz="2400" dirty="0" smtClean="0"/>
              <a:t>(n) /</a:t>
            </a:r>
            <a:r>
              <a:rPr lang="en-US" sz="2400" dirty="0" smtClean="0">
                <a:solidFill>
                  <a:srgbClr val="FF0000"/>
                </a:solidFill>
              </a:rPr>
              <a:t>ˈ</a:t>
            </a:r>
            <a:r>
              <a:rPr lang="en-US" sz="2400" dirty="0" err="1" smtClean="0">
                <a:solidFill>
                  <a:srgbClr val="FF0000"/>
                </a:solidFill>
              </a:rPr>
              <a:t>dʒɑːɡɪŋ</a:t>
            </a:r>
            <a:r>
              <a:rPr lang="en-US" sz="2400" dirty="0" smtClean="0"/>
              <a:t>/ </a:t>
            </a:r>
            <a:r>
              <a:rPr lang="en-US" sz="2400" dirty="0"/>
              <a:t>(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) </a:t>
            </a:r>
            <a:r>
              <a:rPr lang="en-US" sz="2400" dirty="0" err="1"/>
              <a:t>chạy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424" y="2386274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h</a:t>
            </a:r>
            <a:r>
              <a:rPr lang="en-US" sz="3600" i="1" dirty="0" smtClean="0">
                <a:solidFill>
                  <a:srgbClr val="0070C0"/>
                </a:solidFill>
              </a:rPr>
              <a:t>ang out </a:t>
            </a:r>
            <a:r>
              <a:rPr lang="en-US" sz="2400" dirty="0" smtClean="0"/>
              <a:t>(</a:t>
            </a:r>
            <a:r>
              <a:rPr lang="en-US" sz="2400" dirty="0" err="1" smtClean="0"/>
              <a:t>phr</a:t>
            </a:r>
            <a:r>
              <a:rPr lang="en-US" sz="2400" dirty="0" smtClean="0"/>
              <a:t> v) /</a:t>
            </a:r>
            <a:r>
              <a:rPr lang="en-US" sz="2400" dirty="0" err="1" smtClean="0">
                <a:solidFill>
                  <a:srgbClr val="FF0000"/>
                </a:solidFill>
              </a:rPr>
              <a:t>hæŋ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aʊt</a:t>
            </a:r>
            <a:r>
              <a:rPr lang="en-US" sz="2400" dirty="0" smtClean="0"/>
              <a:t>/ </a:t>
            </a:r>
            <a:r>
              <a:rPr lang="vi-VN" sz="2400" dirty="0" smtClean="0"/>
              <a:t> </a:t>
            </a:r>
            <a:r>
              <a:rPr lang="vi-VN" sz="2400" dirty="0"/>
              <a:t>đi </a:t>
            </a:r>
            <a:r>
              <a:rPr lang="vi-VN" sz="2400" dirty="0" smtClean="0"/>
              <a:t>chơ</a:t>
            </a:r>
            <a:r>
              <a:rPr lang="en-US" sz="2400" dirty="0" err="1" smtClean="0"/>
              <a:t>i</a:t>
            </a:r>
            <a:endParaRPr lang="en-US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7190" y="1754955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fishing </a:t>
            </a: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) /</a:t>
            </a:r>
            <a:r>
              <a:rPr lang="vi-VN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ˈfɪʃɪŋ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/ câu cá</a:t>
            </a:r>
            <a:endParaRPr lang="en-US" sz="24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1667" y="1132025"/>
            <a:ext cx="1136253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chat </a:t>
            </a:r>
            <a:r>
              <a:rPr lang="en-US" sz="2400" dirty="0" smtClean="0"/>
              <a:t>(v) </a:t>
            </a:r>
            <a:r>
              <a:rPr lang="en-US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tʃæt</a:t>
            </a:r>
            <a:r>
              <a:rPr lang="en-US" sz="2400" dirty="0" smtClean="0">
                <a:solidFill>
                  <a:srgbClr val="FF0000"/>
                </a:solidFill>
              </a:rPr>
              <a:t>/</a:t>
            </a:r>
            <a:r>
              <a:rPr lang="en-US" sz="2400" dirty="0"/>
              <a:t> </a:t>
            </a:r>
            <a:r>
              <a:rPr lang="en-US" sz="2400" dirty="0" err="1"/>
              <a:t>trò</a:t>
            </a:r>
            <a:r>
              <a:rPr lang="en-US" sz="2400" dirty="0"/>
              <a:t> </a:t>
            </a:r>
            <a:r>
              <a:rPr lang="en-US" sz="2400" dirty="0" err="1"/>
              <a:t>chuyện</a:t>
            </a:r>
            <a:r>
              <a:rPr lang="en-US" sz="2400" dirty="0"/>
              <a:t>, </a:t>
            </a:r>
            <a:r>
              <a:rPr lang="en-US" sz="2400" dirty="0" err="1"/>
              <a:t>tán</a:t>
            </a:r>
            <a:r>
              <a:rPr lang="en-US" sz="2400" dirty="0"/>
              <a:t> </a:t>
            </a:r>
            <a:r>
              <a:rPr lang="en-US" sz="2400" dirty="0" err="1" smtClean="0"/>
              <a:t>gẫu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563415" y="503853"/>
            <a:ext cx="521573" cy="905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86018" y="4983905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</a:t>
            </a:r>
            <a:r>
              <a:rPr lang="en-US" sz="3600" i="1" dirty="0" smtClean="0">
                <a:solidFill>
                  <a:srgbClr val="0070C0"/>
                </a:solidFill>
              </a:rPr>
              <a:t>ock climbing </a:t>
            </a: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phr) </a:t>
            </a: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rɑːk </a:t>
            </a:r>
            <a:r>
              <a:rPr lang="vi-VN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klaɪmɪŋ</a:t>
            </a: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(môn thể thao) leo núi đá</a:t>
            </a:r>
            <a:endParaRPr lang="en-US" sz="24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6018" y="5648651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b</a:t>
            </a:r>
            <a:r>
              <a:rPr lang="en-US" sz="3600" i="1" dirty="0" smtClean="0">
                <a:solidFill>
                  <a:srgbClr val="0070C0"/>
                </a:solidFill>
              </a:rPr>
              <a:t>oard games </a:t>
            </a: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phr) </a:t>
            </a: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bɔːrd </a:t>
            </a:r>
            <a:r>
              <a:rPr lang="vi-VN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ɡeɪm</a:t>
            </a: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trò chơi có bàn cờ </a:t>
            </a:r>
            <a:endParaRPr lang="en-US" sz="24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chat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353943" y="1295969"/>
            <a:ext cx="487363" cy="487363"/>
          </a:xfrm>
          <a:prstGeom prst="rect">
            <a:avLst/>
          </a:prstGeom>
        </p:spPr>
      </p:pic>
      <p:pic>
        <p:nvPicPr>
          <p:cNvPr id="20" name="fishing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353943" y="1872813"/>
            <a:ext cx="487363" cy="487363"/>
          </a:xfrm>
          <a:prstGeom prst="rect">
            <a:avLst/>
          </a:prstGeom>
        </p:spPr>
      </p:pic>
      <p:pic>
        <p:nvPicPr>
          <p:cNvPr id="21" name="hang out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311178" y="2545946"/>
            <a:ext cx="487363" cy="487363"/>
          </a:xfrm>
          <a:prstGeom prst="rect">
            <a:avLst/>
          </a:prstGeom>
        </p:spPr>
      </p:pic>
      <p:pic>
        <p:nvPicPr>
          <p:cNvPr id="22" name="jogging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294642" y="3126731"/>
            <a:ext cx="487363" cy="487363"/>
          </a:xfrm>
          <a:prstGeom prst="rect">
            <a:avLst/>
          </a:prstGeom>
        </p:spPr>
      </p:pic>
      <p:pic>
        <p:nvPicPr>
          <p:cNvPr id="23" name="jewelry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294641" y="3824765"/>
            <a:ext cx="487363" cy="487363"/>
          </a:xfrm>
          <a:prstGeom prst="rect">
            <a:avLst/>
          </a:prstGeom>
        </p:spPr>
      </p:pic>
      <p:pic>
        <p:nvPicPr>
          <p:cNvPr id="24" name="handball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288972" y="4424530"/>
            <a:ext cx="487363" cy="487363"/>
          </a:xfrm>
          <a:prstGeom prst="rect">
            <a:avLst/>
          </a:prstGeom>
        </p:spPr>
      </p:pic>
      <p:pic>
        <p:nvPicPr>
          <p:cNvPr id="25" name="rock climbing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288971" y="5052657"/>
            <a:ext cx="487363" cy="487363"/>
          </a:xfrm>
          <a:prstGeom prst="rect">
            <a:avLst/>
          </a:prstGeom>
        </p:spPr>
      </p:pic>
      <p:pic>
        <p:nvPicPr>
          <p:cNvPr id="26" name="board games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288970" y="5807619"/>
            <a:ext cx="487363" cy="48736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218940" y="54292"/>
            <a:ext cx="2886559" cy="3623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4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77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98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27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2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64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290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28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300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612" y="416631"/>
            <a:ext cx="11337523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Write the new words into the table and add more words you know.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Which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activities do you do?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87" y="2329069"/>
            <a:ext cx="11869842" cy="41820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9562" y="4851011"/>
            <a:ext cx="2035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handball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34216" y="4063229"/>
            <a:ext cx="2904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rock climbing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76105" y="4840745"/>
            <a:ext cx="2026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jogging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99110" y="5472687"/>
            <a:ext cx="2035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fishing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23770" y="4075402"/>
            <a:ext cx="2035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jewelry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19144" y="4075402"/>
            <a:ext cx="2035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jewelry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44302" y="4079601"/>
            <a:ext cx="2035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ang out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73939" y="4861277"/>
            <a:ext cx="2241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hat online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218940" y="54292"/>
            <a:ext cx="2886559" cy="3623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083194" y="4861279"/>
            <a:ext cx="2035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cakes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19143" y="4861278"/>
            <a:ext cx="2035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clothes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3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4" grpId="0"/>
      <p:bldP spid="15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</TotalTime>
  <Words>874</Words>
  <Application>Microsoft Office PowerPoint</Application>
  <PresentationFormat>Custom</PresentationFormat>
  <Paragraphs>109</Paragraphs>
  <Slides>23</Slides>
  <Notes>1</Notes>
  <HiddenSlides>0</HiddenSlides>
  <MMClips>16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HUA HUU THUY</cp:lastModifiedBy>
  <cp:revision>85</cp:revision>
  <dcterms:created xsi:type="dcterms:W3CDTF">2023-02-01T04:45:54Z</dcterms:created>
  <dcterms:modified xsi:type="dcterms:W3CDTF">2025-05-14T03:37:13Z</dcterms:modified>
</cp:coreProperties>
</file>