
<file path=[Content_Types].xml><?xml version="1.0" encoding="utf-8"?>
<Types xmlns="http://schemas.openxmlformats.org/package/2006/content-types">
  <Default Extension="png" ContentType="image/png"/>
  <Default Extension="mp3" ContentType="audio/mpe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14.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21.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notesSlides/notesSlide22.xml" ContentType="application/vnd.openxmlformats-officedocument.presentationml.notesSlide+xml"/>
  <Override PartName="/ppt/tags/tag12.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83" r:id="rId2"/>
    <p:sldId id="312" r:id="rId3"/>
    <p:sldId id="313" r:id="rId4"/>
    <p:sldId id="316" r:id="rId5"/>
    <p:sldId id="317" r:id="rId6"/>
    <p:sldId id="318" r:id="rId7"/>
    <p:sldId id="319" r:id="rId8"/>
    <p:sldId id="320" r:id="rId9"/>
    <p:sldId id="321" r:id="rId10"/>
    <p:sldId id="322" r:id="rId11"/>
    <p:sldId id="323" r:id="rId12"/>
    <p:sldId id="256" r:id="rId13"/>
    <p:sldId id="263" r:id="rId14"/>
    <p:sldId id="281" r:id="rId15"/>
    <p:sldId id="278" r:id="rId16"/>
    <p:sldId id="324" r:id="rId17"/>
    <p:sldId id="267" r:id="rId18"/>
    <p:sldId id="326" r:id="rId19"/>
    <p:sldId id="327" r:id="rId20"/>
    <p:sldId id="284" r:id="rId21"/>
    <p:sldId id="293" r:id="rId22"/>
    <p:sldId id="285" r:id="rId23"/>
    <p:sldId id="266" r:id="rId24"/>
    <p:sldId id="268" r:id="rId25"/>
    <p:sldId id="294" r:id="rId26"/>
    <p:sldId id="297" r:id="rId27"/>
  </p:sldIdLst>
  <p:sldSz cx="12192000" cy="6858000"/>
  <p:notesSz cx="6858000" cy="9144000"/>
  <p:custDataLst>
    <p:tags r:id="rId2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6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A1C51"/>
    <a:srgbClr val="44947F"/>
    <a:srgbClr val="F8F5E4"/>
    <a:srgbClr val="DDCDB6"/>
    <a:srgbClr val="A7CEA3"/>
    <a:srgbClr val="ADCCB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83" autoAdjust="0"/>
    <p:restoredTop sz="95748"/>
  </p:normalViewPr>
  <p:slideViewPr>
    <p:cSldViewPr snapToGrid="0" showGuides="1">
      <p:cViewPr varScale="1">
        <p:scale>
          <a:sx n="63" d="100"/>
          <a:sy n="63" d="100"/>
        </p:scale>
        <p:origin x="804" y="64"/>
      </p:cViewPr>
      <p:guideLst>
        <p:guide orient="horz" pos="2160"/>
        <p:guide pos="3863"/>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52E3FDD-093E-42D9-A2CA-BE24FBFB1281}" type="datetimeFigureOut">
              <a:rPr lang="zh-CN" altLang="en-US" smtClean="0"/>
              <a:t>2025/5/13</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B22BC75-BB70-457F-BA99-4217349E55CA}" type="slidenum">
              <a:rPr lang="zh-CN" altLang="en-US" smtClean="0"/>
              <a:t>‹#›</a:t>
            </a:fld>
            <a:endParaRPr lang="zh-CN" altLang="en-US"/>
          </a:p>
        </p:txBody>
      </p:sp>
    </p:spTree>
    <p:extLst>
      <p:ext uri="{BB962C8B-B14F-4D97-AF65-F5344CB8AC3E}">
        <p14:creationId xmlns:p14="http://schemas.microsoft.com/office/powerpoint/2010/main" val="253923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A35BBA-C728-46DB-A218-CDD4560597C7}" type="slidenum">
              <a:rPr lang="zh-CN" altLang="en-US" smtClean="0"/>
              <a:t>1</a:t>
            </a:fld>
            <a:endParaRPr lang="zh-CN" altLang="en-US"/>
          </a:p>
        </p:txBody>
      </p:sp>
    </p:spTree>
    <p:extLst>
      <p:ext uri="{BB962C8B-B14F-4D97-AF65-F5344CB8AC3E}">
        <p14:creationId xmlns:p14="http://schemas.microsoft.com/office/powerpoint/2010/main" val="17337756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A35BBA-C728-46DB-A218-CDD4560597C7}" type="slidenum">
              <a:rPr lang="zh-CN" altLang="en-US" smtClean="0"/>
              <a:t>10</a:t>
            </a:fld>
            <a:endParaRPr lang="zh-CN" altLang="en-US"/>
          </a:p>
        </p:txBody>
      </p:sp>
    </p:spTree>
    <p:extLst>
      <p:ext uri="{BB962C8B-B14F-4D97-AF65-F5344CB8AC3E}">
        <p14:creationId xmlns:p14="http://schemas.microsoft.com/office/powerpoint/2010/main" val="17743335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i="1" kern="1200" dirty="0">
                <a:solidFill>
                  <a:schemeClr val="tx1"/>
                </a:solidFill>
                <a:effectLst/>
                <a:latin typeface="+mn-lt"/>
                <a:ea typeface="+mn-ea"/>
                <a:cs typeface="+mn-cs"/>
              </a:rPr>
              <a:t>Tiếng Việt thật giàu đẹp và phong phú. Ở mỗi vùng miền, cách sử dụng từ ngữ lại có sự khác nhau, tạo nên vẻ đẹp riêng độc đáo và thú vị. Không chỉ trong sinh hoạt hàng ngày mà trong các tác phẩm văn chương cũng có sự xuất hiện của ngôn ngữ các vùng miền. Không ngoa khi nói rằng, ngôn ngữ chính là sự thể hiện màu sắc vùng miền, làm nên sự hấp dẫn của tác phẩm văn học.)</a:t>
            </a:r>
            <a:endParaRPr lang="en-VN" sz="1200" kern="1200" dirty="0">
              <a:solidFill>
                <a:schemeClr val="tx1"/>
              </a:solidFill>
              <a:effectLst/>
              <a:latin typeface="+mn-lt"/>
              <a:ea typeface="+mn-ea"/>
              <a:cs typeface="+mn-cs"/>
            </a:endParaRPr>
          </a:p>
        </p:txBody>
      </p:sp>
      <p:sp>
        <p:nvSpPr>
          <p:cNvPr id="4" name="灯片编号占位符 3"/>
          <p:cNvSpPr>
            <a:spLocks noGrp="1"/>
          </p:cNvSpPr>
          <p:nvPr>
            <p:ph type="sldNum" sz="quarter" idx="5"/>
          </p:nvPr>
        </p:nvSpPr>
        <p:spPr/>
        <p:txBody>
          <a:bodyPr/>
          <a:lstStyle/>
          <a:p>
            <a:fld id="{7B22BC75-BB70-457F-BA99-4217349E55CA}" type="slidenum">
              <a:rPr lang="zh-CN" altLang="en-US" smtClean="0"/>
              <a:t>11</a:t>
            </a:fld>
            <a:endParaRPr lang="zh-CN" altLang="en-US"/>
          </a:p>
        </p:txBody>
      </p:sp>
    </p:spTree>
    <p:extLst>
      <p:ext uri="{BB962C8B-B14F-4D97-AF65-F5344CB8AC3E}">
        <p14:creationId xmlns:p14="http://schemas.microsoft.com/office/powerpoint/2010/main" val="10279882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B22BC75-BB70-457F-BA99-4217349E55CA}" type="slidenum">
              <a:rPr lang="zh-CN" altLang="en-US" smtClean="0"/>
              <a:t>12</a:t>
            </a:fld>
            <a:endParaRPr lang="zh-CN" altLang="en-US"/>
          </a:p>
        </p:txBody>
      </p:sp>
    </p:spTree>
    <p:extLst>
      <p:ext uri="{BB962C8B-B14F-4D97-AF65-F5344CB8AC3E}">
        <p14:creationId xmlns:p14="http://schemas.microsoft.com/office/powerpoint/2010/main" val="18725730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A35BBA-C728-46DB-A218-CDD4560597C7}" type="slidenum">
              <a:rPr lang="zh-CN" altLang="en-US" smtClean="0"/>
              <a:t>13</a:t>
            </a:fld>
            <a:endParaRPr lang="zh-CN" altLang="en-US"/>
          </a:p>
        </p:txBody>
      </p:sp>
    </p:spTree>
    <p:extLst>
      <p:ext uri="{BB962C8B-B14F-4D97-AF65-F5344CB8AC3E}">
        <p14:creationId xmlns:p14="http://schemas.microsoft.com/office/powerpoint/2010/main" val="5429867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025CEC-2ABC-4E79-BB53-CF7F3C7D9C4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647388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A35BBA-C728-46DB-A218-CDD4560597C7}" type="slidenum">
              <a:rPr lang="zh-CN" altLang="en-US" smtClean="0"/>
              <a:t>15</a:t>
            </a:fld>
            <a:endParaRPr lang="zh-CN" altLang="en-US"/>
          </a:p>
        </p:txBody>
      </p:sp>
    </p:spTree>
    <p:extLst>
      <p:ext uri="{BB962C8B-B14F-4D97-AF65-F5344CB8AC3E}">
        <p14:creationId xmlns:p14="http://schemas.microsoft.com/office/powerpoint/2010/main" val="34382844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B22BC75-BB70-457F-BA99-4217349E55CA}" type="slidenum">
              <a:rPr lang="zh-CN" altLang="en-US" smtClean="0"/>
              <a:t>16</a:t>
            </a:fld>
            <a:endParaRPr lang="zh-CN" altLang="en-US"/>
          </a:p>
        </p:txBody>
      </p:sp>
    </p:spTree>
    <p:extLst>
      <p:ext uri="{BB962C8B-B14F-4D97-AF65-F5344CB8AC3E}">
        <p14:creationId xmlns:p14="http://schemas.microsoft.com/office/powerpoint/2010/main" val="34737407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A35BBA-C728-46DB-A218-CDD4560597C7}" type="slidenum">
              <a:rPr lang="zh-CN" altLang="en-US" smtClean="0"/>
              <a:t>17</a:t>
            </a:fld>
            <a:endParaRPr lang="zh-CN" altLang="en-US"/>
          </a:p>
        </p:txBody>
      </p:sp>
    </p:spTree>
    <p:extLst>
      <p:ext uri="{BB962C8B-B14F-4D97-AF65-F5344CB8AC3E}">
        <p14:creationId xmlns:p14="http://schemas.microsoft.com/office/powerpoint/2010/main" val="31174590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A35BBA-C728-46DB-A218-CDD4560597C7}" type="slidenum">
              <a:rPr lang="zh-CN" altLang="en-US" smtClean="0"/>
              <a:t>18</a:t>
            </a:fld>
            <a:endParaRPr lang="zh-CN" altLang="en-US"/>
          </a:p>
        </p:txBody>
      </p:sp>
    </p:spTree>
    <p:extLst>
      <p:ext uri="{BB962C8B-B14F-4D97-AF65-F5344CB8AC3E}">
        <p14:creationId xmlns:p14="http://schemas.microsoft.com/office/powerpoint/2010/main" val="14776284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A35BBA-C728-46DB-A218-CDD4560597C7}" type="slidenum">
              <a:rPr lang="zh-CN" altLang="en-US" smtClean="0"/>
              <a:t>19</a:t>
            </a:fld>
            <a:endParaRPr lang="zh-CN" altLang="en-US"/>
          </a:p>
        </p:txBody>
      </p:sp>
    </p:spTree>
    <p:extLst>
      <p:ext uri="{BB962C8B-B14F-4D97-AF65-F5344CB8AC3E}">
        <p14:creationId xmlns:p14="http://schemas.microsoft.com/office/powerpoint/2010/main" val="6944166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A35BBA-C728-46DB-A218-CDD4560597C7}" type="slidenum">
              <a:rPr lang="zh-CN" altLang="en-US" smtClean="0"/>
              <a:t>2</a:t>
            </a:fld>
            <a:endParaRPr lang="zh-CN" altLang="en-US"/>
          </a:p>
        </p:txBody>
      </p:sp>
    </p:spTree>
    <p:extLst>
      <p:ext uri="{BB962C8B-B14F-4D97-AF65-F5344CB8AC3E}">
        <p14:creationId xmlns:p14="http://schemas.microsoft.com/office/powerpoint/2010/main" val="29791236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B22BC75-BB70-457F-BA99-4217349E55CA}" type="slidenum">
              <a:rPr lang="zh-CN" altLang="en-US" smtClean="0"/>
              <a:t>20</a:t>
            </a:fld>
            <a:endParaRPr lang="zh-CN" altLang="en-US"/>
          </a:p>
        </p:txBody>
      </p:sp>
    </p:spTree>
    <p:extLst>
      <p:ext uri="{BB962C8B-B14F-4D97-AF65-F5344CB8AC3E}">
        <p14:creationId xmlns:p14="http://schemas.microsoft.com/office/powerpoint/2010/main" val="8265801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FEB609-20FC-4234-934C-164CEB15BF7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794690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025CEC-2ABC-4E79-BB53-CF7F3C7D9C4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2128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7B22BC75-BB70-457F-BA99-4217349E55CA}" type="slidenum">
              <a:rPr lang="zh-CN" altLang="en-US" smtClean="0"/>
              <a:t>23</a:t>
            </a:fld>
            <a:endParaRPr lang="zh-CN" altLang="en-US"/>
          </a:p>
        </p:txBody>
      </p:sp>
    </p:spTree>
    <p:extLst>
      <p:ext uri="{BB962C8B-B14F-4D97-AF65-F5344CB8AC3E}">
        <p14:creationId xmlns:p14="http://schemas.microsoft.com/office/powerpoint/2010/main" val="10827916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FEB609-20FC-4234-934C-164CEB15BF7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516963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FEB609-20FC-4234-934C-164CEB15BF7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594793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C3D552D-774B-433F-ADB3-6195A42BFA7D}" type="slidenum">
              <a:rPr lang="zh-CN" altLang="en-US" smtClean="0"/>
              <a:t>26</a:t>
            </a:fld>
            <a:endParaRPr lang="zh-CN" altLang="en-US"/>
          </a:p>
        </p:txBody>
      </p:sp>
    </p:spTree>
    <p:extLst>
      <p:ext uri="{BB962C8B-B14F-4D97-AF65-F5344CB8AC3E}">
        <p14:creationId xmlns:p14="http://schemas.microsoft.com/office/powerpoint/2010/main" val="4637456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A35BBA-C728-46DB-A218-CDD4560597C7}" type="slidenum">
              <a:rPr lang="zh-CN" altLang="en-US" smtClean="0"/>
              <a:t>3</a:t>
            </a:fld>
            <a:endParaRPr lang="zh-CN" altLang="en-US"/>
          </a:p>
        </p:txBody>
      </p:sp>
    </p:spTree>
    <p:extLst>
      <p:ext uri="{BB962C8B-B14F-4D97-AF65-F5344CB8AC3E}">
        <p14:creationId xmlns:p14="http://schemas.microsoft.com/office/powerpoint/2010/main" val="7158879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A35BBA-C728-46DB-A218-CDD4560597C7}" type="slidenum">
              <a:rPr lang="zh-CN" altLang="en-US" smtClean="0"/>
              <a:t>4</a:t>
            </a:fld>
            <a:endParaRPr lang="zh-CN" altLang="en-US"/>
          </a:p>
        </p:txBody>
      </p:sp>
    </p:spTree>
    <p:extLst>
      <p:ext uri="{BB962C8B-B14F-4D97-AF65-F5344CB8AC3E}">
        <p14:creationId xmlns:p14="http://schemas.microsoft.com/office/powerpoint/2010/main" val="29574314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A35BBA-C728-46DB-A218-CDD4560597C7}" type="slidenum">
              <a:rPr lang="zh-CN" altLang="en-US" smtClean="0"/>
              <a:t>5</a:t>
            </a:fld>
            <a:endParaRPr lang="zh-CN" altLang="en-US"/>
          </a:p>
        </p:txBody>
      </p:sp>
    </p:spTree>
    <p:extLst>
      <p:ext uri="{BB962C8B-B14F-4D97-AF65-F5344CB8AC3E}">
        <p14:creationId xmlns:p14="http://schemas.microsoft.com/office/powerpoint/2010/main" val="2315407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A35BBA-C728-46DB-A218-CDD4560597C7}" type="slidenum">
              <a:rPr lang="zh-CN" altLang="en-US" smtClean="0"/>
              <a:t>6</a:t>
            </a:fld>
            <a:endParaRPr lang="zh-CN" altLang="en-US"/>
          </a:p>
        </p:txBody>
      </p:sp>
    </p:spTree>
    <p:extLst>
      <p:ext uri="{BB962C8B-B14F-4D97-AF65-F5344CB8AC3E}">
        <p14:creationId xmlns:p14="http://schemas.microsoft.com/office/powerpoint/2010/main" val="9798780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A35BBA-C728-46DB-A218-CDD4560597C7}" type="slidenum">
              <a:rPr lang="zh-CN" altLang="en-US" smtClean="0"/>
              <a:t>7</a:t>
            </a:fld>
            <a:endParaRPr lang="zh-CN" altLang="en-US"/>
          </a:p>
        </p:txBody>
      </p:sp>
    </p:spTree>
    <p:extLst>
      <p:ext uri="{BB962C8B-B14F-4D97-AF65-F5344CB8AC3E}">
        <p14:creationId xmlns:p14="http://schemas.microsoft.com/office/powerpoint/2010/main" val="22120717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A35BBA-C728-46DB-A218-CDD4560597C7}" type="slidenum">
              <a:rPr lang="zh-CN" altLang="en-US" smtClean="0"/>
              <a:t>8</a:t>
            </a:fld>
            <a:endParaRPr lang="zh-CN" altLang="en-US"/>
          </a:p>
        </p:txBody>
      </p:sp>
    </p:spTree>
    <p:extLst>
      <p:ext uri="{BB962C8B-B14F-4D97-AF65-F5344CB8AC3E}">
        <p14:creationId xmlns:p14="http://schemas.microsoft.com/office/powerpoint/2010/main" val="3542980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A35BBA-C728-46DB-A218-CDD4560597C7}" type="slidenum">
              <a:rPr lang="zh-CN" altLang="en-US" smtClean="0"/>
              <a:t>9</a:t>
            </a:fld>
            <a:endParaRPr lang="zh-CN" altLang="en-US"/>
          </a:p>
        </p:txBody>
      </p:sp>
    </p:spTree>
    <p:extLst>
      <p:ext uri="{BB962C8B-B14F-4D97-AF65-F5344CB8AC3E}">
        <p14:creationId xmlns:p14="http://schemas.microsoft.com/office/powerpoint/2010/main" val="32139547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90DBBC8-3771-4850-86B6-F26E27BCF595}"/>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EF77F94-A591-4B6F-9B1B-EDF0AA3C7D7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0DD625CB-569F-46FA-9594-2963B1B6EB13}"/>
              </a:ext>
            </a:extLst>
          </p:cNvPr>
          <p:cNvSpPr>
            <a:spLocks noGrp="1"/>
          </p:cNvSpPr>
          <p:nvPr>
            <p:ph type="dt" sz="half" idx="10"/>
          </p:nvPr>
        </p:nvSpPr>
        <p:spPr/>
        <p:txBody>
          <a:bodyPr/>
          <a:lstStyle/>
          <a:p>
            <a:fld id="{8FD467CA-BEC1-4C02-8A72-5803E1D8B750}" type="datetimeFigureOut">
              <a:rPr lang="zh-CN" altLang="en-US" smtClean="0"/>
              <a:t>2025/5/13</a:t>
            </a:fld>
            <a:endParaRPr lang="zh-CN" altLang="en-US"/>
          </a:p>
        </p:txBody>
      </p:sp>
      <p:sp>
        <p:nvSpPr>
          <p:cNvPr id="5" name="页脚占位符 4">
            <a:extLst>
              <a:ext uri="{FF2B5EF4-FFF2-40B4-BE49-F238E27FC236}">
                <a16:creationId xmlns:a16="http://schemas.microsoft.com/office/drawing/2014/main" id="{79B3CC54-B96A-410E-9AD4-1045FD97ED1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8B091AE-F5B9-44F0-B3D7-3CED34E588DE}"/>
              </a:ext>
            </a:extLst>
          </p:cNvPr>
          <p:cNvSpPr>
            <a:spLocks noGrp="1"/>
          </p:cNvSpPr>
          <p:nvPr>
            <p:ph type="sldNum" sz="quarter" idx="12"/>
          </p:nvPr>
        </p:nvSpPr>
        <p:spPr/>
        <p:txBody>
          <a:bodyPr/>
          <a:lstStyle/>
          <a:p>
            <a:fld id="{516AA2E6-998A-460D-9881-BEEF21B2F7B4}" type="slidenum">
              <a:rPr lang="zh-CN" altLang="en-US" smtClean="0"/>
              <a:t>‹#›</a:t>
            </a:fld>
            <a:endParaRPr lang="zh-CN" altLang="en-US"/>
          </a:p>
        </p:txBody>
      </p:sp>
    </p:spTree>
    <p:extLst>
      <p:ext uri="{BB962C8B-B14F-4D97-AF65-F5344CB8AC3E}">
        <p14:creationId xmlns:p14="http://schemas.microsoft.com/office/powerpoint/2010/main" val="19626015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73C9D47-B892-479E-BB30-BEEC49F3703F}"/>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094ACA20-BC29-4530-B3E5-6F723271D59D}"/>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A9BB7C6-3F42-4161-B7AB-CA99C40FEA36}"/>
              </a:ext>
            </a:extLst>
          </p:cNvPr>
          <p:cNvSpPr>
            <a:spLocks noGrp="1"/>
          </p:cNvSpPr>
          <p:nvPr>
            <p:ph type="dt" sz="half" idx="10"/>
          </p:nvPr>
        </p:nvSpPr>
        <p:spPr/>
        <p:txBody>
          <a:bodyPr/>
          <a:lstStyle/>
          <a:p>
            <a:fld id="{8FD467CA-BEC1-4C02-8A72-5803E1D8B750}" type="datetimeFigureOut">
              <a:rPr lang="zh-CN" altLang="en-US" smtClean="0"/>
              <a:t>2025/5/13</a:t>
            </a:fld>
            <a:endParaRPr lang="zh-CN" altLang="en-US"/>
          </a:p>
        </p:txBody>
      </p:sp>
      <p:sp>
        <p:nvSpPr>
          <p:cNvPr id="5" name="页脚占位符 4">
            <a:extLst>
              <a:ext uri="{FF2B5EF4-FFF2-40B4-BE49-F238E27FC236}">
                <a16:creationId xmlns:a16="http://schemas.microsoft.com/office/drawing/2014/main" id="{B32AA00E-4F2D-42CA-BCB4-19FD1D0989B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9493622-4D20-41D6-9AFE-458DFE0D166D}"/>
              </a:ext>
            </a:extLst>
          </p:cNvPr>
          <p:cNvSpPr>
            <a:spLocks noGrp="1"/>
          </p:cNvSpPr>
          <p:nvPr>
            <p:ph type="sldNum" sz="quarter" idx="12"/>
          </p:nvPr>
        </p:nvSpPr>
        <p:spPr/>
        <p:txBody>
          <a:bodyPr/>
          <a:lstStyle/>
          <a:p>
            <a:fld id="{516AA2E6-998A-460D-9881-BEEF21B2F7B4}" type="slidenum">
              <a:rPr lang="zh-CN" altLang="en-US" smtClean="0"/>
              <a:t>‹#›</a:t>
            </a:fld>
            <a:endParaRPr lang="zh-CN" altLang="en-US"/>
          </a:p>
        </p:txBody>
      </p:sp>
    </p:spTree>
    <p:extLst>
      <p:ext uri="{BB962C8B-B14F-4D97-AF65-F5344CB8AC3E}">
        <p14:creationId xmlns:p14="http://schemas.microsoft.com/office/powerpoint/2010/main" val="42330674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D95E45D-758D-49AF-AB1C-F803B169E09C}"/>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92FD8D32-B5DC-4FC1-A5A0-35BBF9EB0BA1}"/>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FD88EA2-5027-4447-A2C0-48CD475E82C0}"/>
              </a:ext>
            </a:extLst>
          </p:cNvPr>
          <p:cNvSpPr>
            <a:spLocks noGrp="1"/>
          </p:cNvSpPr>
          <p:nvPr>
            <p:ph type="dt" sz="half" idx="10"/>
          </p:nvPr>
        </p:nvSpPr>
        <p:spPr/>
        <p:txBody>
          <a:bodyPr/>
          <a:lstStyle/>
          <a:p>
            <a:fld id="{8FD467CA-BEC1-4C02-8A72-5803E1D8B750}" type="datetimeFigureOut">
              <a:rPr lang="zh-CN" altLang="en-US" smtClean="0"/>
              <a:t>2025/5/13</a:t>
            </a:fld>
            <a:endParaRPr lang="zh-CN" altLang="en-US"/>
          </a:p>
        </p:txBody>
      </p:sp>
      <p:sp>
        <p:nvSpPr>
          <p:cNvPr id="5" name="页脚占位符 4">
            <a:extLst>
              <a:ext uri="{FF2B5EF4-FFF2-40B4-BE49-F238E27FC236}">
                <a16:creationId xmlns:a16="http://schemas.microsoft.com/office/drawing/2014/main" id="{E9FBFCB4-4DE8-4271-8823-BB8E84D2ACC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B5C20FD-7096-4722-AC3B-CD40ACDEB695}"/>
              </a:ext>
            </a:extLst>
          </p:cNvPr>
          <p:cNvSpPr>
            <a:spLocks noGrp="1"/>
          </p:cNvSpPr>
          <p:nvPr>
            <p:ph type="sldNum" sz="quarter" idx="12"/>
          </p:nvPr>
        </p:nvSpPr>
        <p:spPr/>
        <p:txBody>
          <a:bodyPr/>
          <a:lstStyle/>
          <a:p>
            <a:fld id="{516AA2E6-998A-460D-9881-BEEF21B2F7B4}" type="slidenum">
              <a:rPr lang="zh-CN" altLang="en-US" smtClean="0"/>
              <a:t>‹#›</a:t>
            </a:fld>
            <a:endParaRPr lang="zh-CN" altLang="en-US"/>
          </a:p>
        </p:txBody>
      </p:sp>
    </p:spTree>
    <p:extLst>
      <p:ext uri="{BB962C8B-B14F-4D97-AF65-F5344CB8AC3E}">
        <p14:creationId xmlns:p14="http://schemas.microsoft.com/office/powerpoint/2010/main" val="17295136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91227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203D44-8E4F-4BCF-A5FA-6E196A1B6C2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16C347D-812C-4191-AB47-AB5C2004D1EE}"/>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093EAC1-4246-47D8-B7BA-E6D64D30054A}"/>
              </a:ext>
            </a:extLst>
          </p:cNvPr>
          <p:cNvSpPr>
            <a:spLocks noGrp="1"/>
          </p:cNvSpPr>
          <p:nvPr>
            <p:ph type="dt" sz="half" idx="10"/>
          </p:nvPr>
        </p:nvSpPr>
        <p:spPr/>
        <p:txBody>
          <a:bodyPr/>
          <a:lstStyle/>
          <a:p>
            <a:fld id="{8FD467CA-BEC1-4C02-8A72-5803E1D8B750}" type="datetimeFigureOut">
              <a:rPr lang="zh-CN" altLang="en-US" smtClean="0"/>
              <a:t>2025/5/13</a:t>
            </a:fld>
            <a:endParaRPr lang="zh-CN" altLang="en-US"/>
          </a:p>
        </p:txBody>
      </p:sp>
      <p:sp>
        <p:nvSpPr>
          <p:cNvPr id="5" name="页脚占位符 4">
            <a:extLst>
              <a:ext uri="{FF2B5EF4-FFF2-40B4-BE49-F238E27FC236}">
                <a16:creationId xmlns:a16="http://schemas.microsoft.com/office/drawing/2014/main" id="{27F9018E-A9F3-4172-8A1D-560F453A6F7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BC19EBA-885F-4C35-B17F-AABE4E5FF702}"/>
              </a:ext>
            </a:extLst>
          </p:cNvPr>
          <p:cNvSpPr>
            <a:spLocks noGrp="1"/>
          </p:cNvSpPr>
          <p:nvPr>
            <p:ph type="sldNum" sz="quarter" idx="12"/>
          </p:nvPr>
        </p:nvSpPr>
        <p:spPr/>
        <p:txBody>
          <a:bodyPr/>
          <a:lstStyle/>
          <a:p>
            <a:fld id="{516AA2E6-998A-460D-9881-BEEF21B2F7B4}" type="slidenum">
              <a:rPr lang="zh-CN" altLang="en-US" smtClean="0"/>
              <a:t>‹#›</a:t>
            </a:fld>
            <a:endParaRPr lang="zh-CN" altLang="en-US"/>
          </a:p>
        </p:txBody>
      </p:sp>
    </p:spTree>
    <p:extLst>
      <p:ext uri="{BB962C8B-B14F-4D97-AF65-F5344CB8AC3E}">
        <p14:creationId xmlns:p14="http://schemas.microsoft.com/office/powerpoint/2010/main" val="28552385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BA19FA2-F880-49DA-9D7D-93B02D38AEBE}"/>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ED333D46-3A20-4274-9D5E-23B617316F7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1220D35B-A9BC-4D12-9072-A4D48030B654}"/>
              </a:ext>
            </a:extLst>
          </p:cNvPr>
          <p:cNvSpPr>
            <a:spLocks noGrp="1"/>
          </p:cNvSpPr>
          <p:nvPr>
            <p:ph type="dt" sz="half" idx="10"/>
          </p:nvPr>
        </p:nvSpPr>
        <p:spPr/>
        <p:txBody>
          <a:bodyPr/>
          <a:lstStyle/>
          <a:p>
            <a:fld id="{8FD467CA-BEC1-4C02-8A72-5803E1D8B750}" type="datetimeFigureOut">
              <a:rPr lang="zh-CN" altLang="en-US" smtClean="0"/>
              <a:t>2025/5/13</a:t>
            </a:fld>
            <a:endParaRPr lang="zh-CN" altLang="en-US"/>
          </a:p>
        </p:txBody>
      </p:sp>
      <p:sp>
        <p:nvSpPr>
          <p:cNvPr id="5" name="页脚占位符 4">
            <a:extLst>
              <a:ext uri="{FF2B5EF4-FFF2-40B4-BE49-F238E27FC236}">
                <a16:creationId xmlns:a16="http://schemas.microsoft.com/office/drawing/2014/main" id="{4BEF9A92-3DAA-43A6-AB0D-0D290833384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0986C42-A0F9-4A85-B2C4-3C9670515DF0}"/>
              </a:ext>
            </a:extLst>
          </p:cNvPr>
          <p:cNvSpPr>
            <a:spLocks noGrp="1"/>
          </p:cNvSpPr>
          <p:nvPr>
            <p:ph type="sldNum" sz="quarter" idx="12"/>
          </p:nvPr>
        </p:nvSpPr>
        <p:spPr/>
        <p:txBody>
          <a:bodyPr/>
          <a:lstStyle/>
          <a:p>
            <a:fld id="{516AA2E6-998A-460D-9881-BEEF21B2F7B4}" type="slidenum">
              <a:rPr lang="zh-CN" altLang="en-US" smtClean="0"/>
              <a:t>‹#›</a:t>
            </a:fld>
            <a:endParaRPr lang="zh-CN" altLang="en-US"/>
          </a:p>
        </p:txBody>
      </p:sp>
    </p:spTree>
    <p:extLst>
      <p:ext uri="{BB962C8B-B14F-4D97-AF65-F5344CB8AC3E}">
        <p14:creationId xmlns:p14="http://schemas.microsoft.com/office/powerpoint/2010/main" val="15329339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338E1D7-F9C1-4304-96CD-2D8AFB6DC25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BC1BA5C-A719-4DA8-BEC5-0B7DD8AD4416}"/>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9757FDC2-5431-4A86-A1FC-2636D6CF570B}"/>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F1A8FF31-E6B6-44FF-BF25-C5F1804D0FBD}"/>
              </a:ext>
            </a:extLst>
          </p:cNvPr>
          <p:cNvSpPr>
            <a:spLocks noGrp="1"/>
          </p:cNvSpPr>
          <p:nvPr>
            <p:ph type="dt" sz="half" idx="10"/>
          </p:nvPr>
        </p:nvSpPr>
        <p:spPr/>
        <p:txBody>
          <a:bodyPr/>
          <a:lstStyle/>
          <a:p>
            <a:fld id="{8FD467CA-BEC1-4C02-8A72-5803E1D8B750}" type="datetimeFigureOut">
              <a:rPr lang="zh-CN" altLang="en-US" smtClean="0"/>
              <a:t>2025/5/13</a:t>
            </a:fld>
            <a:endParaRPr lang="zh-CN" altLang="en-US"/>
          </a:p>
        </p:txBody>
      </p:sp>
      <p:sp>
        <p:nvSpPr>
          <p:cNvPr id="6" name="页脚占位符 5">
            <a:extLst>
              <a:ext uri="{FF2B5EF4-FFF2-40B4-BE49-F238E27FC236}">
                <a16:creationId xmlns:a16="http://schemas.microsoft.com/office/drawing/2014/main" id="{C9264849-F0AB-46DA-AC2F-5D9A352F3C8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26A0A54A-033E-457E-B11C-D559209F7E71}"/>
              </a:ext>
            </a:extLst>
          </p:cNvPr>
          <p:cNvSpPr>
            <a:spLocks noGrp="1"/>
          </p:cNvSpPr>
          <p:nvPr>
            <p:ph type="sldNum" sz="quarter" idx="12"/>
          </p:nvPr>
        </p:nvSpPr>
        <p:spPr/>
        <p:txBody>
          <a:bodyPr/>
          <a:lstStyle/>
          <a:p>
            <a:fld id="{516AA2E6-998A-460D-9881-BEEF21B2F7B4}" type="slidenum">
              <a:rPr lang="zh-CN" altLang="en-US" smtClean="0"/>
              <a:t>‹#›</a:t>
            </a:fld>
            <a:endParaRPr lang="zh-CN" altLang="en-US"/>
          </a:p>
        </p:txBody>
      </p:sp>
    </p:spTree>
    <p:extLst>
      <p:ext uri="{BB962C8B-B14F-4D97-AF65-F5344CB8AC3E}">
        <p14:creationId xmlns:p14="http://schemas.microsoft.com/office/powerpoint/2010/main" val="15584112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A7E751E-FFF8-4F82-BD38-508C7A68FD89}"/>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E7A1D7F1-1B26-41F9-A813-F2999EFEC7B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39BBC5F-D57A-49D8-A0E3-509882C3021E}"/>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B00A709E-07EA-4C6F-AF1B-F98C0AC0F38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F2758A3E-D3DE-44B4-9A41-120D93405FAF}"/>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F78089F3-B365-4834-AE14-EC9C483A1E8C}"/>
              </a:ext>
            </a:extLst>
          </p:cNvPr>
          <p:cNvSpPr>
            <a:spLocks noGrp="1"/>
          </p:cNvSpPr>
          <p:nvPr>
            <p:ph type="dt" sz="half" idx="10"/>
          </p:nvPr>
        </p:nvSpPr>
        <p:spPr/>
        <p:txBody>
          <a:bodyPr/>
          <a:lstStyle/>
          <a:p>
            <a:fld id="{8FD467CA-BEC1-4C02-8A72-5803E1D8B750}" type="datetimeFigureOut">
              <a:rPr lang="zh-CN" altLang="en-US" smtClean="0"/>
              <a:t>2025/5/13</a:t>
            </a:fld>
            <a:endParaRPr lang="zh-CN" altLang="en-US"/>
          </a:p>
        </p:txBody>
      </p:sp>
      <p:sp>
        <p:nvSpPr>
          <p:cNvPr id="8" name="页脚占位符 7">
            <a:extLst>
              <a:ext uri="{FF2B5EF4-FFF2-40B4-BE49-F238E27FC236}">
                <a16:creationId xmlns:a16="http://schemas.microsoft.com/office/drawing/2014/main" id="{68F16740-7067-46DF-9121-AE896E74BD69}"/>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A9D99964-FA36-4090-AE5B-9EC1E36F159F}"/>
              </a:ext>
            </a:extLst>
          </p:cNvPr>
          <p:cNvSpPr>
            <a:spLocks noGrp="1"/>
          </p:cNvSpPr>
          <p:nvPr>
            <p:ph type="sldNum" sz="quarter" idx="12"/>
          </p:nvPr>
        </p:nvSpPr>
        <p:spPr/>
        <p:txBody>
          <a:bodyPr/>
          <a:lstStyle/>
          <a:p>
            <a:fld id="{516AA2E6-998A-460D-9881-BEEF21B2F7B4}" type="slidenum">
              <a:rPr lang="zh-CN" altLang="en-US" smtClean="0"/>
              <a:t>‹#›</a:t>
            </a:fld>
            <a:endParaRPr lang="zh-CN" altLang="en-US"/>
          </a:p>
        </p:txBody>
      </p:sp>
    </p:spTree>
    <p:extLst>
      <p:ext uri="{BB962C8B-B14F-4D97-AF65-F5344CB8AC3E}">
        <p14:creationId xmlns:p14="http://schemas.microsoft.com/office/powerpoint/2010/main" val="29765742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F40F540-21C5-4842-8555-2BABC2A99AC2}"/>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9913BFE1-92DC-4985-9B87-C9FF5290A9CC}"/>
              </a:ext>
            </a:extLst>
          </p:cNvPr>
          <p:cNvSpPr>
            <a:spLocks noGrp="1"/>
          </p:cNvSpPr>
          <p:nvPr>
            <p:ph type="dt" sz="half" idx="10"/>
          </p:nvPr>
        </p:nvSpPr>
        <p:spPr/>
        <p:txBody>
          <a:bodyPr/>
          <a:lstStyle/>
          <a:p>
            <a:fld id="{8FD467CA-BEC1-4C02-8A72-5803E1D8B750}" type="datetimeFigureOut">
              <a:rPr lang="zh-CN" altLang="en-US" smtClean="0"/>
              <a:t>2025/5/13</a:t>
            </a:fld>
            <a:endParaRPr lang="zh-CN" altLang="en-US"/>
          </a:p>
        </p:txBody>
      </p:sp>
      <p:sp>
        <p:nvSpPr>
          <p:cNvPr id="4" name="页脚占位符 3">
            <a:extLst>
              <a:ext uri="{FF2B5EF4-FFF2-40B4-BE49-F238E27FC236}">
                <a16:creationId xmlns:a16="http://schemas.microsoft.com/office/drawing/2014/main" id="{AEA0264E-737B-4841-9F1D-B523CDD9140E}"/>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CE7DC6B7-5A4C-4731-B3A2-CA9F5FEC5979}"/>
              </a:ext>
            </a:extLst>
          </p:cNvPr>
          <p:cNvSpPr>
            <a:spLocks noGrp="1"/>
          </p:cNvSpPr>
          <p:nvPr>
            <p:ph type="sldNum" sz="quarter" idx="12"/>
          </p:nvPr>
        </p:nvSpPr>
        <p:spPr/>
        <p:txBody>
          <a:bodyPr/>
          <a:lstStyle/>
          <a:p>
            <a:fld id="{516AA2E6-998A-460D-9881-BEEF21B2F7B4}" type="slidenum">
              <a:rPr lang="zh-CN" altLang="en-US" smtClean="0"/>
              <a:t>‹#›</a:t>
            </a:fld>
            <a:endParaRPr lang="zh-CN" altLang="en-US"/>
          </a:p>
        </p:txBody>
      </p:sp>
    </p:spTree>
    <p:extLst>
      <p:ext uri="{BB962C8B-B14F-4D97-AF65-F5344CB8AC3E}">
        <p14:creationId xmlns:p14="http://schemas.microsoft.com/office/powerpoint/2010/main" val="40969861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20FDBD0-C258-4F55-B674-1904C7EA6ECB}"/>
              </a:ext>
            </a:extLst>
          </p:cNvPr>
          <p:cNvSpPr>
            <a:spLocks noGrp="1"/>
          </p:cNvSpPr>
          <p:nvPr>
            <p:ph type="dt" sz="half" idx="10"/>
          </p:nvPr>
        </p:nvSpPr>
        <p:spPr/>
        <p:txBody>
          <a:bodyPr/>
          <a:lstStyle/>
          <a:p>
            <a:fld id="{8FD467CA-BEC1-4C02-8A72-5803E1D8B750}" type="datetimeFigureOut">
              <a:rPr lang="zh-CN" altLang="en-US" smtClean="0"/>
              <a:t>2025/5/13</a:t>
            </a:fld>
            <a:endParaRPr lang="zh-CN" altLang="en-US"/>
          </a:p>
        </p:txBody>
      </p:sp>
      <p:sp>
        <p:nvSpPr>
          <p:cNvPr id="3" name="页脚占位符 2">
            <a:extLst>
              <a:ext uri="{FF2B5EF4-FFF2-40B4-BE49-F238E27FC236}">
                <a16:creationId xmlns:a16="http://schemas.microsoft.com/office/drawing/2014/main" id="{48D0E797-E3B7-4A6E-804E-E9741EF665C4}"/>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F15DED9B-8978-4C73-8824-80B9FC69FA11}"/>
              </a:ext>
            </a:extLst>
          </p:cNvPr>
          <p:cNvSpPr>
            <a:spLocks noGrp="1"/>
          </p:cNvSpPr>
          <p:nvPr>
            <p:ph type="sldNum" sz="quarter" idx="12"/>
          </p:nvPr>
        </p:nvSpPr>
        <p:spPr/>
        <p:txBody>
          <a:bodyPr/>
          <a:lstStyle/>
          <a:p>
            <a:fld id="{516AA2E6-998A-460D-9881-BEEF21B2F7B4}" type="slidenum">
              <a:rPr lang="zh-CN" altLang="en-US" smtClean="0"/>
              <a:t>‹#›</a:t>
            </a:fld>
            <a:endParaRPr lang="zh-CN" altLang="en-US"/>
          </a:p>
        </p:txBody>
      </p:sp>
    </p:spTree>
    <p:extLst>
      <p:ext uri="{BB962C8B-B14F-4D97-AF65-F5344CB8AC3E}">
        <p14:creationId xmlns:p14="http://schemas.microsoft.com/office/powerpoint/2010/main" val="33141412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40C54A5-503E-454C-8DA7-2E67C40C5094}"/>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94AE97FC-CE00-4D7B-A97F-07C8BCCB670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55C42EC9-24EB-45AD-B040-48683C07FF1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F1E2D5EC-32F4-434F-B107-2AE00B1EB28A}"/>
              </a:ext>
            </a:extLst>
          </p:cNvPr>
          <p:cNvSpPr>
            <a:spLocks noGrp="1"/>
          </p:cNvSpPr>
          <p:nvPr>
            <p:ph type="dt" sz="half" idx="10"/>
          </p:nvPr>
        </p:nvSpPr>
        <p:spPr/>
        <p:txBody>
          <a:bodyPr/>
          <a:lstStyle/>
          <a:p>
            <a:fld id="{8FD467CA-BEC1-4C02-8A72-5803E1D8B750}" type="datetimeFigureOut">
              <a:rPr lang="zh-CN" altLang="en-US" smtClean="0"/>
              <a:t>2025/5/13</a:t>
            </a:fld>
            <a:endParaRPr lang="zh-CN" altLang="en-US"/>
          </a:p>
        </p:txBody>
      </p:sp>
      <p:sp>
        <p:nvSpPr>
          <p:cNvPr id="6" name="页脚占位符 5">
            <a:extLst>
              <a:ext uri="{FF2B5EF4-FFF2-40B4-BE49-F238E27FC236}">
                <a16:creationId xmlns:a16="http://schemas.microsoft.com/office/drawing/2014/main" id="{EC938426-92EC-44F9-9A6E-98F4394E247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F54B593-A223-40D9-BF1E-E13EFCAF73EF}"/>
              </a:ext>
            </a:extLst>
          </p:cNvPr>
          <p:cNvSpPr>
            <a:spLocks noGrp="1"/>
          </p:cNvSpPr>
          <p:nvPr>
            <p:ph type="sldNum" sz="quarter" idx="12"/>
          </p:nvPr>
        </p:nvSpPr>
        <p:spPr/>
        <p:txBody>
          <a:bodyPr/>
          <a:lstStyle/>
          <a:p>
            <a:fld id="{516AA2E6-998A-460D-9881-BEEF21B2F7B4}" type="slidenum">
              <a:rPr lang="zh-CN" altLang="en-US" smtClean="0"/>
              <a:t>‹#›</a:t>
            </a:fld>
            <a:endParaRPr lang="zh-CN" altLang="en-US"/>
          </a:p>
        </p:txBody>
      </p:sp>
    </p:spTree>
    <p:extLst>
      <p:ext uri="{BB962C8B-B14F-4D97-AF65-F5344CB8AC3E}">
        <p14:creationId xmlns:p14="http://schemas.microsoft.com/office/powerpoint/2010/main" val="25304054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0C1B77A-F19D-4066-8DC9-2153BDF72AD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2D029B39-C357-45C7-9567-93BF7495AF2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5A56C4BA-3D58-4681-8E92-486107B5C7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00BA25DE-C9A0-4502-AA76-A73A1B778589}"/>
              </a:ext>
            </a:extLst>
          </p:cNvPr>
          <p:cNvSpPr>
            <a:spLocks noGrp="1"/>
          </p:cNvSpPr>
          <p:nvPr>
            <p:ph type="dt" sz="half" idx="10"/>
          </p:nvPr>
        </p:nvSpPr>
        <p:spPr/>
        <p:txBody>
          <a:bodyPr/>
          <a:lstStyle/>
          <a:p>
            <a:fld id="{8FD467CA-BEC1-4C02-8A72-5803E1D8B750}" type="datetimeFigureOut">
              <a:rPr lang="zh-CN" altLang="en-US" smtClean="0"/>
              <a:t>2025/5/13</a:t>
            </a:fld>
            <a:endParaRPr lang="zh-CN" altLang="en-US"/>
          </a:p>
        </p:txBody>
      </p:sp>
      <p:sp>
        <p:nvSpPr>
          <p:cNvPr id="6" name="页脚占位符 5">
            <a:extLst>
              <a:ext uri="{FF2B5EF4-FFF2-40B4-BE49-F238E27FC236}">
                <a16:creationId xmlns:a16="http://schemas.microsoft.com/office/drawing/2014/main" id="{F78BCF86-A888-45D1-A760-C06BDAFA84D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6CF51DD-F0A9-47A7-9EB0-355208E8B96B}"/>
              </a:ext>
            </a:extLst>
          </p:cNvPr>
          <p:cNvSpPr>
            <a:spLocks noGrp="1"/>
          </p:cNvSpPr>
          <p:nvPr>
            <p:ph type="sldNum" sz="quarter" idx="12"/>
          </p:nvPr>
        </p:nvSpPr>
        <p:spPr/>
        <p:txBody>
          <a:bodyPr/>
          <a:lstStyle/>
          <a:p>
            <a:fld id="{516AA2E6-998A-460D-9881-BEEF21B2F7B4}" type="slidenum">
              <a:rPr lang="zh-CN" altLang="en-US" smtClean="0"/>
              <a:t>‹#›</a:t>
            </a:fld>
            <a:endParaRPr lang="zh-CN" altLang="en-US"/>
          </a:p>
        </p:txBody>
      </p:sp>
    </p:spTree>
    <p:extLst>
      <p:ext uri="{BB962C8B-B14F-4D97-AF65-F5344CB8AC3E}">
        <p14:creationId xmlns:p14="http://schemas.microsoft.com/office/powerpoint/2010/main" val="11791446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4F564EB0-667E-48CC-BEDD-9FE617FDAF7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B48227DE-4306-4FFF-86B9-F7108759F3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C6726811-B349-4058-975E-62B1932B1F6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D467CA-BEC1-4C02-8A72-5803E1D8B750}" type="datetimeFigureOut">
              <a:rPr lang="zh-CN" altLang="en-US" smtClean="0"/>
              <a:t>2025/5/13</a:t>
            </a:fld>
            <a:endParaRPr lang="zh-CN" altLang="en-US"/>
          </a:p>
        </p:txBody>
      </p:sp>
      <p:sp>
        <p:nvSpPr>
          <p:cNvPr id="5" name="页脚占位符 4">
            <a:extLst>
              <a:ext uri="{FF2B5EF4-FFF2-40B4-BE49-F238E27FC236}">
                <a16:creationId xmlns:a16="http://schemas.microsoft.com/office/drawing/2014/main" id="{F18FE354-F922-4681-810E-ACF9286E280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0F2E9C8C-A3E5-4715-9A15-8D33E211682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6AA2E6-998A-460D-9881-BEEF21B2F7B4}" type="slidenum">
              <a:rPr lang="zh-CN" altLang="en-US" smtClean="0"/>
              <a:t>‹#›</a:t>
            </a:fld>
            <a:endParaRPr lang="zh-CN" altLang="en-US"/>
          </a:p>
        </p:txBody>
      </p:sp>
    </p:spTree>
    <p:extLst>
      <p:ext uri="{BB962C8B-B14F-4D97-AF65-F5344CB8AC3E}">
        <p14:creationId xmlns:p14="http://schemas.microsoft.com/office/powerpoint/2010/main" val="35645716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4.png"/><Relationship Id="rId5" Type="http://schemas.openxmlformats.org/officeDocument/2006/relationships/image" Target="../media/image13.jp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jpg"/><Relationship Id="rId7"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tags" Target="../tags/tag4.xml"/><Relationship Id="rId7" Type="http://schemas.openxmlformats.org/officeDocument/2006/relationships/image" Target="../media/image22.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1.jpg"/><Relationship Id="rId5" Type="http://schemas.openxmlformats.org/officeDocument/2006/relationships/notesSlide" Target="../notesSlides/notesSlide14.xml"/><Relationship Id="rId10" Type="http://schemas.openxmlformats.org/officeDocument/2006/relationships/image" Target="../media/image2.png"/><Relationship Id="rId4" Type="http://schemas.openxmlformats.org/officeDocument/2006/relationships/slideLayout" Target="../slideLayouts/slideLayout2.xml"/><Relationship Id="rId9" Type="http://schemas.microsoft.com/office/2007/relationships/hdphoto" Target="../media/hdphoto1.wdp"/></Relationships>
</file>

<file path=ppt/slides/_rels/slide1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7.xml"/><Relationship Id="rId7" Type="http://schemas.openxmlformats.org/officeDocument/2006/relationships/image" Target="../media/image24.emf"/><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1.jpg"/><Relationship Id="rId5" Type="http://schemas.openxmlformats.org/officeDocument/2006/relationships/notesSlide" Target="../notesSlides/notesSlide15.xml"/><Relationship Id="rId4"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image" Target="../media/image27.png"/><Relationship Id="rId5" Type="http://schemas.openxmlformats.org/officeDocument/2006/relationships/image" Target="../media/image1.jp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30.png"/><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image" Target="../media/image29.png"/><Relationship Id="rId5" Type="http://schemas.openxmlformats.org/officeDocument/2006/relationships/image" Target="../media/image1.jp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notesSlide" Target="../notesSlides/notesSlide23.xml"/><Relationship Id="rId7" Type="http://schemas.openxmlformats.org/officeDocument/2006/relationships/image" Target="../media/image33.png"/><Relationship Id="rId2" Type="http://schemas.openxmlformats.org/officeDocument/2006/relationships/slideLayout" Target="../slideLayouts/slideLayout12.xml"/><Relationship Id="rId1" Type="http://schemas.openxmlformats.org/officeDocument/2006/relationships/tags" Target="../tags/tag1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1.jpg"/></Relationships>
</file>

<file path=ppt/slides/_rels/slide24.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37.emf"/><Relationship Id="rId5" Type="http://schemas.openxmlformats.org/officeDocument/2006/relationships/image" Target="../media/image36.emf"/><Relationship Id="rId4" Type="http://schemas.openxmlformats.org/officeDocument/2006/relationships/image" Target="../media/image35.emf"/></Relationships>
</file>

<file path=ppt/slides/_rels/slide2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39.png"/><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2.png"/><Relationship Id="rId4" Type="http://schemas.openxmlformats.org/officeDocument/2006/relationships/image" Target="../media/image40.emf"/></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8CE0D20B-EF36-41E5-9CF3-852789B8F5F9}"/>
              </a:ext>
            </a:extLst>
          </p:cNvPr>
          <p:cNvGrpSpPr/>
          <p:nvPr/>
        </p:nvGrpSpPr>
        <p:grpSpPr>
          <a:xfrm>
            <a:off x="8510954" y="1041034"/>
            <a:ext cx="1594894" cy="4937735"/>
            <a:chOff x="8510954" y="1041034"/>
            <a:chExt cx="1594894" cy="4937735"/>
          </a:xfrm>
        </p:grpSpPr>
        <p:sp>
          <p:nvSpPr>
            <p:cNvPr id="2" name="矩形 1">
              <a:extLst>
                <a:ext uri="{FF2B5EF4-FFF2-40B4-BE49-F238E27FC236}">
                  <a16:creationId xmlns:a16="http://schemas.microsoft.com/office/drawing/2014/main" id="{A76D407D-9F79-4378-87AD-30D01B192223}"/>
                </a:ext>
              </a:extLst>
            </p:cNvPr>
            <p:cNvSpPr/>
            <p:nvPr/>
          </p:nvSpPr>
          <p:spPr>
            <a:xfrm>
              <a:off x="8510954" y="3328477"/>
              <a:ext cx="738554" cy="2650292"/>
            </a:xfrm>
            <a:prstGeom prst="rect">
              <a:avLst/>
            </a:prstGeom>
            <a:solidFill>
              <a:srgbClr val="F8F5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5" name="矩形 24">
              <a:extLst>
                <a:ext uri="{FF2B5EF4-FFF2-40B4-BE49-F238E27FC236}">
                  <a16:creationId xmlns:a16="http://schemas.microsoft.com/office/drawing/2014/main" id="{8C3AB23D-2394-4849-9F1B-29D7555D466C}"/>
                </a:ext>
              </a:extLst>
            </p:cNvPr>
            <p:cNvSpPr/>
            <p:nvPr/>
          </p:nvSpPr>
          <p:spPr>
            <a:xfrm>
              <a:off x="9367294" y="1041034"/>
              <a:ext cx="738554" cy="2650292"/>
            </a:xfrm>
            <a:prstGeom prst="rect">
              <a:avLst/>
            </a:prstGeom>
            <a:solidFill>
              <a:srgbClr val="F8F5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9" name="Group 44">
            <a:extLst>
              <a:ext uri="{FF2B5EF4-FFF2-40B4-BE49-F238E27FC236}">
                <a16:creationId xmlns:a16="http://schemas.microsoft.com/office/drawing/2014/main" id="{00D813D4-1B57-4828-8F9F-EF7A3F60DF79}"/>
              </a:ext>
            </a:extLst>
          </p:cNvPr>
          <p:cNvGrpSpPr/>
          <p:nvPr/>
        </p:nvGrpSpPr>
        <p:grpSpPr>
          <a:xfrm>
            <a:off x="6108194" y="1869859"/>
            <a:ext cx="677294" cy="760713"/>
            <a:chOff x="0" y="0"/>
            <a:chExt cx="807366" cy="906807"/>
          </a:xfrm>
        </p:grpSpPr>
        <p:sp>
          <p:nvSpPr>
            <p:cNvPr id="10" name="Shape 42">
              <a:extLst>
                <a:ext uri="{FF2B5EF4-FFF2-40B4-BE49-F238E27FC236}">
                  <a16:creationId xmlns:a16="http://schemas.microsoft.com/office/drawing/2014/main" id="{8B94A612-0A65-4AF7-84D6-BBA086AAA371}"/>
                </a:ext>
              </a:extLst>
            </p:cNvPr>
            <p:cNvSpPr/>
            <p:nvPr/>
          </p:nvSpPr>
          <p:spPr>
            <a:xfrm>
              <a:off x="-1" y="101600"/>
              <a:ext cx="792823" cy="805208"/>
            </a:xfrm>
            <a:custGeom>
              <a:avLst/>
              <a:gdLst/>
              <a:ahLst/>
              <a:cxnLst>
                <a:cxn ang="0">
                  <a:pos x="wd2" y="hd2"/>
                </a:cxn>
                <a:cxn ang="5400000">
                  <a:pos x="wd2" y="hd2"/>
                </a:cxn>
                <a:cxn ang="10800000">
                  <a:pos x="wd2" y="hd2"/>
                </a:cxn>
                <a:cxn ang="16200000">
                  <a:pos x="wd2" y="hd2"/>
                </a:cxn>
              </a:cxnLst>
              <a:rect l="0" t="0" r="r" b="b"/>
              <a:pathLst>
                <a:path w="19846" h="19829" extrusionOk="0">
                  <a:moveTo>
                    <a:pt x="13770" y="824"/>
                  </a:moveTo>
                  <a:cubicBezTo>
                    <a:pt x="8089" y="-376"/>
                    <a:pt x="1804" y="-1265"/>
                    <a:pt x="353" y="5681"/>
                  </a:cubicBezTo>
                  <a:cubicBezTo>
                    <a:pt x="-441" y="9482"/>
                    <a:pt x="-115" y="16268"/>
                    <a:pt x="3660" y="18583"/>
                  </a:cubicBezTo>
                  <a:cubicBezTo>
                    <a:pt x="6516" y="20335"/>
                    <a:pt x="12966" y="20052"/>
                    <a:pt x="15977" y="18892"/>
                  </a:cubicBezTo>
                  <a:cubicBezTo>
                    <a:pt x="21159" y="16897"/>
                    <a:pt x="19879" y="11191"/>
                    <a:pt x="19174" y="6766"/>
                  </a:cubicBezTo>
                </a:path>
              </a:pathLst>
            </a:custGeom>
            <a:noFill/>
            <a:ln w="38100" cap="flat">
              <a:solidFill>
                <a:srgbClr val="44947F"/>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rotWithShape="0">
                      <a:srgbClr val="000000">
                        <a:alpha val="50000"/>
                      </a:srgbClr>
                    </a:outerShdw>
                  </a:effectLst>
                </a:defRPr>
              </a:pPr>
              <a:endParaRPr>
                <a:cs typeface="+mn-ea"/>
                <a:sym typeface="+mn-lt"/>
              </a:endParaRPr>
            </a:p>
          </p:txBody>
        </p:sp>
        <p:sp>
          <p:nvSpPr>
            <p:cNvPr id="11" name="Shape 43">
              <a:extLst>
                <a:ext uri="{FF2B5EF4-FFF2-40B4-BE49-F238E27FC236}">
                  <a16:creationId xmlns:a16="http://schemas.microsoft.com/office/drawing/2014/main" id="{5529C18A-EB20-424B-ABDE-2D30EEDCA5C9}"/>
                </a:ext>
              </a:extLst>
            </p:cNvPr>
            <p:cNvSpPr/>
            <p:nvPr/>
          </p:nvSpPr>
          <p:spPr>
            <a:xfrm>
              <a:off x="165100" y="-1"/>
              <a:ext cx="642267" cy="718972"/>
            </a:xfrm>
            <a:custGeom>
              <a:avLst/>
              <a:gdLst/>
              <a:ahLst/>
              <a:cxnLst>
                <a:cxn ang="0">
                  <a:pos x="wd2" y="hd2"/>
                </a:cxn>
                <a:cxn ang="5400000">
                  <a:pos x="wd2" y="hd2"/>
                </a:cxn>
                <a:cxn ang="10800000">
                  <a:pos x="wd2" y="hd2"/>
                </a:cxn>
                <a:cxn ang="16200000">
                  <a:pos x="wd2" y="hd2"/>
                </a:cxn>
              </a:cxnLst>
              <a:rect l="0" t="0" r="r" b="b"/>
              <a:pathLst>
                <a:path w="21521" h="21116" extrusionOk="0">
                  <a:moveTo>
                    <a:pt x="21521" y="13"/>
                  </a:moveTo>
                  <a:cubicBezTo>
                    <a:pt x="21600" y="-484"/>
                    <a:pt x="8558" y="13479"/>
                    <a:pt x="8933" y="13772"/>
                  </a:cubicBezTo>
                  <a:cubicBezTo>
                    <a:pt x="6785" y="12126"/>
                    <a:pt x="2898" y="10471"/>
                    <a:pt x="0" y="10120"/>
                  </a:cubicBezTo>
                  <a:cubicBezTo>
                    <a:pt x="1254" y="12620"/>
                    <a:pt x="2166" y="14279"/>
                    <a:pt x="4430" y="16128"/>
                  </a:cubicBezTo>
                  <a:cubicBezTo>
                    <a:pt x="4883" y="16498"/>
                    <a:pt x="10336" y="20581"/>
                    <a:pt x="9763" y="21116"/>
                  </a:cubicBezTo>
                  <a:cubicBezTo>
                    <a:pt x="14957" y="16270"/>
                    <a:pt x="20402" y="7017"/>
                    <a:pt x="21521" y="13"/>
                  </a:cubicBezTo>
                  <a:close/>
                </a:path>
              </a:pathLst>
            </a:custGeom>
            <a:noFill/>
            <a:ln w="38100" cap="flat">
              <a:solidFill>
                <a:srgbClr val="44947F"/>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rotWithShape="0">
                      <a:srgbClr val="000000">
                        <a:alpha val="50000"/>
                      </a:srgbClr>
                    </a:outerShdw>
                  </a:effectLst>
                </a:defRPr>
              </a:pPr>
              <a:endParaRPr>
                <a:cs typeface="+mn-ea"/>
                <a:sym typeface="+mn-lt"/>
              </a:endParaRPr>
            </a:p>
          </p:txBody>
        </p:sp>
      </p:grpSp>
      <p:sp>
        <p:nvSpPr>
          <p:cNvPr id="13" name="文本框 12">
            <a:extLst>
              <a:ext uri="{FF2B5EF4-FFF2-40B4-BE49-F238E27FC236}">
                <a16:creationId xmlns:a16="http://schemas.microsoft.com/office/drawing/2014/main" id="{CAA4FADF-FA2F-45A6-8287-C4ACB2AD2C09}"/>
              </a:ext>
            </a:extLst>
          </p:cNvPr>
          <p:cNvSpPr txBox="1"/>
          <p:nvPr/>
        </p:nvSpPr>
        <p:spPr>
          <a:xfrm>
            <a:off x="6964533" y="1850106"/>
            <a:ext cx="4886091" cy="954107"/>
          </a:xfrm>
          <a:prstGeom prst="rect">
            <a:avLst/>
          </a:prstGeom>
          <a:noFill/>
        </p:spPr>
        <p:txBody>
          <a:bodyPr wrap="square" rtlCol="0">
            <a:spAutoFit/>
          </a:bodyPr>
          <a:lstStyle/>
          <a:p>
            <a:r>
              <a:rPr lang="vi-VN" sz="2800" dirty="0">
                <a:latin typeface="Times New Roman" panose="02020603050405020304" pitchFamily="18" charset="0"/>
                <a:cs typeface="Times New Roman" panose="02020603050405020304" pitchFamily="18" charset="0"/>
              </a:rPr>
              <a:t>Sẽ có các từ địa phương là tiếng miền Nam</a:t>
            </a:r>
            <a:endParaRPr lang="en-VN" sz="2800" dirty="0">
              <a:latin typeface="Times New Roman" panose="02020603050405020304" pitchFamily="18" charset="0"/>
              <a:cs typeface="Times New Roman" panose="02020603050405020304" pitchFamily="18" charset="0"/>
            </a:endParaRPr>
          </a:p>
        </p:txBody>
      </p:sp>
      <p:grpSp>
        <p:nvGrpSpPr>
          <p:cNvPr id="26" name="Group 44">
            <a:extLst>
              <a:ext uri="{FF2B5EF4-FFF2-40B4-BE49-F238E27FC236}">
                <a16:creationId xmlns:a16="http://schemas.microsoft.com/office/drawing/2014/main" id="{844EBCE1-4C5A-4516-A36D-58F138CC987D}"/>
              </a:ext>
            </a:extLst>
          </p:cNvPr>
          <p:cNvGrpSpPr/>
          <p:nvPr/>
        </p:nvGrpSpPr>
        <p:grpSpPr>
          <a:xfrm>
            <a:off x="6108194" y="3268354"/>
            <a:ext cx="677294" cy="760713"/>
            <a:chOff x="0" y="0"/>
            <a:chExt cx="807366" cy="906807"/>
          </a:xfrm>
        </p:grpSpPr>
        <p:sp>
          <p:nvSpPr>
            <p:cNvPr id="27" name="Shape 42">
              <a:extLst>
                <a:ext uri="{FF2B5EF4-FFF2-40B4-BE49-F238E27FC236}">
                  <a16:creationId xmlns:a16="http://schemas.microsoft.com/office/drawing/2014/main" id="{EA07EA08-D242-4DC6-89C7-EA49DA5729CF}"/>
                </a:ext>
              </a:extLst>
            </p:cNvPr>
            <p:cNvSpPr/>
            <p:nvPr/>
          </p:nvSpPr>
          <p:spPr>
            <a:xfrm>
              <a:off x="-1" y="101600"/>
              <a:ext cx="792823" cy="805208"/>
            </a:xfrm>
            <a:custGeom>
              <a:avLst/>
              <a:gdLst/>
              <a:ahLst/>
              <a:cxnLst>
                <a:cxn ang="0">
                  <a:pos x="wd2" y="hd2"/>
                </a:cxn>
                <a:cxn ang="5400000">
                  <a:pos x="wd2" y="hd2"/>
                </a:cxn>
                <a:cxn ang="10800000">
                  <a:pos x="wd2" y="hd2"/>
                </a:cxn>
                <a:cxn ang="16200000">
                  <a:pos x="wd2" y="hd2"/>
                </a:cxn>
              </a:cxnLst>
              <a:rect l="0" t="0" r="r" b="b"/>
              <a:pathLst>
                <a:path w="19846" h="19829" extrusionOk="0">
                  <a:moveTo>
                    <a:pt x="13770" y="824"/>
                  </a:moveTo>
                  <a:cubicBezTo>
                    <a:pt x="8089" y="-376"/>
                    <a:pt x="1804" y="-1265"/>
                    <a:pt x="353" y="5681"/>
                  </a:cubicBezTo>
                  <a:cubicBezTo>
                    <a:pt x="-441" y="9482"/>
                    <a:pt x="-115" y="16268"/>
                    <a:pt x="3660" y="18583"/>
                  </a:cubicBezTo>
                  <a:cubicBezTo>
                    <a:pt x="6516" y="20335"/>
                    <a:pt x="12966" y="20052"/>
                    <a:pt x="15977" y="18892"/>
                  </a:cubicBezTo>
                  <a:cubicBezTo>
                    <a:pt x="21159" y="16897"/>
                    <a:pt x="19879" y="11191"/>
                    <a:pt x="19174" y="6766"/>
                  </a:cubicBezTo>
                </a:path>
              </a:pathLst>
            </a:custGeom>
            <a:noFill/>
            <a:ln w="38100" cap="flat">
              <a:solidFill>
                <a:srgbClr val="44947F"/>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rotWithShape="0">
                      <a:srgbClr val="000000">
                        <a:alpha val="50000"/>
                      </a:srgbClr>
                    </a:outerShdw>
                  </a:effectLst>
                </a:defRPr>
              </a:pPr>
              <a:endParaRPr>
                <a:cs typeface="+mn-ea"/>
                <a:sym typeface="+mn-lt"/>
              </a:endParaRPr>
            </a:p>
          </p:txBody>
        </p:sp>
        <p:sp>
          <p:nvSpPr>
            <p:cNvPr id="28" name="Shape 43">
              <a:extLst>
                <a:ext uri="{FF2B5EF4-FFF2-40B4-BE49-F238E27FC236}">
                  <a16:creationId xmlns:a16="http://schemas.microsoft.com/office/drawing/2014/main" id="{406226DB-732C-437B-8C97-DD600C46A1C7}"/>
                </a:ext>
              </a:extLst>
            </p:cNvPr>
            <p:cNvSpPr/>
            <p:nvPr/>
          </p:nvSpPr>
          <p:spPr>
            <a:xfrm>
              <a:off x="165100" y="-1"/>
              <a:ext cx="642267" cy="718972"/>
            </a:xfrm>
            <a:custGeom>
              <a:avLst/>
              <a:gdLst/>
              <a:ahLst/>
              <a:cxnLst>
                <a:cxn ang="0">
                  <a:pos x="wd2" y="hd2"/>
                </a:cxn>
                <a:cxn ang="5400000">
                  <a:pos x="wd2" y="hd2"/>
                </a:cxn>
                <a:cxn ang="10800000">
                  <a:pos x="wd2" y="hd2"/>
                </a:cxn>
                <a:cxn ang="16200000">
                  <a:pos x="wd2" y="hd2"/>
                </a:cxn>
              </a:cxnLst>
              <a:rect l="0" t="0" r="r" b="b"/>
              <a:pathLst>
                <a:path w="21521" h="21116" extrusionOk="0">
                  <a:moveTo>
                    <a:pt x="21521" y="13"/>
                  </a:moveTo>
                  <a:cubicBezTo>
                    <a:pt x="21600" y="-484"/>
                    <a:pt x="8558" y="13479"/>
                    <a:pt x="8933" y="13772"/>
                  </a:cubicBezTo>
                  <a:cubicBezTo>
                    <a:pt x="6785" y="12126"/>
                    <a:pt x="2898" y="10471"/>
                    <a:pt x="0" y="10120"/>
                  </a:cubicBezTo>
                  <a:cubicBezTo>
                    <a:pt x="1254" y="12620"/>
                    <a:pt x="2166" y="14279"/>
                    <a:pt x="4430" y="16128"/>
                  </a:cubicBezTo>
                  <a:cubicBezTo>
                    <a:pt x="4883" y="16498"/>
                    <a:pt x="10336" y="20581"/>
                    <a:pt x="9763" y="21116"/>
                  </a:cubicBezTo>
                  <a:cubicBezTo>
                    <a:pt x="14957" y="16270"/>
                    <a:pt x="20402" y="7017"/>
                    <a:pt x="21521" y="13"/>
                  </a:cubicBezTo>
                  <a:close/>
                </a:path>
              </a:pathLst>
            </a:custGeom>
            <a:noFill/>
            <a:ln w="38100" cap="flat">
              <a:solidFill>
                <a:srgbClr val="44947F"/>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rotWithShape="0">
                      <a:srgbClr val="000000">
                        <a:alpha val="50000"/>
                      </a:srgbClr>
                    </a:outerShdw>
                  </a:effectLst>
                </a:defRPr>
              </a:pPr>
              <a:endParaRPr>
                <a:cs typeface="+mn-ea"/>
                <a:sym typeface="+mn-lt"/>
              </a:endParaRPr>
            </a:p>
          </p:txBody>
        </p:sp>
      </p:grpSp>
      <p:sp>
        <p:nvSpPr>
          <p:cNvPr id="29" name="文本框 28">
            <a:extLst>
              <a:ext uri="{FF2B5EF4-FFF2-40B4-BE49-F238E27FC236}">
                <a16:creationId xmlns:a16="http://schemas.microsoft.com/office/drawing/2014/main" id="{AF9E87C2-0E9A-4067-9798-1681BAC21FA5}"/>
              </a:ext>
            </a:extLst>
          </p:cNvPr>
          <p:cNvSpPr txBox="1"/>
          <p:nvPr/>
        </p:nvSpPr>
        <p:spPr>
          <a:xfrm>
            <a:off x="6964533" y="3248601"/>
            <a:ext cx="5227467" cy="954107"/>
          </a:xfrm>
          <a:prstGeom prst="rect">
            <a:avLst/>
          </a:prstGeom>
          <a:noFill/>
        </p:spPr>
        <p:txBody>
          <a:bodyPr wrap="square" rtlCol="0">
            <a:spAutoFit/>
          </a:bodyPr>
          <a:lstStyle/>
          <a:p>
            <a:r>
              <a:rPr lang="vi-VN" sz="2800" dirty="0">
                <a:latin typeface="Times New Roman" panose="02020603050405020304" pitchFamily="18" charset="0"/>
                <a:cs typeface="Times New Roman" panose="02020603050405020304" pitchFamily="18" charset="0"/>
              </a:rPr>
              <a:t>HS sẽ đoán xem từ đó theo tiếng miền Bắc sẽ được nói như thế nào.</a:t>
            </a:r>
            <a:endParaRPr lang="zh-CN" altLang="en-US" sz="2800" dirty="0">
              <a:solidFill>
                <a:srgbClr val="44947F"/>
              </a:solidFill>
              <a:latin typeface="Times New Roman" panose="02020603050405020304" pitchFamily="18" charset="0"/>
              <a:cs typeface="Times New Roman" panose="02020603050405020304" pitchFamily="18" charset="0"/>
              <a:sym typeface="+mn-lt"/>
            </a:endParaRPr>
          </a:p>
        </p:txBody>
      </p:sp>
      <p:grpSp>
        <p:nvGrpSpPr>
          <p:cNvPr id="31" name="Group 44">
            <a:extLst>
              <a:ext uri="{FF2B5EF4-FFF2-40B4-BE49-F238E27FC236}">
                <a16:creationId xmlns:a16="http://schemas.microsoft.com/office/drawing/2014/main" id="{AF85E8F5-DD33-40D2-908A-17DC6021B5F2}"/>
              </a:ext>
            </a:extLst>
          </p:cNvPr>
          <p:cNvGrpSpPr/>
          <p:nvPr/>
        </p:nvGrpSpPr>
        <p:grpSpPr>
          <a:xfrm>
            <a:off x="6108194" y="4619650"/>
            <a:ext cx="677294" cy="760713"/>
            <a:chOff x="0" y="0"/>
            <a:chExt cx="807366" cy="906807"/>
          </a:xfrm>
        </p:grpSpPr>
        <p:sp>
          <p:nvSpPr>
            <p:cNvPr id="32" name="Shape 42">
              <a:extLst>
                <a:ext uri="{FF2B5EF4-FFF2-40B4-BE49-F238E27FC236}">
                  <a16:creationId xmlns:a16="http://schemas.microsoft.com/office/drawing/2014/main" id="{A3198016-3C29-4EA9-8C8B-17AEFBEACB6C}"/>
                </a:ext>
              </a:extLst>
            </p:cNvPr>
            <p:cNvSpPr/>
            <p:nvPr/>
          </p:nvSpPr>
          <p:spPr>
            <a:xfrm>
              <a:off x="-1" y="101600"/>
              <a:ext cx="792823" cy="805208"/>
            </a:xfrm>
            <a:custGeom>
              <a:avLst/>
              <a:gdLst/>
              <a:ahLst/>
              <a:cxnLst>
                <a:cxn ang="0">
                  <a:pos x="wd2" y="hd2"/>
                </a:cxn>
                <a:cxn ang="5400000">
                  <a:pos x="wd2" y="hd2"/>
                </a:cxn>
                <a:cxn ang="10800000">
                  <a:pos x="wd2" y="hd2"/>
                </a:cxn>
                <a:cxn ang="16200000">
                  <a:pos x="wd2" y="hd2"/>
                </a:cxn>
              </a:cxnLst>
              <a:rect l="0" t="0" r="r" b="b"/>
              <a:pathLst>
                <a:path w="19846" h="19829" extrusionOk="0">
                  <a:moveTo>
                    <a:pt x="13770" y="824"/>
                  </a:moveTo>
                  <a:cubicBezTo>
                    <a:pt x="8089" y="-376"/>
                    <a:pt x="1804" y="-1265"/>
                    <a:pt x="353" y="5681"/>
                  </a:cubicBezTo>
                  <a:cubicBezTo>
                    <a:pt x="-441" y="9482"/>
                    <a:pt x="-115" y="16268"/>
                    <a:pt x="3660" y="18583"/>
                  </a:cubicBezTo>
                  <a:cubicBezTo>
                    <a:pt x="6516" y="20335"/>
                    <a:pt x="12966" y="20052"/>
                    <a:pt x="15977" y="18892"/>
                  </a:cubicBezTo>
                  <a:cubicBezTo>
                    <a:pt x="21159" y="16897"/>
                    <a:pt x="19879" y="11191"/>
                    <a:pt x="19174" y="6766"/>
                  </a:cubicBezTo>
                </a:path>
              </a:pathLst>
            </a:custGeom>
            <a:noFill/>
            <a:ln w="38100" cap="flat">
              <a:solidFill>
                <a:srgbClr val="44947F"/>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rotWithShape="0">
                      <a:srgbClr val="000000">
                        <a:alpha val="50000"/>
                      </a:srgbClr>
                    </a:outerShdw>
                  </a:effectLst>
                </a:defRPr>
              </a:pPr>
              <a:endParaRPr>
                <a:cs typeface="+mn-ea"/>
                <a:sym typeface="+mn-lt"/>
              </a:endParaRPr>
            </a:p>
          </p:txBody>
        </p:sp>
        <p:sp>
          <p:nvSpPr>
            <p:cNvPr id="33" name="Shape 43">
              <a:extLst>
                <a:ext uri="{FF2B5EF4-FFF2-40B4-BE49-F238E27FC236}">
                  <a16:creationId xmlns:a16="http://schemas.microsoft.com/office/drawing/2014/main" id="{D7A82F0B-D917-4AEA-AA40-5F9107361666}"/>
                </a:ext>
              </a:extLst>
            </p:cNvPr>
            <p:cNvSpPr/>
            <p:nvPr/>
          </p:nvSpPr>
          <p:spPr>
            <a:xfrm>
              <a:off x="165100" y="-1"/>
              <a:ext cx="642267" cy="718972"/>
            </a:xfrm>
            <a:custGeom>
              <a:avLst/>
              <a:gdLst/>
              <a:ahLst/>
              <a:cxnLst>
                <a:cxn ang="0">
                  <a:pos x="wd2" y="hd2"/>
                </a:cxn>
                <a:cxn ang="5400000">
                  <a:pos x="wd2" y="hd2"/>
                </a:cxn>
                <a:cxn ang="10800000">
                  <a:pos x="wd2" y="hd2"/>
                </a:cxn>
                <a:cxn ang="16200000">
                  <a:pos x="wd2" y="hd2"/>
                </a:cxn>
              </a:cxnLst>
              <a:rect l="0" t="0" r="r" b="b"/>
              <a:pathLst>
                <a:path w="21521" h="21116" extrusionOk="0">
                  <a:moveTo>
                    <a:pt x="21521" y="13"/>
                  </a:moveTo>
                  <a:cubicBezTo>
                    <a:pt x="21600" y="-484"/>
                    <a:pt x="8558" y="13479"/>
                    <a:pt x="8933" y="13772"/>
                  </a:cubicBezTo>
                  <a:cubicBezTo>
                    <a:pt x="6785" y="12126"/>
                    <a:pt x="2898" y="10471"/>
                    <a:pt x="0" y="10120"/>
                  </a:cubicBezTo>
                  <a:cubicBezTo>
                    <a:pt x="1254" y="12620"/>
                    <a:pt x="2166" y="14279"/>
                    <a:pt x="4430" y="16128"/>
                  </a:cubicBezTo>
                  <a:cubicBezTo>
                    <a:pt x="4883" y="16498"/>
                    <a:pt x="10336" y="20581"/>
                    <a:pt x="9763" y="21116"/>
                  </a:cubicBezTo>
                  <a:cubicBezTo>
                    <a:pt x="14957" y="16270"/>
                    <a:pt x="20402" y="7017"/>
                    <a:pt x="21521" y="13"/>
                  </a:cubicBezTo>
                  <a:close/>
                </a:path>
              </a:pathLst>
            </a:custGeom>
            <a:noFill/>
            <a:ln w="38100" cap="flat">
              <a:solidFill>
                <a:srgbClr val="44947F"/>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rotWithShape="0">
                      <a:srgbClr val="000000">
                        <a:alpha val="50000"/>
                      </a:srgbClr>
                    </a:outerShdw>
                  </a:effectLst>
                </a:defRPr>
              </a:pPr>
              <a:endParaRPr>
                <a:cs typeface="+mn-ea"/>
                <a:sym typeface="+mn-lt"/>
              </a:endParaRPr>
            </a:p>
          </p:txBody>
        </p:sp>
      </p:grpSp>
      <p:sp>
        <p:nvSpPr>
          <p:cNvPr id="34" name="文本框 33">
            <a:extLst>
              <a:ext uri="{FF2B5EF4-FFF2-40B4-BE49-F238E27FC236}">
                <a16:creationId xmlns:a16="http://schemas.microsoft.com/office/drawing/2014/main" id="{68976F7F-5CCC-4244-830A-A3F411C7F616}"/>
              </a:ext>
            </a:extLst>
          </p:cNvPr>
          <p:cNvSpPr txBox="1"/>
          <p:nvPr/>
        </p:nvSpPr>
        <p:spPr>
          <a:xfrm>
            <a:off x="6964533" y="4599897"/>
            <a:ext cx="4886091" cy="954107"/>
          </a:xfrm>
          <a:prstGeom prst="rect">
            <a:avLst/>
          </a:prstGeom>
          <a:noFill/>
        </p:spPr>
        <p:txBody>
          <a:bodyPr wrap="square" rtlCol="0">
            <a:spAutoFit/>
          </a:bodyPr>
          <a:lstStyle/>
          <a:p>
            <a:r>
              <a:rPr lang="en-US" altLang="zh-CN" sz="2800" dirty="0" err="1">
                <a:latin typeface="Times New Roman" panose="02020603050405020304" pitchFamily="18" charset="0"/>
                <a:cs typeface="Times New Roman" panose="02020603050405020304" pitchFamily="18" charset="0"/>
                <a:sym typeface="+mn-lt"/>
              </a:rPr>
              <a:t>Mỗi</a:t>
            </a:r>
            <a:r>
              <a:rPr lang="en-US" altLang="zh-CN" sz="2800" dirty="0">
                <a:latin typeface="Times New Roman" panose="02020603050405020304" pitchFamily="18" charset="0"/>
                <a:cs typeface="Times New Roman" panose="02020603050405020304" pitchFamily="18" charset="0"/>
                <a:sym typeface="+mn-lt"/>
              </a:rPr>
              <a:t> </a:t>
            </a:r>
            <a:r>
              <a:rPr lang="en-US" altLang="zh-CN" sz="2800" dirty="0" err="1">
                <a:latin typeface="Times New Roman" panose="02020603050405020304" pitchFamily="18" charset="0"/>
                <a:cs typeface="Times New Roman" panose="02020603050405020304" pitchFamily="18" charset="0"/>
                <a:sym typeface="+mn-lt"/>
              </a:rPr>
              <a:t>câu</a:t>
            </a:r>
            <a:r>
              <a:rPr lang="en-US" altLang="zh-CN" sz="2800" dirty="0">
                <a:latin typeface="Times New Roman" panose="02020603050405020304" pitchFamily="18" charset="0"/>
                <a:cs typeface="Times New Roman" panose="02020603050405020304" pitchFamily="18" charset="0"/>
                <a:sym typeface="+mn-lt"/>
              </a:rPr>
              <a:t> </a:t>
            </a:r>
            <a:r>
              <a:rPr lang="en-US" altLang="zh-CN" sz="2800" dirty="0" err="1">
                <a:latin typeface="Times New Roman" panose="02020603050405020304" pitchFamily="18" charset="0"/>
                <a:cs typeface="Times New Roman" panose="02020603050405020304" pitchFamily="18" charset="0"/>
                <a:sym typeface="+mn-lt"/>
              </a:rPr>
              <a:t>trả</a:t>
            </a:r>
            <a:r>
              <a:rPr lang="en-US" altLang="zh-CN" sz="2800" dirty="0">
                <a:latin typeface="Times New Roman" panose="02020603050405020304" pitchFamily="18" charset="0"/>
                <a:cs typeface="Times New Roman" panose="02020603050405020304" pitchFamily="18" charset="0"/>
                <a:sym typeface="+mn-lt"/>
              </a:rPr>
              <a:t> </a:t>
            </a:r>
            <a:r>
              <a:rPr lang="en-US" altLang="zh-CN" sz="2800" dirty="0" err="1">
                <a:latin typeface="Times New Roman" panose="02020603050405020304" pitchFamily="18" charset="0"/>
                <a:cs typeface="Times New Roman" panose="02020603050405020304" pitchFamily="18" charset="0"/>
                <a:sym typeface="+mn-lt"/>
              </a:rPr>
              <a:t>lời</a:t>
            </a:r>
            <a:r>
              <a:rPr lang="en-US" altLang="zh-CN" sz="2800" dirty="0">
                <a:latin typeface="Times New Roman" panose="02020603050405020304" pitchFamily="18" charset="0"/>
                <a:cs typeface="Times New Roman" panose="02020603050405020304" pitchFamily="18" charset="0"/>
                <a:sym typeface="+mn-lt"/>
              </a:rPr>
              <a:t> </a:t>
            </a:r>
            <a:r>
              <a:rPr lang="en-US" altLang="zh-CN" sz="2800" dirty="0" err="1">
                <a:latin typeface="Times New Roman" panose="02020603050405020304" pitchFamily="18" charset="0"/>
                <a:cs typeface="Times New Roman" panose="02020603050405020304" pitchFamily="18" charset="0"/>
                <a:sym typeface="+mn-lt"/>
              </a:rPr>
              <a:t>đúng</a:t>
            </a:r>
            <a:r>
              <a:rPr lang="en-US" altLang="zh-CN" sz="2800" dirty="0">
                <a:latin typeface="Times New Roman" panose="02020603050405020304" pitchFamily="18" charset="0"/>
                <a:cs typeface="Times New Roman" panose="02020603050405020304" pitchFamily="18" charset="0"/>
                <a:sym typeface="+mn-lt"/>
              </a:rPr>
              <a:t> </a:t>
            </a:r>
            <a:r>
              <a:rPr lang="en-US" altLang="zh-CN" sz="2800" dirty="0" err="1">
                <a:latin typeface="Times New Roman" panose="02020603050405020304" pitchFamily="18" charset="0"/>
                <a:cs typeface="Times New Roman" panose="02020603050405020304" pitchFamily="18" charset="0"/>
                <a:sym typeface="+mn-lt"/>
              </a:rPr>
              <a:t>được</a:t>
            </a:r>
            <a:r>
              <a:rPr lang="en-US" altLang="zh-CN" sz="2800" dirty="0">
                <a:latin typeface="Times New Roman" panose="02020603050405020304" pitchFamily="18" charset="0"/>
                <a:cs typeface="Times New Roman" panose="02020603050405020304" pitchFamily="18" charset="0"/>
                <a:sym typeface="+mn-lt"/>
              </a:rPr>
              <a:t> </a:t>
            </a:r>
            <a:r>
              <a:rPr lang="en-US" altLang="zh-CN" sz="2800" dirty="0" err="1">
                <a:latin typeface="Times New Roman" panose="02020603050405020304" pitchFamily="18" charset="0"/>
                <a:cs typeface="Times New Roman" panose="02020603050405020304" pitchFamily="18" charset="0"/>
                <a:sym typeface="+mn-lt"/>
              </a:rPr>
              <a:t>tính</a:t>
            </a:r>
            <a:r>
              <a:rPr lang="en-US" altLang="zh-CN" sz="2800" dirty="0">
                <a:latin typeface="Times New Roman" panose="02020603050405020304" pitchFamily="18" charset="0"/>
                <a:cs typeface="Times New Roman" panose="02020603050405020304" pitchFamily="18" charset="0"/>
                <a:sym typeface="+mn-lt"/>
              </a:rPr>
              <a:t> 1 </a:t>
            </a:r>
            <a:r>
              <a:rPr lang="en-US" altLang="zh-CN" sz="2800" dirty="0" err="1">
                <a:latin typeface="Times New Roman" panose="02020603050405020304" pitchFamily="18" charset="0"/>
                <a:cs typeface="Times New Roman" panose="02020603050405020304" pitchFamily="18" charset="0"/>
                <a:sym typeface="+mn-lt"/>
              </a:rPr>
              <a:t>điểm</a:t>
            </a:r>
            <a:r>
              <a:rPr lang="en-US" altLang="zh-CN" sz="2800" dirty="0">
                <a:latin typeface="Times New Roman" panose="02020603050405020304" pitchFamily="18" charset="0"/>
                <a:cs typeface="Times New Roman" panose="02020603050405020304" pitchFamily="18" charset="0"/>
                <a:sym typeface="+mn-lt"/>
              </a:rPr>
              <a:t> </a:t>
            </a:r>
            <a:r>
              <a:rPr lang="en-US" altLang="zh-CN" sz="2800" dirty="0" err="1">
                <a:latin typeface="Times New Roman" panose="02020603050405020304" pitchFamily="18" charset="0"/>
                <a:cs typeface="Times New Roman" panose="02020603050405020304" pitchFamily="18" charset="0"/>
                <a:sym typeface="+mn-lt"/>
              </a:rPr>
              <a:t>cộng</a:t>
            </a:r>
            <a:endParaRPr lang="zh-CN" altLang="en-US" sz="2800" dirty="0">
              <a:latin typeface="Times New Roman" panose="02020603050405020304" pitchFamily="18" charset="0"/>
              <a:cs typeface="Times New Roman" panose="02020603050405020304" pitchFamily="18" charset="0"/>
              <a:sym typeface="+mn-lt"/>
            </a:endParaRPr>
          </a:p>
        </p:txBody>
      </p:sp>
      <p:pic>
        <p:nvPicPr>
          <p:cNvPr id="24" name="图片 23">
            <a:extLst>
              <a:ext uri="{FF2B5EF4-FFF2-40B4-BE49-F238E27FC236}">
                <a16:creationId xmlns:a16="http://schemas.microsoft.com/office/drawing/2014/main" id="{4F817C85-041C-44FE-A81B-A2B7B9F665B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7408" y="0"/>
            <a:ext cx="1469942" cy="1262743"/>
          </a:xfrm>
          <a:prstGeom prst="rect">
            <a:avLst/>
          </a:prstGeom>
        </p:spPr>
      </p:pic>
      <p:sp>
        <p:nvSpPr>
          <p:cNvPr id="37" name="矩形 36">
            <a:extLst>
              <a:ext uri="{FF2B5EF4-FFF2-40B4-BE49-F238E27FC236}">
                <a16:creationId xmlns:a16="http://schemas.microsoft.com/office/drawing/2014/main" id="{90EC6AE1-7184-47C2-B453-F3001AF4F164}"/>
              </a:ext>
            </a:extLst>
          </p:cNvPr>
          <p:cNvSpPr/>
          <p:nvPr/>
        </p:nvSpPr>
        <p:spPr>
          <a:xfrm>
            <a:off x="4057234" y="772980"/>
            <a:ext cx="6970178" cy="646331"/>
          </a:xfrm>
          <a:prstGeom prst="rect">
            <a:avLst/>
          </a:prstGeom>
          <a:noFill/>
        </p:spPr>
        <p:txBody>
          <a:bodyPr wrap="none" rtlCol="0">
            <a:spAutoFit/>
          </a:bodyPr>
          <a:lstStyle/>
          <a:p>
            <a:r>
              <a:rPr lang="en-US" altLang="zh-CN" sz="3600" b="1" spc="-150" dirty="0">
                <a:solidFill>
                  <a:srgbClr val="44947F"/>
                </a:solidFill>
                <a:latin typeface="Times New Roman" panose="02020603050405020304" pitchFamily="18" charset="0"/>
                <a:cs typeface="Times New Roman" panose="02020603050405020304" pitchFamily="18" charset="0"/>
                <a:sym typeface="+mn-lt"/>
              </a:rPr>
              <a:t>TRÒ CHƠI “NHANH NHƯ CHỚP”</a:t>
            </a:r>
            <a:endParaRPr lang="zh-CN" altLang="en-US" sz="3600" b="1" spc="-150" dirty="0">
              <a:solidFill>
                <a:srgbClr val="44947F"/>
              </a:solidFill>
              <a:latin typeface="Times New Roman" panose="02020603050405020304" pitchFamily="18" charset="0"/>
              <a:cs typeface="Times New Roman" panose="02020603050405020304" pitchFamily="18" charset="0"/>
              <a:sym typeface="+mn-lt"/>
            </a:endParaRPr>
          </a:p>
        </p:txBody>
      </p:sp>
      <p:pic>
        <p:nvPicPr>
          <p:cNvPr id="4" name="图片 3">
            <a:extLst>
              <a:ext uri="{FF2B5EF4-FFF2-40B4-BE49-F238E27FC236}">
                <a16:creationId xmlns:a16="http://schemas.microsoft.com/office/drawing/2014/main" id="{3F14AD39-1603-48D9-8D32-E03ADED6221C}"/>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754183" y="1262743"/>
            <a:ext cx="3341708" cy="4547288"/>
          </a:xfrm>
          <a:prstGeom prst="rect">
            <a:avLst/>
          </a:prstGeom>
        </p:spPr>
      </p:pic>
    </p:spTree>
    <p:extLst>
      <p:ext uri="{BB962C8B-B14F-4D97-AF65-F5344CB8AC3E}">
        <p14:creationId xmlns:p14="http://schemas.microsoft.com/office/powerpoint/2010/main" val="40425498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par>
                          <p:cTn id="10" fill="hold">
                            <p:stCondLst>
                              <p:cond delay="500"/>
                            </p:stCondLst>
                            <p:childTnLst>
                              <p:par>
                                <p:cTn id="11" presetID="55" presetClass="entr" presetSubtype="0"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1000" fill="hold"/>
                                        <p:tgtEl>
                                          <p:spTgt spid="13"/>
                                        </p:tgtEl>
                                        <p:attrNameLst>
                                          <p:attrName>ppt_w</p:attrName>
                                        </p:attrNameLst>
                                      </p:cBhvr>
                                      <p:tavLst>
                                        <p:tav tm="0">
                                          <p:val>
                                            <p:strVal val="#ppt_w*0.70"/>
                                          </p:val>
                                        </p:tav>
                                        <p:tav tm="100000">
                                          <p:val>
                                            <p:strVal val="#ppt_w"/>
                                          </p:val>
                                        </p:tav>
                                      </p:tavLst>
                                    </p:anim>
                                    <p:anim calcmode="lin" valueType="num">
                                      <p:cBhvr>
                                        <p:cTn id="14" dur="1000" fill="hold"/>
                                        <p:tgtEl>
                                          <p:spTgt spid="13"/>
                                        </p:tgtEl>
                                        <p:attrNameLst>
                                          <p:attrName>ppt_h</p:attrName>
                                        </p:attrNameLst>
                                      </p:cBhvr>
                                      <p:tavLst>
                                        <p:tav tm="0">
                                          <p:val>
                                            <p:strVal val="#ppt_h"/>
                                          </p:val>
                                        </p:tav>
                                        <p:tav tm="100000">
                                          <p:val>
                                            <p:strVal val="#ppt_h"/>
                                          </p:val>
                                        </p:tav>
                                      </p:tavLst>
                                    </p:anim>
                                    <p:animEffect transition="in" filter="fade">
                                      <p:cBhvr>
                                        <p:cTn id="15" dur="1000"/>
                                        <p:tgtEl>
                                          <p:spTgt spid="13"/>
                                        </p:tgtEl>
                                      </p:cBhvr>
                                    </p:animEffect>
                                  </p:childTnLst>
                                </p:cTn>
                              </p:par>
                            </p:childTnLst>
                          </p:cTn>
                        </p:par>
                        <p:par>
                          <p:cTn id="16" fill="hold">
                            <p:stCondLst>
                              <p:cond delay="1500"/>
                            </p:stCondLst>
                            <p:childTnLst>
                              <p:par>
                                <p:cTn id="17" presetID="53" presetClass="entr" presetSubtype="16" fill="hold" nodeType="after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p:cTn id="19" dur="500" fill="hold"/>
                                        <p:tgtEl>
                                          <p:spTgt spid="26"/>
                                        </p:tgtEl>
                                        <p:attrNameLst>
                                          <p:attrName>ppt_w</p:attrName>
                                        </p:attrNameLst>
                                      </p:cBhvr>
                                      <p:tavLst>
                                        <p:tav tm="0">
                                          <p:val>
                                            <p:fltVal val="0"/>
                                          </p:val>
                                        </p:tav>
                                        <p:tav tm="100000">
                                          <p:val>
                                            <p:strVal val="#ppt_w"/>
                                          </p:val>
                                        </p:tav>
                                      </p:tavLst>
                                    </p:anim>
                                    <p:anim calcmode="lin" valueType="num">
                                      <p:cBhvr>
                                        <p:cTn id="20" dur="500" fill="hold"/>
                                        <p:tgtEl>
                                          <p:spTgt spid="26"/>
                                        </p:tgtEl>
                                        <p:attrNameLst>
                                          <p:attrName>ppt_h</p:attrName>
                                        </p:attrNameLst>
                                      </p:cBhvr>
                                      <p:tavLst>
                                        <p:tav tm="0">
                                          <p:val>
                                            <p:fltVal val="0"/>
                                          </p:val>
                                        </p:tav>
                                        <p:tav tm="100000">
                                          <p:val>
                                            <p:strVal val="#ppt_h"/>
                                          </p:val>
                                        </p:tav>
                                      </p:tavLst>
                                    </p:anim>
                                    <p:animEffect transition="in" filter="fade">
                                      <p:cBhvr>
                                        <p:cTn id="21" dur="500"/>
                                        <p:tgtEl>
                                          <p:spTgt spid="26"/>
                                        </p:tgtEl>
                                      </p:cBhvr>
                                    </p:animEffect>
                                  </p:childTnLst>
                                </p:cTn>
                              </p:par>
                            </p:childTnLst>
                          </p:cTn>
                        </p:par>
                        <p:par>
                          <p:cTn id="22" fill="hold">
                            <p:stCondLst>
                              <p:cond delay="2000"/>
                            </p:stCondLst>
                            <p:childTnLst>
                              <p:par>
                                <p:cTn id="23" presetID="55" presetClass="entr" presetSubtype="0" fill="hold" grpId="0" nodeType="afterEffect">
                                  <p:stCondLst>
                                    <p:cond delay="0"/>
                                  </p:stCondLst>
                                  <p:childTnLst>
                                    <p:set>
                                      <p:cBhvr>
                                        <p:cTn id="24" dur="1" fill="hold">
                                          <p:stCondLst>
                                            <p:cond delay="0"/>
                                          </p:stCondLst>
                                        </p:cTn>
                                        <p:tgtEl>
                                          <p:spTgt spid="29"/>
                                        </p:tgtEl>
                                        <p:attrNameLst>
                                          <p:attrName>style.visibility</p:attrName>
                                        </p:attrNameLst>
                                      </p:cBhvr>
                                      <p:to>
                                        <p:strVal val="visible"/>
                                      </p:to>
                                    </p:set>
                                    <p:anim calcmode="lin" valueType="num">
                                      <p:cBhvr>
                                        <p:cTn id="25" dur="1000" fill="hold"/>
                                        <p:tgtEl>
                                          <p:spTgt spid="29"/>
                                        </p:tgtEl>
                                        <p:attrNameLst>
                                          <p:attrName>ppt_w</p:attrName>
                                        </p:attrNameLst>
                                      </p:cBhvr>
                                      <p:tavLst>
                                        <p:tav tm="0">
                                          <p:val>
                                            <p:strVal val="#ppt_w*0.70"/>
                                          </p:val>
                                        </p:tav>
                                        <p:tav tm="100000">
                                          <p:val>
                                            <p:strVal val="#ppt_w"/>
                                          </p:val>
                                        </p:tav>
                                      </p:tavLst>
                                    </p:anim>
                                    <p:anim calcmode="lin" valueType="num">
                                      <p:cBhvr>
                                        <p:cTn id="26" dur="1000" fill="hold"/>
                                        <p:tgtEl>
                                          <p:spTgt spid="29"/>
                                        </p:tgtEl>
                                        <p:attrNameLst>
                                          <p:attrName>ppt_h</p:attrName>
                                        </p:attrNameLst>
                                      </p:cBhvr>
                                      <p:tavLst>
                                        <p:tav tm="0">
                                          <p:val>
                                            <p:strVal val="#ppt_h"/>
                                          </p:val>
                                        </p:tav>
                                        <p:tav tm="100000">
                                          <p:val>
                                            <p:strVal val="#ppt_h"/>
                                          </p:val>
                                        </p:tav>
                                      </p:tavLst>
                                    </p:anim>
                                    <p:animEffect transition="in" filter="fade">
                                      <p:cBhvr>
                                        <p:cTn id="27" dur="1000"/>
                                        <p:tgtEl>
                                          <p:spTgt spid="29"/>
                                        </p:tgtEl>
                                      </p:cBhvr>
                                    </p:animEffect>
                                  </p:childTnLst>
                                </p:cTn>
                              </p:par>
                            </p:childTnLst>
                          </p:cTn>
                        </p:par>
                        <p:par>
                          <p:cTn id="28" fill="hold">
                            <p:stCondLst>
                              <p:cond delay="3000"/>
                            </p:stCondLst>
                            <p:childTnLst>
                              <p:par>
                                <p:cTn id="29" presetID="53" presetClass="entr" presetSubtype="16" fill="hold" nodeType="afterEffect">
                                  <p:stCondLst>
                                    <p:cond delay="0"/>
                                  </p:stCondLst>
                                  <p:childTnLst>
                                    <p:set>
                                      <p:cBhvr>
                                        <p:cTn id="30" dur="1" fill="hold">
                                          <p:stCondLst>
                                            <p:cond delay="0"/>
                                          </p:stCondLst>
                                        </p:cTn>
                                        <p:tgtEl>
                                          <p:spTgt spid="31"/>
                                        </p:tgtEl>
                                        <p:attrNameLst>
                                          <p:attrName>style.visibility</p:attrName>
                                        </p:attrNameLst>
                                      </p:cBhvr>
                                      <p:to>
                                        <p:strVal val="visible"/>
                                      </p:to>
                                    </p:set>
                                    <p:anim calcmode="lin" valueType="num">
                                      <p:cBhvr>
                                        <p:cTn id="31" dur="500" fill="hold"/>
                                        <p:tgtEl>
                                          <p:spTgt spid="31"/>
                                        </p:tgtEl>
                                        <p:attrNameLst>
                                          <p:attrName>ppt_w</p:attrName>
                                        </p:attrNameLst>
                                      </p:cBhvr>
                                      <p:tavLst>
                                        <p:tav tm="0">
                                          <p:val>
                                            <p:fltVal val="0"/>
                                          </p:val>
                                        </p:tav>
                                        <p:tav tm="100000">
                                          <p:val>
                                            <p:strVal val="#ppt_w"/>
                                          </p:val>
                                        </p:tav>
                                      </p:tavLst>
                                    </p:anim>
                                    <p:anim calcmode="lin" valueType="num">
                                      <p:cBhvr>
                                        <p:cTn id="32" dur="500" fill="hold"/>
                                        <p:tgtEl>
                                          <p:spTgt spid="31"/>
                                        </p:tgtEl>
                                        <p:attrNameLst>
                                          <p:attrName>ppt_h</p:attrName>
                                        </p:attrNameLst>
                                      </p:cBhvr>
                                      <p:tavLst>
                                        <p:tav tm="0">
                                          <p:val>
                                            <p:fltVal val="0"/>
                                          </p:val>
                                        </p:tav>
                                        <p:tav tm="100000">
                                          <p:val>
                                            <p:strVal val="#ppt_h"/>
                                          </p:val>
                                        </p:tav>
                                      </p:tavLst>
                                    </p:anim>
                                    <p:animEffect transition="in" filter="fade">
                                      <p:cBhvr>
                                        <p:cTn id="33" dur="500"/>
                                        <p:tgtEl>
                                          <p:spTgt spid="31"/>
                                        </p:tgtEl>
                                      </p:cBhvr>
                                    </p:animEffect>
                                  </p:childTnLst>
                                </p:cTn>
                              </p:par>
                            </p:childTnLst>
                          </p:cTn>
                        </p:par>
                        <p:par>
                          <p:cTn id="34" fill="hold">
                            <p:stCondLst>
                              <p:cond delay="3500"/>
                            </p:stCondLst>
                            <p:childTnLst>
                              <p:par>
                                <p:cTn id="35" presetID="55" presetClass="entr" presetSubtype="0" fill="hold" grpId="0" nodeType="afterEffect">
                                  <p:stCondLst>
                                    <p:cond delay="0"/>
                                  </p:stCondLst>
                                  <p:childTnLst>
                                    <p:set>
                                      <p:cBhvr>
                                        <p:cTn id="36" dur="1" fill="hold">
                                          <p:stCondLst>
                                            <p:cond delay="0"/>
                                          </p:stCondLst>
                                        </p:cTn>
                                        <p:tgtEl>
                                          <p:spTgt spid="34"/>
                                        </p:tgtEl>
                                        <p:attrNameLst>
                                          <p:attrName>style.visibility</p:attrName>
                                        </p:attrNameLst>
                                      </p:cBhvr>
                                      <p:to>
                                        <p:strVal val="visible"/>
                                      </p:to>
                                    </p:set>
                                    <p:anim calcmode="lin" valueType="num">
                                      <p:cBhvr>
                                        <p:cTn id="37" dur="1000" fill="hold"/>
                                        <p:tgtEl>
                                          <p:spTgt spid="34"/>
                                        </p:tgtEl>
                                        <p:attrNameLst>
                                          <p:attrName>ppt_w</p:attrName>
                                        </p:attrNameLst>
                                      </p:cBhvr>
                                      <p:tavLst>
                                        <p:tav tm="0">
                                          <p:val>
                                            <p:strVal val="#ppt_w*0.70"/>
                                          </p:val>
                                        </p:tav>
                                        <p:tav tm="100000">
                                          <p:val>
                                            <p:strVal val="#ppt_w"/>
                                          </p:val>
                                        </p:tav>
                                      </p:tavLst>
                                    </p:anim>
                                    <p:anim calcmode="lin" valueType="num">
                                      <p:cBhvr>
                                        <p:cTn id="38" dur="1000" fill="hold"/>
                                        <p:tgtEl>
                                          <p:spTgt spid="34"/>
                                        </p:tgtEl>
                                        <p:attrNameLst>
                                          <p:attrName>ppt_h</p:attrName>
                                        </p:attrNameLst>
                                      </p:cBhvr>
                                      <p:tavLst>
                                        <p:tav tm="0">
                                          <p:val>
                                            <p:strVal val="#ppt_h"/>
                                          </p:val>
                                        </p:tav>
                                        <p:tav tm="100000">
                                          <p:val>
                                            <p:strVal val="#ppt_h"/>
                                          </p:val>
                                        </p:tav>
                                      </p:tavLst>
                                    </p:anim>
                                    <p:animEffect transition="in" filter="fade">
                                      <p:cBhvr>
                                        <p:cTn id="39" dur="1000"/>
                                        <p:tgtEl>
                                          <p:spTgt spid="34"/>
                                        </p:tgtEl>
                                      </p:cBhvr>
                                    </p:animEffect>
                                  </p:childTnLst>
                                </p:cTn>
                              </p:par>
                              <p:par>
                                <p:cTn id="40" presetID="2" presetClass="entr" presetSubtype="8" fill="hold" nodeType="withEffect">
                                  <p:stCondLst>
                                    <p:cond delay="0"/>
                                  </p:stCondLst>
                                  <p:childTnLst>
                                    <p:set>
                                      <p:cBhvr>
                                        <p:cTn id="41" dur="1" fill="hold">
                                          <p:stCondLst>
                                            <p:cond delay="0"/>
                                          </p:stCondLst>
                                        </p:cTn>
                                        <p:tgtEl>
                                          <p:spTgt spid="24"/>
                                        </p:tgtEl>
                                        <p:attrNameLst>
                                          <p:attrName>style.visibility</p:attrName>
                                        </p:attrNameLst>
                                      </p:cBhvr>
                                      <p:to>
                                        <p:strVal val="visible"/>
                                      </p:to>
                                    </p:set>
                                    <p:anim calcmode="lin" valueType="num">
                                      <p:cBhvr additive="base">
                                        <p:cTn id="42" dur="750" fill="hold"/>
                                        <p:tgtEl>
                                          <p:spTgt spid="24"/>
                                        </p:tgtEl>
                                        <p:attrNameLst>
                                          <p:attrName>ppt_x</p:attrName>
                                        </p:attrNameLst>
                                      </p:cBhvr>
                                      <p:tavLst>
                                        <p:tav tm="0">
                                          <p:val>
                                            <p:strVal val="0-#ppt_w/2"/>
                                          </p:val>
                                        </p:tav>
                                        <p:tav tm="100000">
                                          <p:val>
                                            <p:strVal val="#ppt_x"/>
                                          </p:val>
                                        </p:tav>
                                      </p:tavLst>
                                    </p:anim>
                                    <p:anim calcmode="lin" valueType="num">
                                      <p:cBhvr additive="base">
                                        <p:cTn id="43" dur="750" fill="hold"/>
                                        <p:tgtEl>
                                          <p:spTgt spid="24"/>
                                        </p:tgtEl>
                                        <p:attrNameLst>
                                          <p:attrName>ppt_y</p:attrName>
                                        </p:attrNameLst>
                                      </p:cBhvr>
                                      <p:tavLst>
                                        <p:tav tm="0">
                                          <p:val>
                                            <p:strVal val="#ppt_y"/>
                                          </p:val>
                                        </p:tav>
                                        <p:tav tm="100000">
                                          <p:val>
                                            <p:strVal val="#ppt_y"/>
                                          </p:val>
                                        </p:tav>
                                      </p:tavLst>
                                    </p:anim>
                                  </p:childTnLst>
                                </p:cTn>
                              </p:par>
                            </p:childTnLst>
                          </p:cTn>
                        </p:par>
                        <p:par>
                          <p:cTn id="44" fill="hold">
                            <p:stCondLst>
                              <p:cond delay="4500"/>
                            </p:stCondLst>
                            <p:childTnLst>
                              <p:par>
                                <p:cTn id="45" presetID="49" presetClass="entr" presetSubtype="0" decel="100000" fill="hold" grpId="0" nodeType="afterEffect">
                                  <p:stCondLst>
                                    <p:cond delay="0"/>
                                  </p:stCondLst>
                                  <p:iterate type="lt">
                                    <p:tmPct val="10000"/>
                                  </p:iterate>
                                  <p:childTnLst>
                                    <p:set>
                                      <p:cBhvr>
                                        <p:cTn id="46" dur="1" fill="hold">
                                          <p:stCondLst>
                                            <p:cond delay="0"/>
                                          </p:stCondLst>
                                        </p:cTn>
                                        <p:tgtEl>
                                          <p:spTgt spid="37"/>
                                        </p:tgtEl>
                                        <p:attrNameLst>
                                          <p:attrName>style.visibility</p:attrName>
                                        </p:attrNameLst>
                                      </p:cBhvr>
                                      <p:to>
                                        <p:strVal val="visible"/>
                                      </p:to>
                                    </p:set>
                                    <p:anim calcmode="lin" valueType="num">
                                      <p:cBhvr>
                                        <p:cTn id="47" dur="500" fill="hold"/>
                                        <p:tgtEl>
                                          <p:spTgt spid="37"/>
                                        </p:tgtEl>
                                        <p:attrNameLst>
                                          <p:attrName>ppt_w</p:attrName>
                                        </p:attrNameLst>
                                      </p:cBhvr>
                                      <p:tavLst>
                                        <p:tav tm="0">
                                          <p:val>
                                            <p:fltVal val="0"/>
                                          </p:val>
                                        </p:tav>
                                        <p:tav tm="100000">
                                          <p:val>
                                            <p:strVal val="#ppt_w"/>
                                          </p:val>
                                        </p:tav>
                                      </p:tavLst>
                                    </p:anim>
                                    <p:anim calcmode="lin" valueType="num">
                                      <p:cBhvr>
                                        <p:cTn id="48" dur="500" fill="hold"/>
                                        <p:tgtEl>
                                          <p:spTgt spid="37"/>
                                        </p:tgtEl>
                                        <p:attrNameLst>
                                          <p:attrName>ppt_h</p:attrName>
                                        </p:attrNameLst>
                                      </p:cBhvr>
                                      <p:tavLst>
                                        <p:tav tm="0">
                                          <p:val>
                                            <p:fltVal val="0"/>
                                          </p:val>
                                        </p:tav>
                                        <p:tav tm="100000">
                                          <p:val>
                                            <p:strVal val="#ppt_h"/>
                                          </p:val>
                                        </p:tav>
                                      </p:tavLst>
                                    </p:anim>
                                    <p:anim calcmode="lin" valueType="num">
                                      <p:cBhvr>
                                        <p:cTn id="49" dur="500" fill="hold"/>
                                        <p:tgtEl>
                                          <p:spTgt spid="37"/>
                                        </p:tgtEl>
                                        <p:attrNameLst>
                                          <p:attrName>style.rotation</p:attrName>
                                        </p:attrNameLst>
                                      </p:cBhvr>
                                      <p:tavLst>
                                        <p:tav tm="0">
                                          <p:val>
                                            <p:fltVal val="360"/>
                                          </p:val>
                                        </p:tav>
                                        <p:tav tm="100000">
                                          <p:val>
                                            <p:fltVal val="0"/>
                                          </p:val>
                                        </p:tav>
                                      </p:tavLst>
                                    </p:anim>
                                    <p:animEffect transition="in" filter="fade">
                                      <p:cBhvr>
                                        <p:cTn id="50"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9" grpId="0"/>
      <p:bldP spid="34" grpId="0"/>
      <p:bldP spid="37"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4F817C85-041C-44FE-A81B-A2B7B9F665B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7408" y="0"/>
            <a:ext cx="1469942" cy="1262743"/>
          </a:xfrm>
          <a:prstGeom prst="rect">
            <a:avLst/>
          </a:prstGeom>
        </p:spPr>
      </p:pic>
      <p:sp>
        <p:nvSpPr>
          <p:cNvPr id="6" name="Rounded Rectangle 5">
            <a:extLst>
              <a:ext uri="{FF2B5EF4-FFF2-40B4-BE49-F238E27FC236}">
                <a16:creationId xmlns:a16="http://schemas.microsoft.com/office/drawing/2014/main" id="{06F59DB7-C9C6-858E-66D6-B456562F0A56}"/>
              </a:ext>
            </a:extLst>
          </p:cNvPr>
          <p:cNvSpPr/>
          <p:nvPr/>
        </p:nvSpPr>
        <p:spPr>
          <a:xfrm>
            <a:off x="7955280" y="1188720"/>
            <a:ext cx="3218688" cy="1097280"/>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VN" sz="4500" b="1" dirty="0">
                <a:latin typeface="Times New Roman" panose="02020603050405020304" pitchFamily="18" charset="0"/>
                <a:cs typeface="Times New Roman" panose="02020603050405020304" pitchFamily="18" charset="0"/>
              </a:rPr>
              <a:t>Cây viết</a:t>
            </a:r>
          </a:p>
        </p:txBody>
      </p:sp>
      <p:sp>
        <p:nvSpPr>
          <p:cNvPr id="7" name="Down Arrow 6">
            <a:extLst>
              <a:ext uri="{FF2B5EF4-FFF2-40B4-BE49-F238E27FC236}">
                <a16:creationId xmlns:a16="http://schemas.microsoft.com/office/drawing/2014/main" id="{64653D69-13A6-67DC-BEC2-F77770F1451E}"/>
              </a:ext>
            </a:extLst>
          </p:cNvPr>
          <p:cNvSpPr/>
          <p:nvPr/>
        </p:nvSpPr>
        <p:spPr>
          <a:xfrm>
            <a:off x="9162288" y="3054096"/>
            <a:ext cx="438912" cy="1280160"/>
          </a:xfrm>
          <a:prstGeom prst="down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VN"/>
          </a:p>
        </p:txBody>
      </p:sp>
      <p:sp>
        <p:nvSpPr>
          <p:cNvPr id="8" name="Rounded Rectangle 7">
            <a:extLst>
              <a:ext uri="{FF2B5EF4-FFF2-40B4-BE49-F238E27FC236}">
                <a16:creationId xmlns:a16="http://schemas.microsoft.com/office/drawing/2014/main" id="{EB5B03CD-0E86-3CB5-EEB9-EE630FF01CDF}"/>
              </a:ext>
            </a:extLst>
          </p:cNvPr>
          <p:cNvSpPr/>
          <p:nvPr/>
        </p:nvSpPr>
        <p:spPr>
          <a:xfrm>
            <a:off x="7955280" y="5102352"/>
            <a:ext cx="3218688" cy="1097280"/>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VN" sz="4500" b="1" dirty="0">
                <a:latin typeface="Times New Roman" panose="02020603050405020304" pitchFamily="18" charset="0"/>
                <a:cs typeface="Times New Roman" panose="02020603050405020304" pitchFamily="18" charset="0"/>
              </a:rPr>
              <a:t>Cái bút</a:t>
            </a:r>
          </a:p>
        </p:txBody>
      </p:sp>
      <p:pic>
        <p:nvPicPr>
          <p:cNvPr id="3" name="Picture 2">
            <a:extLst>
              <a:ext uri="{FF2B5EF4-FFF2-40B4-BE49-F238E27FC236}">
                <a16:creationId xmlns:a16="http://schemas.microsoft.com/office/drawing/2014/main" id="{6CEC59D1-9AFC-BAB9-5C52-B7E21240A78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9321734">
            <a:off x="1318279" y="1877065"/>
            <a:ext cx="5836882" cy="2354061"/>
          </a:xfrm>
          <a:prstGeom prst="rect">
            <a:avLst/>
          </a:prstGeom>
        </p:spPr>
      </p:pic>
    </p:spTree>
    <p:extLst>
      <p:ext uri="{BB962C8B-B14F-4D97-AF65-F5344CB8AC3E}">
        <p14:creationId xmlns:p14="http://schemas.microsoft.com/office/powerpoint/2010/main" val="41779161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750" fill="hold"/>
                                        <p:tgtEl>
                                          <p:spTgt spid="24"/>
                                        </p:tgtEl>
                                        <p:attrNameLst>
                                          <p:attrName>ppt_x</p:attrName>
                                        </p:attrNameLst>
                                      </p:cBhvr>
                                      <p:tavLst>
                                        <p:tav tm="0">
                                          <p:val>
                                            <p:strVal val="0-#ppt_w/2"/>
                                          </p:val>
                                        </p:tav>
                                        <p:tav tm="100000">
                                          <p:val>
                                            <p:strVal val="#ppt_x"/>
                                          </p:val>
                                        </p:tav>
                                      </p:tavLst>
                                    </p:anim>
                                    <p:anim calcmode="lin" valueType="num">
                                      <p:cBhvr additive="base">
                                        <p:cTn id="8" dur="75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6" name="5a11066f1628c">
            <a:hlinkClick r:id="" action="ppaction://media"/>
            <a:extLst>
              <a:ext uri="{FF2B5EF4-FFF2-40B4-BE49-F238E27FC236}">
                <a16:creationId xmlns:a16="http://schemas.microsoft.com/office/drawing/2014/main" id="{D1A47348-182D-4F16-94FB-0A8949AA68E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09481" y="281897"/>
            <a:ext cx="609600" cy="609600"/>
          </a:xfrm>
          <a:prstGeom prst="rect">
            <a:avLst/>
          </a:prstGeom>
        </p:spPr>
      </p:pic>
      <p:pic>
        <p:nvPicPr>
          <p:cNvPr id="7" name="Picture 6">
            <a:extLst>
              <a:ext uri="{FF2B5EF4-FFF2-40B4-BE49-F238E27FC236}">
                <a16:creationId xmlns:a16="http://schemas.microsoft.com/office/drawing/2014/main" id="{36A7F800-AB32-5881-7A0D-55F9DC77CB11}"/>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990598" y="1566917"/>
            <a:ext cx="10210800" cy="4445000"/>
          </a:xfrm>
          <a:prstGeom prst="rect">
            <a:avLst/>
          </a:prstGeom>
        </p:spPr>
      </p:pic>
      <p:sp>
        <p:nvSpPr>
          <p:cNvPr id="5" name="Rectangle 4">
            <a:extLst>
              <a:ext uri="{FF2B5EF4-FFF2-40B4-BE49-F238E27FC236}">
                <a16:creationId xmlns:a16="http://schemas.microsoft.com/office/drawing/2014/main" id="{E695E58C-5BD0-F7D8-20E5-D2771D3FBFAD}"/>
              </a:ext>
            </a:extLst>
          </p:cNvPr>
          <p:cNvSpPr/>
          <p:nvPr/>
        </p:nvSpPr>
        <p:spPr>
          <a:xfrm>
            <a:off x="4498426" y="5465379"/>
            <a:ext cx="3195145" cy="546538"/>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VN" dirty="0"/>
              <a:t>PHẠM THỊ KIM DUNG</a:t>
            </a:r>
          </a:p>
        </p:txBody>
      </p:sp>
    </p:spTree>
    <p:extLst>
      <p:ext uri="{BB962C8B-B14F-4D97-AF65-F5344CB8AC3E}">
        <p14:creationId xmlns:p14="http://schemas.microsoft.com/office/powerpoint/2010/main" val="42809369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91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9697" showWhenStopped="0">
                <p:cTn id="7" repeatCount="indefinite"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F1AAF34-6B82-F40B-AC0C-2FE53A2E31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5900" y="1676400"/>
            <a:ext cx="9220200" cy="3505200"/>
          </a:xfrm>
          <a:prstGeom prst="rect">
            <a:avLst/>
          </a:prstGeom>
        </p:spPr>
      </p:pic>
    </p:spTree>
    <p:extLst>
      <p:ext uri="{BB962C8B-B14F-4D97-AF65-F5344CB8AC3E}">
        <p14:creationId xmlns:p14="http://schemas.microsoft.com/office/powerpoint/2010/main" val="18521610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3D7C176B-D6C9-400E-AB45-35CDB6824D88}"/>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5682" y="1220266"/>
            <a:ext cx="4881788" cy="4881788"/>
          </a:xfrm>
          <a:prstGeom prst="rect">
            <a:avLst/>
          </a:prstGeom>
        </p:spPr>
      </p:pic>
      <p:grpSp>
        <p:nvGrpSpPr>
          <p:cNvPr id="20" name="组合 19">
            <a:extLst>
              <a:ext uri="{FF2B5EF4-FFF2-40B4-BE49-F238E27FC236}">
                <a16:creationId xmlns:a16="http://schemas.microsoft.com/office/drawing/2014/main" id="{E06E56DD-5B0D-49AF-AB98-D49D2CCA7CF8}"/>
              </a:ext>
            </a:extLst>
          </p:cNvPr>
          <p:cNvGrpSpPr/>
          <p:nvPr/>
        </p:nvGrpSpPr>
        <p:grpSpPr>
          <a:xfrm>
            <a:off x="8510954" y="1041034"/>
            <a:ext cx="1594894" cy="4937735"/>
            <a:chOff x="8510954" y="1041034"/>
            <a:chExt cx="1594894" cy="4937735"/>
          </a:xfrm>
        </p:grpSpPr>
        <p:sp>
          <p:nvSpPr>
            <p:cNvPr id="22" name="矩形 21">
              <a:extLst>
                <a:ext uri="{FF2B5EF4-FFF2-40B4-BE49-F238E27FC236}">
                  <a16:creationId xmlns:a16="http://schemas.microsoft.com/office/drawing/2014/main" id="{FF2EC491-5B1A-4FE3-ABF7-494E9D426EAA}"/>
                </a:ext>
              </a:extLst>
            </p:cNvPr>
            <p:cNvSpPr/>
            <p:nvPr/>
          </p:nvSpPr>
          <p:spPr>
            <a:xfrm>
              <a:off x="8510954" y="3328477"/>
              <a:ext cx="738554" cy="2650292"/>
            </a:xfrm>
            <a:prstGeom prst="rect">
              <a:avLst/>
            </a:prstGeom>
            <a:solidFill>
              <a:srgbClr val="F8F5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3" name="矩形 22">
              <a:extLst>
                <a:ext uri="{FF2B5EF4-FFF2-40B4-BE49-F238E27FC236}">
                  <a16:creationId xmlns:a16="http://schemas.microsoft.com/office/drawing/2014/main" id="{F5D0C91B-0768-4338-9DE2-16884E010559}"/>
                </a:ext>
              </a:extLst>
            </p:cNvPr>
            <p:cNvSpPr/>
            <p:nvPr/>
          </p:nvSpPr>
          <p:spPr>
            <a:xfrm>
              <a:off x="9367294" y="1041034"/>
              <a:ext cx="738554" cy="2650292"/>
            </a:xfrm>
            <a:prstGeom prst="rect">
              <a:avLst/>
            </a:prstGeom>
            <a:solidFill>
              <a:srgbClr val="F8F5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pic>
        <p:nvPicPr>
          <p:cNvPr id="18" name="图片 17">
            <a:extLst>
              <a:ext uri="{FF2B5EF4-FFF2-40B4-BE49-F238E27FC236}">
                <a16:creationId xmlns:a16="http://schemas.microsoft.com/office/drawing/2014/main" id="{1B9F9E6F-9133-4812-9CE2-CA9435D557A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09020" y="1374135"/>
            <a:ext cx="4354663" cy="4727919"/>
          </a:xfrm>
          <a:prstGeom prst="rect">
            <a:avLst/>
          </a:prstGeom>
        </p:spPr>
      </p:pic>
      <p:sp>
        <p:nvSpPr>
          <p:cNvPr id="15" name="文本框 14">
            <a:extLst>
              <a:ext uri="{FF2B5EF4-FFF2-40B4-BE49-F238E27FC236}">
                <a16:creationId xmlns:a16="http://schemas.microsoft.com/office/drawing/2014/main" id="{DA22DB51-6DC5-4C0C-9B37-8D560F98F9EA}"/>
              </a:ext>
            </a:extLst>
          </p:cNvPr>
          <p:cNvSpPr txBox="1"/>
          <p:nvPr/>
        </p:nvSpPr>
        <p:spPr>
          <a:xfrm rot="20859486">
            <a:off x="3719132" y="1936927"/>
            <a:ext cx="2890068" cy="1569660"/>
          </a:xfrm>
          <a:prstGeom prst="rect">
            <a:avLst/>
          </a:prstGeom>
          <a:noFill/>
        </p:spPr>
        <p:txBody>
          <a:bodyPr wrap="square" rtlCol="0">
            <a:spAutoFit/>
          </a:bodyPr>
          <a:lstStyle/>
          <a:p>
            <a:pPr algn="ctr"/>
            <a:r>
              <a:rPr lang="vi-VN" sz="2400" dirty="0">
                <a:latin typeface="Times New Roman" panose="02020603050405020304" pitchFamily="18" charset="0"/>
                <a:cs typeface="Times New Roman" panose="02020603050405020304" pitchFamily="18" charset="0"/>
              </a:rPr>
              <a:t>Một từ ngữ có thể được phát âm không giống nhau ở các vùng miền khác nhau.</a:t>
            </a:r>
            <a:r>
              <a:rPr lang="en-VN" sz="2400" dirty="0">
                <a:latin typeface="Times New Roman" panose="02020603050405020304" pitchFamily="18" charset="0"/>
                <a:cs typeface="Times New Roman" panose="02020603050405020304" pitchFamily="18" charset="0"/>
              </a:rPr>
              <a:t> </a:t>
            </a:r>
            <a:endParaRPr lang="zh-CN" altLang="en-US" sz="2400" dirty="0">
              <a:solidFill>
                <a:srgbClr val="44947F"/>
              </a:solidFill>
              <a:latin typeface="Times New Roman" panose="02020603050405020304" pitchFamily="18" charset="0"/>
              <a:cs typeface="Times New Roman" panose="02020603050405020304" pitchFamily="18" charset="0"/>
              <a:sym typeface="+mn-lt"/>
            </a:endParaRPr>
          </a:p>
        </p:txBody>
      </p:sp>
      <p:pic>
        <p:nvPicPr>
          <p:cNvPr id="28" name="图片 27">
            <a:extLst>
              <a:ext uri="{FF2B5EF4-FFF2-40B4-BE49-F238E27FC236}">
                <a16:creationId xmlns:a16="http://schemas.microsoft.com/office/drawing/2014/main" id="{23104592-5512-43B5-BFC7-4C1CB3D4901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87115" y="3663129"/>
            <a:ext cx="3381375" cy="2305050"/>
          </a:xfrm>
          <a:prstGeom prst="rect">
            <a:avLst/>
          </a:prstGeom>
        </p:spPr>
      </p:pic>
      <p:sp>
        <p:nvSpPr>
          <p:cNvPr id="30" name="文本框 29">
            <a:extLst>
              <a:ext uri="{FF2B5EF4-FFF2-40B4-BE49-F238E27FC236}">
                <a16:creationId xmlns:a16="http://schemas.microsoft.com/office/drawing/2014/main" id="{27400806-E466-44C6-9902-123E6311135D}"/>
              </a:ext>
            </a:extLst>
          </p:cNvPr>
          <p:cNvSpPr txBox="1"/>
          <p:nvPr/>
        </p:nvSpPr>
        <p:spPr>
          <a:xfrm>
            <a:off x="6134837" y="3964645"/>
            <a:ext cx="2745394" cy="1322542"/>
          </a:xfrm>
          <a:prstGeom prst="rect">
            <a:avLst/>
          </a:prstGeom>
          <a:noFill/>
        </p:spPr>
        <p:txBody>
          <a:bodyPr wrap="square" rtlCol="0">
            <a:spAutoFit/>
          </a:bodyPr>
          <a:lstStyle/>
          <a:p>
            <a:pPr algn="ctr">
              <a:lnSpc>
                <a:spcPct val="150000"/>
              </a:lnSpc>
            </a:pPr>
            <a:r>
              <a:rPr lang="en-US" altLang="zh-CN" sz="2800" dirty="0">
                <a:latin typeface="Times New Roman" panose="02020603050405020304" pitchFamily="18" charset="0"/>
                <a:cs typeface="Times New Roman" panose="02020603050405020304" pitchFamily="18" charset="0"/>
                <a:sym typeface="+mn-lt"/>
              </a:rPr>
              <a:t>VD: </a:t>
            </a:r>
            <a:r>
              <a:rPr lang="en-US" altLang="zh-CN" sz="2800" dirty="0" err="1">
                <a:latin typeface="Times New Roman" panose="02020603050405020304" pitchFamily="18" charset="0"/>
                <a:cs typeface="Times New Roman" panose="02020603050405020304" pitchFamily="18" charset="0"/>
                <a:sym typeface="+mn-lt"/>
              </a:rPr>
              <a:t>ra</a:t>
            </a:r>
            <a:r>
              <a:rPr lang="en-US" altLang="zh-CN" sz="2800" dirty="0">
                <a:latin typeface="Times New Roman" panose="02020603050405020304" pitchFamily="18" charset="0"/>
                <a:cs typeface="Times New Roman" panose="02020603050405020304" pitchFamily="18" charset="0"/>
                <a:sym typeface="+mn-lt"/>
              </a:rPr>
              <a:t>- da</a:t>
            </a:r>
          </a:p>
          <a:p>
            <a:pPr algn="ctr">
              <a:lnSpc>
                <a:spcPct val="150000"/>
              </a:lnSpc>
            </a:pPr>
            <a:r>
              <a:rPr lang="en-US" altLang="zh-CN" sz="2800" dirty="0" err="1">
                <a:latin typeface="Times New Roman" panose="02020603050405020304" pitchFamily="18" charset="0"/>
                <a:cs typeface="Times New Roman" panose="02020603050405020304" pitchFamily="18" charset="0"/>
                <a:sym typeface="+mn-lt"/>
              </a:rPr>
              <a:t>Vui</a:t>
            </a:r>
            <a:r>
              <a:rPr lang="en-US" altLang="zh-CN" sz="2800" dirty="0">
                <a:latin typeface="Times New Roman" panose="02020603050405020304" pitchFamily="18" charset="0"/>
                <a:cs typeface="Times New Roman" panose="02020603050405020304" pitchFamily="18" charset="0"/>
                <a:sym typeface="+mn-lt"/>
              </a:rPr>
              <a:t> - dui</a:t>
            </a:r>
            <a:endParaRPr lang="zh-CN" altLang="en-US" sz="2800" dirty="0">
              <a:latin typeface="Times New Roman" panose="02020603050405020304" pitchFamily="18" charset="0"/>
              <a:cs typeface="Times New Roman" panose="02020603050405020304" pitchFamily="18" charset="0"/>
              <a:sym typeface="+mn-lt"/>
            </a:endParaRPr>
          </a:p>
        </p:txBody>
      </p:sp>
      <p:pic>
        <p:nvPicPr>
          <p:cNvPr id="17" name="图片 16">
            <a:extLst>
              <a:ext uri="{FF2B5EF4-FFF2-40B4-BE49-F238E27FC236}">
                <a16:creationId xmlns:a16="http://schemas.microsoft.com/office/drawing/2014/main" id="{83C3E81B-1925-4E5E-9EC0-5A3B89E12E4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7408" y="0"/>
            <a:ext cx="1469942" cy="1262743"/>
          </a:xfrm>
          <a:prstGeom prst="rect">
            <a:avLst/>
          </a:prstGeom>
        </p:spPr>
      </p:pic>
      <p:sp>
        <p:nvSpPr>
          <p:cNvPr id="21" name="矩形 20">
            <a:extLst>
              <a:ext uri="{FF2B5EF4-FFF2-40B4-BE49-F238E27FC236}">
                <a16:creationId xmlns:a16="http://schemas.microsoft.com/office/drawing/2014/main" id="{B6C2582A-8C33-42E6-BD69-32F1C636821D}"/>
              </a:ext>
            </a:extLst>
          </p:cNvPr>
          <p:cNvSpPr/>
          <p:nvPr/>
        </p:nvSpPr>
        <p:spPr>
          <a:xfrm>
            <a:off x="1654793" y="440060"/>
            <a:ext cx="3364704" cy="646331"/>
          </a:xfrm>
          <a:prstGeom prst="rect">
            <a:avLst/>
          </a:prstGeom>
          <a:noFill/>
        </p:spPr>
        <p:txBody>
          <a:bodyPr wrap="none" rtlCol="0">
            <a:spAutoFit/>
          </a:bodyPr>
          <a:lstStyle/>
          <a:p>
            <a:r>
              <a:rPr lang="en-US" altLang="zh-CN" sz="3600" b="1" spc="-150" dirty="0">
                <a:solidFill>
                  <a:srgbClr val="44947F"/>
                </a:solidFill>
                <a:latin typeface="Times New Roman" panose="02020603050405020304" pitchFamily="18" charset="0"/>
                <a:cs typeface="Times New Roman" panose="02020603050405020304" pitchFamily="18" charset="0"/>
                <a:sym typeface="+mn-lt"/>
              </a:rPr>
              <a:t>1. </a:t>
            </a:r>
            <a:r>
              <a:rPr lang="en-US" altLang="zh-CN" sz="3600" b="1" spc="-150" dirty="0" err="1">
                <a:solidFill>
                  <a:srgbClr val="44947F"/>
                </a:solidFill>
                <a:latin typeface="Times New Roman" panose="02020603050405020304" pitchFamily="18" charset="0"/>
                <a:cs typeface="Times New Roman" panose="02020603050405020304" pitchFamily="18" charset="0"/>
                <a:sym typeface="+mn-lt"/>
              </a:rPr>
              <a:t>Về</a:t>
            </a:r>
            <a:r>
              <a:rPr lang="en-US" altLang="zh-CN" sz="3600" b="1" spc="-150" dirty="0">
                <a:solidFill>
                  <a:srgbClr val="44947F"/>
                </a:solidFill>
                <a:latin typeface="Times New Roman" panose="02020603050405020304" pitchFamily="18" charset="0"/>
                <a:cs typeface="Times New Roman" panose="02020603050405020304" pitchFamily="18" charset="0"/>
                <a:sym typeface="+mn-lt"/>
              </a:rPr>
              <a:t> </a:t>
            </a:r>
            <a:r>
              <a:rPr lang="en-US" altLang="zh-CN" sz="3600" b="1" spc="-150" dirty="0" err="1">
                <a:solidFill>
                  <a:srgbClr val="44947F"/>
                </a:solidFill>
                <a:latin typeface="Times New Roman" panose="02020603050405020304" pitchFamily="18" charset="0"/>
                <a:cs typeface="Times New Roman" panose="02020603050405020304" pitchFamily="18" charset="0"/>
                <a:sym typeface="+mn-lt"/>
              </a:rPr>
              <a:t>mặt</a:t>
            </a:r>
            <a:r>
              <a:rPr lang="en-US" altLang="zh-CN" sz="3600" b="1" spc="-150" dirty="0">
                <a:solidFill>
                  <a:srgbClr val="44947F"/>
                </a:solidFill>
                <a:latin typeface="Times New Roman" panose="02020603050405020304" pitchFamily="18" charset="0"/>
                <a:cs typeface="Times New Roman" panose="02020603050405020304" pitchFamily="18" charset="0"/>
                <a:sym typeface="+mn-lt"/>
              </a:rPr>
              <a:t> </a:t>
            </a:r>
            <a:r>
              <a:rPr lang="en-US" altLang="zh-CN" sz="3600" b="1" spc="-150" dirty="0" err="1">
                <a:solidFill>
                  <a:srgbClr val="44947F"/>
                </a:solidFill>
                <a:latin typeface="Times New Roman" panose="02020603050405020304" pitchFamily="18" charset="0"/>
                <a:cs typeface="Times New Roman" panose="02020603050405020304" pitchFamily="18" charset="0"/>
                <a:sym typeface="+mn-lt"/>
              </a:rPr>
              <a:t>ngữ</a:t>
            </a:r>
            <a:r>
              <a:rPr lang="en-US" altLang="zh-CN" sz="3600" b="1" spc="-150" dirty="0">
                <a:solidFill>
                  <a:srgbClr val="44947F"/>
                </a:solidFill>
                <a:latin typeface="Times New Roman" panose="02020603050405020304" pitchFamily="18" charset="0"/>
                <a:cs typeface="Times New Roman" panose="02020603050405020304" pitchFamily="18" charset="0"/>
                <a:sym typeface="+mn-lt"/>
              </a:rPr>
              <a:t> </a:t>
            </a:r>
            <a:r>
              <a:rPr lang="en-US" altLang="zh-CN" sz="3600" b="1" spc="-150" dirty="0" err="1">
                <a:solidFill>
                  <a:srgbClr val="44947F"/>
                </a:solidFill>
                <a:latin typeface="Times New Roman" panose="02020603050405020304" pitchFamily="18" charset="0"/>
                <a:cs typeface="Times New Roman" panose="02020603050405020304" pitchFamily="18" charset="0"/>
                <a:sym typeface="+mn-lt"/>
              </a:rPr>
              <a:t>âm</a:t>
            </a:r>
            <a:endParaRPr lang="zh-CN" altLang="en-US" sz="3600" b="1" spc="-150" dirty="0">
              <a:solidFill>
                <a:srgbClr val="44947F"/>
              </a:solidFill>
              <a:latin typeface="Times New Roman" panose="02020603050405020304" pitchFamily="18" charset="0"/>
              <a:cs typeface="Times New Roman" panose="02020603050405020304" pitchFamily="18" charset="0"/>
              <a:sym typeface="+mn-lt"/>
            </a:endParaRPr>
          </a:p>
        </p:txBody>
      </p:sp>
      <p:pic>
        <p:nvPicPr>
          <p:cNvPr id="6" name="图片 5">
            <a:extLst>
              <a:ext uri="{FF2B5EF4-FFF2-40B4-BE49-F238E27FC236}">
                <a16:creationId xmlns:a16="http://schemas.microsoft.com/office/drawing/2014/main" id="{6542D305-97C8-4FC0-9750-4A56EE5B0A6B}"/>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7648318" y="270334"/>
            <a:ext cx="4104322" cy="4104322"/>
          </a:xfrm>
          <a:prstGeom prst="rect">
            <a:avLst/>
          </a:prstGeom>
        </p:spPr>
      </p:pic>
    </p:spTree>
    <p:extLst>
      <p:ext uri="{BB962C8B-B14F-4D97-AF65-F5344CB8AC3E}">
        <p14:creationId xmlns:p14="http://schemas.microsoft.com/office/powerpoint/2010/main" val="23859515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par>
                          <p:cTn id="8" fill="hold">
                            <p:stCondLst>
                              <p:cond delay="500"/>
                            </p:stCondLst>
                            <p:childTnLst>
                              <p:par>
                                <p:cTn id="9" presetID="55"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p:cTn id="11" dur="1000" fill="hold"/>
                                        <p:tgtEl>
                                          <p:spTgt spid="15"/>
                                        </p:tgtEl>
                                        <p:attrNameLst>
                                          <p:attrName>ppt_w</p:attrName>
                                        </p:attrNameLst>
                                      </p:cBhvr>
                                      <p:tavLst>
                                        <p:tav tm="0">
                                          <p:val>
                                            <p:strVal val="#ppt_w*0.70"/>
                                          </p:val>
                                        </p:tav>
                                        <p:tav tm="100000">
                                          <p:val>
                                            <p:strVal val="#ppt_w"/>
                                          </p:val>
                                        </p:tav>
                                      </p:tavLst>
                                    </p:anim>
                                    <p:anim calcmode="lin" valueType="num">
                                      <p:cBhvr>
                                        <p:cTn id="12" dur="1000" fill="hold"/>
                                        <p:tgtEl>
                                          <p:spTgt spid="15"/>
                                        </p:tgtEl>
                                        <p:attrNameLst>
                                          <p:attrName>ppt_h</p:attrName>
                                        </p:attrNameLst>
                                      </p:cBhvr>
                                      <p:tavLst>
                                        <p:tav tm="0">
                                          <p:val>
                                            <p:strVal val="#ppt_h"/>
                                          </p:val>
                                        </p:tav>
                                        <p:tav tm="100000">
                                          <p:val>
                                            <p:strVal val="#ppt_h"/>
                                          </p:val>
                                        </p:tav>
                                      </p:tavLst>
                                    </p:anim>
                                    <p:animEffect transition="in" filter="fade">
                                      <p:cBhvr>
                                        <p:cTn id="13" dur="1000"/>
                                        <p:tgtEl>
                                          <p:spTgt spid="15"/>
                                        </p:tgtEl>
                                      </p:cBhvr>
                                    </p:animEffect>
                                  </p:childTnLst>
                                </p:cTn>
                              </p:par>
                            </p:childTnLst>
                          </p:cTn>
                        </p:par>
                        <p:par>
                          <p:cTn id="14" fill="hold">
                            <p:stCondLst>
                              <p:cond delay="1500"/>
                            </p:stCondLst>
                            <p:childTnLst>
                              <p:par>
                                <p:cTn id="15" presetID="18" presetClass="entr" presetSubtype="12" fill="hold" nodeType="after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strips(downLeft)">
                                      <p:cBhvr>
                                        <p:cTn id="17" dur="500"/>
                                        <p:tgtEl>
                                          <p:spTgt spid="28"/>
                                        </p:tgtEl>
                                      </p:cBhvr>
                                    </p:animEffect>
                                  </p:childTnLst>
                                </p:cTn>
                              </p:par>
                            </p:childTnLst>
                          </p:cTn>
                        </p:par>
                        <p:par>
                          <p:cTn id="18" fill="hold">
                            <p:stCondLst>
                              <p:cond delay="2000"/>
                            </p:stCondLst>
                            <p:childTnLst>
                              <p:par>
                                <p:cTn id="19" presetID="53" presetClass="entr" presetSubtype="16" fill="hold" grpId="0" nodeType="afterEffect">
                                  <p:stCondLst>
                                    <p:cond delay="0"/>
                                  </p:stCondLst>
                                  <p:iterate type="lt">
                                    <p:tmPct val="6316"/>
                                  </p:iterate>
                                  <p:childTnLst>
                                    <p:set>
                                      <p:cBhvr>
                                        <p:cTn id="20" dur="1" fill="hold">
                                          <p:stCondLst>
                                            <p:cond delay="0"/>
                                          </p:stCondLst>
                                        </p:cTn>
                                        <p:tgtEl>
                                          <p:spTgt spid="30"/>
                                        </p:tgtEl>
                                        <p:attrNameLst>
                                          <p:attrName>style.visibility</p:attrName>
                                        </p:attrNameLst>
                                      </p:cBhvr>
                                      <p:to>
                                        <p:strVal val="visible"/>
                                      </p:to>
                                    </p:set>
                                    <p:anim calcmode="lin" valueType="num">
                                      <p:cBhvr>
                                        <p:cTn id="21" dur="500" fill="hold"/>
                                        <p:tgtEl>
                                          <p:spTgt spid="30"/>
                                        </p:tgtEl>
                                        <p:attrNameLst>
                                          <p:attrName>ppt_w</p:attrName>
                                        </p:attrNameLst>
                                      </p:cBhvr>
                                      <p:tavLst>
                                        <p:tav tm="0">
                                          <p:val>
                                            <p:fltVal val="0"/>
                                          </p:val>
                                        </p:tav>
                                        <p:tav tm="100000">
                                          <p:val>
                                            <p:strVal val="#ppt_w"/>
                                          </p:val>
                                        </p:tav>
                                      </p:tavLst>
                                    </p:anim>
                                    <p:anim calcmode="lin" valueType="num">
                                      <p:cBhvr>
                                        <p:cTn id="22" dur="500" fill="hold"/>
                                        <p:tgtEl>
                                          <p:spTgt spid="30"/>
                                        </p:tgtEl>
                                        <p:attrNameLst>
                                          <p:attrName>ppt_h</p:attrName>
                                        </p:attrNameLst>
                                      </p:cBhvr>
                                      <p:tavLst>
                                        <p:tav tm="0">
                                          <p:val>
                                            <p:fltVal val="0"/>
                                          </p:val>
                                        </p:tav>
                                        <p:tav tm="100000">
                                          <p:val>
                                            <p:strVal val="#ppt_h"/>
                                          </p:val>
                                        </p:tav>
                                      </p:tavLst>
                                    </p:anim>
                                    <p:animEffect transition="in" filter="fade">
                                      <p:cBhvr>
                                        <p:cTn id="23" dur="500"/>
                                        <p:tgtEl>
                                          <p:spTgt spid="30"/>
                                        </p:tgtEl>
                                      </p:cBhvr>
                                    </p:animEffect>
                                  </p:childTnLst>
                                </p:cTn>
                              </p:par>
                              <p:par>
                                <p:cTn id="24" presetID="2" presetClass="entr" presetSubtype="8" fill="hold" nodeType="with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additive="base">
                                        <p:cTn id="26" dur="750" fill="hold"/>
                                        <p:tgtEl>
                                          <p:spTgt spid="17"/>
                                        </p:tgtEl>
                                        <p:attrNameLst>
                                          <p:attrName>ppt_x</p:attrName>
                                        </p:attrNameLst>
                                      </p:cBhvr>
                                      <p:tavLst>
                                        <p:tav tm="0">
                                          <p:val>
                                            <p:strVal val="0-#ppt_w/2"/>
                                          </p:val>
                                        </p:tav>
                                        <p:tav tm="100000">
                                          <p:val>
                                            <p:strVal val="#ppt_x"/>
                                          </p:val>
                                        </p:tav>
                                      </p:tavLst>
                                    </p:anim>
                                    <p:anim calcmode="lin" valueType="num">
                                      <p:cBhvr additive="base">
                                        <p:cTn id="27" dur="750" fill="hold"/>
                                        <p:tgtEl>
                                          <p:spTgt spid="17"/>
                                        </p:tgtEl>
                                        <p:attrNameLst>
                                          <p:attrName>ppt_y</p:attrName>
                                        </p:attrNameLst>
                                      </p:cBhvr>
                                      <p:tavLst>
                                        <p:tav tm="0">
                                          <p:val>
                                            <p:strVal val="#ppt_y"/>
                                          </p:val>
                                        </p:tav>
                                        <p:tav tm="100000">
                                          <p:val>
                                            <p:strVal val="#ppt_y"/>
                                          </p:val>
                                        </p:tav>
                                      </p:tavLst>
                                    </p:anim>
                                  </p:childTnLst>
                                </p:cTn>
                              </p:par>
                            </p:childTnLst>
                          </p:cTn>
                        </p:par>
                        <p:par>
                          <p:cTn id="28" fill="hold">
                            <p:stCondLst>
                              <p:cond delay="2942"/>
                            </p:stCondLst>
                            <p:childTnLst>
                              <p:par>
                                <p:cTn id="29" presetID="49" presetClass="entr" presetSubtype="0" decel="100000" fill="hold" grpId="0" nodeType="afterEffect">
                                  <p:stCondLst>
                                    <p:cond delay="0"/>
                                  </p:stCondLst>
                                  <p:iterate type="lt">
                                    <p:tmPct val="10000"/>
                                  </p:iterate>
                                  <p:childTnLst>
                                    <p:set>
                                      <p:cBhvr>
                                        <p:cTn id="30" dur="1" fill="hold">
                                          <p:stCondLst>
                                            <p:cond delay="0"/>
                                          </p:stCondLst>
                                        </p:cTn>
                                        <p:tgtEl>
                                          <p:spTgt spid="21"/>
                                        </p:tgtEl>
                                        <p:attrNameLst>
                                          <p:attrName>style.visibility</p:attrName>
                                        </p:attrNameLst>
                                      </p:cBhvr>
                                      <p:to>
                                        <p:strVal val="visible"/>
                                      </p:to>
                                    </p:set>
                                    <p:anim calcmode="lin" valueType="num">
                                      <p:cBhvr>
                                        <p:cTn id="31" dur="500" fill="hold"/>
                                        <p:tgtEl>
                                          <p:spTgt spid="21"/>
                                        </p:tgtEl>
                                        <p:attrNameLst>
                                          <p:attrName>ppt_w</p:attrName>
                                        </p:attrNameLst>
                                      </p:cBhvr>
                                      <p:tavLst>
                                        <p:tav tm="0">
                                          <p:val>
                                            <p:fltVal val="0"/>
                                          </p:val>
                                        </p:tav>
                                        <p:tav tm="100000">
                                          <p:val>
                                            <p:strVal val="#ppt_w"/>
                                          </p:val>
                                        </p:tav>
                                      </p:tavLst>
                                    </p:anim>
                                    <p:anim calcmode="lin" valueType="num">
                                      <p:cBhvr>
                                        <p:cTn id="32" dur="500" fill="hold"/>
                                        <p:tgtEl>
                                          <p:spTgt spid="21"/>
                                        </p:tgtEl>
                                        <p:attrNameLst>
                                          <p:attrName>ppt_h</p:attrName>
                                        </p:attrNameLst>
                                      </p:cBhvr>
                                      <p:tavLst>
                                        <p:tav tm="0">
                                          <p:val>
                                            <p:fltVal val="0"/>
                                          </p:val>
                                        </p:tav>
                                        <p:tav tm="100000">
                                          <p:val>
                                            <p:strVal val="#ppt_h"/>
                                          </p:val>
                                        </p:tav>
                                      </p:tavLst>
                                    </p:anim>
                                    <p:anim calcmode="lin" valueType="num">
                                      <p:cBhvr>
                                        <p:cTn id="33" dur="500" fill="hold"/>
                                        <p:tgtEl>
                                          <p:spTgt spid="21"/>
                                        </p:tgtEl>
                                        <p:attrNameLst>
                                          <p:attrName>style.rotation</p:attrName>
                                        </p:attrNameLst>
                                      </p:cBhvr>
                                      <p:tavLst>
                                        <p:tav tm="0">
                                          <p:val>
                                            <p:fltVal val="360"/>
                                          </p:val>
                                        </p:tav>
                                        <p:tav tm="100000">
                                          <p:val>
                                            <p:fltVal val="0"/>
                                          </p:val>
                                        </p:tav>
                                      </p:tavLst>
                                    </p:anim>
                                    <p:animEffect transition="in" filter="fade">
                                      <p:cBhvr>
                                        <p:cTn id="3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30" grpId="0"/>
      <p:bldP spid="21"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3" name="PA_图片 2">
            <a:extLst>
              <a:ext uri="{FF2B5EF4-FFF2-40B4-BE49-F238E27FC236}">
                <a16:creationId xmlns:a16="http://schemas.microsoft.com/office/drawing/2014/main" id="{8BB166F3-37AC-42AB-8E6D-F57719905244}"/>
              </a:ext>
            </a:extLst>
          </p:cNvPr>
          <p:cNvPicPr>
            <a:picLocks noChangeAspect="1"/>
          </p:cNvPicPr>
          <p:nvPr>
            <p:custDataLst>
              <p:tags r:id="rId1"/>
            </p:custDataLst>
          </p:nvPr>
        </p:nvPicPr>
        <p:blipFill>
          <a:blip r:embed="rId7">
            <a:biLevel thresh="25000"/>
            <a:extLst>
              <a:ext uri="{28A0092B-C50C-407E-A947-70E740481C1C}">
                <a14:useLocalDpi xmlns:a14="http://schemas.microsoft.com/office/drawing/2010/main" val="0"/>
              </a:ext>
            </a:extLst>
          </a:blip>
          <a:stretch>
            <a:fillRect/>
          </a:stretch>
        </p:blipFill>
        <p:spPr>
          <a:xfrm>
            <a:off x="4711578" y="840536"/>
            <a:ext cx="7145338" cy="5748810"/>
          </a:xfrm>
          <a:prstGeom prst="rect">
            <a:avLst/>
          </a:prstGeom>
        </p:spPr>
      </p:pic>
      <p:pic>
        <p:nvPicPr>
          <p:cNvPr id="4" name="PA_图片 3">
            <a:extLst>
              <a:ext uri="{FF2B5EF4-FFF2-40B4-BE49-F238E27FC236}">
                <a16:creationId xmlns:a16="http://schemas.microsoft.com/office/drawing/2014/main" id="{5B74BE9E-C78D-4DEC-B03F-FC27DD50910A}"/>
              </a:ext>
            </a:extLst>
          </p:cNvPr>
          <p:cNvPicPr>
            <a:picLocks noChangeAspect="1"/>
          </p:cNvPicPr>
          <p:nvPr>
            <p:custDataLst>
              <p:tags r:id="rId2"/>
            </p:custDataLst>
          </p:nvPr>
        </p:nvPicPr>
        <p:blipFill>
          <a:blip r:embed="rId8">
            <a:extLst>
              <a:ext uri="{BEBA8EAE-BF5A-486C-A8C5-ECC9F3942E4B}">
                <a14:imgProps xmlns:a14="http://schemas.microsoft.com/office/drawing/2010/main">
                  <a14:imgLayer r:embed="rId9">
                    <a14:imgEffect>
                      <a14:backgroundRemoval t="5935" b="98220" l="9968" r="89711">
                        <a14:foregroundMark x1="41801" y1="88427" x2="54019" y2="96142"/>
                        <a14:foregroundMark x1="30225" y1="94659" x2="35691" y2="96439"/>
                        <a14:foregroundMark x1="11576" y1="76261" x2="11254" y2="75668"/>
                        <a14:foregroundMark x1="10932" y1="69436" x2="10932" y2="68546"/>
                        <a14:foregroundMark x1="16077" y1="74481" x2="15434" y2="74481"/>
                        <a14:foregroundMark x1="56913" y1="8902" x2="56592" y2="6825"/>
                        <a14:foregroundMark x1="56592" y1="9496" x2="54984" y2="5935"/>
                        <a14:foregroundMark x1="32154" y1="89911" x2="35370" y2="95549"/>
                        <a14:foregroundMark x1="42444" y1="96439" x2="47588" y2="98220"/>
                        <a14:foregroundMark x1="67203" y1="88724" x2="69132" y2="95252"/>
                        <a14:foregroundMark x1="69132" y1="95252" x2="69132" y2="95549"/>
                        <a14:foregroundMark x1="40193" y1="37982" x2="41801" y2="38872"/>
                        <a14:foregroundMark x1="57556" y1="38872" x2="58842" y2="39466"/>
                      </a14:backgroundRemoval>
                    </a14:imgEffect>
                  </a14:imgLayer>
                </a14:imgProps>
              </a:ext>
              <a:ext uri="{28A0092B-C50C-407E-A947-70E740481C1C}">
                <a14:useLocalDpi xmlns:a14="http://schemas.microsoft.com/office/drawing/2010/main" val="0"/>
              </a:ext>
            </a:extLst>
          </a:blip>
          <a:stretch>
            <a:fillRect/>
          </a:stretch>
        </p:blipFill>
        <p:spPr>
          <a:xfrm>
            <a:off x="622387" y="1475549"/>
            <a:ext cx="4967187" cy="5382451"/>
          </a:xfrm>
          <a:prstGeom prst="rect">
            <a:avLst/>
          </a:prstGeom>
        </p:spPr>
      </p:pic>
      <p:sp>
        <p:nvSpPr>
          <p:cNvPr id="5" name="PA_文本框 4">
            <a:extLst>
              <a:ext uri="{FF2B5EF4-FFF2-40B4-BE49-F238E27FC236}">
                <a16:creationId xmlns:a16="http://schemas.microsoft.com/office/drawing/2014/main" id="{9F0D27B4-6BA8-4B68-A043-18EEFB70CAB1}"/>
              </a:ext>
            </a:extLst>
          </p:cNvPr>
          <p:cNvSpPr txBox="1"/>
          <p:nvPr>
            <p:custDataLst>
              <p:tags r:id="rId3"/>
            </p:custDataLst>
          </p:nvPr>
        </p:nvSpPr>
        <p:spPr>
          <a:xfrm>
            <a:off x="5946859" y="1729782"/>
            <a:ext cx="4674775" cy="3970318"/>
          </a:xfrm>
          <a:prstGeom prst="rect">
            <a:avLst/>
          </a:prstGeom>
          <a:noFill/>
        </p:spPr>
        <p:txBody>
          <a:bodyPr wrap="square" rtlCol="0">
            <a:spAutoFit/>
          </a:bodyPr>
          <a:lstStyle/>
          <a:p>
            <a:r>
              <a:rPr lang="vi-VN" sz="2800" dirty="0">
                <a:latin typeface="Times New Roman" panose="02020603050405020304" pitchFamily="18" charset="0"/>
                <a:cs typeface="Times New Roman" panose="02020603050405020304" pitchFamily="18" charset="0"/>
              </a:rPr>
              <a:t>- Các vùng miền khác nhau đều có những từ ngữ mang tính đại phương (từ ngữ địa phương).</a:t>
            </a:r>
            <a:endParaRPr lang="en-VN" sz="2800" dirty="0">
              <a:latin typeface="Times New Roman" panose="02020603050405020304" pitchFamily="18" charset="0"/>
              <a:cs typeface="Times New Roman" panose="02020603050405020304" pitchFamily="18" charset="0"/>
            </a:endParaRPr>
          </a:p>
          <a:p>
            <a:r>
              <a:rPr lang="vi-VN" sz="2800" dirty="0">
                <a:latin typeface="Times New Roman" panose="02020603050405020304" pitchFamily="18" charset="0"/>
                <a:cs typeface="Times New Roman" panose="02020603050405020304" pitchFamily="18" charset="0"/>
              </a:rPr>
              <a:t>- VD: Từ “cha, mẹ” ở các vùng miền.</a:t>
            </a:r>
            <a:endParaRPr lang="en-VN" sz="2800" dirty="0">
              <a:latin typeface="Times New Roman" panose="02020603050405020304" pitchFamily="18" charset="0"/>
              <a:cs typeface="Times New Roman" panose="02020603050405020304" pitchFamily="18" charset="0"/>
            </a:endParaRPr>
          </a:p>
          <a:p>
            <a:r>
              <a:rPr lang="vi-VN" sz="2800" dirty="0">
                <a:latin typeface="Times New Roman" panose="02020603050405020304" pitchFamily="18" charset="0"/>
                <a:cs typeface="Times New Roman" panose="02020603050405020304" pitchFamily="18" charset="0"/>
              </a:rPr>
              <a:t>+ Miền Bắc: thầy, u</a:t>
            </a:r>
            <a:endParaRPr lang="en-VN" sz="2800" dirty="0">
              <a:latin typeface="Times New Roman" panose="02020603050405020304" pitchFamily="18" charset="0"/>
              <a:cs typeface="Times New Roman" panose="02020603050405020304" pitchFamily="18" charset="0"/>
            </a:endParaRPr>
          </a:p>
          <a:p>
            <a:r>
              <a:rPr lang="vi-VN" sz="2800" dirty="0">
                <a:latin typeface="Times New Roman" panose="02020603050405020304" pitchFamily="18" charset="0"/>
                <a:cs typeface="Times New Roman" panose="02020603050405020304" pitchFamily="18" charset="0"/>
              </a:rPr>
              <a:t>+ Miền Trung: bọ, mạ</a:t>
            </a:r>
            <a:endParaRPr lang="en-VN" sz="2800" dirty="0">
              <a:latin typeface="Times New Roman" panose="02020603050405020304" pitchFamily="18" charset="0"/>
              <a:cs typeface="Times New Roman" panose="02020603050405020304" pitchFamily="18" charset="0"/>
            </a:endParaRPr>
          </a:p>
          <a:p>
            <a:r>
              <a:rPr lang="vi-VN" sz="2800" dirty="0">
                <a:latin typeface="Times New Roman" panose="02020603050405020304" pitchFamily="18" charset="0"/>
                <a:cs typeface="Times New Roman" panose="02020603050405020304" pitchFamily="18" charset="0"/>
              </a:rPr>
              <a:t>+ Miền Nam: cha, mẹ</a:t>
            </a:r>
            <a:endParaRPr lang="en-VN" sz="2800" dirty="0">
              <a:latin typeface="Times New Roman" panose="02020603050405020304" pitchFamily="18" charset="0"/>
              <a:cs typeface="Times New Roman" panose="02020603050405020304" pitchFamily="18" charset="0"/>
            </a:endParaRPr>
          </a:p>
        </p:txBody>
      </p:sp>
      <p:pic>
        <p:nvPicPr>
          <p:cNvPr id="8" name="图片 7">
            <a:extLst>
              <a:ext uri="{FF2B5EF4-FFF2-40B4-BE49-F238E27FC236}">
                <a16:creationId xmlns:a16="http://schemas.microsoft.com/office/drawing/2014/main" id="{43A504BC-E6D3-4D24-BB86-BFCB3E01DBD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7408" y="0"/>
            <a:ext cx="1469942" cy="1262743"/>
          </a:xfrm>
          <a:prstGeom prst="rect">
            <a:avLst/>
          </a:prstGeom>
        </p:spPr>
      </p:pic>
      <p:sp>
        <p:nvSpPr>
          <p:cNvPr id="9" name="矩形 8">
            <a:extLst>
              <a:ext uri="{FF2B5EF4-FFF2-40B4-BE49-F238E27FC236}">
                <a16:creationId xmlns:a16="http://schemas.microsoft.com/office/drawing/2014/main" id="{6BDC9535-767A-425B-AA86-CC8EB8B8672E}"/>
              </a:ext>
            </a:extLst>
          </p:cNvPr>
          <p:cNvSpPr/>
          <p:nvPr/>
        </p:nvSpPr>
        <p:spPr>
          <a:xfrm>
            <a:off x="1654793" y="440060"/>
            <a:ext cx="3391954" cy="646331"/>
          </a:xfrm>
          <a:prstGeom prst="rect">
            <a:avLst/>
          </a:prstGeom>
          <a:noFill/>
        </p:spPr>
        <p:txBody>
          <a:bodyPr wrap="none" rtlCol="0">
            <a:spAutoFit/>
          </a:bodyPr>
          <a:lstStyle/>
          <a:p>
            <a:r>
              <a:rPr lang="en-US" altLang="zh-CN" sz="3600" b="1" spc="-150" dirty="0">
                <a:solidFill>
                  <a:srgbClr val="44947F"/>
                </a:solidFill>
                <a:latin typeface="Times New Roman" panose="02020603050405020304" pitchFamily="18" charset="0"/>
                <a:cs typeface="Times New Roman" panose="02020603050405020304" pitchFamily="18" charset="0"/>
                <a:sym typeface="+mn-lt"/>
              </a:rPr>
              <a:t>2. </a:t>
            </a:r>
            <a:r>
              <a:rPr lang="en-US" altLang="zh-CN" sz="3600" b="1" spc="-150" dirty="0" err="1">
                <a:solidFill>
                  <a:srgbClr val="44947F"/>
                </a:solidFill>
                <a:latin typeface="Times New Roman" panose="02020603050405020304" pitchFamily="18" charset="0"/>
                <a:cs typeface="Times New Roman" panose="02020603050405020304" pitchFamily="18" charset="0"/>
                <a:sym typeface="+mn-lt"/>
              </a:rPr>
              <a:t>Về</a:t>
            </a:r>
            <a:r>
              <a:rPr lang="en-US" altLang="zh-CN" sz="3600" b="1" spc="-150" dirty="0">
                <a:solidFill>
                  <a:srgbClr val="44947F"/>
                </a:solidFill>
                <a:latin typeface="Times New Roman" panose="02020603050405020304" pitchFamily="18" charset="0"/>
                <a:cs typeface="Times New Roman" panose="02020603050405020304" pitchFamily="18" charset="0"/>
                <a:sym typeface="+mn-lt"/>
              </a:rPr>
              <a:t> </a:t>
            </a:r>
            <a:r>
              <a:rPr lang="en-US" altLang="zh-CN" sz="3600" b="1" spc="-150" dirty="0" err="1">
                <a:solidFill>
                  <a:srgbClr val="44947F"/>
                </a:solidFill>
                <a:latin typeface="Times New Roman" panose="02020603050405020304" pitchFamily="18" charset="0"/>
                <a:cs typeface="Times New Roman" panose="02020603050405020304" pitchFamily="18" charset="0"/>
                <a:sym typeface="+mn-lt"/>
              </a:rPr>
              <a:t>mặt</a:t>
            </a:r>
            <a:r>
              <a:rPr lang="en-US" altLang="zh-CN" sz="3600" b="1" spc="-150" dirty="0">
                <a:solidFill>
                  <a:srgbClr val="44947F"/>
                </a:solidFill>
                <a:latin typeface="Times New Roman" panose="02020603050405020304" pitchFamily="18" charset="0"/>
                <a:cs typeface="Times New Roman" panose="02020603050405020304" pitchFamily="18" charset="0"/>
                <a:sym typeface="+mn-lt"/>
              </a:rPr>
              <a:t> </a:t>
            </a:r>
            <a:r>
              <a:rPr lang="en-US" altLang="zh-CN" sz="3600" b="1" spc="-150" dirty="0" err="1">
                <a:solidFill>
                  <a:srgbClr val="44947F"/>
                </a:solidFill>
                <a:latin typeface="Times New Roman" panose="02020603050405020304" pitchFamily="18" charset="0"/>
                <a:cs typeface="Times New Roman" panose="02020603050405020304" pitchFamily="18" charset="0"/>
                <a:sym typeface="+mn-lt"/>
              </a:rPr>
              <a:t>từ</a:t>
            </a:r>
            <a:r>
              <a:rPr lang="en-US" altLang="zh-CN" sz="3600" b="1" spc="-150" dirty="0">
                <a:solidFill>
                  <a:srgbClr val="44947F"/>
                </a:solidFill>
                <a:latin typeface="Times New Roman" panose="02020603050405020304" pitchFamily="18" charset="0"/>
                <a:cs typeface="Times New Roman" panose="02020603050405020304" pitchFamily="18" charset="0"/>
                <a:sym typeface="+mn-lt"/>
              </a:rPr>
              <a:t> </a:t>
            </a:r>
            <a:r>
              <a:rPr lang="en-US" altLang="zh-CN" sz="3600" b="1" spc="-150" dirty="0" err="1">
                <a:solidFill>
                  <a:srgbClr val="44947F"/>
                </a:solidFill>
                <a:latin typeface="Times New Roman" panose="02020603050405020304" pitchFamily="18" charset="0"/>
                <a:cs typeface="Times New Roman" panose="02020603050405020304" pitchFamily="18" charset="0"/>
                <a:sym typeface="+mn-lt"/>
              </a:rPr>
              <a:t>vựng</a:t>
            </a:r>
            <a:endParaRPr lang="zh-CN" altLang="en-US" sz="3600" b="1" spc="-150" dirty="0">
              <a:solidFill>
                <a:srgbClr val="44947F"/>
              </a:solidFill>
              <a:latin typeface="Times New Roman" panose="02020603050405020304" pitchFamily="18" charset="0"/>
              <a:cs typeface="Times New Roman" panose="02020603050405020304" pitchFamily="18" charset="0"/>
              <a:sym typeface="+mn-lt"/>
            </a:endParaRPr>
          </a:p>
        </p:txBody>
      </p:sp>
    </p:spTree>
    <p:extLst>
      <p:ext uri="{BB962C8B-B14F-4D97-AF65-F5344CB8AC3E}">
        <p14:creationId xmlns:p14="http://schemas.microsoft.com/office/powerpoint/2010/main" val="31534636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par>
                                <p:cTn id="9" presetID="47" presetClass="entr" presetSubtype="0" fill="hold" nodeType="withEffect">
                                  <p:stCondLst>
                                    <p:cond delay="110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par>
                                <p:cTn id="14" presetID="2" presetClass="entr" presetSubtype="8"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750" fill="hold"/>
                                        <p:tgtEl>
                                          <p:spTgt spid="8"/>
                                        </p:tgtEl>
                                        <p:attrNameLst>
                                          <p:attrName>ppt_x</p:attrName>
                                        </p:attrNameLst>
                                      </p:cBhvr>
                                      <p:tavLst>
                                        <p:tav tm="0">
                                          <p:val>
                                            <p:strVal val="0-#ppt_w/2"/>
                                          </p:val>
                                        </p:tav>
                                        <p:tav tm="100000">
                                          <p:val>
                                            <p:strVal val="#ppt_x"/>
                                          </p:val>
                                        </p:tav>
                                      </p:tavLst>
                                    </p:anim>
                                    <p:anim calcmode="lin" valueType="num">
                                      <p:cBhvr additive="base">
                                        <p:cTn id="17" dur="750" fill="hold"/>
                                        <p:tgtEl>
                                          <p:spTgt spid="8"/>
                                        </p:tgtEl>
                                        <p:attrNameLst>
                                          <p:attrName>ppt_y</p:attrName>
                                        </p:attrNameLst>
                                      </p:cBhvr>
                                      <p:tavLst>
                                        <p:tav tm="0">
                                          <p:val>
                                            <p:strVal val="#ppt_y"/>
                                          </p:val>
                                        </p:tav>
                                        <p:tav tm="100000">
                                          <p:val>
                                            <p:strVal val="#ppt_y"/>
                                          </p:val>
                                        </p:tav>
                                      </p:tavLst>
                                    </p:anim>
                                  </p:childTnLst>
                                </p:cTn>
                              </p:par>
                            </p:childTnLst>
                          </p:cTn>
                        </p:par>
                        <p:par>
                          <p:cTn id="18" fill="hold">
                            <p:stCondLst>
                              <p:cond delay="2100"/>
                            </p:stCondLst>
                            <p:childTnLst>
                              <p:par>
                                <p:cTn id="19" presetID="49" presetClass="entr" presetSubtype="0" decel="100000" fill="hold" grpId="0" nodeType="afterEffect">
                                  <p:stCondLst>
                                    <p:cond delay="0"/>
                                  </p:stCondLst>
                                  <p:iterate type="lt">
                                    <p:tmPct val="10000"/>
                                  </p:iterate>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 calcmode="lin" valueType="num">
                                      <p:cBhvr>
                                        <p:cTn id="23" dur="500" fill="hold"/>
                                        <p:tgtEl>
                                          <p:spTgt spid="9"/>
                                        </p:tgtEl>
                                        <p:attrNameLst>
                                          <p:attrName>style.rotation</p:attrName>
                                        </p:attrNameLst>
                                      </p:cBhvr>
                                      <p:tavLst>
                                        <p:tav tm="0">
                                          <p:val>
                                            <p:fltVal val="360"/>
                                          </p:val>
                                        </p:tav>
                                        <p:tav tm="100000">
                                          <p:val>
                                            <p:fltVal val="0"/>
                                          </p:val>
                                        </p:tav>
                                      </p:tavLst>
                                    </p:anim>
                                    <p:animEffect transition="in" filter="fade">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5">
                                            <p:txEl>
                                              <p:pRg st="0" end="0"/>
                                            </p:txEl>
                                          </p:spTgt>
                                        </p:tgtEl>
                                        <p:attrNameLst>
                                          <p:attrName>style.visibility</p:attrName>
                                        </p:attrNameLst>
                                      </p:cBhvr>
                                      <p:to>
                                        <p:strVal val="visible"/>
                                      </p:to>
                                    </p:set>
                                    <p:animEffect transition="in" filter="barn(inVertical)">
                                      <p:cBhvr>
                                        <p:cTn id="29" dur="500"/>
                                        <p:tgtEl>
                                          <p:spTgt spid="5">
                                            <p:txEl>
                                              <p:pRg st="0" end="0"/>
                                            </p:txEl>
                                          </p:spTgt>
                                        </p:tgtEl>
                                      </p:cBhvr>
                                    </p:animEffect>
                                  </p:childTnLst>
                                </p:cTn>
                              </p:par>
                              <p:par>
                                <p:cTn id="30" presetID="16" presetClass="entr" presetSubtype="21" fill="hold" nodeType="withEffect">
                                  <p:stCondLst>
                                    <p:cond delay="0"/>
                                  </p:stCondLst>
                                  <p:childTnLst>
                                    <p:set>
                                      <p:cBhvr>
                                        <p:cTn id="31" dur="1" fill="hold">
                                          <p:stCondLst>
                                            <p:cond delay="0"/>
                                          </p:stCondLst>
                                        </p:cTn>
                                        <p:tgtEl>
                                          <p:spTgt spid="5">
                                            <p:txEl>
                                              <p:pRg st="1" end="1"/>
                                            </p:txEl>
                                          </p:spTgt>
                                        </p:tgtEl>
                                        <p:attrNameLst>
                                          <p:attrName>style.visibility</p:attrName>
                                        </p:attrNameLst>
                                      </p:cBhvr>
                                      <p:to>
                                        <p:strVal val="visible"/>
                                      </p:to>
                                    </p:set>
                                    <p:animEffect transition="in" filter="barn(inVertical)">
                                      <p:cBhvr>
                                        <p:cTn id="32" dur="500"/>
                                        <p:tgtEl>
                                          <p:spTgt spid="5">
                                            <p:txEl>
                                              <p:pRg st="1" end="1"/>
                                            </p:txEl>
                                          </p:spTgt>
                                        </p:tgtEl>
                                      </p:cBhvr>
                                    </p:animEffect>
                                  </p:childTnLst>
                                </p:cTn>
                              </p:par>
                            </p:childTnLst>
                          </p:cTn>
                        </p:par>
                        <p:par>
                          <p:cTn id="33" fill="hold">
                            <p:stCondLst>
                              <p:cond delay="500"/>
                            </p:stCondLst>
                            <p:childTnLst>
                              <p:par>
                                <p:cTn id="34" presetID="16" presetClass="entr" presetSubtype="21" fill="hold" nodeType="afterEffect">
                                  <p:stCondLst>
                                    <p:cond delay="0"/>
                                  </p:stCondLst>
                                  <p:childTnLst>
                                    <p:set>
                                      <p:cBhvr>
                                        <p:cTn id="35" dur="1" fill="hold">
                                          <p:stCondLst>
                                            <p:cond delay="0"/>
                                          </p:stCondLst>
                                        </p:cTn>
                                        <p:tgtEl>
                                          <p:spTgt spid="5">
                                            <p:txEl>
                                              <p:pRg st="2" end="2"/>
                                            </p:txEl>
                                          </p:spTgt>
                                        </p:tgtEl>
                                        <p:attrNameLst>
                                          <p:attrName>style.visibility</p:attrName>
                                        </p:attrNameLst>
                                      </p:cBhvr>
                                      <p:to>
                                        <p:strVal val="visible"/>
                                      </p:to>
                                    </p:set>
                                    <p:animEffect transition="in" filter="barn(inVertical)">
                                      <p:cBhvr>
                                        <p:cTn id="36" dur="500"/>
                                        <p:tgtEl>
                                          <p:spTgt spid="5">
                                            <p:txEl>
                                              <p:pRg st="2" end="2"/>
                                            </p:txEl>
                                          </p:spTgt>
                                        </p:tgtEl>
                                      </p:cBhvr>
                                    </p:animEffect>
                                  </p:childTnLst>
                                </p:cTn>
                              </p:par>
                            </p:childTnLst>
                          </p:cTn>
                        </p:par>
                        <p:par>
                          <p:cTn id="37" fill="hold">
                            <p:stCondLst>
                              <p:cond delay="1000"/>
                            </p:stCondLst>
                            <p:childTnLst>
                              <p:par>
                                <p:cTn id="38" presetID="16" presetClass="entr" presetSubtype="21" fill="hold" nodeType="afterEffect">
                                  <p:stCondLst>
                                    <p:cond delay="0"/>
                                  </p:stCondLst>
                                  <p:childTnLst>
                                    <p:set>
                                      <p:cBhvr>
                                        <p:cTn id="39" dur="1" fill="hold">
                                          <p:stCondLst>
                                            <p:cond delay="0"/>
                                          </p:stCondLst>
                                        </p:cTn>
                                        <p:tgtEl>
                                          <p:spTgt spid="5">
                                            <p:txEl>
                                              <p:pRg st="3" end="3"/>
                                            </p:txEl>
                                          </p:spTgt>
                                        </p:tgtEl>
                                        <p:attrNameLst>
                                          <p:attrName>style.visibility</p:attrName>
                                        </p:attrNameLst>
                                      </p:cBhvr>
                                      <p:to>
                                        <p:strVal val="visible"/>
                                      </p:to>
                                    </p:set>
                                    <p:animEffect transition="in" filter="barn(inVertical)">
                                      <p:cBhvr>
                                        <p:cTn id="40" dur="500"/>
                                        <p:tgtEl>
                                          <p:spTgt spid="5">
                                            <p:txEl>
                                              <p:pRg st="3" end="3"/>
                                            </p:txEl>
                                          </p:spTgt>
                                        </p:tgtEl>
                                      </p:cBhvr>
                                    </p:animEffect>
                                  </p:childTnLst>
                                </p:cTn>
                              </p:par>
                            </p:childTnLst>
                          </p:cTn>
                        </p:par>
                        <p:par>
                          <p:cTn id="41" fill="hold">
                            <p:stCondLst>
                              <p:cond delay="1500"/>
                            </p:stCondLst>
                            <p:childTnLst>
                              <p:par>
                                <p:cTn id="42" presetID="16" presetClass="entr" presetSubtype="21" fill="hold" nodeType="afterEffect">
                                  <p:stCondLst>
                                    <p:cond delay="0"/>
                                  </p:stCondLst>
                                  <p:childTnLst>
                                    <p:set>
                                      <p:cBhvr>
                                        <p:cTn id="43" dur="1" fill="hold">
                                          <p:stCondLst>
                                            <p:cond delay="0"/>
                                          </p:stCondLst>
                                        </p:cTn>
                                        <p:tgtEl>
                                          <p:spTgt spid="5">
                                            <p:txEl>
                                              <p:pRg st="4" end="4"/>
                                            </p:txEl>
                                          </p:spTgt>
                                        </p:tgtEl>
                                        <p:attrNameLst>
                                          <p:attrName>style.visibility</p:attrName>
                                        </p:attrNameLst>
                                      </p:cBhvr>
                                      <p:to>
                                        <p:strVal val="visible"/>
                                      </p:to>
                                    </p:set>
                                    <p:animEffect transition="in" filter="barn(inVertical)">
                                      <p:cBhvr>
                                        <p:cTn id="44"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grpSp>
        <p:nvGrpSpPr>
          <p:cNvPr id="25" name="组合 24">
            <a:extLst>
              <a:ext uri="{FF2B5EF4-FFF2-40B4-BE49-F238E27FC236}">
                <a16:creationId xmlns:a16="http://schemas.microsoft.com/office/drawing/2014/main" id="{910B1718-B476-41B9-BB10-6549BCAE7D97}"/>
              </a:ext>
            </a:extLst>
          </p:cNvPr>
          <p:cNvGrpSpPr/>
          <p:nvPr/>
        </p:nvGrpSpPr>
        <p:grpSpPr>
          <a:xfrm>
            <a:off x="8510954" y="1041034"/>
            <a:ext cx="1594894" cy="4937735"/>
            <a:chOff x="8510954" y="1041034"/>
            <a:chExt cx="1594894" cy="4937735"/>
          </a:xfrm>
        </p:grpSpPr>
        <p:sp>
          <p:nvSpPr>
            <p:cNvPr id="26" name="矩形 25">
              <a:extLst>
                <a:ext uri="{FF2B5EF4-FFF2-40B4-BE49-F238E27FC236}">
                  <a16:creationId xmlns:a16="http://schemas.microsoft.com/office/drawing/2014/main" id="{DAEC333A-3FD8-45E9-A91F-43D89E55D5FD}"/>
                </a:ext>
              </a:extLst>
            </p:cNvPr>
            <p:cNvSpPr/>
            <p:nvPr/>
          </p:nvSpPr>
          <p:spPr>
            <a:xfrm>
              <a:off x="8510954" y="3328477"/>
              <a:ext cx="738554" cy="2650292"/>
            </a:xfrm>
            <a:prstGeom prst="rect">
              <a:avLst/>
            </a:prstGeom>
            <a:solidFill>
              <a:srgbClr val="F8F5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sym typeface="+mn-lt"/>
              </a:endParaRPr>
            </a:p>
          </p:txBody>
        </p:sp>
        <p:sp>
          <p:nvSpPr>
            <p:cNvPr id="27" name="矩形 26">
              <a:extLst>
                <a:ext uri="{FF2B5EF4-FFF2-40B4-BE49-F238E27FC236}">
                  <a16:creationId xmlns:a16="http://schemas.microsoft.com/office/drawing/2014/main" id="{8AB1D0D3-6899-4BD3-B38F-A02533306716}"/>
                </a:ext>
              </a:extLst>
            </p:cNvPr>
            <p:cNvSpPr/>
            <p:nvPr/>
          </p:nvSpPr>
          <p:spPr>
            <a:xfrm>
              <a:off x="9367294" y="1041034"/>
              <a:ext cx="738554" cy="2650292"/>
            </a:xfrm>
            <a:prstGeom prst="rect">
              <a:avLst/>
            </a:prstGeom>
            <a:solidFill>
              <a:srgbClr val="F8F5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sym typeface="+mn-lt"/>
              </a:endParaRPr>
            </a:p>
          </p:txBody>
        </p:sp>
      </p:grpSp>
      <p:pic>
        <p:nvPicPr>
          <p:cNvPr id="11" name="PA_图片 3">
            <a:extLst>
              <a:ext uri="{FF2B5EF4-FFF2-40B4-BE49-F238E27FC236}">
                <a16:creationId xmlns:a16="http://schemas.microsoft.com/office/drawing/2014/main" id="{6350B605-AC83-41E2-A58A-EE29F8DCDE5D}"/>
              </a:ext>
            </a:extLst>
          </p:cNvPr>
          <p:cNvPicPr>
            <a:picLocks noChangeAspect="1"/>
          </p:cNvPicPr>
          <p:nvPr>
            <p:custDataLst>
              <p:tags r:id="rId1"/>
            </p:custDataLst>
          </p:nvPr>
        </p:nvPicPr>
        <p:blipFill rotWithShape="1">
          <a:blip r:embed="rId7"/>
          <a:srcRect b="66889"/>
          <a:stretch/>
        </p:blipFill>
        <p:spPr>
          <a:xfrm rot="262207">
            <a:off x="822113" y="1337356"/>
            <a:ext cx="5292287" cy="2039738"/>
          </a:xfrm>
          <a:prstGeom prst="rect">
            <a:avLst/>
          </a:prstGeom>
        </p:spPr>
      </p:pic>
      <p:pic>
        <p:nvPicPr>
          <p:cNvPr id="13" name="PA_图片 3">
            <a:extLst>
              <a:ext uri="{FF2B5EF4-FFF2-40B4-BE49-F238E27FC236}">
                <a16:creationId xmlns:a16="http://schemas.microsoft.com/office/drawing/2014/main" id="{10F615E2-04CC-4DD6-9302-53E68564CADF}"/>
              </a:ext>
            </a:extLst>
          </p:cNvPr>
          <p:cNvPicPr>
            <a:picLocks noChangeAspect="1"/>
          </p:cNvPicPr>
          <p:nvPr>
            <p:custDataLst>
              <p:tags r:id="rId2"/>
            </p:custDataLst>
          </p:nvPr>
        </p:nvPicPr>
        <p:blipFill rotWithShape="1">
          <a:blip r:embed="rId7"/>
          <a:srcRect l="-1204" t="34510" r="-2856" b="32379"/>
          <a:stretch/>
        </p:blipFill>
        <p:spPr>
          <a:xfrm>
            <a:off x="752093" y="3856551"/>
            <a:ext cx="5729839" cy="2122218"/>
          </a:xfrm>
          <a:prstGeom prst="rect">
            <a:avLst/>
          </a:prstGeom>
        </p:spPr>
      </p:pic>
      <p:pic>
        <p:nvPicPr>
          <p:cNvPr id="14" name="PA_图片 3">
            <a:extLst>
              <a:ext uri="{FF2B5EF4-FFF2-40B4-BE49-F238E27FC236}">
                <a16:creationId xmlns:a16="http://schemas.microsoft.com/office/drawing/2014/main" id="{CC18D805-06B7-492C-A264-838905DE89DC}"/>
              </a:ext>
            </a:extLst>
          </p:cNvPr>
          <p:cNvPicPr>
            <a:picLocks noChangeAspect="1"/>
          </p:cNvPicPr>
          <p:nvPr>
            <p:custDataLst>
              <p:tags r:id="rId3"/>
            </p:custDataLst>
          </p:nvPr>
        </p:nvPicPr>
        <p:blipFill rotWithShape="1">
          <a:blip r:embed="rId7"/>
          <a:srcRect l="-1845" t="68012" r="-3224" b="-1123"/>
          <a:stretch/>
        </p:blipFill>
        <p:spPr>
          <a:xfrm rot="262207">
            <a:off x="6150804" y="2314497"/>
            <a:ext cx="5815530" cy="2133278"/>
          </a:xfrm>
          <a:prstGeom prst="rect">
            <a:avLst/>
          </a:prstGeom>
        </p:spPr>
      </p:pic>
      <p:sp>
        <p:nvSpPr>
          <p:cNvPr id="16" name="文本框 15">
            <a:extLst>
              <a:ext uri="{FF2B5EF4-FFF2-40B4-BE49-F238E27FC236}">
                <a16:creationId xmlns:a16="http://schemas.microsoft.com/office/drawing/2014/main" id="{4283E9CF-C29A-46D7-BD53-6A00EB1C743E}"/>
              </a:ext>
            </a:extLst>
          </p:cNvPr>
          <p:cNvSpPr txBox="1"/>
          <p:nvPr/>
        </p:nvSpPr>
        <p:spPr>
          <a:xfrm rot="207096">
            <a:off x="1252680" y="2003754"/>
            <a:ext cx="4628065" cy="830997"/>
          </a:xfrm>
          <a:prstGeom prst="rect">
            <a:avLst/>
          </a:prstGeom>
          <a:noFill/>
        </p:spPr>
        <p:txBody>
          <a:bodyPr wrap="square" rtlCol="0">
            <a:spAutoFit/>
          </a:bodyPr>
          <a:lstStyle/>
          <a:p>
            <a:pPr algn="ctr"/>
            <a:r>
              <a:rPr lang="vi-VN" sz="2400" dirty="0">
                <a:latin typeface="Times New Roman" panose="02020603050405020304" pitchFamily="18" charset="0"/>
                <a:cs typeface="Times New Roman" panose="02020603050405020304" pitchFamily="18" charset="0"/>
              </a:rPr>
              <a:t>Phản ánh cách nói của nhân vật, của người dân địa phương nhất định.</a:t>
            </a:r>
            <a:endParaRPr lang="en-VN" sz="2400" dirty="0">
              <a:latin typeface="Times New Roman" panose="02020603050405020304" pitchFamily="18" charset="0"/>
              <a:cs typeface="Times New Roman" panose="02020603050405020304" pitchFamily="18" charset="0"/>
            </a:endParaRPr>
          </a:p>
        </p:txBody>
      </p:sp>
      <p:sp>
        <p:nvSpPr>
          <p:cNvPr id="18" name="文本框 17">
            <a:extLst>
              <a:ext uri="{FF2B5EF4-FFF2-40B4-BE49-F238E27FC236}">
                <a16:creationId xmlns:a16="http://schemas.microsoft.com/office/drawing/2014/main" id="{A370C2A0-9047-4410-9B38-9FF3B9A7DEB1}"/>
              </a:ext>
            </a:extLst>
          </p:cNvPr>
          <p:cNvSpPr txBox="1"/>
          <p:nvPr/>
        </p:nvSpPr>
        <p:spPr>
          <a:xfrm>
            <a:off x="1040387" y="4423256"/>
            <a:ext cx="5153249" cy="1200329"/>
          </a:xfrm>
          <a:prstGeom prst="rect">
            <a:avLst/>
          </a:prstGeom>
          <a:noFill/>
        </p:spPr>
        <p:txBody>
          <a:bodyPr wrap="square" rtlCol="0">
            <a:spAutoFit/>
          </a:bodyPr>
          <a:lstStyle/>
          <a:p>
            <a:pPr algn="ctr"/>
            <a:r>
              <a:rPr lang="vi-VN" sz="2400" dirty="0">
                <a:latin typeface="Times New Roman" panose="02020603050405020304" pitchFamily="18" charset="0"/>
                <a:cs typeface="Times New Roman" panose="02020603050405020304" pitchFamily="18" charset="0"/>
              </a:rPr>
              <a:t>Cần sử dụng có chừng mực để tránh gây khó khăn cho người đọc và hạn chế sự phổ biến của tác phẩm. </a:t>
            </a:r>
            <a:endParaRPr lang="en-VN" sz="2400" dirty="0">
              <a:latin typeface="Times New Roman" panose="02020603050405020304" pitchFamily="18" charset="0"/>
              <a:cs typeface="Times New Roman" panose="02020603050405020304" pitchFamily="18" charset="0"/>
            </a:endParaRPr>
          </a:p>
        </p:txBody>
      </p:sp>
      <p:sp>
        <p:nvSpPr>
          <p:cNvPr id="20" name="文本框 19">
            <a:extLst>
              <a:ext uri="{FF2B5EF4-FFF2-40B4-BE49-F238E27FC236}">
                <a16:creationId xmlns:a16="http://schemas.microsoft.com/office/drawing/2014/main" id="{439B55D6-6094-4054-B44F-187584ECA2FF}"/>
              </a:ext>
            </a:extLst>
          </p:cNvPr>
          <p:cNvSpPr txBox="1"/>
          <p:nvPr/>
        </p:nvSpPr>
        <p:spPr>
          <a:xfrm rot="207096">
            <a:off x="6557896" y="3123051"/>
            <a:ext cx="5001346" cy="901272"/>
          </a:xfrm>
          <a:prstGeom prst="rect">
            <a:avLst/>
          </a:prstGeom>
          <a:noFill/>
        </p:spPr>
        <p:txBody>
          <a:bodyPr wrap="square" rtlCol="0">
            <a:spAutoFit/>
          </a:bodyPr>
          <a:lstStyle/>
          <a:p>
            <a:pPr algn="ctr">
              <a:lnSpc>
                <a:spcPct val="114000"/>
              </a:lnSpc>
            </a:pPr>
            <a:r>
              <a:rPr lang="vi-VN" sz="2400" dirty="0">
                <a:latin typeface="Times New Roman" panose="02020603050405020304" pitchFamily="18" charset="0"/>
                <a:cs typeface="Times New Roman" panose="02020603050405020304" pitchFamily="18" charset="0"/>
              </a:rPr>
              <a:t>Tạo sắc thái thân mật, gần gũi, phù hợp với bối cảnh mà tác phẩm miêu tả.</a:t>
            </a:r>
            <a:r>
              <a:rPr lang="en-VN" sz="2400" dirty="0">
                <a:latin typeface="Times New Roman" panose="02020603050405020304" pitchFamily="18" charset="0"/>
                <a:cs typeface="Times New Roman" panose="02020603050405020304" pitchFamily="18" charset="0"/>
              </a:rPr>
              <a:t> </a:t>
            </a:r>
            <a:endParaRPr lang="zh-CN" altLang="en-US" sz="2400" dirty="0">
              <a:latin typeface="Times New Roman" panose="02020603050405020304" pitchFamily="18" charset="0"/>
              <a:cs typeface="Times New Roman" panose="02020603050405020304" pitchFamily="18" charset="0"/>
              <a:sym typeface="+mn-lt"/>
            </a:endParaRPr>
          </a:p>
        </p:txBody>
      </p:sp>
      <p:pic>
        <p:nvPicPr>
          <p:cNvPr id="22" name="图片 21">
            <a:extLst>
              <a:ext uri="{FF2B5EF4-FFF2-40B4-BE49-F238E27FC236}">
                <a16:creationId xmlns:a16="http://schemas.microsoft.com/office/drawing/2014/main" id="{8BE9A0D4-C19C-4DD4-97B9-A0BD07F16BB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7408" y="0"/>
            <a:ext cx="1469942" cy="1262743"/>
          </a:xfrm>
          <a:prstGeom prst="rect">
            <a:avLst/>
          </a:prstGeom>
        </p:spPr>
      </p:pic>
      <p:sp>
        <p:nvSpPr>
          <p:cNvPr id="24" name="矩形 23">
            <a:extLst>
              <a:ext uri="{FF2B5EF4-FFF2-40B4-BE49-F238E27FC236}">
                <a16:creationId xmlns:a16="http://schemas.microsoft.com/office/drawing/2014/main" id="{30648254-BE0B-41BB-8566-F5EB90404046}"/>
              </a:ext>
            </a:extLst>
          </p:cNvPr>
          <p:cNvSpPr/>
          <p:nvPr/>
        </p:nvSpPr>
        <p:spPr>
          <a:xfrm>
            <a:off x="1434923" y="473493"/>
            <a:ext cx="10684207" cy="646331"/>
          </a:xfrm>
          <a:prstGeom prst="rect">
            <a:avLst/>
          </a:prstGeom>
          <a:noFill/>
        </p:spPr>
        <p:txBody>
          <a:bodyPr wrap="none" rtlCol="0">
            <a:spAutoFit/>
          </a:bodyPr>
          <a:lstStyle/>
          <a:p>
            <a:r>
              <a:rPr lang="en-US" altLang="zh-CN" sz="3600" b="1" spc="-150" dirty="0">
                <a:solidFill>
                  <a:srgbClr val="44947F"/>
                </a:solidFill>
                <a:latin typeface="Times New Roman" panose="02020603050405020304" pitchFamily="18" charset="0"/>
                <a:cs typeface="Times New Roman" panose="02020603050405020304" pitchFamily="18" charset="0"/>
                <a:sym typeface="+mn-lt"/>
              </a:rPr>
              <a:t>3. </a:t>
            </a:r>
            <a:r>
              <a:rPr lang="en-US" altLang="zh-CN" sz="3600" b="1" spc="-150" dirty="0" err="1">
                <a:solidFill>
                  <a:srgbClr val="44947F"/>
                </a:solidFill>
                <a:latin typeface="Times New Roman" panose="02020603050405020304" pitchFamily="18" charset="0"/>
                <a:cs typeface="Times New Roman" panose="02020603050405020304" pitchFamily="18" charset="0"/>
                <a:sym typeface="+mn-lt"/>
              </a:rPr>
              <a:t>Việc</a:t>
            </a:r>
            <a:r>
              <a:rPr lang="en-US" altLang="zh-CN" sz="3600" b="1" spc="-150" dirty="0">
                <a:solidFill>
                  <a:srgbClr val="44947F"/>
                </a:solidFill>
                <a:latin typeface="Times New Roman" panose="02020603050405020304" pitchFamily="18" charset="0"/>
                <a:cs typeface="Times New Roman" panose="02020603050405020304" pitchFamily="18" charset="0"/>
                <a:sym typeface="+mn-lt"/>
              </a:rPr>
              <a:t> </a:t>
            </a:r>
            <a:r>
              <a:rPr lang="en-US" altLang="zh-CN" sz="3600" b="1" spc="-150" dirty="0" err="1">
                <a:solidFill>
                  <a:srgbClr val="44947F"/>
                </a:solidFill>
                <a:latin typeface="Times New Roman" panose="02020603050405020304" pitchFamily="18" charset="0"/>
                <a:cs typeface="Times New Roman" panose="02020603050405020304" pitchFamily="18" charset="0"/>
                <a:sym typeface="+mn-lt"/>
              </a:rPr>
              <a:t>sử</a:t>
            </a:r>
            <a:r>
              <a:rPr lang="en-US" altLang="zh-CN" sz="3600" b="1" spc="-150" dirty="0">
                <a:solidFill>
                  <a:srgbClr val="44947F"/>
                </a:solidFill>
                <a:latin typeface="Times New Roman" panose="02020603050405020304" pitchFamily="18" charset="0"/>
                <a:cs typeface="Times New Roman" panose="02020603050405020304" pitchFamily="18" charset="0"/>
                <a:sym typeface="+mn-lt"/>
              </a:rPr>
              <a:t> </a:t>
            </a:r>
            <a:r>
              <a:rPr lang="en-US" altLang="zh-CN" sz="3600" b="1" spc="-150" dirty="0" err="1">
                <a:solidFill>
                  <a:srgbClr val="44947F"/>
                </a:solidFill>
                <a:latin typeface="Times New Roman" panose="02020603050405020304" pitchFamily="18" charset="0"/>
                <a:cs typeface="Times New Roman" panose="02020603050405020304" pitchFamily="18" charset="0"/>
                <a:sym typeface="+mn-lt"/>
              </a:rPr>
              <a:t>dụng</a:t>
            </a:r>
            <a:r>
              <a:rPr lang="en-US" altLang="zh-CN" sz="3600" b="1" spc="-150" dirty="0">
                <a:solidFill>
                  <a:srgbClr val="44947F"/>
                </a:solidFill>
                <a:latin typeface="Times New Roman" panose="02020603050405020304" pitchFamily="18" charset="0"/>
                <a:cs typeface="Times New Roman" panose="02020603050405020304" pitchFamily="18" charset="0"/>
                <a:sym typeface="+mn-lt"/>
              </a:rPr>
              <a:t> </a:t>
            </a:r>
            <a:r>
              <a:rPr lang="en-US" altLang="zh-CN" sz="3600" b="1" spc="-150" dirty="0" err="1">
                <a:solidFill>
                  <a:srgbClr val="44947F"/>
                </a:solidFill>
                <a:latin typeface="Times New Roman" panose="02020603050405020304" pitchFamily="18" charset="0"/>
                <a:cs typeface="Times New Roman" panose="02020603050405020304" pitchFamily="18" charset="0"/>
                <a:sym typeface="+mn-lt"/>
              </a:rPr>
              <a:t>từ</a:t>
            </a:r>
            <a:r>
              <a:rPr lang="en-US" altLang="zh-CN" sz="3600" b="1" spc="-150" dirty="0">
                <a:solidFill>
                  <a:srgbClr val="44947F"/>
                </a:solidFill>
                <a:latin typeface="Times New Roman" panose="02020603050405020304" pitchFamily="18" charset="0"/>
                <a:cs typeface="Times New Roman" panose="02020603050405020304" pitchFamily="18" charset="0"/>
                <a:sym typeface="+mn-lt"/>
              </a:rPr>
              <a:t> </a:t>
            </a:r>
            <a:r>
              <a:rPr lang="en-US" altLang="zh-CN" sz="3600" b="1" spc="-150" dirty="0" err="1">
                <a:solidFill>
                  <a:srgbClr val="44947F"/>
                </a:solidFill>
                <a:latin typeface="Times New Roman" panose="02020603050405020304" pitchFamily="18" charset="0"/>
                <a:cs typeface="Times New Roman" panose="02020603050405020304" pitchFamily="18" charset="0"/>
                <a:sym typeface="+mn-lt"/>
              </a:rPr>
              <a:t>ngữ</a:t>
            </a:r>
            <a:r>
              <a:rPr lang="en-US" altLang="zh-CN" sz="3600" b="1" spc="-150" dirty="0">
                <a:solidFill>
                  <a:srgbClr val="44947F"/>
                </a:solidFill>
                <a:latin typeface="Times New Roman" panose="02020603050405020304" pitchFamily="18" charset="0"/>
                <a:cs typeface="Times New Roman" panose="02020603050405020304" pitchFamily="18" charset="0"/>
                <a:sym typeface="+mn-lt"/>
              </a:rPr>
              <a:t> </a:t>
            </a:r>
            <a:r>
              <a:rPr lang="en-US" altLang="zh-CN" sz="3600" b="1" spc="-150" dirty="0" err="1">
                <a:solidFill>
                  <a:srgbClr val="44947F"/>
                </a:solidFill>
                <a:latin typeface="Times New Roman" panose="02020603050405020304" pitchFamily="18" charset="0"/>
                <a:cs typeface="Times New Roman" panose="02020603050405020304" pitchFamily="18" charset="0"/>
                <a:sym typeface="+mn-lt"/>
              </a:rPr>
              <a:t>địa</a:t>
            </a:r>
            <a:r>
              <a:rPr lang="en-US" altLang="zh-CN" sz="3600" b="1" spc="-150" dirty="0">
                <a:solidFill>
                  <a:srgbClr val="44947F"/>
                </a:solidFill>
                <a:latin typeface="Times New Roman" panose="02020603050405020304" pitchFamily="18" charset="0"/>
                <a:cs typeface="Times New Roman" panose="02020603050405020304" pitchFamily="18" charset="0"/>
                <a:sym typeface="+mn-lt"/>
              </a:rPr>
              <a:t> </a:t>
            </a:r>
            <a:r>
              <a:rPr lang="en-US" altLang="zh-CN" sz="3600" b="1" spc="-150" dirty="0" err="1">
                <a:solidFill>
                  <a:srgbClr val="44947F"/>
                </a:solidFill>
                <a:latin typeface="Times New Roman" panose="02020603050405020304" pitchFamily="18" charset="0"/>
                <a:cs typeface="Times New Roman" panose="02020603050405020304" pitchFamily="18" charset="0"/>
                <a:sym typeface="+mn-lt"/>
              </a:rPr>
              <a:t>phương</a:t>
            </a:r>
            <a:r>
              <a:rPr lang="en-US" altLang="zh-CN" sz="3600" b="1" spc="-150" dirty="0">
                <a:solidFill>
                  <a:srgbClr val="44947F"/>
                </a:solidFill>
                <a:latin typeface="Times New Roman" panose="02020603050405020304" pitchFamily="18" charset="0"/>
                <a:cs typeface="Times New Roman" panose="02020603050405020304" pitchFamily="18" charset="0"/>
                <a:sym typeface="+mn-lt"/>
              </a:rPr>
              <a:t> </a:t>
            </a:r>
            <a:r>
              <a:rPr lang="en-US" altLang="zh-CN" sz="3600" b="1" spc="-150" dirty="0" err="1">
                <a:solidFill>
                  <a:srgbClr val="44947F"/>
                </a:solidFill>
                <a:latin typeface="Times New Roman" panose="02020603050405020304" pitchFamily="18" charset="0"/>
                <a:cs typeface="Times New Roman" panose="02020603050405020304" pitchFamily="18" charset="0"/>
                <a:sym typeface="+mn-lt"/>
              </a:rPr>
              <a:t>trong</a:t>
            </a:r>
            <a:r>
              <a:rPr lang="en-US" altLang="zh-CN" sz="3600" b="1" spc="-150" dirty="0">
                <a:solidFill>
                  <a:srgbClr val="44947F"/>
                </a:solidFill>
                <a:latin typeface="Times New Roman" panose="02020603050405020304" pitchFamily="18" charset="0"/>
                <a:cs typeface="Times New Roman" panose="02020603050405020304" pitchFamily="18" charset="0"/>
                <a:sym typeface="+mn-lt"/>
              </a:rPr>
              <a:t> </a:t>
            </a:r>
            <a:r>
              <a:rPr lang="en-US" altLang="zh-CN" sz="3600" b="1" spc="-150" dirty="0" err="1">
                <a:solidFill>
                  <a:srgbClr val="44947F"/>
                </a:solidFill>
                <a:latin typeface="Times New Roman" panose="02020603050405020304" pitchFamily="18" charset="0"/>
                <a:cs typeface="Times New Roman" panose="02020603050405020304" pitchFamily="18" charset="0"/>
                <a:sym typeface="+mn-lt"/>
              </a:rPr>
              <a:t>tác</a:t>
            </a:r>
            <a:r>
              <a:rPr lang="en-US" altLang="zh-CN" sz="3600" b="1" spc="-150" dirty="0">
                <a:solidFill>
                  <a:srgbClr val="44947F"/>
                </a:solidFill>
                <a:latin typeface="Times New Roman" panose="02020603050405020304" pitchFamily="18" charset="0"/>
                <a:cs typeface="Times New Roman" panose="02020603050405020304" pitchFamily="18" charset="0"/>
                <a:sym typeface="+mn-lt"/>
              </a:rPr>
              <a:t> </a:t>
            </a:r>
            <a:r>
              <a:rPr lang="en-US" altLang="zh-CN" sz="3600" b="1" spc="-150" dirty="0" err="1">
                <a:solidFill>
                  <a:srgbClr val="44947F"/>
                </a:solidFill>
                <a:latin typeface="Times New Roman" panose="02020603050405020304" pitchFamily="18" charset="0"/>
                <a:cs typeface="Times New Roman" panose="02020603050405020304" pitchFamily="18" charset="0"/>
                <a:sym typeface="+mn-lt"/>
              </a:rPr>
              <a:t>phẩm</a:t>
            </a:r>
            <a:r>
              <a:rPr lang="en-US" altLang="zh-CN" sz="3600" b="1" spc="-150" dirty="0">
                <a:solidFill>
                  <a:srgbClr val="44947F"/>
                </a:solidFill>
                <a:latin typeface="Times New Roman" panose="02020603050405020304" pitchFamily="18" charset="0"/>
                <a:cs typeface="Times New Roman" panose="02020603050405020304" pitchFamily="18" charset="0"/>
                <a:sym typeface="+mn-lt"/>
              </a:rPr>
              <a:t> </a:t>
            </a:r>
            <a:r>
              <a:rPr lang="en-US" altLang="zh-CN" sz="3600" b="1" spc="-150" dirty="0" err="1">
                <a:solidFill>
                  <a:srgbClr val="44947F"/>
                </a:solidFill>
                <a:latin typeface="Times New Roman" panose="02020603050405020304" pitchFamily="18" charset="0"/>
                <a:cs typeface="Times New Roman" panose="02020603050405020304" pitchFamily="18" charset="0"/>
                <a:sym typeface="+mn-lt"/>
              </a:rPr>
              <a:t>văn</a:t>
            </a:r>
            <a:r>
              <a:rPr lang="en-US" altLang="zh-CN" sz="3600" b="1" spc="-150" dirty="0">
                <a:solidFill>
                  <a:srgbClr val="44947F"/>
                </a:solidFill>
                <a:latin typeface="Times New Roman" panose="02020603050405020304" pitchFamily="18" charset="0"/>
                <a:cs typeface="Times New Roman" panose="02020603050405020304" pitchFamily="18" charset="0"/>
                <a:sym typeface="+mn-lt"/>
              </a:rPr>
              <a:t> </a:t>
            </a:r>
            <a:r>
              <a:rPr lang="en-US" altLang="zh-CN" sz="3600" b="1" spc="-150" dirty="0" err="1">
                <a:solidFill>
                  <a:srgbClr val="44947F"/>
                </a:solidFill>
                <a:latin typeface="Times New Roman" panose="02020603050405020304" pitchFamily="18" charset="0"/>
                <a:cs typeface="Times New Roman" panose="02020603050405020304" pitchFamily="18" charset="0"/>
                <a:sym typeface="+mn-lt"/>
              </a:rPr>
              <a:t>học</a:t>
            </a:r>
            <a:endParaRPr lang="zh-CN" altLang="en-US" sz="3600" b="1" spc="-150" dirty="0">
              <a:solidFill>
                <a:srgbClr val="44947F"/>
              </a:solidFill>
              <a:latin typeface="Times New Roman" panose="02020603050405020304" pitchFamily="18" charset="0"/>
              <a:cs typeface="Times New Roman" panose="02020603050405020304" pitchFamily="18" charset="0"/>
              <a:sym typeface="+mn-lt"/>
            </a:endParaRPr>
          </a:p>
        </p:txBody>
      </p:sp>
    </p:spTree>
    <p:extLst>
      <p:ext uri="{BB962C8B-B14F-4D97-AF65-F5344CB8AC3E}">
        <p14:creationId xmlns:p14="http://schemas.microsoft.com/office/powerpoint/2010/main" val="17072310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1+#ppt_w/2"/>
                                          </p:val>
                                        </p:tav>
                                        <p:tav tm="100000">
                                          <p:val>
                                            <p:strVal val="#ppt_x"/>
                                          </p:val>
                                        </p:tav>
                                      </p:tavLst>
                                    </p:anim>
                                    <p:anim calcmode="lin" valueType="num">
                                      <p:cBhvr additive="base">
                                        <p:cTn id="13" dur="500" fill="hold"/>
                                        <p:tgtEl>
                                          <p:spTgt spid="14"/>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0-#ppt_w/2"/>
                                          </p:val>
                                        </p:tav>
                                        <p:tav tm="100000">
                                          <p:val>
                                            <p:strVal val="#ppt_x"/>
                                          </p:val>
                                        </p:tav>
                                      </p:tavLst>
                                    </p:anim>
                                    <p:anim calcmode="lin" valueType="num">
                                      <p:cBhvr additive="base">
                                        <p:cTn id="18" dur="500" fill="hold"/>
                                        <p:tgtEl>
                                          <p:spTgt spid="13"/>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10" presetClass="entr" presetSubtype="0" fill="hold" grpId="0" nodeType="afterEffect">
                                  <p:stCondLst>
                                    <p:cond delay="0"/>
                                  </p:stCondLst>
                                  <p:iterate type="lt">
                                    <p:tmPct val="10000"/>
                                  </p:iterate>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par>
                          <p:cTn id="23" fill="hold">
                            <p:stCondLst>
                              <p:cond delay="4650"/>
                            </p:stCondLst>
                            <p:childTnLst>
                              <p:par>
                                <p:cTn id="24" presetID="10" presetClass="entr" presetSubtype="0" fill="hold" grpId="0" nodeType="afterEffect">
                                  <p:stCondLst>
                                    <p:cond delay="0"/>
                                  </p:stCondLst>
                                  <p:iterate type="lt">
                                    <p:tmPct val="10000"/>
                                  </p:iterate>
                                  <p:childTnLst>
                                    <p:set>
                                      <p:cBhvr>
                                        <p:cTn id="25" dur="1" fill="hold">
                                          <p:stCondLst>
                                            <p:cond delay="0"/>
                                          </p:stCondLst>
                                        </p:cTn>
                                        <p:tgtEl>
                                          <p:spTgt spid="20"/>
                                        </p:tgtEl>
                                        <p:attrNameLst>
                                          <p:attrName>style.visibility</p:attrName>
                                        </p:attrNameLst>
                                      </p:cBhvr>
                                      <p:to>
                                        <p:strVal val="visible"/>
                                      </p:to>
                                    </p:set>
                                    <p:animEffect transition="in" filter="fade">
                                      <p:cBhvr>
                                        <p:cTn id="26" dur="500"/>
                                        <p:tgtEl>
                                          <p:spTgt spid="20"/>
                                        </p:tgtEl>
                                      </p:cBhvr>
                                    </p:animEffect>
                                  </p:childTnLst>
                                </p:cTn>
                              </p:par>
                            </p:childTnLst>
                          </p:cTn>
                        </p:par>
                        <p:par>
                          <p:cTn id="27" fill="hold">
                            <p:stCondLst>
                              <p:cond delay="7950"/>
                            </p:stCondLst>
                            <p:childTnLst>
                              <p:par>
                                <p:cTn id="28" presetID="10" presetClass="entr" presetSubtype="0" fill="hold" grpId="0" nodeType="afterEffect">
                                  <p:stCondLst>
                                    <p:cond delay="0"/>
                                  </p:stCondLst>
                                  <p:iterate type="lt">
                                    <p:tmPct val="10000"/>
                                  </p:iterate>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cTn>
                              </p:par>
                              <p:par>
                                <p:cTn id="31" presetID="2" presetClass="entr" presetSubtype="8" fill="hold" nodeType="withEffect">
                                  <p:stCondLst>
                                    <p:cond delay="0"/>
                                  </p:stCondLst>
                                  <p:childTnLst>
                                    <p:set>
                                      <p:cBhvr>
                                        <p:cTn id="32" dur="1" fill="hold">
                                          <p:stCondLst>
                                            <p:cond delay="0"/>
                                          </p:stCondLst>
                                        </p:cTn>
                                        <p:tgtEl>
                                          <p:spTgt spid="22"/>
                                        </p:tgtEl>
                                        <p:attrNameLst>
                                          <p:attrName>style.visibility</p:attrName>
                                        </p:attrNameLst>
                                      </p:cBhvr>
                                      <p:to>
                                        <p:strVal val="visible"/>
                                      </p:to>
                                    </p:set>
                                    <p:anim calcmode="lin" valueType="num">
                                      <p:cBhvr additive="base">
                                        <p:cTn id="33" dur="750" fill="hold"/>
                                        <p:tgtEl>
                                          <p:spTgt spid="22"/>
                                        </p:tgtEl>
                                        <p:attrNameLst>
                                          <p:attrName>ppt_x</p:attrName>
                                        </p:attrNameLst>
                                      </p:cBhvr>
                                      <p:tavLst>
                                        <p:tav tm="0">
                                          <p:val>
                                            <p:strVal val="0-#ppt_w/2"/>
                                          </p:val>
                                        </p:tav>
                                        <p:tav tm="100000">
                                          <p:val>
                                            <p:strVal val="#ppt_x"/>
                                          </p:val>
                                        </p:tav>
                                      </p:tavLst>
                                    </p:anim>
                                    <p:anim calcmode="lin" valueType="num">
                                      <p:cBhvr additive="base">
                                        <p:cTn id="34" dur="750" fill="hold"/>
                                        <p:tgtEl>
                                          <p:spTgt spid="22"/>
                                        </p:tgtEl>
                                        <p:attrNameLst>
                                          <p:attrName>ppt_y</p:attrName>
                                        </p:attrNameLst>
                                      </p:cBhvr>
                                      <p:tavLst>
                                        <p:tav tm="0">
                                          <p:val>
                                            <p:strVal val="#ppt_y"/>
                                          </p:val>
                                        </p:tav>
                                        <p:tav tm="100000">
                                          <p:val>
                                            <p:strVal val="#ppt_y"/>
                                          </p:val>
                                        </p:tav>
                                      </p:tavLst>
                                    </p:anim>
                                  </p:childTnLst>
                                </p:cTn>
                              </p:par>
                            </p:childTnLst>
                          </p:cTn>
                        </p:par>
                        <p:par>
                          <p:cTn id="35" fill="hold">
                            <p:stCondLst>
                              <p:cond delay="12150"/>
                            </p:stCondLst>
                            <p:childTnLst>
                              <p:par>
                                <p:cTn id="36" presetID="49" presetClass="entr" presetSubtype="0" decel="100000" fill="hold" grpId="0" nodeType="afterEffect">
                                  <p:stCondLst>
                                    <p:cond delay="0"/>
                                  </p:stCondLst>
                                  <p:iterate type="lt">
                                    <p:tmPct val="10000"/>
                                  </p:iterate>
                                  <p:childTnLst>
                                    <p:set>
                                      <p:cBhvr>
                                        <p:cTn id="37" dur="1" fill="hold">
                                          <p:stCondLst>
                                            <p:cond delay="0"/>
                                          </p:stCondLst>
                                        </p:cTn>
                                        <p:tgtEl>
                                          <p:spTgt spid="24"/>
                                        </p:tgtEl>
                                        <p:attrNameLst>
                                          <p:attrName>style.visibility</p:attrName>
                                        </p:attrNameLst>
                                      </p:cBhvr>
                                      <p:to>
                                        <p:strVal val="visible"/>
                                      </p:to>
                                    </p:set>
                                    <p:anim calcmode="lin" valueType="num">
                                      <p:cBhvr>
                                        <p:cTn id="38" dur="500" fill="hold"/>
                                        <p:tgtEl>
                                          <p:spTgt spid="24"/>
                                        </p:tgtEl>
                                        <p:attrNameLst>
                                          <p:attrName>ppt_w</p:attrName>
                                        </p:attrNameLst>
                                      </p:cBhvr>
                                      <p:tavLst>
                                        <p:tav tm="0">
                                          <p:val>
                                            <p:fltVal val="0"/>
                                          </p:val>
                                        </p:tav>
                                        <p:tav tm="100000">
                                          <p:val>
                                            <p:strVal val="#ppt_w"/>
                                          </p:val>
                                        </p:tav>
                                      </p:tavLst>
                                    </p:anim>
                                    <p:anim calcmode="lin" valueType="num">
                                      <p:cBhvr>
                                        <p:cTn id="39" dur="500" fill="hold"/>
                                        <p:tgtEl>
                                          <p:spTgt spid="24"/>
                                        </p:tgtEl>
                                        <p:attrNameLst>
                                          <p:attrName>ppt_h</p:attrName>
                                        </p:attrNameLst>
                                      </p:cBhvr>
                                      <p:tavLst>
                                        <p:tav tm="0">
                                          <p:val>
                                            <p:fltVal val="0"/>
                                          </p:val>
                                        </p:tav>
                                        <p:tav tm="100000">
                                          <p:val>
                                            <p:strVal val="#ppt_h"/>
                                          </p:val>
                                        </p:tav>
                                      </p:tavLst>
                                    </p:anim>
                                    <p:anim calcmode="lin" valueType="num">
                                      <p:cBhvr>
                                        <p:cTn id="40" dur="500" fill="hold"/>
                                        <p:tgtEl>
                                          <p:spTgt spid="24"/>
                                        </p:tgtEl>
                                        <p:attrNameLst>
                                          <p:attrName>style.rotation</p:attrName>
                                        </p:attrNameLst>
                                      </p:cBhvr>
                                      <p:tavLst>
                                        <p:tav tm="0">
                                          <p:val>
                                            <p:fltVal val="360"/>
                                          </p:val>
                                        </p:tav>
                                        <p:tav tm="100000">
                                          <p:val>
                                            <p:fltVal val="0"/>
                                          </p:val>
                                        </p:tav>
                                      </p:tavLst>
                                    </p:anim>
                                    <p:animEffect transition="in" filter="fade">
                                      <p:cBhvr>
                                        <p:cTn id="4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P spid="20" grpId="0"/>
      <p:bldP spid="2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6B1B119-018F-F90C-E4BD-6934B52443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85950" y="1676400"/>
            <a:ext cx="8420100" cy="3505200"/>
          </a:xfrm>
          <a:prstGeom prst="rect">
            <a:avLst/>
          </a:prstGeom>
        </p:spPr>
      </p:pic>
    </p:spTree>
    <p:extLst>
      <p:ext uri="{BB962C8B-B14F-4D97-AF65-F5344CB8AC3E}">
        <p14:creationId xmlns:p14="http://schemas.microsoft.com/office/powerpoint/2010/main" val="3369310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11B1128C-568C-E19C-6368-FFA4D94FD845}"/>
              </a:ext>
            </a:extLst>
          </p:cNvPr>
          <p:cNvGraphicFramePr>
            <a:graphicFrameLocks noGrp="1"/>
          </p:cNvGraphicFramePr>
          <p:nvPr>
            <p:extLst>
              <p:ext uri="{D42A27DB-BD31-4B8C-83A1-F6EECF244321}">
                <p14:modId xmlns:p14="http://schemas.microsoft.com/office/powerpoint/2010/main" val="681671060"/>
              </p:ext>
            </p:extLst>
          </p:nvPr>
        </p:nvGraphicFramePr>
        <p:xfrm>
          <a:off x="821803" y="439839"/>
          <a:ext cx="10637134" cy="6183831"/>
        </p:xfrm>
        <a:graphic>
          <a:graphicData uri="http://schemas.openxmlformats.org/drawingml/2006/table">
            <a:tbl>
              <a:tblPr firstRow="1" firstCol="1" bandRow="1">
                <a:tableStyleId>{912C8C85-51F0-491E-9774-3900AFEF0FD7}</a:tableStyleId>
              </a:tblPr>
              <a:tblGrid>
                <a:gridCol w="5058136">
                  <a:extLst>
                    <a:ext uri="{9D8B030D-6E8A-4147-A177-3AD203B41FA5}">
                      <a16:colId xmlns:a16="http://schemas.microsoft.com/office/drawing/2014/main" val="2428691705"/>
                    </a:ext>
                  </a:extLst>
                </a:gridCol>
                <a:gridCol w="5578998">
                  <a:extLst>
                    <a:ext uri="{9D8B030D-6E8A-4147-A177-3AD203B41FA5}">
                      <a16:colId xmlns:a16="http://schemas.microsoft.com/office/drawing/2014/main" val="885451067"/>
                    </a:ext>
                  </a:extLst>
                </a:gridCol>
              </a:tblGrid>
              <a:tr h="1717839">
                <a:tc gridSpan="2">
                  <a:txBody>
                    <a:bodyPr/>
                    <a:lstStyle/>
                    <a:p>
                      <a:pPr algn="just">
                        <a:lnSpc>
                          <a:spcPct val="115000"/>
                        </a:lnSpc>
                      </a:pPr>
                      <a:r>
                        <a:rPr lang="vi-VN" sz="2400" dirty="0">
                          <a:effectLst/>
                          <a:latin typeface="Times New Roman" panose="02020603050405020304" pitchFamily="18" charset="0"/>
                          <a:cs typeface="Times New Roman" panose="02020603050405020304" pitchFamily="18" charset="0"/>
                        </a:rPr>
                        <a:t>Phiếu số 1: Tìm và giải nghĩa của các từ địa phương trong những câu dưới đây. Các từ đó được sử dụng ở vùng miền nào và có tác dụng gì trong việc phản ánh con người, sự vật ở đoạn trích “Người đàn ông cô độc giữa rừng”?</a:t>
                      </a:r>
                      <a:endParaRPr lang="en-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9766" marR="49766" marT="0" marB="0" anchor="ctr">
                    <a:lnL w="12700" cap="flat" cmpd="sng" algn="ctr">
                      <a:solidFill>
                        <a:srgbClr val="44947F"/>
                      </a:solidFill>
                      <a:prstDash val="solid"/>
                      <a:round/>
                      <a:headEnd type="none" w="med" len="med"/>
                      <a:tailEnd type="none" w="med" len="med"/>
                    </a:lnL>
                    <a:lnR w="12700" cap="flat" cmpd="sng" algn="ctr">
                      <a:solidFill>
                        <a:srgbClr val="44947F"/>
                      </a:solidFill>
                      <a:prstDash val="solid"/>
                      <a:round/>
                      <a:headEnd type="none" w="med" len="med"/>
                      <a:tailEnd type="none" w="med" len="med"/>
                    </a:lnR>
                    <a:lnT w="12700" cap="flat" cmpd="sng" algn="ctr">
                      <a:solidFill>
                        <a:srgbClr val="44947F"/>
                      </a:solidFill>
                      <a:prstDash val="solid"/>
                      <a:round/>
                      <a:headEnd type="none" w="med" len="med"/>
                      <a:tailEnd type="none" w="med" len="med"/>
                    </a:lnT>
                    <a:lnB w="12700" cap="flat" cmpd="sng" algn="ctr">
                      <a:solidFill>
                        <a:srgbClr val="44947F"/>
                      </a:solidFill>
                      <a:prstDash val="solid"/>
                      <a:round/>
                      <a:headEnd type="none" w="med" len="med"/>
                      <a:tailEnd type="none" w="med" len="med"/>
                    </a:lnB>
                  </a:tcPr>
                </a:tc>
                <a:tc hMerge="1">
                  <a:txBody>
                    <a:bodyPr/>
                    <a:lstStyle/>
                    <a:p>
                      <a:endParaRPr lang="en-VN"/>
                    </a:p>
                  </a:txBody>
                  <a:tcPr/>
                </a:tc>
                <a:extLst>
                  <a:ext uri="{0D108BD9-81ED-4DB2-BD59-A6C34878D82A}">
                    <a16:rowId xmlns:a16="http://schemas.microsoft.com/office/drawing/2014/main" val="2072437502"/>
                  </a:ext>
                </a:extLst>
              </a:tr>
              <a:tr h="569783">
                <a:tc>
                  <a:txBody>
                    <a:bodyPr/>
                    <a:lstStyle/>
                    <a:p>
                      <a:pPr algn="ctr">
                        <a:lnSpc>
                          <a:spcPct val="115000"/>
                        </a:lnSpc>
                      </a:pPr>
                      <a:r>
                        <a:rPr lang="vi-VN" sz="2400" b="1" dirty="0">
                          <a:effectLst/>
                          <a:latin typeface="Times New Roman" panose="02020603050405020304" pitchFamily="18" charset="0"/>
                          <a:cs typeface="Times New Roman" panose="02020603050405020304" pitchFamily="18" charset="0"/>
                        </a:rPr>
                        <a:t>Câu văn</a:t>
                      </a:r>
                      <a:endParaRPr lang="en-VN"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9766" marR="49766" marT="0" marB="0" anchor="ctr">
                    <a:lnL w="12700" cap="flat" cmpd="sng" algn="ctr">
                      <a:solidFill>
                        <a:srgbClr val="44947F"/>
                      </a:solidFill>
                      <a:prstDash val="solid"/>
                      <a:round/>
                      <a:headEnd type="none" w="med" len="med"/>
                      <a:tailEnd type="none" w="med" len="med"/>
                    </a:lnL>
                    <a:lnR w="12700" cap="flat" cmpd="sng" algn="ctr">
                      <a:solidFill>
                        <a:srgbClr val="44947F"/>
                      </a:solidFill>
                      <a:prstDash val="solid"/>
                      <a:round/>
                      <a:headEnd type="none" w="med" len="med"/>
                      <a:tailEnd type="none" w="med" len="med"/>
                    </a:lnR>
                    <a:lnT w="12700" cap="flat" cmpd="sng" algn="ctr">
                      <a:solidFill>
                        <a:srgbClr val="44947F"/>
                      </a:solidFill>
                      <a:prstDash val="solid"/>
                      <a:round/>
                      <a:headEnd type="none" w="med" len="med"/>
                      <a:tailEnd type="none" w="med" len="med"/>
                    </a:lnT>
                    <a:lnB w="12700" cap="flat" cmpd="sng" algn="ctr">
                      <a:solidFill>
                        <a:srgbClr val="44947F"/>
                      </a:solidFill>
                      <a:prstDash val="solid"/>
                      <a:round/>
                      <a:headEnd type="none" w="med" len="med"/>
                      <a:tailEnd type="none" w="med" len="med"/>
                    </a:lnB>
                    <a:solidFill>
                      <a:schemeClr val="bg1"/>
                    </a:solidFill>
                  </a:tcPr>
                </a:tc>
                <a:tc>
                  <a:txBody>
                    <a:bodyPr/>
                    <a:lstStyle/>
                    <a:p>
                      <a:pPr algn="ctr">
                        <a:lnSpc>
                          <a:spcPct val="115000"/>
                        </a:lnSpc>
                      </a:pPr>
                      <a:r>
                        <a:rPr lang="vi-VN" sz="2400" b="1" dirty="0">
                          <a:effectLst/>
                          <a:latin typeface="Times New Roman" panose="02020603050405020304" pitchFamily="18" charset="0"/>
                          <a:cs typeface="Times New Roman" panose="02020603050405020304" pitchFamily="18" charset="0"/>
                        </a:rPr>
                        <a:t>Từ địa phương – nghĩa của từ địa phương</a:t>
                      </a:r>
                      <a:endParaRPr lang="en-VN"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9766" marR="49766" marT="0" marB="0" anchor="ctr">
                    <a:lnL w="12700" cap="flat" cmpd="sng" algn="ctr">
                      <a:solidFill>
                        <a:srgbClr val="44947F"/>
                      </a:solidFill>
                      <a:prstDash val="solid"/>
                      <a:round/>
                      <a:headEnd type="none" w="med" len="med"/>
                      <a:tailEnd type="none" w="med" len="med"/>
                    </a:lnL>
                    <a:lnR w="12700" cap="flat" cmpd="sng" algn="ctr">
                      <a:solidFill>
                        <a:srgbClr val="44947F"/>
                      </a:solidFill>
                      <a:prstDash val="solid"/>
                      <a:round/>
                      <a:headEnd type="none" w="med" len="med"/>
                      <a:tailEnd type="none" w="med" len="med"/>
                    </a:lnR>
                    <a:lnT w="12700" cap="flat" cmpd="sng" algn="ctr">
                      <a:solidFill>
                        <a:srgbClr val="44947F"/>
                      </a:solidFill>
                      <a:prstDash val="solid"/>
                      <a:round/>
                      <a:headEnd type="none" w="med" len="med"/>
                      <a:tailEnd type="none" w="med" len="med"/>
                    </a:lnT>
                    <a:lnB w="12700" cap="flat" cmpd="sng" algn="ctr">
                      <a:solidFill>
                        <a:srgbClr val="44947F"/>
                      </a:solidFill>
                      <a:prstDash val="solid"/>
                      <a:round/>
                      <a:headEnd type="none" w="med" len="med"/>
                      <a:tailEnd type="none" w="med" len="med"/>
                    </a:lnB>
                    <a:solidFill>
                      <a:schemeClr val="bg1"/>
                    </a:solidFill>
                  </a:tcPr>
                </a:tc>
                <a:extLst>
                  <a:ext uri="{0D108BD9-81ED-4DB2-BD59-A6C34878D82A}">
                    <a16:rowId xmlns:a16="http://schemas.microsoft.com/office/drawing/2014/main" val="3463285025"/>
                  </a:ext>
                </a:extLst>
              </a:tr>
              <a:tr h="569783">
                <a:tc>
                  <a:txBody>
                    <a:bodyPr/>
                    <a:lstStyle/>
                    <a:p>
                      <a:pPr algn="just">
                        <a:lnSpc>
                          <a:spcPct val="115000"/>
                        </a:lnSpc>
                      </a:pPr>
                      <a:r>
                        <a:rPr lang="vi-VN" sz="2400" b="0" i="1" dirty="0">
                          <a:effectLst/>
                          <a:latin typeface="Times New Roman" panose="02020603050405020304" pitchFamily="18" charset="0"/>
                          <a:cs typeface="Times New Roman" panose="02020603050405020304" pitchFamily="18" charset="0"/>
                        </a:rPr>
                        <a:t>a. Tía thấy con ngủ say, tía không gọi.</a:t>
                      </a:r>
                      <a:endParaRPr lang="en-VN" sz="2400" b="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9766" marR="49766" marT="0" marB="0" anchor="ctr">
                    <a:lnL w="12700" cap="flat" cmpd="sng" algn="ctr">
                      <a:solidFill>
                        <a:srgbClr val="44947F"/>
                      </a:solidFill>
                      <a:prstDash val="solid"/>
                      <a:round/>
                      <a:headEnd type="none" w="med" len="med"/>
                      <a:tailEnd type="none" w="med" len="med"/>
                    </a:lnL>
                    <a:lnR w="12700" cap="flat" cmpd="sng" algn="ctr">
                      <a:solidFill>
                        <a:srgbClr val="44947F"/>
                      </a:solidFill>
                      <a:prstDash val="solid"/>
                      <a:round/>
                      <a:headEnd type="none" w="med" len="med"/>
                      <a:tailEnd type="none" w="med" len="med"/>
                    </a:lnR>
                    <a:lnT w="12700" cap="flat" cmpd="sng" algn="ctr">
                      <a:solidFill>
                        <a:srgbClr val="44947F"/>
                      </a:solidFill>
                      <a:prstDash val="solid"/>
                      <a:round/>
                      <a:headEnd type="none" w="med" len="med"/>
                      <a:tailEnd type="none" w="med" len="med"/>
                    </a:lnT>
                    <a:lnB w="12700" cap="flat" cmpd="sng" algn="ctr">
                      <a:solidFill>
                        <a:srgbClr val="44947F"/>
                      </a:solidFill>
                      <a:prstDash val="solid"/>
                      <a:round/>
                      <a:headEnd type="none" w="med" len="med"/>
                      <a:tailEnd type="none" w="med" len="med"/>
                    </a:lnB>
                    <a:solidFill>
                      <a:schemeClr val="bg1"/>
                    </a:solidFill>
                  </a:tcPr>
                </a:tc>
                <a:tc>
                  <a:txBody>
                    <a:bodyPr/>
                    <a:lstStyle/>
                    <a:p>
                      <a:pPr algn="just">
                        <a:lnSpc>
                          <a:spcPct val="115000"/>
                        </a:lnSpc>
                      </a:pPr>
                      <a:r>
                        <a:rPr lang="vi-VN" sz="2400">
                          <a:effectLst/>
                          <a:latin typeface="Times New Roman" panose="02020603050405020304" pitchFamily="18" charset="0"/>
                          <a:cs typeface="Times New Roman" panose="02020603050405020304" pitchFamily="18" charset="0"/>
                        </a:rPr>
                        <a:t> </a:t>
                      </a:r>
                      <a:endParaRPr lang="en-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9766" marR="49766" marT="0" marB="0" anchor="ctr">
                    <a:lnL w="12700" cap="flat" cmpd="sng" algn="ctr">
                      <a:solidFill>
                        <a:srgbClr val="44947F"/>
                      </a:solidFill>
                      <a:prstDash val="solid"/>
                      <a:round/>
                      <a:headEnd type="none" w="med" len="med"/>
                      <a:tailEnd type="none" w="med" len="med"/>
                    </a:lnL>
                    <a:lnR w="12700" cap="flat" cmpd="sng" algn="ctr">
                      <a:solidFill>
                        <a:srgbClr val="44947F"/>
                      </a:solidFill>
                      <a:prstDash val="solid"/>
                      <a:round/>
                      <a:headEnd type="none" w="med" len="med"/>
                      <a:tailEnd type="none" w="med" len="med"/>
                    </a:lnR>
                    <a:lnT w="12700" cap="flat" cmpd="sng" algn="ctr">
                      <a:solidFill>
                        <a:srgbClr val="44947F"/>
                      </a:solidFill>
                      <a:prstDash val="solid"/>
                      <a:round/>
                      <a:headEnd type="none" w="med" len="med"/>
                      <a:tailEnd type="none" w="med" len="med"/>
                    </a:lnT>
                    <a:lnB w="12700" cap="flat" cmpd="sng" algn="ctr">
                      <a:solidFill>
                        <a:srgbClr val="44947F"/>
                      </a:solidFill>
                      <a:prstDash val="solid"/>
                      <a:round/>
                      <a:headEnd type="none" w="med" len="med"/>
                      <a:tailEnd type="none" w="med" len="med"/>
                    </a:lnB>
                    <a:solidFill>
                      <a:schemeClr val="bg1"/>
                    </a:solidFill>
                  </a:tcPr>
                </a:tc>
                <a:extLst>
                  <a:ext uri="{0D108BD9-81ED-4DB2-BD59-A6C34878D82A}">
                    <a16:rowId xmlns:a16="http://schemas.microsoft.com/office/drawing/2014/main" val="3730694810"/>
                  </a:ext>
                </a:extLst>
              </a:tr>
              <a:tr h="569783">
                <a:tc>
                  <a:txBody>
                    <a:bodyPr/>
                    <a:lstStyle/>
                    <a:p>
                      <a:pPr algn="just">
                        <a:lnSpc>
                          <a:spcPct val="115000"/>
                        </a:lnSpc>
                      </a:pPr>
                      <a:r>
                        <a:rPr lang="vi-VN" sz="2400" b="0" i="1">
                          <a:effectLst/>
                          <a:latin typeface="Times New Roman" panose="02020603050405020304" pitchFamily="18" charset="0"/>
                          <a:cs typeface="Times New Roman" panose="02020603050405020304" pitchFamily="18" charset="0"/>
                        </a:rPr>
                        <a:t>b. Điều đó, má nuôi tôi quả quyết…</a:t>
                      </a:r>
                      <a:endParaRPr lang="en-VN" sz="2400" b="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9766" marR="49766" marT="0" marB="0" anchor="ctr">
                    <a:lnL w="12700" cap="flat" cmpd="sng" algn="ctr">
                      <a:solidFill>
                        <a:srgbClr val="44947F"/>
                      </a:solidFill>
                      <a:prstDash val="solid"/>
                      <a:round/>
                      <a:headEnd type="none" w="med" len="med"/>
                      <a:tailEnd type="none" w="med" len="med"/>
                    </a:lnL>
                    <a:lnR w="12700" cap="flat" cmpd="sng" algn="ctr">
                      <a:solidFill>
                        <a:srgbClr val="44947F"/>
                      </a:solidFill>
                      <a:prstDash val="solid"/>
                      <a:round/>
                      <a:headEnd type="none" w="med" len="med"/>
                      <a:tailEnd type="none" w="med" len="med"/>
                    </a:lnR>
                    <a:lnT w="12700" cap="flat" cmpd="sng" algn="ctr">
                      <a:solidFill>
                        <a:srgbClr val="44947F"/>
                      </a:solidFill>
                      <a:prstDash val="solid"/>
                      <a:round/>
                      <a:headEnd type="none" w="med" len="med"/>
                      <a:tailEnd type="none" w="med" len="med"/>
                    </a:lnT>
                    <a:lnB w="12700" cap="flat" cmpd="sng" algn="ctr">
                      <a:solidFill>
                        <a:srgbClr val="44947F"/>
                      </a:solidFill>
                      <a:prstDash val="solid"/>
                      <a:round/>
                      <a:headEnd type="none" w="med" len="med"/>
                      <a:tailEnd type="none" w="med" len="med"/>
                    </a:lnB>
                    <a:solidFill>
                      <a:schemeClr val="bg1"/>
                    </a:solidFill>
                  </a:tcPr>
                </a:tc>
                <a:tc>
                  <a:txBody>
                    <a:bodyPr/>
                    <a:lstStyle/>
                    <a:p>
                      <a:pPr algn="just">
                        <a:lnSpc>
                          <a:spcPct val="115000"/>
                        </a:lnSpc>
                      </a:pPr>
                      <a:r>
                        <a:rPr lang="vi-VN" sz="2400">
                          <a:effectLst/>
                          <a:latin typeface="Times New Roman" panose="02020603050405020304" pitchFamily="18" charset="0"/>
                          <a:cs typeface="Times New Roman" panose="02020603050405020304" pitchFamily="18" charset="0"/>
                        </a:rPr>
                        <a:t> </a:t>
                      </a:r>
                      <a:endParaRPr lang="en-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9766" marR="49766" marT="0" marB="0" anchor="ctr">
                    <a:lnL w="12700" cap="flat" cmpd="sng" algn="ctr">
                      <a:solidFill>
                        <a:srgbClr val="44947F"/>
                      </a:solidFill>
                      <a:prstDash val="solid"/>
                      <a:round/>
                      <a:headEnd type="none" w="med" len="med"/>
                      <a:tailEnd type="none" w="med" len="med"/>
                    </a:lnL>
                    <a:lnR w="12700" cap="flat" cmpd="sng" algn="ctr">
                      <a:solidFill>
                        <a:srgbClr val="44947F"/>
                      </a:solidFill>
                      <a:prstDash val="solid"/>
                      <a:round/>
                      <a:headEnd type="none" w="med" len="med"/>
                      <a:tailEnd type="none" w="med" len="med"/>
                    </a:lnR>
                    <a:lnT w="12700" cap="flat" cmpd="sng" algn="ctr">
                      <a:solidFill>
                        <a:srgbClr val="44947F"/>
                      </a:solidFill>
                      <a:prstDash val="solid"/>
                      <a:round/>
                      <a:headEnd type="none" w="med" len="med"/>
                      <a:tailEnd type="none" w="med" len="med"/>
                    </a:lnT>
                    <a:lnB w="12700" cap="flat" cmpd="sng" algn="ctr">
                      <a:solidFill>
                        <a:srgbClr val="44947F"/>
                      </a:solidFill>
                      <a:prstDash val="solid"/>
                      <a:round/>
                      <a:headEnd type="none" w="med" len="med"/>
                      <a:tailEnd type="none" w="med" len="med"/>
                    </a:lnB>
                    <a:solidFill>
                      <a:schemeClr val="bg1"/>
                    </a:solidFill>
                  </a:tcPr>
                </a:tc>
                <a:extLst>
                  <a:ext uri="{0D108BD9-81ED-4DB2-BD59-A6C34878D82A}">
                    <a16:rowId xmlns:a16="http://schemas.microsoft.com/office/drawing/2014/main" val="1717926366"/>
                  </a:ext>
                </a:extLst>
              </a:tr>
              <a:tr h="1141583">
                <a:tc>
                  <a:txBody>
                    <a:bodyPr/>
                    <a:lstStyle/>
                    <a:p>
                      <a:pPr algn="just">
                        <a:lnSpc>
                          <a:spcPct val="115000"/>
                        </a:lnSpc>
                      </a:pPr>
                      <a:r>
                        <a:rPr lang="vi-VN" sz="2400" b="0" i="1">
                          <a:effectLst/>
                          <a:latin typeface="Times New Roman" panose="02020603050405020304" pitchFamily="18" charset="0"/>
                          <a:cs typeface="Times New Roman" panose="02020603050405020304" pitchFamily="18" charset="0"/>
                        </a:rPr>
                        <a:t>c. Chú em cầm hộ lọ muối chỗ bách kia đưa giùm qua chút!</a:t>
                      </a:r>
                      <a:endParaRPr lang="en-VN" sz="2400" b="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9766" marR="49766" marT="0" marB="0" anchor="ctr">
                    <a:lnL w="12700" cap="flat" cmpd="sng" algn="ctr">
                      <a:solidFill>
                        <a:srgbClr val="44947F"/>
                      </a:solidFill>
                      <a:prstDash val="solid"/>
                      <a:round/>
                      <a:headEnd type="none" w="med" len="med"/>
                      <a:tailEnd type="none" w="med" len="med"/>
                    </a:lnL>
                    <a:lnR w="12700" cap="flat" cmpd="sng" algn="ctr">
                      <a:solidFill>
                        <a:srgbClr val="44947F"/>
                      </a:solidFill>
                      <a:prstDash val="solid"/>
                      <a:round/>
                      <a:headEnd type="none" w="med" len="med"/>
                      <a:tailEnd type="none" w="med" len="med"/>
                    </a:lnR>
                    <a:lnT w="12700" cap="flat" cmpd="sng" algn="ctr">
                      <a:solidFill>
                        <a:srgbClr val="44947F"/>
                      </a:solidFill>
                      <a:prstDash val="solid"/>
                      <a:round/>
                      <a:headEnd type="none" w="med" len="med"/>
                      <a:tailEnd type="none" w="med" len="med"/>
                    </a:lnT>
                    <a:lnB w="12700" cap="flat" cmpd="sng" algn="ctr">
                      <a:solidFill>
                        <a:srgbClr val="44947F"/>
                      </a:solidFill>
                      <a:prstDash val="solid"/>
                      <a:round/>
                      <a:headEnd type="none" w="med" len="med"/>
                      <a:tailEnd type="none" w="med" len="med"/>
                    </a:lnB>
                    <a:solidFill>
                      <a:schemeClr val="bg1"/>
                    </a:solidFill>
                  </a:tcPr>
                </a:tc>
                <a:tc>
                  <a:txBody>
                    <a:bodyPr/>
                    <a:lstStyle/>
                    <a:p>
                      <a:pPr algn="just">
                        <a:lnSpc>
                          <a:spcPct val="115000"/>
                        </a:lnSpc>
                      </a:pPr>
                      <a:r>
                        <a:rPr lang="vi-VN" sz="2400">
                          <a:effectLst/>
                          <a:latin typeface="Times New Roman" panose="02020603050405020304" pitchFamily="18" charset="0"/>
                          <a:cs typeface="Times New Roman" panose="02020603050405020304" pitchFamily="18" charset="0"/>
                        </a:rPr>
                        <a:t> </a:t>
                      </a:r>
                      <a:endParaRPr lang="en-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9766" marR="49766" marT="0" marB="0" anchor="ctr">
                    <a:lnL w="12700" cap="flat" cmpd="sng" algn="ctr">
                      <a:solidFill>
                        <a:srgbClr val="44947F"/>
                      </a:solidFill>
                      <a:prstDash val="solid"/>
                      <a:round/>
                      <a:headEnd type="none" w="med" len="med"/>
                      <a:tailEnd type="none" w="med" len="med"/>
                    </a:lnL>
                    <a:lnR w="12700" cap="flat" cmpd="sng" algn="ctr">
                      <a:solidFill>
                        <a:srgbClr val="44947F"/>
                      </a:solidFill>
                      <a:prstDash val="solid"/>
                      <a:round/>
                      <a:headEnd type="none" w="med" len="med"/>
                      <a:tailEnd type="none" w="med" len="med"/>
                    </a:lnR>
                    <a:lnT w="12700" cap="flat" cmpd="sng" algn="ctr">
                      <a:solidFill>
                        <a:srgbClr val="44947F"/>
                      </a:solidFill>
                      <a:prstDash val="solid"/>
                      <a:round/>
                      <a:headEnd type="none" w="med" len="med"/>
                      <a:tailEnd type="none" w="med" len="med"/>
                    </a:lnT>
                    <a:lnB w="12700" cap="flat" cmpd="sng" algn="ctr">
                      <a:solidFill>
                        <a:srgbClr val="44947F"/>
                      </a:solidFill>
                      <a:prstDash val="solid"/>
                      <a:round/>
                      <a:headEnd type="none" w="med" len="med"/>
                      <a:tailEnd type="none" w="med" len="med"/>
                    </a:lnB>
                    <a:solidFill>
                      <a:schemeClr val="bg1"/>
                    </a:solidFill>
                  </a:tcPr>
                </a:tc>
                <a:extLst>
                  <a:ext uri="{0D108BD9-81ED-4DB2-BD59-A6C34878D82A}">
                    <a16:rowId xmlns:a16="http://schemas.microsoft.com/office/drawing/2014/main" val="2378682788"/>
                  </a:ext>
                </a:extLst>
              </a:tr>
              <a:tr h="757414">
                <a:tc>
                  <a:txBody>
                    <a:bodyPr/>
                    <a:lstStyle/>
                    <a:p>
                      <a:pPr algn="just">
                        <a:lnSpc>
                          <a:spcPct val="115000"/>
                        </a:lnSpc>
                      </a:pPr>
                      <a:r>
                        <a:rPr lang="vi-VN" sz="2400" b="0" i="1" dirty="0">
                          <a:effectLst/>
                          <a:latin typeface="Times New Roman" panose="02020603050405020304" pitchFamily="18" charset="0"/>
                          <a:cs typeface="Times New Roman" panose="02020603050405020304" pitchFamily="18" charset="0"/>
                        </a:rPr>
                        <a:t>d. Bả không thua anh em ta một bước nào đâu.</a:t>
                      </a:r>
                      <a:endParaRPr lang="en-VN" sz="2400" b="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9766" marR="49766" marT="0" marB="0" anchor="ctr">
                    <a:lnL w="12700" cap="flat" cmpd="sng" algn="ctr">
                      <a:solidFill>
                        <a:srgbClr val="44947F"/>
                      </a:solidFill>
                      <a:prstDash val="solid"/>
                      <a:round/>
                      <a:headEnd type="none" w="med" len="med"/>
                      <a:tailEnd type="none" w="med" len="med"/>
                    </a:lnL>
                    <a:lnR w="12700" cap="flat" cmpd="sng" algn="ctr">
                      <a:solidFill>
                        <a:srgbClr val="44947F"/>
                      </a:solidFill>
                      <a:prstDash val="solid"/>
                      <a:round/>
                      <a:headEnd type="none" w="med" len="med"/>
                      <a:tailEnd type="none" w="med" len="med"/>
                    </a:lnR>
                    <a:lnT w="12700" cap="flat" cmpd="sng" algn="ctr">
                      <a:solidFill>
                        <a:srgbClr val="44947F"/>
                      </a:solidFill>
                      <a:prstDash val="solid"/>
                      <a:round/>
                      <a:headEnd type="none" w="med" len="med"/>
                      <a:tailEnd type="none" w="med" len="med"/>
                    </a:lnT>
                    <a:lnB w="12700" cap="flat" cmpd="sng" algn="ctr">
                      <a:solidFill>
                        <a:srgbClr val="44947F"/>
                      </a:solidFill>
                      <a:prstDash val="solid"/>
                      <a:round/>
                      <a:headEnd type="none" w="med" len="med"/>
                      <a:tailEnd type="none" w="med" len="med"/>
                    </a:lnB>
                    <a:solidFill>
                      <a:schemeClr val="bg1"/>
                    </a:solidFill>
                  </a:tcPr>
                </a:tc>
                <a:tc>
                  <a:txBody>
                    <a:bodyPr/>
                    <a:lstStyle/>
                    <a:p>
                      <a:pPr algn="just">
                        <a:lnSpc>
                          <a:spcPct val="115000"/>
                        </a:lnSpc>
                      </a:pPr>
                      <a:r>
                        <a:rPr lang="vi-VN" sz="2400">
                          <a:effectLst/>
                          <a:latin typeface="Times New Roman" panose="02020603050405020304" pitchFamily="18" charset="0"/>
                          <a:cs typeface="Times New Roman" panose="02020603050405020304" pitchFamily="18" charset="0"/>
                        </a:rPr>
                        <a:t> </a:t>
                      </a:r>
                      <a:endParaRPr lang="en-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9766" marR="49766" marT="0" marB="0" anchor="ctr">
                    <a:lnL w="12700" cap="flat" cmpd="sng" algn="ctr">
                      <a:solidFill>
                        <a:srgbClr val="44947F"/>
                      </a:solidFill>
                      <a:prstDash val="solid"/>
                      <a:round/>
                      <a:headEnd type="none" w="med" len="med"/>
                      <a:tailEnd type="none" w="med" len="med"/>
                    </a:lnL>
                    <a:lnR w="12700" cap="flat" cmpd="sng" algn="ctr">
                      <a:solidFill>
                        <a:srgbClr val="44947F"/>
                      </a:solidFill>
                      <a:prstDash val="solid"/>
                      <a:round/>
                      <a:headEnd type="none" w="med" len="med"/>
                      <a:tailEnd type="none" w="med" len="med"/>
                    </a:lnR>
                    <a:lnT w="12700" cap="flat" cmpd="sng" algn="ctr">
                      <a:solidFill>
                        <a:srgbClr val="44947F"/>
                      </a:solidFill>
                      <a:prstDash val="solid"/>
                      <a:round/>
                      <a:headEnd type="none" w="med" len="med"/>
                      <a:tailEnd type="none" w="med" len="med"/>
                    </a:lnT>
                    <a:lnB w="12700" cap="flat" cmpd="sng" algn="ctr">
                      <a:solidFill>
                        <a:srgbClr val="44947F"/>
                      </a:solidFill>
                      <a:prstDash val="solid"/>
                      <a:round/>
                      <a:headEnd type="none" w="med" len="med"/>
                      <a:tailEnd type="none" w="med" len="med"/>
                    </a:lnB>
                    <a:solidFill>
                      <a:schemeClr val="bg1"/>
                    </a:solidFill>
                  </a:tcPr>
                </a:tc>
                <a:extLst>
                  <a:ext uri="{0D108BD9-81ED-4DB2-BD59-A6C34878D82A}">
                    <a16:rowId xmlns:a16="http://schemas.microsoft.com/office/drawing/2014/main" val="4154168376"/>
                  </a:ext>
                </a:extLst>
              </a:tr>
              <a:tr h="565329">
                <a:tc gridSpan="2">
                  <a:txBody>
                    <a:bodyPr/>
                    <a:lstStyle/>
                    <a:p>
                      <a:pPr algn="just">
                        <a:lnSpc>
                          <a:spcPct val="115000"/>
                        </a:lnSpc>
                      </a:pPr>
                      <a:r>
                        <a:rPr lang="vi-VN" sz="2400" dirty="0">
                          <a:effectLst/>
                          <a:latin typeface="Times New Roman" panose="02020603050405020304" pitchFamily="18" charset="0"/>
                          <a:cs typeface="Times New Roman" panose="02020603050405020304" pitchFamily="18" charset="0"/>
                        </a:rPr>
                        <a:t>=&gt; Vùng miền sử dụng - Tác dụng:</a:t>
                      </a:r>
                      <a:endParaRPr lang="en-VN" sz="2400" dirty="0">
                        <a:effectLst/>
                        <a:latin typeface="Times New Roman" panose="02020603050405020304" pitchFamily="18" charset="0"/>
                        <a:cs typeface="Times New Roman" panose="02020603050405020304" pitchFamily="18" charset="0"/>
                      </a:endParaRPr>
                    </a:p>
                    <a:p>
                      <a:pPr algn="just">
                        <a:lnSpc>
                          <a:spcPct val="115000"/>
                        </a:lnSpc>
                      </a:pPr>
                      <a:r>
                        <a:rPr lang="vi-VN" sz="2400" dirty="0">
                          <a:effectLst/>
                          <a:latin typeface="Times New Roman" panose="02020603050405020304" pitchFamily="18" charset="0"/>
                          <a:cs typeface="Times New Roman" panose="02020603050405020304" pitchFamily="18" charset="0"/>
                        </a:rPr>
                        <a:t> </a:t>
                      </a:r>
                      <a:endParaRPr lang="en-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9766" marR="49766" marT="0" marB="0" anchor="ctr">
                    <a:lnL w="12700" cap="flat" cmpd="sng" algn="ctr">
                      <a:solidFill>
                        <a:srgbClr val="44947F"/>
                      </a:solidFill>
                      <a:prstDash val="solid"/>
                      <a:round/>
                      <a:headEnd type="none" w="med" len="med"/>
                      <a:tailEnd type="none" w="med" len="med"/>
                    </a:lnL>
                    <a:lnR w="12700" cap="flat" cmpd="sng" algn="ctr">
                      <a:solidFill>
                        <a:srgbClr val="44947F"/>
                      </a:solidFill>
                      <a:prstDash val="solid"/>
                      <a:round/>
                      <a:headEnd type="none" w="med" len="med"/>
                      <a:tailEnd type="none" w="med" len="med"/>
                    </a:lnR>
                    <a:lnT w="12700" cap="flat" cmpd="sng" algn="ctr">
                      <a:solidFill>
                        <a:srgbClr val="44947F"/>
                      </a:solidFill>
                      <a:prstDash val="solid"/>
                      <a:round/>
                      <a:headEnd type="none" w="med" len="med"/>
                      <a:tailEnd type="none" w="med" len="med"/>
                    </a:lnT>
                    <a:lnB w="12700" cap="flat" cmpd="sng" algn="ctr">
                      <a:solidFill>
                        <a:srgbClr val="44947F"/>
                      </a:solidFill>
                      <a:prstDash val="solid"/>
                      <a:round/>
                      <a:headEnd type="none" w="med" len="med"/>
                      <a:tailEnd type="none" w="med" len="med"/>
                    </a:lnB>
                    <a:solidFill>
                      <a:schemeClr val="bg1"/>
                    </a:solidFill>
                  </a:tcPr>
                </a:tc>
                <a:tc hMerge="1">
                  <a:txBody>
                    <a:bodyPr/>
                    <a:lstStyle/>
                    <a:p>
                      <a:endParaRPr lang="en-VN"/>
                    </a:p>
                  </a:txBody>
                  <a:tcPr/>
                </a:tc>
                <a:extLst>
                  <a:ext uri="{0D108BD9-81ED-4DB2-BD59-A6C34878D82A}">
                    <a16:rowId xmlns:a16="http://schemas.microsoft.com/office/drawing/2014/main" val="2829291696"/>
                  </a:ext>
                </a:extLst>
              </a:tr>
            </a:tbl>
          </a:graphicData>
        </a:graphic>
      </p:graphicFrame>
    </p:spTree>
    <p:extLst>
      <p:ext uri="{BB962C8B-B14F-4D97-AF65-F5344CB8AC3E}">
        <p14:creationId xmlns:p14="http://schemas.microsoft.com/office/powerpoint/2010/main" val="13886311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8DFCC3F8-EC92-1C56-8DA0-8259E2056BD0}"/>
              </a:ext>
            </a:extLst>
          </p:cNvPr>
          <p:cNvGraphicFramePr>
            <a:graphicFrameLocks noGrp="1"/>
          </p:cNvGraphicFramePr>
          <p:nvPr>
            <p:extLst>
              <p:ext uri="{D42A27DB-BD31-4B8C-83A1-F6EECF244321}">
                <p14:modId xmlns:p14="http://schemas.microsoft.com/office/powerpoint/2010/main" val="3156980881"/>
              </p:ext>
            </p:extLst>
          </p:nvPr>
        </p:nvGraphicFramePr>
        <p:xfrm>
          <a:off x="0" y="0"/>
          <a:ext cx="12192000" cy="7361498"/>
        </p:xfrm>
        <a:graphic>
          <a:graphicData uri="http://schemas.openxmlformats.org/drawingml/2006/table">
            <a:tbl>
              <a:tblPr firstRow="1" firstCol="1" bandRow="1">
                <a:tableStyleId>{F2DE63D5-997A-4646-A377-4702673A728D}</a:tableStyleId>
              </a:tblPr>
              <a:tblGrid>
                <a:gridCol w="6096000">
                  <a:extLst>
                    <a:ext uri="{9D8B030D-6E8A-4147-A177-3AD203B41FA5}">
                      <a16:colId xmlns:a16="http://schemas.microsoft.com/office/drawing/2014/main" val="2181037914"/>
                    </a:ext>
                  </a:extLst>
                </a:gridCol>
                <a:gridCol w="6096000">
                  <a:extLst>
                    <a:ext uri="{9D8B030D-6E8A-4147-A177-3AD203B41FA5}">
                      <a16:colId xmlns:a16="http://schemas.microsoft.com/office/drawing/2014/main" val="4036142443"/>
                    </a:ext>
                  </a:extLst>
                </a:gridCol>
              </a:tblGrid>
              <a:tr h="1049484">
                <a:tc>
                  <a:txBody>
                    <a:bodyPr/>
                    <a:lstStyle/>
                    <a:p>
                      <a:pPr algn="ctr">
                        <a:lnSpc>
                          <a:spcPct val="115000"/>
                        </a:lnSpc>
                      </a:pPr>
                      <a:r>
                        <a:rPr lang="vi-VN" sz="2800" dirty="0">
                          <a:effectLst/>
                          <a:latin typeface="Times New Roman" panose="02020603050405020304" pitchFamily="18" charset="0"/>
                          <a:cs typeface="Times New Roman" panose="02020603050405020304" pitchFamily="18" charset="0"/>
                        </a:rPr>
                        <a:t>Câu văn</a:t>
                      </a:r>
                      <a:endParaRPr lang="en-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519" marR="56519" marT="0" marB="0" anchor="ctr">
                    <a:lnL w="12700" cap="flat" cmpd="sng" algn="ctr">
                      <a:solidFill>
                        <a:srgbClr val="44947F"/>
                      </a:solidFill>
                      <a:prstDash val="solid"/>
                      <a:round/>
                      <a:headEnd type="none" w="med" len="med"/>
                      <a:tailEnd type="none" w="med" len="med"/>
                    </a:lnL>
                    <a:lnR w="12700" cap="flat" cmpd="sng" algn="ctr">
                      <a:solidFill>
                        <a:srgbClr val="44947F"/>
                      </a:solidFill>
                      <a:prstDash val="solid"/>
                      <a:round/>
                      <a:headEnd type="none" w="med" len="med"/>
                      <a:tailEnd type="none" w="med" len="med"/>
                    </a:lnR>
                    <a:lnT w="12700" cap="flat" cmpd="sng" algn="ctr">
                      <a:solidFill>
                        <a:srgbClr val="44947F"/>
                      </a:solidFill>
                      <a:prstDash val="solid"/>
                      <a:round/>
                      <a:headEnd type="none" w="med" len="med"/>
                      <a:tailEnd type="none" w="med" len="med"/>
                    </a:lnT>
                    <a:lnB w="12700" cap="flat" cmpd="sng" algn="ctr">
                      <a:solidFill>
                        <a:srgbClr val="44947F"/>
                      </a:solidFill>
                      <a:prstDash val="solid"/>
                      <a:round/>
                      <a:headEnd type="none" w="med" len="med"/>
                      <a:tailEnd type="none" w="med" len="med"/>
                    </a:lnB>
                  </a:tcPr>
                </a:tc>
                <a:tc>
                  <a:txBody>
                    <a:bodyPr/>
                    <a:lstStyle/>
                    <a:p>
                      <a:pPr algn="ctr">
                        <a:lnSpc>
                          <a:spcPct val="115000"/>
                        </a:lnSpc>
                      </a:pPr>
                      <a:r>
                        <a:rPr lang="vi-VN" sz="2800" dirty="0">
                          <a:effectLst/>
                          <a:latin typeface="Times New Roman" panose="02020603050405020304" pitchFamily="18" charset="0"/>
                          <a:cs typeface="Times New Roman" panose="02020603050405020304" pitchFamily="18" charset="0"/>
                        </a:rPr>
                        <a:t>Từ địa phương – </a:t>
                      </a:r>
                    </a:p>
                    <a:p>
                      <a:pPr algn="ctr">
                        <a:lnSpc>
                          <a:spcPct val="115000"/>
                        </a:lnSpc>
                      </a:pPr>
                      <a:r>
                        <a:rPr lang="vi-VN" sz="2800" dirty="0">
                          <a:effectLst/>
                          <a:latin typeface="Times New Roman" panose="02020603050405020304" pitchFamily="18" charset="0"/>
                          <a:cs typeface="Times New Roman" panose="02020603050405020304" pitchFamily="18" charset="0"/>
                        </a:rPr>
                        <a:t>nghĩa của từ địa phương</a:t>
                      </a:r>
                      <a:endParaRPr lang="en-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519" marR="56519" marT="0" marB="0" anchor="ctr">
                    <a:lnL w="12700" cap="flat" cmpd="sng" algn="ctr">
                      <a:solidFill>
                        <a:srgbClr val="44947F"/>
                      </a:solidFill>
                      <a:prstDash val="solid"/>
                      <a:round/>
                      <a:headEnd type="none" w="med" len="med"/>
                      <a:tailEnd type="none" w="med" len="med"/>
                    </a:lnL>
                    <a:lnR w="12700" cap="flat" cmpd="sng" algn="ctr">
                      <a:solidFill>
                        <a:srgbClr val="44947F"/>
                      </a:solidFill>
                      <a:prstDash val="solid"/>
                      <a:round/>
                      <a:headEnd type="none" w="med" len="med"/>
                      <a:tailEnd type="none" w="med" len="med"/>
                    </a:lnR>
                    <a:lnT w="12700" cap="flat" cmpd="sng" algn="ctr">
                      <a:solidFill>
                        <a:srgbClr val="44947F"/>
                      </a:solidFill>
                      <a:prstDash val="solid"/>
                      <a:round/>
                      <a:headEnd type="none" w="med" len="med"/>
                      <a:tailEnd type="none" w="med" len="med"/>
                    </a:lnT>
                    <a:lnB w="12700" cap="flat" cmpd="sng" algn="ctr">
                      <a:solidFill>
                        <a:srgbClr val="44947F"/>
                      </a:solidFill>
                      <a:prstDash val="solid"/>
                      <a:round/>
                      <a:headEnd type="none" w="med" len="med"/>
                      <a:tailEnd type="none" w="med" len="med"/>
                    </a:lnB>
                  </a:tcPr>
                </a:tc>
                <a:extLst>
                  <a:ext uri="{0D108BD9-81ED-4DB2-BD59-A6C34878D82A}">
                    <a16:rowId xmlns:a16="http://schemas.microsoft.com/office/drawing/2014/main" val="2429338618"/>
                  </a:ext>
                </a:extLst>
              </a:tr>
              <a:tr h="783337">
                <a:tc>
                  <a:txBody>
                    <a:bodyPr/>
                    <a:lstStyle/>
                    <a:p>
                      <a:pPr algn="just">
                        <a:lnSpc>
                          <a:spcPct val="115000"/>
                        </a:lnSpc>
                      </a:pPr>
                      <a:r>
                        <a:rPr lang="vi-VN" sz="2800" b="0" i="1" dirty="0">
                          <a:effectLst/>
                          <a:latin typeface="Times New Roman" panose="02020603050405020304" pitchFamily="18" charset="0"/>
                          <a:cs typeface="Times New Roman" panose="02020603050405020304" pitchFamily="18" charset="0"/>
                        </a:rPr>
                        <a:t>a. Tía thấy con ngủ say, tía không gọi.</a:t>
                      </a:r>
                      <a:endParaRPr lang="en-VN" sz="2800" b="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519" marR="56519" marT="0" marB="0" anchor="ctr">
                    <a:lnL w="12700" cap="flat" cmpd="sng" algn="ctr">
                      <a:solidFill>
                        <a:srgbClr val="44947F"/>
                      </a:solidFill>
                      <a:prstDash val="solid"/>
                      <a:round/>
                      <a:headEnd type="none" w="med" len="med"/>
                      <a:tailEnd type="none" w="med" len="med"/>
                    </a:lnL>
                    <a:lnR w="12700" cap="flat" cmpd="sng" algn="ctr">
                      <a:solidFill>
                        <a:srgbClr val="44947F"/>
                      </a:solidFill>
                      <a:prstDash val="solid"/>
                      <a:round/>
                      <a:headEnd type="none" w="med" len="med"/>
                      <a:tailEnd type="none" w="med" len="med"/>
                    </a:lnR>
                    <a:lnT w="12700" cap="flat" cmpd="sng" algn="ctr">
                      <a:solidFill>
                        <a:srgbClr val="44947F"/>
                      </a:solidFill>
                      <a:prstDash val="solid"/>
                      <a:round/>
                      <a:headEnd type="none" w="med" len="med"/>
                      <a:tailEnd type="none" w="med" len="med"/>
                    </a:lnT>
                    <a:lnB w="12700" cap="flat" cmpd="sng" algn="ctr">
                      <a:solidFill>
                        <a:srgbClr val="44947F"/>
                      </a:solidFill>
                      <a:prstDash val="solid"/>
                      <a:round/>
                      <a:headEnd type="none" w="med" len="med"/>
                      <a:tailEnd type="none" w="med" len="med"/>
                    </a:lnB>
                    <a:solidFill>
                      <a:schemeClr val="bg1"/>
                    </a:solidFill>
                  </a:tcPr>
                </a:tc>
                <a:tc>
                  <a:txBody>
                    <a:bodyPr/>
                    <a:lstStyle/>
                    <a:p>
                      <a:pPr algn="just">
                        <a:lnSpc>
                          <a:spcPct val="115000"/>
                        </a:lnSpc>
                      </a:pPr>
                      <a:endParaRPr lang="en-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519" marR="56519" marT="0" marB="0" anchor="ctr">
                    <a:lnL w="12700" cap="flat" cmpd="sng" algn="ctr">
                      <a:solidFill>
                        <a:srgbClr val="44947F"/>
                      </a:solidFill>
                      <a:prstDash val="solid"/>
                      <a:round/>
                      <a:headEnd type="none" w="med" len="med"/>
                      <a:tailEnd type="none" w="med" len="med"/>
                    </a:lnL>
                    <a:lnR w="12700" cap="flat" cmpd="sng" algn="ctr">
                      <a:solidFill>
                        <a:srgbClr val="44947F"/>
                      </a:solidFill>
                      <a:prstDash val="solid"/>
                      <a:round/>
                      <a:headEnd type="none" w="med" len="med"/>
                      <a:tailEnd type="none" w="med" len="med"/>
                    </a:lnR>
                    <a:lnT w="12700" cap="flat" cmpd="sng" algn="ctr">
                      <a:solidFill>
                        <a:srgbClr val="44947F"/>
                      </a:solidFill>
                      <a:prstDash val="solid"/>
                      <a:round/>
                      <a:headEnd type="none" w="med" len="med"/>
                      <a:tailEnd type="none" w="med" len="med"/>
                    </a:lnT>
                    <a:lnB w="12700" cap="flat" cmpd="sng" algn="ctr">
                      <a:solidFill>
                        <a:srgbClr val="44947F"/>
                      </a:solidFill>
                      <a:prstDash val="solid"/>
                      <a:round/>
                      <a:headEnd type="none" w="med" len="med"/>
                      <a:tailEnd type="none" w="med" len="med"/>
                    </a:lnB>
                    <a:solidFill>
                      <a:schemeClr val="bg1"/>
                    </a:solidFill>
                  </a:tcPr>
                </a:tc>
                <a:extLst>
                  <a:ext uri="{0D108BD9-81ED-4DB2-BD59-A6C34878D82A}">
                    <a16:rowId xmlns:a16="http://schemas.microsoft.com/office/drawing/2014/main" val="3508874082"/>
                  </a:ext>
                </a:extLst>
              </a:tr>
              <a:tr h="783337">
                <a:tc>
                  <a:txBody>
                    <a:bodyPr/>
                    <a:lstStyle/>
                    <a:p>
                      <a:pPr algn="just">
                        <a:lnSpc>
                          <a:spcPct val="115000"/>
                        </a:lnSpc>
                      </a:pPr>
                      <a:r>
                        <a:rPr lang="vi-VN" sz="2800" b="0" i="1">
                          <a:effectLst/>
                          <a:latin typeface="Times New Roman" panose="02020603050405020304" pitchFamily="18" charset="0"/>
                          <a:cs typeface="Times New Roman" panose="02020603050405020304" pitchFamily="18" charset="0"/>
                        </a:rPr>
                        <a:t>b. Điều đó, má nuôi tôi quả quyết…</a:t>
                      </a:r>
                      <a:endParaRPr lang="en-VN" sz="2800" b="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519" marR="56519" marT="0" marB="0" anchor="ctr">
                    <a:lnL w="12700" cap="flat" cmpd="sng" algn="ctr">
                      <a:solidFill>
                        <a:srgbClr val="44947F"/>
                      </a:solidFill>
                      <a:prstDash val="solid"/>
                      <a:round/>
                      <a:headEnd type="none" w="med" len="med"/>
                      <a:tailEnd type="none" w="med" len="med"/>
                    </a:lnL>
                    <a:lnR w="12700" cap="flat" cmpd="sng" algn="ctr">
                      <a:solidFill>
                        <a:srgbClr val="44947F"/>
                      </a:solidFill>
                      <a:prstDash val="solid"/>
                      <a:round/>
                      <a:headEnd type="none" w="med" len="med"/>
                      <a:tailEnd type="none" w="med" len="med"/>
                    </a:lnR>
                    <a:lnT w="12700" cap="flat" cmpd="sng" algn="ctr">
                      <a:solidFill>
                        <a:srgbClr val="44947F"/>
                      </a:solidFill>
                      <a:prstDash val="solid"/>
                      <a:round/>
                      <a:headEnd type="none" w="med" len="med"/>
                      <a:tailEnd type="none" w="med" len="med"/>
                    </a:lnT>
                    <a:lnB w="12700" cap="flat" cmpd="sng" algn="ctr">
                      <a:solidFill>
                        <a:srgbClr val="44947F"/>
                      </a:solidFill>
                      <a:prstDash val="solid"/>
                      <a:round/>
                      <a:headEnd type="none" w="med" len="med"/>
                      <a:tailEnd type="none" w="med" len="med"/>
                    </a:lnB>
                    <a:solidFill>
                      <a:schemeClr val="bg1"/>
                    </a:solidFill>
                  </a:tcPr>
                </a:tc>
                <a:tc>
                  <a:txBody>
                    <a:bodyPr/>
                    <a:lstStyle/>
                    <a:p>
                      <a:pPr algn="just">
                        <a:lnSpc>
                          <a:spcPct val="115000"/>
                        </a:lnSpc>
                      </a:pPr>
                      <a:endParaRPr lang="en-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519" marR="56519" marT="0" marB="0" anchor="ctr">
                    <a:lnL w="12700" cap="flat" cmpd="sng" algn="ctr">
                      <a:solidFill>
                        <a:srgbClr val="44947F"/>
                      </a:solidFill>
                      <a:prstDash val="solid"/>
                      <a:round/>
                      <a:headEnd type="none" w="med" len="med"/>
                      <a:tailEnd type="none" w="med" len="med"/>
                    </a:lnL>
                    <a:lnR w="12700" cap="flat" cmpd="sng" algn="ctr">
                      <a:solidFill>
                        <a:srgbClr val="44947F"/>
                      </a:solidFill>
                      <a:prstDash val="solid"/>
                      <a:round/>
                      <a:headEnd type="none" w="med" len="med"/>
                      <a:tailEnd type="none" w="med" len="med"/>
                    </a:lnR>
                    <a:lnT w="12700" cap="flat" cmpd="sng" algn="ctr">
                      <a:solidFill>
                        <a:srgbClr val="44947F"/>
                      </a:solidFill>
                      <a:prstDash val="solid"/>
                      <a:round/>
                      <a:headEnd type="none" w="med" len="med"/>
                      <a:tailEnd type="none" w="med" len="med"/>
                    </a:lnT>
                    <a:lnB w="12700" cap="flat" cmpd="sng" algn="ctr">
                      <a:solidFill>
                        <a:srgbClr val="44947F"/>
                      </a:solidFill>
                      <a:prstDash val="solid"/>
                      <a:round/>
                      <a:headEnd type="none" w="med" len="med"/>
                      <a:tailEnd type="none" w="med" len="med"/>
                    </a:lnB>
                    <a:solidFill>
                      <a:schemeClr val="bg1"/>
                    </a:solidFill>
                  </a:tcPr>
                </a:tc>
                <a:extLst>
                  <a:ext uri="{0D108BD9-81ED-4DB2-BD59-A6C34878D82A}">
                    <a16:rowId xmlns:a16="http://schemas.microsoft.com/office/drawing/2014/main" val="2035340361"/>
                  </a:ext>
                </a:extLst>
              </a:tr>
              <a:tr h="1581780">
                <a:tc>
                  <a:txBody>
                    <a:bodyPr/>
                    <a:lstStyle/>
                    <a:p>
                      <a:pPr algn="just">
                        <a:lnSpc>
                          <a:spcPct val="115000"/>
                        </a:lnSpc>
                      </a:pPr>
                      <a:r>
                        <a:rPr lang="vi-VN" sz="2800" b="0" i="1">
                          <a:effectLst/>
                          <a:latin typeface="Times New Roman" panose="02020603050405020304" pitchFamily="18" charset="0"/>
                          <a:cs typeface="Times New Roman" panose="02020603050405020304" pitchFamily="18" charset="0"/>
                        </a:rPr>
                        <a:t>c. Chú em cầm hộ lọ muối chỗ bách kia đưa giùm qua chút!</a:t>
                      </a:r>
                      <a:endParaRPr lang="en-VN" sz="2800" b="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519" marR="56519" marT="0" marB="0" anchor="ctr">
                    <a:lnL w="12700" cap="flat" cmpd="sng" algn="ctr">
                      <a:solidFill>
                        <a:srgbClr val="44947F"/>
                      </a:solidFill>
                      <a:prstDash val="solid"/>
                      <a:round/>
                      <a:headEnd type="none" w="med" len="med"/>
                      <a:tailEnd type="none" w="med" len="med"/>
                    </a:lnL>
                    <a:lnR w="12700" cap="flat" cmpd="sng" algn="ctr">
                      <a:solidFill>
                        <a:srgbClr val="44947F"/>
                      </a:solidFill>
                      <a:prstDash val="solid"/>
                      <a:round/>
                      <a:headEnd type="none" w="med" len="med"/>
                      <a:tailEnd type="none" w="med" len="med"/>
                    </a:lnR>
                    <a:lnT w="12700" cap="flat" cmpd="sng" algn="ctr">
                      <a:solidFill>
                        <a:srgbClr val="44947F"/>
                      </a:solidFill>
                      <a:prstDash val="solid"/>
                      <a:round/>
                      <a:headEnd type="none" w="med" len="med"/>
                      <a:tailEnd type="none" w="med" len="med"/>
                    </a:lnT>
                    <a:lnB w="12700" cap="flat" cmpd="sng" algn="ctr">
                      <a:solidFill>
                        <a:srgbClr val="44947F"/>
                      </a:solidFill>
                      <a:prstDash val="solid"/>
                      <a:round/>
                      <a:headEnd type="none" w="med" len="med"/>
                      <a:tailEnd type="none" w="med" len="med"/>
                    </a:lnB>
                    <a:solidFill>
                      <a:schemeClr val="bg1"/>
                    </a:solidFill>
                  </a:tcPr>
                </a:tc>
                <a:tc>
                  <a:txBody>
                    <a:bodyPr/>
                    <a:lstStyle/>
                    <a:p>
                      <a:pPr algn="just">
                        <a:lnSpc>
                          <a:spcPct val="115000"/>
                        </a:lnSpc>
                      </a:pPr>
                      <a:endParaRPr lang="en-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519" marR="56519" marT="0" marB="0" anchor="ctr">
                    <a:lnL w="12700" cap="flat" cmpd="sng" algn="ctr">
                      <a:solidFill>
                        <a:srgbClr val="44947F"/>
                      </a:solidFill>
                      <a:prstDash val="solid"/>
                      <a:round/>
                      <a:headEnd type="none" w="med" len="med"/>
                      <a:tailEnd type="none" w="med" len="med"/>
                    </a:lnL>
                    <a:lnR w="12700" cap="flat" cmpd="sng" algn="ctr">
                      <a:solidFill>
                        <a:srgbClr val="44947F"/>
                      </a:solidFill>
                      <a:prstDash val="solid"/>
                      <a:round/>
                      <a:headEnd type="none" w="med" len="med"/>
                      <a:tailEnd type="none" w="med" len="med"/>
                    </a:lnR>
                    <a:lnT w="12700" cap="flat" cmpd="sng" algn="ctr">
                      <a:solidFill>
                        <a:srgbClr val="44947F"/>
                      </a:solidFill>
                      <a:prstDash val="solid"/>
                      <a:round/>
                      <a:headEnd type="none" w="med" len="med"/>
                      <a:tailEnd type="none" w="med" len="med"/>
                    </a:lnT>
                    <a:lnB w="12700" cap="flat" cmpd="sng" algn="ctr">
                      <a:solidFill>
                        <a:srgbClr val="44947F"/>
                      </a:solidFill>
                      <a:prstDash val="solid"/>
                      <a:round/>
                      <a:headEnd type="none" w="med" len="med"/>
                      <a:tailEnd type="none" w="med" len="med"/>
                    </a:lnB>
                    <a:solidFill>
                      <a:schemeClr val="bg1"/>
                    </a:solidFill>
                  </a:tcPr>
                </a:tc>
                <a:extLst>
                  <a:ext uri="{0D108BD9-81ED-4DB2-BD59-A6C34878D82A}">
                    <a16:rowId xmlns:a16="http://schemas.microsoft.com/office/drawing/2014/main" val="2677653317"/>
                  </a:ext>
                </a:extLst>
              </a:tr>
              <a:tr h="1049484">
                <a:tc>
                  <a:txBody>
                    <a:bodyPr/>
                    <a:lstStyle/>
                    <a:p>
                      <a:pPr algn="just">
                        <a:lnSpc>
                          <a:spcPct val="115000"/>
                        </a:lnSpc>
                      </a:pPr>
                      <a:r>
                        <a:rPr lang="vi-VN" sz="2800" b="0" i="1" dirty="0">
                          <a:effectLst/>
                          <a:latin typeface="Times New Roman" panose="02020603050405020304" pitchFamily="18" charset="0"/>
                          <a:cs typeface="Times New Roman" panose="02020603050405020304" pitchFamily="18" charset="0"/>
                        </a:rPr>
                        <a:t>d. Bả không thua anh em ta một bước nào đâu.</a:t>
                      </a:r>
                      <a:endParaRPr lang="en-VN" sz="2800" b="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519" marR="56519" marT="0" marB="0" anchor="ctr">
                    <a:lnL w="12700" cap="flat" cmpd="sng" algn="ctr">
                      <a:solidFill>
                        <a:srgbClr val="44947F"/>
                      </a:solidFill>
                      <a:prstDash val="solid"/>
                      <a:round/>
                      <a:headEnd type="none" w="med" len="med"/>
                      <a:tailEnd type="none" w="med" len="med"/>
                    </a:lnL>
                    <a:lnR w="12700" cap="flat" cmpd="sng" algn="ctr">
                      <a:solidFill>
                        <a:srgbClr val="44947F"/>
                      </a:solidFill>
                      <a:prstDash val="solid"/>
                      <a:round/>
                      <a:headEnd type="none" w="med" len="med"/>
                      <a:tailEnd type="none" w="med" len="med"/>
                    </a:lnR>
                    <a:lnT w="12700" cap="flat" cmpd="sng" algn="ctr">
                      <a:solidFill>
                        <a:srgbClr val="44947F"/>
                      </a:solidFill>
                      <a:prstDash val="solid"/>
                      <a:round/>
                      <a:headEnd type="none" w="med" len="med"/>
                      <a:tailEnd type="none" w="med" len="med"/>
                    </a:lnT>
                    <a:lnB w="12700" cap="flat" cmpd="sng" algn="ctr">
                      <a:solidFill>
                        <a:srgbClr val="44947F"/>
                      </a:solidFill>
                      <a:prstDash val="solid"/>
                      <a:round/>
                      <a:headEnd type="none" w="med" len="med"/>
                      <a:tailEnd type="none" w="med" len="med"/>
                    </a:lnB>
                    <a:solidFill>
                      <a:schemeClr val="bg1"/>
                    </a:solidFill>
                  </a:tcPr>
                </a:tc>
                <a:tc>
                  <a:txBody>
                    <a:bodyPr/>
                    <a:lstStyle/>
                    <a:p>
                      <a:pPr algn="just">
                        <a:lnSpc>
                          <a:spcPct val="115000"/>
                        </a:lnSpc>
                      </a:pPr>
                      <a:endParaRPr lang="en-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519" marR="56519" marT="0" marB="0" anchor="ctr">
                    <a:lnL w="12700" cap="flat" cmpd="sng" algn="ctr">
                      <a:solidFill>
                        <a:srgbClr val="44947F"/>
                      </a:solidFill>
                      <a:prstDash val="solid"/>
                      <a:round/>
                      <a:headEnd type="none" w="med" len="med"/>
                      <a:tailEnd type="none" w="med" len="med"/>
                    </a:lnL>
                    <a:lnR w="12700" cap="flat" cmpd="sng" algn="ctr">
                      <a:solidFill>
                        <a:srgbClr val="44947F"/>
                      </a:solidFill>
                      <a:prstDash val="solid"/>
                      <a:round/>
                      <a:headEnd type="none" w="med" len="med"/>
                      <a:tailEnd type="none" w="med" len="med"/>
                    </a:lnR>
                    <a:lnT w="12700" cap="flat" cmpd="sng" algn="ctr">
                      <a:solidFill>
                        <a:srgbClr val="44947F"/>
                      </a:solidFill>
                      <a:prstDash val="solid"/>
                      <a:round/>
                      <a:headEnd type="none" w="med" len="med"/>
                      <a:tailEnd type="none" w="med" len="med"/>
                    </a:lnT>
                    <a:lnB w="12700" cap="flat" cmpd="sng" algn="ctr">
                      <a:solidFill>
                        <a:srgbClr val="44947F"/>
                      </a:solidFill>
                      <a:prstDash val="solid"/>
                      <a:round/>
                      <a:headEnd type="none" w="med" len="med"/>
                      <a:tailEnd type="none" w="med" len="med"/>
                    </a:lnB>
                    <a:solidFill>
                      <a:schemeClr val="bg1"/>
                    </a:solidFill>
                  </a:tcPr>
                </a:tc>
                <a:extLst>
                  <a:ext uri="{0D108BD9-81ED-4DB2-BD59-A6C34878D82A}">
                    <a16:rowId xmlns:a16="http://schemas.microsoft.com/office/drawing/2014/main" val="3355069264"/>
                  </a:ext>
                </a:extLst>
              </a:tr>
              <a:tr h="2114076">
                <a:tc gridSpan="2">
                  <a:txBody>
                    <a:bodyPr/>
                    <a:lstStyle/>
                    <a:p>
                      <a:pPr algn="just">
                        <a:lnSpc>
                          <a:spcPct val="115000"/>
                        </a:lnSpc>
                      </a:pPr>
                      <a:r>
                        <a:rPr lang="vi-VN" sz="2800" dirty="0">
                          <a:effectLst/>
                          <a:latin typeface="Times New Roman" panose="02020603050405020304" pitchFamily="18" charset="0"/>
                          <a:cs typeface="Times New Roman" panose="02020603050405020304" pitchFamily="18" charset="0"/>
                        </a:rPr>
                        <a:t>=&gt; Vùng miền sử dụng - Tác dụng:</a:t>
                      </a:r>
                      <a:endParaRPr lang="en-VN" sz="2800" dirty="0">
                        <a:effectLst/>
                        <a:latin typeface="Times New Roman" panose="02020603050405020304" pitchFamily="18" charset="0"/>
                        <a:cs typeface="Times New Roman" panose="02020603050405020304" pitchFamily="18" charset="0"/>
                      </a:endParaRPr>
                    </a:p>
                    <a:p>
                      <a:pPr algn="just">
                        <a:lnSpc>
                          <a:spcPct val="115000"/>
                        </a:lnSpc>
                      </a:pPr>
                      <a:endParaRPr lang="en-VN" sz="28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519" marR="56519" marT="0" marB="0">
                    <a:lnL w="12700" cap="flat" cmpd="sng" algn="ctr">
                      <a:solidFill>
                        <a:srgbClr val="44947F"/>
                      </a:solidFill>
                      <a:prstDash val="solid"/>
                      <a:round/>
                      <a:headEnd type="none" w="med" len="med"/>
                      <a:tailEnd type="none" w="med" len="med"/>
                    </a:lnL>
                    <a:lnR w="12700" cap="flat" cmpd="sng" algn="ctr">
                      <a:solidFill>
                        <a:srgbClr val="44947F"/>
                      </a:solidFill>
                      <a:prstDash val="solid"/>
                      <a:round/>
                      <a:headEnd type="none" w="med" len="med"/>
                      <a:tailEnd type="none" w="med" len="med"/>
                    </a:lnR>
                    <a:lnT w="12700" cap="flat" cmpd="sng" algn="ctr">
                      <a:solidFill>
                        <a:srgbClr val="44947F"/>
                      </a:solidFill>
                      <a:prstDash val="solid"/>
                      <a:round/>
                      <a:headEnd type="none" w="med" len="med"/>
                      <a:tailEnd type="none" w="med" len="med"/>
                    </a:lnT>
                    <a:lnB w="12700" cap="flat" cmpd="sng" algn="ctr">
                      <a:solidFill>
                        <a:srgbClr val="44947F"/>
                      </a:solidFill>
                      <a:prstDash val="solid"/>
                      <a:round/>
                      <a:headEnd type="none" w="med" len="med"/>
                      <a:tailEnd type="none" w="med" len="med"/>
                    </a:lnB>
                    <a:solidFill>
                      <a:schemeClr val="bg1"/>
                    </a:solidFill>
                  </a:tcPr>
                </a:tc>
                <a:tc hMerge="1">
                  <a:txBody>
                    <a:bodyPr/>
                    <a:lstStyle/>
                    <a:p>
                      <a:endParaRPr lang="en-VN"/>
                    </a:p>
                  </a:txBody>
                  <a:tcPr/>
                </a:tc>
                <a:extLst>
                  <a:ext uri="{0D108BD9-81ED-4DB2-BD59-A6C34878D82A}">
                    <a16:rowId xmlns:a16="http://schemas.microsoft.com/office/drawing/2014/main" val="461453136"/>
                  </a:ext>
                </a:extLst>
              </a:tr>
            </a:tbl>
          </a:graphicData>
        </a:graphic>
      </p:graphicFrame>
      <p:sp>
        <p:nvSpPr>
          <p:cNvPr id="5" name="TextBox 4">
            <a:extLst>
              <a:ext uri="{FF2B5EF4-FFF2-40B4-BE49-F238E27FC236}">
                <a16:creationId xmlns:a16="http://schemas.microsoft.com/office/drawing/2014/main" id="{679B7F9A-E128-D98E-7794-72C04477F49B}"/>
              </a:ext>
            </a:extLst>
          </p:cNvPr>
          <p:cNvSpPr txBox="1"/>
          <p:nvPr/>
        </p:nvSpPr>
        <p:spPr>
          <a:xfrm>
            <a:off x="196770" y="5694870"/>
            <a:ext cx="11852476" cy="1550809"/>
          </a:xfrm>
          <a:prstGeom prst="rect">
            <a:avLst/>
          </a:prstGeom>
          <a:noFill/>
        </p:spPr>
        <p:txBody>
          <a:bodyPr wrap="square">
            <a:spAutoFit/>
          </a:bodyPr>
          <a:lstStyle/>
          <a:p>
            <a:pPr algn="just">
              <a:lnSpc>
                <a:spcPct val="115000"/>
              </a:lnSpc>
            </a:pPr>
            <a:r>
              <a:rPr lang="vi-VN" sz="2800" b="0" dirty="0">
                <a:solidFill>
                  <a:srgbClr val="C00000"/>
                </a:solidFill>
                <a:effectLst/>
                <a:latin typeface="Times New Roman" panose="02020603050405020304" pitchFamily="18" charset="0"/>
                <a:cs typeface="Times New Roman" panose="02020603050405020304" pitchFamily="18" charset="0"/>
              </a:rPr>
              <a:t>+ Tạo nên màu sắc Nam Bộ cho tác phẩm. </a:t>
            </a:r>
            <a:endParaRPr lang="en-VN" sz="2800" b="0" dirty="0">
              <a:solidFill>
                <a:srgbClr val="C00000"/>
              </a:solidFill>
              <a:effectLst/>
              <a:latin typeface="Times New Roman" panose="02020603050405020304" pitchFamily="18" charset="0"/>
              <a:cs typeface="Times New Roman" panose="02020603050405020304" pitchFamily="18" charset="0"/>
            </a:endParaRPr>
          </a:p>
          <a:p>
            <a:pPr algn="just">
              <a:lnSpc>
                <a:spcPct val="115000"/>
              </a:lnSpc>
            </a:pPr>
            <a:r>
              <a:rPr lang="vi-VN" sz="2800" b="0" dirty="0">
                <a:solidFill>
                  <a:srgbClr val="C00000"/>
                </a:solidFill>
                <a:effectLst/>
                <a:latin typeface="Times New Roman" panose="02020603050405020304" pitchFamily="18" charset="0"/>
                <a:cs typeface="Times New Roman" panose="02020603050405020304" pitchFamily="18" charset="0"/>
              </a:rPr>
              <a:t>+ Phản ánh cụ thể, sinh động, chân thực đặc điểm của con người và sự vật ở một tỉnh phía Nam.</a:t>
            </a:r>
            <a:endParaRPr lang="en-VN" sz="2800" dirty="0">
              <a:solidFill>
                <a:srgbClr val="C00000"/>
              </a:solidFill>
            </a:endParaRPr>
          </a:p>
        </p:txBody>
      </p:sp>
      <p:sp>
        <p:nvSpPr>
          <p:cNvPr id="7" name="TextBox 6">
            <a:extLst>
              <a:ext uri="{FF2B5EF4-FFF2-40B4-BE49-F238E27FC236}">
                <a16:creationId xmlns:a16="http://schemas.microsoft.com/office/drawing/2014/main" id="{0EFBA734-81E8-8764-2A5F-174A11C7E400}"/>
              </a:ext>
            </a:extLst>
          </p:cNvPr>
          <p:cNvSpPr txBox="1"/>
          <p:nvPr/>
        </p:nvSpPr>
        <p:spPr>
          <a:xfrm>
            <a:off x="7963383" y="1192721"/>
            <a:ext cx="2106592" cy="523220"/>
          </a:xfrm>
          <a:prstGeom prst="rect">
            <a:avLst/>
          </a:prstGeom>
          <a:noFill/>
        </p:spPr>
        <p:txBody>
          <a:bodyPr wrap="square">
            <a:spAutoFit/>
          </a:bodyPr>
          <a:lstStyle/>
          <a:p>
            <a:pPr algn="ctr"/>
            <a:r>
              <a:rPr lang="vi-VN" sz="2800" b="1" dirty="0">
                <a:solidFill>
                  <a:srgbClr val="0070C0"/>
                </a:solidFill>
                <a:effectLst/>
                <a:latin typeface="Times New Roman" panose="02020603050405020304" pitchFamily="18" charset="0"/>
                <a:cs typeface="Times New Roman" panose="02020603050405020304" pitchFamily="18" charset="0"/>
              </a:rPr>
              <a:t>Tía – cha</a:t>
            </a:r>
            <a:endParaRPr lang="en-VN" sz="2800" b="1" dirty="0">
              <a:solidFill>
                <a:srgbClr val="0070C0"/>
              </a:solidFill>
            </a:endParaRPr>
          </a:p>
        </p:txBody>
      </p:sp>
      <p:sp>
        <p:nvSpPr>
          <p:cNvPr id="8" name="TextBox 7">
            <a:extLst>
              <a:ext uri="{FF2B5EF4-FFF2-40B4-BE49-F238E27FC236}">
                <a16:creationId xmlns:a16="http://schemas.microsoft.com/office/drawing/2014/main" id="{D80C7423-76D8-2583-662A-9FBEEF0946A6}"/>
              </a:ext>
            </a:extLst>
          </p:cNvPr>
          <p:cNvSpPr txBox="1"/>
          <p:nvPr/>
        </p:nvSpPr>
        <p:spPr>
          <a:xfrm>
            <a:off x="7963383" y="1935430"/>
            <a:ext cx="2106592" cy="523220"/>
          </a:xfrm>
          <a:prstGeom prst="rect">
            <a:avLst/>
          </a:prstGeom>
          <a:noFill/>
        </p:spPr>
        <p:txBody>
          <a:bodyPr wrap="square">
            <a:spAutoFit/>
          </a:bodyPr>
          <a:lstStyle/>
          <a:p>
            <a:pPr algn="ctr"/>
            <a:r>
              <a:rPr lang="vi-VN" sz="2800" b="1" dirty="0">
                <a:solidFill>
                  <a:srgbClr val="0070C0"/>
                </a:solidFill>
                <a:effectLst/>
                <a:latin typeface="Times New Roman" panose="02020603050405020304" pitchFamily="18" charset="0"/>
                <a:cs typeface="Times New Roman" panose="02020603050405020304" pitchFamily="18" charset="0"/>
              </a:rPr>
              <a:t>Má - Mẹ</a:t>
            </a:r>
            <a:endParaRPr lang="en-VN" sz="2800" b="1" dirty="0">
              <a:solidFill>
                <a:srgbClr val="0070C0"/>
              </a:solidFill>
            </a:endParaRPr>
          </a:p>
        </p:txBody>
      </p:sp>
      <p:sp>
        <p:nvSpPr>
          <p:cNvPr id="9" name="TextBox 8">
            <a:extLst>
              <a:ext uri="{FF2B5EF4-FFF2-40B4-BE49-F238E27FC236}">
                <a16:creationId xmlns:a16="http://schemas.microsoft.com/office/drawing/2014/main" id="{4F6CA79D-DB37-0777-C480-C58934AC74B2}"/>
              </a:ext>
            </a:extLst>
          </p:cNvPr>
          <p:cNvSpPr txBox="1"/>
          <p:nvPr/>
        </p:nvSpPr>
        <p:spPr>
          <a:xfrm>
            <a:off x="7760826" y="2951946"/>
            <a:ext cx="2511706" cy="954107"/>
          </a:xfrm>
          <a:prstGeom prst="rect">
            <a:avLst/>
          </a:prstGeom>
          <a:noFill/>
        </p:spPr>
        <p:txBody>
          <a:bodyPr wrap="square">
            <a:spAutoFit/>
          </a:bodyPr>
          <a:lstStyle/>
          <a:p>
            <a:pPr algn="ctr"/>
            <a:r>
              <a:rPr lang="vi-VN" sz="2800" b="1" dirty="0">
                <a:solidFill>
                  <a:srgbClr val="0070C0"/>
                </a:solidFill>
                <a:effectLst/>
                <a:latin typeface="Times New Roman" panose="02020603050405020304" pitchFamily="18" charset="0"/>
                <a:cs typeface="Times New Roman" panose="02020603050405020304" pitchFamily="18" charset="0"/>
              </a:rPr>
              <a:t>Qua – Anh</a:t>
            </a:r>
          </a:p>
          <a:p>
            <a:pPr algn="ctr"/>
            <a:r>
              <a:rPr lang="vi-VN" sz="2800" b="1" dirty="0">
                <a:solidFill>
                  <a:srgbClr val="0070C0"/>
                </a:solidFill>
                <a:latin typeface="Times New Roman" panose="02020603050405020304" pitchFamily="18" charset="0"/>
                <a:cs typeface="Times New Roman" panose="02020603050405020304" pitchFamily="18" charset="0"/>
              </a:rPr>
              <a:t>Giùm - Giúp</a:t>
            </a:r>
            <a:endParaRPr lang="en-VN" sz="2800" b="1" dirty="0">
              <a:solidFill>
                <a:srgbClr val="0070C0"/>
              </a:solidFill>
            </a:endParaRPr>
          </a:p>
        </p:txBody>
      </p:sp>
      <p:sp>
        <p:nvSpPr>
          <p:cNvPr id="10" name="TextBox 9">
            <a:extLst>
              <a:ext uri="{FF2B5EF4-FFF2-40B4-BE49-F238E27FC236}">
                <a16:creationId xmlns:a16="http://schemas.microsoft.com/office/drawing/2014/main" id="{4F78CBDD-E1F9-26AD-1B47-092990B8E15D}"/>
              </a:ext>
            </a:extLst>
          </p:cNvPr>
          <p:cNvSpPr txBox="1"/>
          <p:nvPr/>
        </p:nvSpPr>
        <p:spPr>
          <a:xfrm>
            <a:off x="7963383" y="4451649"/>
            <a:ext cx="2106592" cy="523220"/>
          </a:xfrm>
          <a:prstGeom prst="rect">
            <a:avLst/>
          </a:prstGeom>
          <a:noFill/>
        </p:spPr>
        <p:txBody>
          <a:bodyPr wrap="square">
            <a:spAutoFit/>
          </a:bodyPr>
          <a:lstStyle/>
          <a:p>
            <a:pPr algn="ctr"/>
            <a:r>
              <a:rPr lang="vi-VN" sz="2800" b="1" dirty="0">
                <a:solidFill>
                  <a:srgbClr val="0070C0"/>
                </a:solidFill>
                <a:effectLst/>
                <a:latin typeface="Times New Roman" panose="02020603050405020304" pitchFamily="18" charset="0"/>
                <a:cs typeface="Times New Roman" panose="02020603050405020304" pitchFamily="18" charset="0"/>
              </a:rPr>
              <a:t>Giùm - giúp</a:t>
            </a:r>
            <a:endParaRPr lang="en-VN" sz="2800" b="1" dirty="0">
              <a:solidFill>
                <a:srgbClr val="0070C0"/>
              </a:solidFill>
            </a:endParaRPr>
          </a:p>
        </p:txBody>
      </p:sp>
    </p:spTree>
    <p:extLst>
      <p:ext uri="{BB962C8B-B14F-4D97-AF65-F5344CB8AC3E}">
        <p14:creationId xmlns:p14="http://schemas.microsoft.com/office/powerpoint/2010/main" val="848083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animEffect transition="in" filter="barn(inVertical)">
                                      <p:cBhvr>
                                        <p:cTn id="27" dur="500"/>
                                        <p:tgtEl>
                                          <p:spTgt spid="5">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5">
                                            <p:txEl>
                                              <p:pRg st="1" end="1"/>
                                            </p:txEl>
                                          </p:spTgt>
                                        </p:tgtEl>
                                        <p:attrNameLst>
                                          <p:attrName>style.visibility</p:attrName>
                                        </p:attrNameLst>
                                      </p:cBhvr>
                                      <p:to>
                                        <p:strVal val="visible"/>
                                      </p:to>
                                    </p:set>
                                    <p:animEffect transition="in" filter="barn(inVertical)">
                                      <p:cBhvr>
                                        <p:cTn id="3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AB4A249B-6F57-CA20-605D-7C57A357A368}"/>
              </a:ext>
            </a:extLst>
          </p:cNvPr>
          <p:cNvGraphicFramePr>
            <a:graphicFrameLocks noGrp="1"/>
          </p:cNvGraphicFramePr>
          <p:nvPr>
            <p:extLst>
              <p:ext uri="{D42A27DB-BD31-4B8C-83A1-F6EECF244321}">
                <p14:modId xmlns:p14="http://schemas.microsoft.com/office/powerpoint/2010/main" val="3044302873"/>
              </p:ext>
            </p:extLst>
          </p:nvPr>
        </p:nvGraphicFramePr>
        <p:xfrm>
          <a:off x="0" y="46300"/>
          <a:ext cx="12192000" cy="6769981"/>
        </p:xfrm>
        <a:graphic>
          <a:graphicData uri="http://schemas.openxmlformats.org/drawingml/2006/table">
            <a:tbl>
              <a:tblPr firstRow="1" firstCol="1" bandRow="1">
                <a:tableStyleId>{1E171933-4619-4E11-9A3F-F7608DF75F80}</a:tableStyleId>
              </a:tblPr>
              <a:tblGrid>
                <a:gridCol w="6096000">
                  <a:extLst>
                    <a:ext uri="{9D8B030D-6E8A-4147-A177-3AD203B41FA5}">
                      <a16:colId xmlns:a16="http://schemas.microsoft.com/office/drawing/2014/main" val="3169357227"/>
                    </a:ext>
                  </a:extLst>
                </a:gridCol>
                <a:gridCol w="6096000">
                  <a:extLst>
                    <a:ext uri="{9D8B030D-6E8A-4147-A177-3AD203B41FA5}">
                      <a16:colId xmlns:a16="http://schemas.microsoft.com/office/drawing/2014/main" val="1853831003"/>
                    </a:ext>
                  </a:extLst>
                </a:gridCol>
              </a:tblGrid>
              <a:tr h="1284790">
                <a:tc gridSpan="2">
                  <a:txBody>
                    <a:bodyPr/>
                    <a:lstStyle/>
                    <a:p>
                      <a:pPr algn="just">
                        <a:lnSpc>
                          <a:spcPct val="115000"/>
                        </a:lnSpc>
                      </a:pPr>
                      <a:r>
                        <a:rPr lang="vi-VN" sz="2600" b="0" dirty="0">
                          <a:effectLst/>
                          <a:latin typeface="Times New Roman" panose="02020603050405020304" pitchFamily="18" charset="0"/>
                          <a:cs typeface="Times New Roman" panose="02020603050405020304" pitchFamily="18" charset="0"/>
                        </a:rPr>
                        <a:t>Phiếu số 2: Tìm và giải nghĩa của các từ địa phương trong những câu dưới đây. Các từ đó được sử dụng ở vùng miền nào và có tác dụng gì trong việc phản ánh con người, sự vật ở đoạn trích “Dọc đường xứ Nghệ”?</a:t>
                      </a:r>
                      <a:endParaRPr lang="en-VN" sz="26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60" marR="47660" marT="0"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tcPr>
                </a:tc>
                <a:tc hMerge="1">
                  <a:txBody>
                    <a:bodyPr/>
                    <a:lstStyle/>
                    <a:p>
                      <a:endParaRPr lang="en-VN"/>
                    </a:p>
                  </a:txBody>
                  <a:tcPr/>
                </a:tc>
                <a:extLst>
                  <a:ext uri="{0D108BD9-81ED-4DB2-BD59-A6C34878D82A}">
                    <a16:rowId xmlns:a16="http://schemas.microsoft.com/office/drawing/2014/main" val="894575069"/>
                  </a:ext>
                </a:extLst>
              </a:tr>
              <a:tr h="868738">
                <a:tc>
                  <a:txBody>
                    <a:bodyPr/>
                    <a:lstStyle/>
                    <a:p>
                      <a:pPr algn="ctr">
                        <a:lnSpc>
                          <a:spcPct val="115000"/>
                        </a:lnSpc>
                      </a:pPr>
                      <a:r>
                        <a:rPr lang="vi-VN" sz="2600" b="1" dirty="0">
                          <a:effectLst/>
                          <a:latin typeface="Times New Roman" panose="02020603050405020304" pitchFamily="18" charset="0"/>
                          <a:cs typeface="Times New Roman" panose="02020603050405020304" pitchFamily="18" charset="0"/>
                        </a:rPr>
                        <a:t>Câu văn</a:t>
                      </a:r>
                      <a:endParaRPr lang="en-VN" sz="2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60" marR="47660" marT="0"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chemeClr val="bg1"/>
                    </a:solidFill>
                  </a:tcPr>
                </a:tc>
                <a:tc>
                  <a:txBody>
                    <a:bodyPr/>
                    <a:lstStyle/>
                    <a:p>
                      <a:pPr algn="ctr">
                        <a:lnSpc>
                          <a:spcPct val="115000"/>
                        </a:lnSpc>
                      </a:pPr>
                      <a:r>
                        <a:rPr lang="vi-VN" sz="2600" b="1" dirty="0">
                          <a:effectLst/>
                          <a:latin typeface="Times New Roman" panose="02020603050405020304" pitchFamily="18" charset="0"/>
                          <a:cs typeface="Times New Roman" panose="02020603050405020304" pitchFamily="18" charset="0"/>
                        </a:rPr>
                        <a:t>Từ địa phương </a:t>
                      </a:r>
                    </a:p>
                    <a:p>
                      <a:pPr algn="ctr">
                        <a:lnSpc>
                          <a:spcPct val="115000"/>
                        </a:lnSpc>
                      </a:pPr>
                      <a:r>
                        <a:rPr lang="vi-VN" sz="2600" b="1" dirty="0">
                          <a:effectLst/>
                          <a:latin typeface="Times New Roman" panose="02020603050405020304" pitchFamily="18" charset="0"/>
                          <a:cs typeface="Times New Roman" panose="02020603050405020304" pitchFamily="18" charset="0"/>
                        </a:rPr>
                        <a:t>– nghĩa của từ địa phương</a:t>
                      </a:r>
                      <a:endParaRPr lang="en-VN" sz="2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60" marR="47660" marT="0"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chemeClr val="bg1"/>
                    </a:solidFill>
                  </a:tcPr>
                </a:tc>
                <a:extLst>
                  <a:ext uri="{0D108BD9-81ED-4DB2-BD59-A6C34878D82A}">
                    <a16:rowId xmlns:a16="http://schemas.microsoft.com/office/drawing/2014/main" val="742423942"/>
                  </a:ext>
                </a:extLst>
              </a:tr>
              <a:tr h="1004507">
                <a:tc>
                  <a:txBody>
                    <a:bodyPr/>
                    <a:lstStyle/>
                    <a:p>
                      <a:pPr algn="just">
                        <a:lnSpc>
                          <a:spcPct val="115000"/>
                        </a:lnSpc>
                      </a:pPr>
                      <a:r>
                        <a:rPr lang="vi-VN" sz="2600" b="0" i="1" dirty="0">
                          <a:effectLst/>
                          <a:latin typeface="Times New Roman" panose="02020603050405020304" pitchFamily="18" charset="0"/>
                          <a:cs typeface="Times New Roman" panose="02020603050405020304" pitchFamily="18" charset="0"/>
                        </a:rPr>
                        <a:t>a. Ai tưởng tượng ra đầu tiên hình dáng các hòn núi nớ hẳn là mắt tiên, cha nhể?</a:t>
                      </a:r>
                      <a:endParaRPr lang="en-VN" sz="2600" b="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60" marR="47660" marT="0"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chemeClr val="bg1"/>
                    </a:solidFill>
                  </a:tcPr>
                </a:tc>
                <a:tc>
                  <a:txBody>
                    <a:bodyPr/>
                    <a:lstStyle/>
                    <a:p>
                      <a:pPr algn="just">
                        <a:lnSpc>
                          <a:spcPct val="115000"/>
                        </a:lnSpc>
                      </a:pPr>
                      <a:r>
                        <a:rPr lang="vi-VN" sz="2600" b="0">
                          <a:effectLst/>
                          <a:latin typeface="Times New Roman" panose="02020603050405020304" pitchFamily="18" charset="0"/>
                          <a:cs typeface="Times New Roman" panose="02020603050405020304" pitchFamily="18" charset="0"/>
                        </a:rPr>
                        <a:t> </a:t>
                      </a:r>
                      <a:endParaRPr lang="en-VN" sz="2600" b="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60" marR="47660" marT="0"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chemeClr val="bg1"/>
                    </a:solidFill>
                  </a:tcPr>
                </a:tc>
                <a:extLst>
                  <a:ext uri="{0D108BD9-81ED-4DB2-BD59-A6C34878D82A}">
                    <a16:rowId xmlns:a16="http://schemas.microsoft.com/office/drawing/2014/main" val="2538085989"/>
                  </a:ext>
                </a:extLst>
              </a:tr>
              <a:tr h="899278">
                <a:tc>
                  <a:txBody>
                    <a:bodyPr/>
                    <a:lstStyle/>
                    <a:p>
                      <a:pPr algn="just">
                        <a:lnSpc>
                          <a:spcPct val="115000"/>
                        </a:lnSpc>
                      </a:pPr>
                      <a:r>
                        <a:rPr lang="vi-VN" sz="2600" b="0" i="1" dirty="0">
                          <a:effectLst/>
                          <a:latin typeface="Times New Roman" panose="02020603050405020304" pitchFamily="18" charset="0"/>
                          <a:cs typeface="Times New Roman" panose="02020603050405020304" pitchFamily="18" charset="0"/>
                        </a:rPr>
                        <a:t>b. Đền ni thờ một ông quan đời nhà Lý đó, con ạ.</a:t>
                      </a:r>
                      <a:endParaRPr lang="en-VN" sz="2600" b="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60" marR="47660" marT="0"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chemeClr val="bg1"/>
                    </a:solidFill>
                  </a:tcPr>
                </a:tc>
                <a:tc>
                  <a:txBody>
                    <a:bodyPr/>
                    <a:lstStyle/>
                    <a:p>
                      <a:pPr algn="just">
                        <a:lnSpc>
                          <a:spcPct val="115000"/>
                        </a:lnSpc>
                      </a:pPr>
                      <a:r>
                        <a:rPr lang="vi-VN" sz="2600" b="0">
                          <a:effectLst/>
                          <a:latin typeface="Times New Roman" panose="02020603050405020304" pitchFamily="18" charset="0"/>
                          <a:cs typeface="Times New Roman" panose="02020603050405020304" pitchFamily="18" charset="0"/>
                        </a:rPr>
                        <a:t> </a:t>
                      </a:r>
                      <a:endParaRPr lang="en-VN" sz="2600" b="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60" marR="47660" marT="0"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chemeClr val="bg1"/>
                    </a:solidFill>
                  </a:tcPr>
                </a:tc>
                <a:extLst>
                  <a:ext uri="{0D108BD9-81ED-4DB2-BD59-A6C34878D82A}">
                    <a16:rowId xmlns:a16="http://schemas.microsoft.com/office/drawing/2014/main" val="2255039786"/>
                  </a:ext>
                </a:extLst>
              </a:tr>
              <a:tr h="856526">
                <a:tc>
                  <a:txBody>
                    <a:bodyPr/>
                    <a:lstStyle/>
                    <a:p>
                      <a:pPr algn="just">
                        <a:lnSpc>
                          <a:spcPct val="115000"/>
                        </a:lnSpc>
                      </a:pPr>
                      <a:r>
                        <a:rPr lang="vi-VN" sz="2600" b="0" i="1" dirty="0">
                          <a:effectLst/>
                          <a:latin typeface="Times New Roman" panose="02020603050405020304" pitchFamily="18" charset="0"/>
                          <a:cs typeface="Times New Roman" panose="02020603050405020304" pitchFamily="18" charset="0"/>
                        </a:rPr>
                        <a:t>c. Việc đời đã dớ dận, mi lại “thông minh” dớ dận nốt.</a:t>
                      </a:r>
                      <a:endParaRPr lang="en-VN" sz="2600" b="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60" marR="47660" marT="0"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chemeClr val="bg1"/>
                    </a:solidFill>
                  </a:tcPr>
                </a:tc>
                <a:tc>
                  <a:txBody>
                    <a:bodyPr/>
                    <a:lstStyle/>
                    <a:p>
                      <a:pPr algn="just">
                        <a:lnSpc>
                          <a:spcPct val="115000"/>
                        </a:lnSpc>
                      </a:pPr>
                      <a:r>
                        <a:rPr lang="vi-VN" sz="2600" b="0">
                          <a:effectLst/>
                          <a:latin typeface="Times New Roman" panose="02020603050405020304" pitchFamily="18" charset="0"/>
                          <a:cs typeface="Times New Roman" panose="02020603050405020304" pitchFamily="18" charset="0"/>
                        </a:rPr>
                        <a:t> </a:t>
                      </a:r>
                      <a:endParaRPr lang="en-VN" sz="2600" b="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60" marR="47660" marT="0"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chemeClr val="bg1"/>
                    </a:solidFill>
                  </a:tcPr>
                </a:tc>
                <a:extLst>
                  <a:ext uri="{0D108BD9-81ED-4DB2-BD59-A6C34878D82A}">
                    <a16:rowId xmlns:a16="http://schemas.microsoft.com/office/drawing/2014/main" val="1194144724"/>
                  </a:ext>
                </a:extLst>
              </a:tr>
              <a:tr h="1224682">
                <a:tc gridSpan="2">
                  <a:txBody>
                    <a:bodyPr/>
                    <a:lstStyle/>
                    <a:p>
                      <a:pPr marL="457200" indent="-457200" algn="just">
                        <a:lnSpc>
                          <a:spcPct val="115000"/>
                        </a:lnSpc>
                        <a:buFont typeface="Symbol" pitchFamily="2" charset="2"/>
                        <a:buChar char="Þ"/>
                      </a:pPr>
                      <a:r>
                        <a:rPr lang="vi-VN" sz="2600" b="1" dirty="0">
                          <a:effectLst/>
                          <a:latin typeface="Times New Roman" panose="02020603050405020304" pitchFamily="18" charset="0"/>
                          <a:cs typeface="Times New Roman" panose="02020603050405020304" pitchFamily="18" charset="0"/>
                        </a:rPr>
                        <a:t>Tác dụng:</a:t>
                      </a:r>
                    </a:p>
                    <a:p>
                      <a:pPr marL="457200" indent="-457200" algn="just">
                        <a:lnSpc>
                          <a:spcPct val="115000"/>
                        </a:lnSpc>
                        <a:buFont typeface="Symbol" pitchFamily="2" charset="2"/>
                        <a:buChar char="Þ"/>
                      </a:pPr>
                      <a:endParaRPr lang="vi-VN" sz="2600" b="1" dirty="0">
                        <a:effectLst/>
                        <a:latin typeface="Times New Roman" panose="02020603050405020304" pitchFamily="18" charset="0"/>
                        <a:cs typeface="Times New Roman" panose="02020603050405020304" pitchFamily="18" charset="0"/>
                      </a:endParaRPr>
                    </a:p>
                    <a:p>
                      <a:pPr marL="457200" indent="-457200" algn="just">
                        <a:lnSpc>
                          <a:spcPct val="115000"/>
                        </a:lnSpc>
                        <a:buFont typeface="Symbol" pitchFamily="2" charset="2"/>
                        <a:buChar char="Þ"/>
                      </a:pPr>
                      <a:endParaRPr lang="en-VN" sz="2600" b="1" dirty="0">
                        <a:effectLst/>
                        <a:latin typeface="Times New Roman" panose="02020603050405020304" pitchFamily="18" charset="0"/>
                        <a:cs typeface="Times New Roman" panose="02020603050405020304" pitchFamily="18" charset="0"/>
                      </a:endParaRPr>
                    </a:p>
                    <a:p>
                      <a:pPr algn="just">
                        <a:lnSpc>
                          <a:spcPct val="115000"/>
                        </a:lnSpc>
                      </a:pPr>
                      <a:r>
                        <a:rPr lang="vi-VN" sz="2600" b="0" dirty="0">
                          <a:effectLst/>
                          <a:latin typeface="Times New Roman" panose="02020603050405020304" pitchFamily="18" charset="0"/>
                          <a:cs typeface="Times New Roman" panose="02020603050405020304" pitchFamily="18" charset="0"/>
                        </a:rPr>
                        <a:t> </a:t>
                      </a:r>
                      <a:endParaRPr lang="en-VN" sz="26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60" marR="47660" marT="0" marB="0"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chemeClr val="bg1"/>
                    </a:solidFill>
                  </a:tcPr>
                </a:tc>
                <a:tc hMerge="1">
                  <a:txBody>
                    <a:bodyPr/>
                    <a:lstStyle/>
                    <a:p>
                      <a:endParaRPr lang="en-VN"/>
                    </a:p>
                  </a:txBody>
                  <a:tcPr/>
                </a:tc>
                <a:extLst>
                  <a:ext uri="{0D108BD9-81ED-4DB2-BD59-A6C34878D82A}">
                    <a16:rowId xmlns:a16="http://schemas.microsoft.com/office/drawing/2014/main" val="4133604772"/>
                  </a:ext>
                </a:extLst>
              </a:tr>
            </a:tbl>
          </a:graphicData>
        </a:graphic>
      </p:graphicFrame>
      <p:sp>
        <p:nvSpPr>
          <p:cNvPr id="4" name="TextBox 3">
            <a:extLst>
              <a:ext uri="{FF2B5EF4-FFF2-40B4-BE49-F238E27FC236}">
                <a16:creationId xmlns:a16="http://schemas.microsoft.com/office/drawing/2014/main" id="{58014EBA-F665-4F61-B9BE-38B6F1B03B05}"/>
              </a:ext>
            </a:extLst>
          </p:cNvPr>
          <p:cNvSpPr txBox="1"/>
          <p:nvPr/>
        </p:nvSpPr>
        <p:spPr>
          <a:xfrm>
            <a:off x="7789762" y="2274302"/>
            <a:ext cx="2106592" cy="523220"/>
          </a:xfrm>
          <a:prstGeom prst="rect">
            <a:avLst/>
          </a:prstGeom>
          <a:noFill/>
        </p:spPr>
        <p:txBody>
          <a:bodyPr wrap="square">
            <a:spAutoFit/>
          </a:bodyPr>
          <a:lstStyle/>
          <a:p>
            <a:pPr algn="ctr"/>
            <a:r>
              <a:rPr lang="vi-VN" sz="2800" b="1" dirty="0">
                <a:solidFill>
                  <a:srgbClr val="0070C0"/>
                </a:solidFill>
                <a:effectLst/>
                <a:latin typeface="Times New Roman" panose="02020603050405020304" pitchFamily="18" charset="0"/>
                <a:cs typeface="Times New Roman" panose="02020603050405020304" pitchFamily="18" charset="0"/>
              </a:rPr>
              <a:t>Nớ - ấy</a:t>
            </a:r>
            <a:endParaRPr lang="en-VN" sz="2800" b="1" dirty="0">
              <a:solidFill>
                <a:srgbClr val="0070C0"/>
              </a:solidFill>
            </a:endParaRPr>
          </a:p>
        </p:txBody>
      </p:sp>
      <p:sp>
        <p:nvSpPr>
          <p:cNvPr id="6" name="TextBox 5">
            <a:extLst>
              <a:ext uri="{FF2B5EF4-FFF2-40B4-BE49-F238E27FC236}">
                <a16:creationId xmlns:a16="http://schemas.microsoft.com/office/drawing/2014/main" id="{261B7345-CB60-494F-15EA-05D3B466D246}"/>
              </a:ext>
            </a:extLst>
          </p:cNvPr>
          <p:cNvSpPr txBox="1"/>
          <p:nvPr/>
        </p:nvSpPr>
        <p:spPr>
          <a:xfrm>
            <a:off x="7789762" y="2728170"/>
            <a:ext cx="2106592" cy="523220"/>
          </a:xfrm>
          <a:prstGeom prst="rect">
            <a:avLst/>
          </a:prstGeom>
          <a:noFill/>
        </p:spPr>
        <p:txBody>
          <a:bodyPr wrap="square">
            <a:spAutoFit/>
          </a:bodyPr>
          <a:lstStyle/>
          <a:p>
            <a:pPr algn="ctr"/>
            <a:r>
              <a:rPr lang="vi-VN" sz="2800" b="1" dirty="0">
                <a:solidFill>
                  <a:srgbClr val="0070C0"/>
                </a:solidFill>
                <a:effectLst/>
                <a:latin typeface="Times New Roman" panose="02020603050405020304" pitchFamily="18" charset="0"/>
                <a:cs typeface="Times New Roman" panose="02020603050405020304" pitchFamily="18" charset="0"/>
              </a:rPr>
              <a:t>Nhể - nhỉ</a:t>
            </a:r>
            <a:endParaRPr lang="en-VN" sz="2800" b="1" dirty="0">
              <a:solidFill>
                <a:srgbClr val="0070C0"/>
              </a:solidFill>
            </a:endParaRPr>
          </a:p>
        </p:txBody>
      </p:sp>
      <p:sp>
        <p:nvSpPr>
          <p:cNvPr id="11" name="TextBox 10">
            <a:extLst>
              <a:ext uri="{FF2B5EF4-FFF2-40B4-BE49-F238E27FC236}">
                <a16:creationId xmlns:a16="http://schemas.microsoft.com/office/drawing/2014/main" id="{EF669D5B-F142-1006-AECB-D5E4D07D3A7B}"/>
              </a:ext>
            </a:extLst>
          </p:cNvPr>
          <p:cNvSpPr txBox="1"/>
          <p:nvPr/>
        </p:nvSpPr>
        <p:spPr>
          <a:xfrm>
            <a:off x="7789762" y="3506030"/>
            <a:ext cx="2106592" cy="523220"/>
          </a:xfrm>
          <a:prstGeom prst="rect">
            <a:avLst/>
          </a:prstGeom>
          <a:noFill/>
        </p:spPr>
        <p:txBody>
          <a:bodyPr wrap="square">
            <a:spAutoFit/>
          </a:bodyPr>
          <a:lstStyle/>
          <a:p>
            <a:pPr algn="ctr"/>
            <a:r>
              <a:rPr lang="vi-VN" sz="2800" b="1" dirty="0">
                <a:solidFill>
                  <a:srgbClr val="0070C0"/>
                </a:solidFill>
                <a:effectLst/>
                <a:latin typeface="Times New Roman" panose="02020603050405020304" pitchFamily="18" charset="0"/>
                <a:cs typeface="Times New Roman" panose="02020603050405020304" pitchFamily="18" charset="0"/>
              </a:rPr>
              <a:t>Ni - này</a:t>
            </a:r>
            <a:endParaRPr lang="en-VN" sz="2800" b="1" dirty="0">
              <a:solidFill>
                <a:srgbClr val="0070C0"/>
              </a:solidFill>
            </a:endParaRPr>
          </a:p>
        </p:txBody>
      </p:sp>
      <p:sp>
        <p:nvSpPr>
          <p:cNvPr id="12" name="TextBox 11">
            <a:extLst>
              <a:ext uri="{FF2B5EF4-FFF2-40B4-BE49-F238E27FC236}">
                <a16:creationId xmlns:a16="http://schemas.microsoft.com/office/drawing/2014/main" id="{5DEEDA59-0E3A-E4E2-AF9E-638D47A9CA4C}"/>
              </a:ext>
            </a:extLst>
          </p:cNvPr>
          <p:cNvSpPr txBox="1"/>
          <p:nvPr/>
        </p:nvSpPr>
        <p:spPr>
          <a:xfrm>
            <a:off x="7789762" y="4366890"/>
            <a:ext cx="2106592" cy="523220"/>
          </a:xfrm>
          <a:prstGeom prst="rect">
            <a:avLst/>
          </a:prstGeom>
          <a:noFill/>
        </p:spPr>
        <p:txBody>
          <a:bodyPr wrap="square">
            <a:spAutoFit/>
          </a:bodyPr>
          <a:lstStyle/>
          <a:p>
            <a:pPr algn="ctr"/>
            <a:r>
              <a:rPr lang="vi-VN" sz="2800" b="1" dirty="0">
                <a:solidFill>
                  <a:srgbClr val="0070C0"/>
                </a:solidFill>
                <a:effectLst/>
                <a:latin typeface="Times New Roman" panose="02020603050405020304" pitchFamily="18" charset="0"/>
                <a:cs typeface="Times New Roman" panose="02020603050405020304" pitchFamily="18" charset="0"/>
              </a:rPr>
              <a:t>Mi - mày</a:t>
            </a:r>
            <a:endParaRPr lang="en-VN" sz="2800" b="1" dirty="0">
              <a:solidFill>
                <a:srgbClr val="0070C0"/>
              </a:solidFill>
            </a:endParaRPr>
          </a:p>
        </p:txBody>
      </p:sp>
      <p:sp>
        <p:nvSpPr>
          <p:cNvPr id="14" name="TextBox 13">
            <a:extLst>
              <a:ext uri="{FF2B5EF4-FFF2-40B4-BE49-F238E27FC236}">
                <a16:creationId xmlns:a16="http://schemas.microsoft.com/office/drawing/2014/main" id="{F0189B86-0B1E-BAED-D3C3-9C495F83E960}"/>
              </a:ext>
            </a:extLst>
          </p:cNvPr>
          <p:cNvSpPr txBox="1"/>
          <p:nvPr/>
        </p:nvSpPr>
        <p:spPr>
          <a:xfrm>
            <a:off x="1979271" y="5227750"/>
            <a:ext cx="10023676" cy="1435714"/>
          </a:xfrm>
          <a:prstGeom prst="rect">
            <a:avLst/>
          </a:prstGeom>
          <a:noFill/>
        </p:spPr>
        <p:txBody>
          <a:bodyPr wrap="square">
            <a:spAutoFit/>
          </a:bodyPr>
          <a:lstStyle/>
          <a:p>
            <a:pPr algn="just">
              <a:lnSpc>
                <a:spcPct val="114000"/>
              </a:lnSpc>
            </a:pPr>
            <a:r>
              <a:rPr lang="vi-VN" sz="2600" dirty="0">
                <a:solidFill>
                  <a:srgbClr val="C00000"/>
                </a:solidFill>
                <a:effectLst/>
                <a:latin typeface="Times New Roman" panose="02020603050405020304" pitchFamily="18" charset="0"/>
                <a:ea typeface="Times New Roman" panose="02020603050405020304" pitchFamily="18" charset="0"/>
              </a:rPr>
              <a:t>+ Từ ngữ sử dụng ở các tỉnh miền Trung (tiêu biểu là Nghệ An)</a:t>
            </a:r>
            <a:endParaRPr lang="en-VN" sz="2600" dirty="0">
              <a:solidFill>
                <a:srgbClr val="C00000"/>
              </a:solidFill>
              <a:effectLst/>
              <a:latin typeface="Times New Roman" panose="02020603050405020304" pitchFamily="18" charset="0"/>
              <a:ea typeface="Times New Roman" panose="02020603050405020304" pitchFamily="18" charset="0"/>
            </a:endParaRPr>
          </a:p>
          <a:p>
            <a:pPr>
              <a:lnSpc>
                <a:spcPct val="114000"/>
              </a:lnSpc>
            </a:pPr>
            <a:r>
              <a:rPr lang="vi-VN" sz="2600" dirty="0">
                <a:solidFill>
                  <a:srgbClr val="C00000"/>
                </a:solidFill>
                <a:effectLst/>
                <a:latin typeface="Times New Roman" panose="02020603050405020304" pitchFamily="18" charset="0"/>
                <a:ea typeface="Times New Roman" panose="02020603050405020304" pitchFamily="18" charset="0"/>
              </a:rPr>
              <a:t>+ Phản ánh cụ thể, sinh động, chân thực đặc điểm của con người và sự vật ở một tỉnh miền Trung.</a:t>
            </a:r>
            <a:r>
              <a:rPr lang="en-VN" sz="2600" dirty="0">
                <a:solidFill>
                  <a:srgbClr val="C00000"/>
                </a:solidFill>
                <a:effectLst/>
              </a:rPr>
              <a:t> </a:t>
            </a:r>
            <a:endParaRPr lang="en-VN" sz="2600" dirty="0">
              <a:solidFill>
                <a:srgbClr val="C00000"/>
              </a:solidFill>
            </a:endParaRPr>
          </a:p>
        </p:txBody>
      </p:sp>
    </p:spTree>
    <p:extLst>
      <p:ext uri="{BB962C8B-B14F-4D97-AF65-F5344CB8AC3E}">
        <p14:creationId xmlns:p14="http://schemas.microsoft.com/office/powerpoint/2010/main" val="6925549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4">
                                            <p:txEl>
                                              <p:pRg st="0" end="0"/>
                                            </p:txEl>
                                          </p:spTgt>
                                        </p:tgtEl>
                                        <p:attrNameLst>
                                          <p:attrName>style.visibility</p:attrName>
                                        </p:attrNameLst>
                                      </p:cBhvr>
                                      <p:to>
                                        <p:strVal val="visible"/>
                                      </p:to>
                                    </p:set>
                                    <p:animEffect transition="in" filter="blinds(horizontal)">
                                      <p:cBhvr>
                                        <p:cTn id="27" dur="500"/>
                                        <p:tgtEl>
                                          <p:spTgt spid="14">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14">
                                            <p:txEl>
                                              <p:pRg st="1" end="1"/>
                                            </p:txEl>
                                          </p:spTgt>
                                        </p:tgtEl>
                                        <p:attrNameLst>
                                          <p:attrName>style.visibility</p:attrName>
                                        </p:attrNameLst>
                                      </p:cBhvr>
                                      <p:to>
                                        <p:strVal val="visible"/>
                                      </p:to>
                                    </p:set>
                                    <p:animEffect transition="in" filter="blinds(horizontal)">
                                      <p:cBhvr>
                                        <p:cTn id="32" dur="5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11" grpId="0"/>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4F817C85-041C-44FE-A81B-A2B7B9F665B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7408" y="0"/>
            <a:ext cx="1469942" cy="1262743"/>
          </a:xfrm>
          <a:prstGeom prst="rect">
            <a:avLst/>
          </a:prstGeom>
        </p:spPr>
      </p:pic>
      <p:pic>
        <p:nvPicPr>
          <p:cNvPr id="5" name="Picture 4">
            <a:extLst>
              <a:ext uri="{FF2B5EF4-FFF2-40B4-BE49-F238E27FC236}">
                <a16:creationId xmlns:a16="http://schemas.microsoft.com/office/drawing/2014/main" id="{7AF5C02A-DE1D-6624-AD5C-700628DA48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26464" y="740664"/>
            <a:ext cx="5907024" cy="5907024"/>
          </a:xfrm>
          <a:prstGeom prst="rect">
            <a:avLst/>
          </a:prstGeom>
        </p:spPr>
      </p:pic>
      <p:sp>
        <p:nvSpPr>
          <p:cNvPr id="6" name="Rounded Rectangle 5">
            <a:extLst>
              <a:ext uri="{FF2B5EF4-FFF2-40B4-BE49-F238E27FC236}">
                <a16:creationId xmlns:a16="http://schemas.microsoft.com/office/drawing/2014/main" id="{06F59DB7-C9C6-858E-66D6-B456562F0A56}"/>
              </a:ext>
            </a:extLst>
          </p:cNvPr>
          <p:cNvSpPr/>
          <p:nvPr/>
        </p:nvSpPr>
        <p:spPr>
          <a:xfrm>
            <a:off x="7955280" y="1188720"/>
            <a:ext cx="2505456" cy="1097280"/>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VN" sz="4500" b="1" dirty="0">
                <a:latin typeface="Times New Roman" panose="02020603050405020304" pitchFamily="18" charset="0"/>
                <a:cs typeface="Times New Roman" panose="02020603050405020304" pitchFamily="18" charset="0"/>
              </a:rPr>
              <a:t>Má</a:t>
            </a:r>
          </a:p>
        </p:txBody>
      </p:sp>
      <p:sp>
        <p:nvSpPr>
          <p:cNvPr id="7" name="Down Arrow 6">
            <a:extLst>
              <a:ext uri="{FF2B5EF4-FFF2-40B4-BE49-F238E27FC236}">
                <a16:creationId xmlns:a16="http://schemas.microsoft.com/office/drawing/2014/main" id="{64653D69-13A6-67DC-BEC2-F77770F1451E}"/>
              </a:ext>
            </a:extLst>
          </p:cNvPr>
          <p:cNvSpPr/>
          <p:nvPr/>
        </p:nvSpPr>
        <p:spPr>
          <a:xfrm>
            <a:off x="9162288" y="3054096"/>
            <a:ext cx="438912" cy="1280160"/>
          </a:xfrm>
          <a:prstGeom prst="down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VN"/>
          </a:p>
        </p:txBody>
      </p:sp>
      <p:sp>
        <p:nvSpPr>
          <p:cNvPr id="8" name="Rounded Rectangle 7">
            <a:extLst>
              <a:ext uri="{FF2B5EF4-FFF2-40B4-BE49-F238E27FC236}">
                <a16:creationId xmlns:a16="http://schemas.microsoft.com/office/drawing/2014/main" id="{EB5B03CD-0E86-3CB5-EEB9-EE630FF01CDF}"/>
              </a:ext>
            </a:extLst>
          </p:cNvPr>
          <p:cNvSpPr/>
          <p:nvPr/>
        </p:nvSpPr>
        <p:spPr>
          <a:xfrm>
            <a:off x="7955280" y="5102352"/>
            <a:ext cx="2505456" cy="1097280"/>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VN" sz="4500" b="1" dirty="0">
                <a:latin typeface="Times New Roman" panose="02020603050405020304" pitchFamily="18" charset="0"/>
                <a:cs typeface="Times New Roman" panose="02020603050405020304" pitchFamily="18" charset="0"/>
              </a:rPr>
              <a:t>Mẹ</a:t>
            </a:r>
          </a:p>
        </p:txBody>
      </p:sp>
    </p:spTree>
    <p:extLst>
      <p:ext uri="{BB962C8B-B14F-4D97-AF65-F5344CB8AC3E}">
        <p14:creationId xmlns:p14="http://schemas.microsoft.com/office/powerpoint/2010/main" val="4422798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750" fill="hold"/>
                                        <p:tgtEl>
                                          <p:spTgt spid="24"/>
                                        </p:tgtEl>
                                        <p:attrNameLst>
                                          <p:attrName>ppt_x</p:attrName>
                                        </p:attrNameLst>
                                      </p:cBhvr>
                                      <p:tavLst>
                                        <p:tav tm="0">
                                          <p:val>
                                            <p:strVal val="0-#ppt_w/2"/>
                                          </p:val>
                                        </p:tav>
                                        <p:tav tm="100000">
                                          <p:val>
                                            <p:strVal val="#ppt_x"/>
                                          </p:val>
                                        </p:tav>
                                      </p:tavLst>
                                    </p:anim>
                                    <p:anim calcmode="lin" valueType="num">
                                      <p:cBhvr additive="base">
                                        <p:cTn id="8" dur="75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par>
                                <p:cTn id="22" presetID="16" presetClass="entr" presetSubtype="21"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46FBA03-9DC4-38A7-B585-74EAF724CE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05367" y="717630"/>
            <a:ext cx="9100274" cy="5118904"/>
          </a:xfrm>
          <a:prstGeom prst="rect">
            <a:avLst/>
          </a:prstGeom>
        </p:spPr>
      </p:pic>
    </p:spTree>
    <p:extLst>
      <p:ext uri="{BB962C8B-B14F-4D97-AF65-F5344CB8AC3E}">
        <p14:creationId xmlns:p14="http://schemas.microsoft.com/office/powerpoint/2010/main" val="20624958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pSp>
        <p:nvGrpSpPr>
          <p:cNvPr id="12" name="组合 11">
            <a:extLst>
              <a:ext uri="{FF2B5EF4-FFF2-40B4-BE49-F238E27FC236}">
                <a16:creationId xmlns:a16="http://schemas.microsoft.com/office/drawing/2014/main" id="{3A4896F3-4E09-4E85-B6B1-0724A067F077}"/>
              </a:ext>
            </a:extLst>
          </p:cNvPr>
          <p:cNvGrpSpPr/>
          <p:nvPr/>
        </p:nvGrpSpPr>
        <p:grpSpPr>
          <a:xfrm>
            <a:off x="8510954" y="1041034"/>
            <a:ext cx="1594894" cy="4937735"/>
            <a:chOff x="8510954" y="1041034"/>
            <a:chExt cx="1594894" cy="4937735"/>
          </a:xfrm>
        </p:grpSpPr>
        <p:sp>
          <p:nvSpPr>
            <p:cNvPr id="13" name="矩形 12">
              <a:extLst>
                <a:ext uri="{FF2B5EF4-FFF2-40B4-BE49-F238E27FC236}">
                  <a16:creationId xmlns:a16="http://schemas.microsoft.com/office/drawing/2014/main" id="{3ACA103B-7A30-4292-8F2F-680DF9EBBC50}"/>
                </a:ext>
              </a:extLst>
            </p:cNvPr>
            <p:cNvSpPr/>
            <p:nvPr/>
          </p:nvSpPr>
          <p:spPr>
            <a:xfrm>
              <a:off x="8510954" y="3328477"/>
              <a:ext cx="738554" cy="2650292"/>
            </a:xfrm>
            <a:prstGeom prst="rect">
              <a:avLst/>
            </a:prstGeom>
            <a:solidFill>
              <a:srgbClr val="F8F5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5" name="矩形 14">
              <a:extLst>
                <a:ext uri="{FF2B5EF4-FFF2-40B4-BE49-F238E27FC236}">
                  <a16:creationId xmlns:a16="http://schemas.microsoft.com/office/drawing/2014/main" id="{3CF35F7A-AA1D-46E8-ACA2-291ABE19B665}"/>
                </a:ext>
              </a:extLst>
            </p:cNvPr>
            <p:cNvSpPr/>
            <p:nvPr/>
          </p:nvSpPr>
          <p:spPr>
            <a:xfrm>
              <a:off x="9367294" y="1041034"/>
              <a:ext cx="738554" cy="2650292"/>
            </a:xfrm>
            <a:prstGeom prst="rect">
              <a:avLst/>
            </a:prstGeom>
            <a:solidFill>
              <a:srgbClr val="F8F5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pic>
        <p:nvPicPr>
          <p:cNvPr id="18" name="PA_图片 6">
            <a:extLst>
              <a:ext uri="{FF2B5EF4-FFF2-40B4-BE49-F238E27FC236}">
                <a16:creationId xmlns:a16="http://schemas.microsoft.com/office/drawing/2014/main" id="{38DE00D7-5C6F-4CD7-8978-D2FE4659EF24}"/>
              </a:ext>
            </a:extLst>
          </p:cNvPr>
          <p:cNvPicPr>
            <a:picLocks noChangeAspect="1"/>
          </p:cNvPicPr>
          <p:nvPr>
            <p:custDataLst>
              <p:tags r:id="rId1"/>
            </p:custDataLst>
          </p:nvPr>
        </p:nvPicPr>
        <p:blipFill>
          <a:blip r:embed="rId6">
            <a:extLst>
              <a:ext uri="{28A0092B-C50C-407E-A947-70E740481C1C}">
                <a14:useLocalDpi xmlns:a14="http://schemas.microsoft.com/office/drawing/2010/main" val="0"/>
              </a:ext>
            </a:extLst>
          </a:blip>
          <a:stretch>
            <a:fillRect/>
          </a:stretch>
        </p:blipFill>
        <p:spPr>
          <a:xfrm>
            <a:off x="323170" y="690109"/>
            <a:ext cx="8410575" cy="5419725"/>
          </a:xfrm>
          <a:prstGeom prst="rect">
            <a:avLst/>
          </a:prstGeom>
        </p:spPr>
      </p:pic>
      <p:sp>
        <p:nvSpPr>
          <p:cNvPr id="20" name="PA_矩形 10">
            <a:extLst>
              <a:ext uri="{FF2B5EF4-FFF2-40B4-BE49-F238E27FC236}">
                <a16:creationId xmlns:a16="http://schemas.microsoft.com/office/drawing/2014/main" id="{958BEEFE-F456-4003-B5A9-36B488DE8D61}"/>
              </a:ext>
            </a:extLst>
          </p:cNvPr>
          <p:cNvSpPr/>
          <p:nvPr>
            <p:custDataLst>
              <p:tags r:id="rId2"/>
            </p:custDataLst>
          </p:nvPr>
        </p:nvSpPr>
        <p:spPr>
          <a:xfrm>
            <a:off x="1942809" y="2366180"/>
            <a:ext cx="4948506" cy="2169825"/>
          </a:xfrm>
          <a:prstGeom prst="rect">
            <a:avLst/>
          </a:prstGeom>
        </p:spPr>
        <p:txBody>
          <a:bodyPr wrap="square">
            <a:spAutoFit/>
          </a:bodyPr>
          <a:lstStyle/>
          <a:p>
            <a:pPr lvl="0" algn="ctr">
              <a:defRPr/>
            </a:pPr>
            <a:r>
              <a:rPr lang="vi-VN" sz="4500" b="1" dirty="0">
                <a:latin typeface="Times New Roman" panose="02020603050405020304" pitchFamily="18" charset="0"/>
                <a:cs typeface="Times New Roman" panose="02020603050405020304" pitchFamily="18" charset="0"/>
              </a:rPr>
              <a:t>Tìm các từ có tiếng chứa phụ âm đầu </a:t>
            </a:r>
          </a:p>
          <a:p>
            <a:pPr lvl="0" algn="ctr">
              <a:defRPr/>
            </a:pPr>
            <a:r>
              <a:rPr lang="vi-VN" sz="4500" b="1" dirty="0">
                <a:solidFill>
                  <a:srgbClr val="C00000"/>
                </a:solidFill>
                <a:latin typeface="Times New Roman" panose="02020603050405020304" pitchFamily="18" charset="0"/>
                <a:cs typeface="Times New Roman" panose="02020603050405020304" pitchFamily="18" charset="0"/>
              </a:rPr>
              <a:t>l, n, v </a:t>
            </a:r>
            <a:endParaRPr kumimoji="0" lang="zh-CN" altLang="en-US" sz="45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mn-lt"/>
            </a:endParaRPr>
          </a:p>
        </p:txBody>
      </p:sp>
      <p:pic>
        <p:nvPicPr>
          <p:cNvPr id="10" name="图片 9">
            <a:extLst>
              <a:ext uri="{FF2B5EF4-FFF2-40B4-BE49-F238E27FC236}">
                <a16:creationId xmlns:a16="http://schemas.microsoft.com/office/drawing/2014/main" id="{1F0F95B2-689E-4F49-93FF-130E2AA1F51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7408" y="0"/>
            <a:ext cx="1469942" cy="1262743"/>
          </a:xfrm>
          <a:prstGeom prst="rect">
            <a:avLst/>
          </a:prstGeom>
        </p:spPr>
      </p:pic>
      <p:sp>
        <p:nvSpPr>
          <p:cNvPr id="11" name="矩形 10">
            <a:extLst>
              <a:ext uri="{FF2B5EF4-FFF2-40B4-BE49-F238E27FC236}">
                <a16:creationId xmlns:a16="http://schemas.microsoft.com/office/drawing/2014/main" id="{563DEB46-7809-4225-BB88-AA7F97395C51}"/>
              </a:ext>
            </a:extLst>
          </p:cNvPr>
          <p:cNvSpPr/>
          <p:nvPr/>
        </p:nvSpPr>
        <p:spPr>
          <a:xfrm>
            <a:off x="4696133" y="276474"/>
            <a:ext cx="1704313" cy="646331"/>
          </a:xfrm>
          <a:prstGeom prst="rect">
            <a:avLst/>
          </a:prstGeom>
          <a:noFill/>
        </p:spPr>
        <p:txBody>
          <a:bodyPr wrap="none" rtlCol="0">
            <a:spAutoFit/>
          </a:bodyPr>
          <a:lstStyle/>
          <a:p>
            <a:r>
              <a:rPr lang="en-US" altLang="zh-CN" sz="3600" b="1" spc="-150" dirty="0" err="1">
                <a:solidFill>
                  <a:srgbClr val="44947F"/>
                </a:solidFill>
                <a:latin typeface="Times New Roman" panose="02020603050405020304" pitchFamily="18" charset="0"/>
                <a:cs typeface="Times New Roman" panose="02020603050405020304" pitchFamily="18" charset="0"/>
                <a:sym typeface="+mn-lt"/>
              </a:rPr>
              <a:t>Chặng</a:t>
            </a:r>
            <a:r>
              <a:rPr lang="en-US" altLang="zh-CN" sz="3600" b="1" spc="-150" dirty="0">
                <a:solidFill>
                  <a:srgbClr val="44947F"/>
                </a:solidFill>
                <a:latin typeface="Times New Roman" panose="02020603050405020304" pitchFamily="18" charset="0"/>
                <a:cs typeface="Times New Roman" panose="02020603050405020304" pitchFamily="18" charset="0"/>
                <a:sym typeface="+mn-lt"/>
              </a:rPr>
              <a:t> 1</a:t>
            </a:r>
            <a:endParaRPr lang="zh-CN" altLang="en-US" sz="3600" b="1" spc="-150" dirty="0">
              <a:solidFill>
                <a:srgbClr val="44947F"/>
              </a:solidFill>
              <a:latin typeface="Times New Roman" panose="02020603050405020304" pitchFamily="18" charset="0"/>
              <a:cs typeface="Times New Roman" panose="02020603050405020304" pitchFamily="18" charset="0"/>
              <a:sym typeface="+mn-lt"/>
            </a:endParaRPr>
          </a:p>
        </p:txBody>
      </p:sp>
      <p:pic>
        <p:nvPicPr>
          <p:cNvPr id="3" name="图片 2">
            <a:extLst>
              <a:ext uri="{FF2B5EF4-FFF2-40B4-BE49-F238E27FC236}">
                <a16:creationId xmlns:a16="http://schemas.microsoft.com/office/drawing/2014/main" id="{9288D310-51A0-4640-9689-2B8FD6D0239B}"/>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7056086" y="509170"/>
            <a:ext cx="4948506" cy="4948506"/>
          </a:xfrm>
          <a:prstGeom prst="rect">
            <a:avLst/>
          </a:prstGeom>
        </p:spPr>
      </p:pic>
    </p:spTree>
    <p:extLst>
      <p:ext uri="{BB962C8B-B14F-4D97-AF65-F5344CB8AC3E}">
        <p14:creationId xmlns:p14="http://schemas.microsoft.com/office/powerpoint/2010/main" val="28158037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55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75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par>
                                <p:cTn id="15" presetID="2" presetClass="entr" presetSubtype="8"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750" fill="hold"/>
                                        <p:tgtEl>
                                          <p:spTgt spid="10"/>
                                        </p:tgtEl>
                                        <p:attrNameLst>
                                          <p:attrName>ppt_x</p:attrName>
                                        </p:attrNameLst>
                                      </p:cBhvr>
                                      <p:tavLst>
                                        <p:tav tm="0">
                                          <p:val>
                                            <p:strVal val="0-#ppt_w/2"/>
                                          </p:val>
                                        </p:tav>
                                        <p:tav tm="100000">
                                          <p:val>
                                            <p:strVal val="#ppt_x"/>
                                          </p:val>
                                        </p:tav>
                                      </p:tavLst>
                                    </p:anim>
                                    <p:anim calcmode="lin" valueType="num">
                                      <p:cBhvr additive="base">
                                        <p:cTn id="18" dur="750" fill="hold"/>
                                        <p:tgtEl>
                                          <p:spTgt spid="10"/>
                                        </p:tgtEl>
                                        <p:attrNameLst>
                                          <p:attrName>ppt_y</p:attrName>
                                        </p:attrNameLst>
                                      </p:cBhvr>
                                      <p:tavLst>
                                        <p:tav tm="0">
                                          <p:val>
                                            <p:strVal val="#ppt_y"/>
                                          </p:val>
                                        </p:tav>
                                        <p:tav tm="100000">
                                          <p:val>
                                            <p:strVal val="#ppt_y"/>
                                          </p:val>
                                        </p:tav>
                                      </p:tavLst>
                                    </p:anim>
                                  </p:childTnLst>
                                </p:cTn>
                              </p:par>
                            </p:childTnLst>
                          </p:cTn>
                        </p:par>
                        <p:par>
                          <p:cTn id="19" fill="hold">
                            <p:stCondLst>
                              <p:cond delay="3750"/>
                            </p:stCondLst>
                            <p:childTnLst>
                              <p:par>
                                <p:cTn id="20" presetID="49" presetClass="entr" presetSubtype="0" decel="100000" fill="hold" grpId="0" nodeType="afterEffect">
                                  <p:stCondLst>
                                    <p:cond delay="0"/>
                                  </p:stCondLst>
                                  <p:iterate type="lt">
                                    <p:tmPct val="10000"/>
                                  </p:iterate>
                                  <p:childTnLst>
                                    <p:set>
                                      <p:cBhvr>
                                        <p:cTn id="21" dur="1" fill="hold">
                                          <p:stCondLst>
                                            <p:cond delay="0"/>
                                          </p:stCondLst>
                                        </p:cTn>
                                        <p:tgtEl>
                                          <p:spTgt spid="11"/>
                                        </p:tgtEl>
                                        <p:attrNameLst>
                                          <p:attrName>style.visibility</p:attrName>
                                        </p:attrNameLst>
                                      </p:cBhvr>
                                      <p:to>
                                        <p:strVal val="visible"/>
                                      </p:to>
                                    </p:set>
                                    <p:anim calcmode="lin" valueType="num">
                                      <p:cBhvr>
                                        <p:cTn id="22" dur="500" fill="hold"/>
                                        <p:tgtEl>
                                          <p:spTgt spid="11"/>
                                        </p:tgtEl>
                                        <p:attrNameLst>
                                          <p:attrName>ppt_w</p:attrName>
                                        </p:attrNameLst>
                                      </p:cBhvr>
                                      <p:tavLst>
                                        <p:tav tm="0">
                                          <p:val>
                                            <p:fltVal val="0"/>
                                          </p:val>
                                        </p:tav>
                                        <p:tav tm="100000">
                                          <p:val>
                                            <p:strVal val="#ppt_w"/>
                                          </p:val>
                                        </p:tav>
                                      </p:tavLst>
                                    </p:anim>
                                    <p:anim calcmode="lin" valueType="num">
                                      <p:cBhvr>
                                        <p:cTn id="23" dur="500" fill="hold"/>
                                        <p:tgtEl>
                                          <p:spTgt spid="11"/>
                                        </p:tgtEl>
                                        <p:attrNameLst>
                                          <p:attrName>ppt_h</p:attrName>
                                        </p:attrNameLst>
                                      </p:cBhvr>
                                      <p:tavLst>
                                        <p:tav tm="0">
                                          <p:val>
                                            <p:fltVal val="0"/>
                                          </p:val>
                                        </p:tav>
                                        <p:tav tm="100000">
                                          <p:val>
                                            <p:strVal val="#ppt_h"/>
                                          </p:val>
                                        </p:tav>
                                      </p:tavLst>
                                    </p:anim>
                                    <p:anim calcmode="lin" valueType="num">
                                      <p:cBhvr>
                                        <p:cTn id="24" dur="500" fill="hold"/>
                                        <p:tgtEl>
                                          <p:spTgt spid="11"/>
                                        </p:tgtEl>
                                        <p:attrNameLst>
                                          <p:attrName>style.rotation</p:attrName>
                                        </p:attrNameLst>
                                      </p:cBhvr>
                                      <p:tavLst>
                                        <p:tav tm="0">
                                          <p:val>
                                            <p:fltVal val="360"/>
                                          </p:val>
                                        </p:tav>
                                        <p:tav tm="100000">
                                          <p:val>
                                            <p:fltVal val="0"/>
                                          </p:val>
                                        </p:tav>
                                      </p:tavLst>
                                    </p:anim>
                                    <p:animEffect transition="in" filter="fade">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5" name="PA_图片 4">
            <a:extLst>
              <a:ext uri="{FF2B5EF4-FFF2-40B4-BE49-F238E27FC236}">
                <a16:creationId xmlns:a16="http://schemas.microsoft.com/office/drawing/2014/main" id="{25009A51-2618-4EAB-91D6-7A08F1883086}"/>
              </a:ext>
            </a:extLst>
          </p:cNvPr>
          <p:cNvPicPr>
            <a:picLocks noChangeAspect="1"/>
          </p:cNvPicPr>
          <p:nvPr>
            <p:custDataLst>
              <p:tags r:id="rId1"/>
            </p:custDataLst>
          </p:nvPr>
        </p:nvPicPr>
        <p:blipFill>
          <a:blip r:embed="rId6">
            <a:biLevel thresh="25000"/>
            <a:extLst>
              <a:ext uri="{28A0092B-C50C-407E-A947-70E740481C1C}">
                <a14:useLocalDpi xmlns:a14="http://schemas.microsoft.com/office/drawing/2010/main" val="0"/>
              </a:ext>
            </a:extLst>
          </a:blip>
          <a:stretch>
            <a:fillRect/>
          </a:stretch>
        </p:blipFill>
        <p:spPr>
          <a:xfrm>
            <a:off x="460177" y="659497"/>
            <a:ext cx="7237793" cy="5539006"/>
          </a:xfrm>
          <a:prstGeom prst="rect">
            <a:avLst/>
          </a:prstGeom>
        </p:spPr>
      </p:pic>
      <p:pic>
        <p:nvPicPr>
          <p:cNvPr id="14" name="图片 13">
            <a:extLst>
              <a:ext uri="{FF2B5EF4-FFF2-40B4-BE49-F238E27FC236}">
                <a16:creationId xmlns:a16="http://schemas.microsoft.com/office/drawing/2014/main" id="{A9AD11EC-B828-4D15-A620-3DA62961A90D}"/>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7218845" y="480664"/>
            <a:ext cx="3968651" cy="5556313"/>
          </a:xfrm>
          <a:prstGeom prst="rect">
            <a:avLst/>
          </a:prstGeom>
        </p:spPr>
      </p:pic>
      <p:pic>
        <p:nvPicPr>
          <p:cNvPr id="7" name="图片 6">
            <a:extLst>
              <a:ext uri="{FF2B5EF4-FFF2-40B4-BE49-F238E27FC236}">
                <a16:creationId xmlns:a16="http://schemas.microsoft.com/office/drawing/2014/main" id="{5BD0A7AE-5009-4E0E-B54E-3E557BB3CD7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7408" y="0"/>
            <a:ext cx="1469942" cy="1262743"/>
          </a:xfrm>
          <a:prstGeom prst="rect">
            <a:avLst/>
          </a:prstGeom>
        </p:spPr>
      </p:pic>
      <p:sp>
        <p:nvSpPr>
          <p:cNvPr id="8" name="矩形 7">
            <a:extLst>
              <a:ext uri="{FF2B5EF4-FFF2-40B4-BE49-F238E27FC236}">
                <a16:creationId xmlns:a16="http://schemas.microsoft.com/office/drawing/2014/main" id="{D5BF5875-AB1C-43D2-94D7-4535EDBE8C99}"/>
              </a:ext>
            </a:extLst>
          </p:cNvPr>
          <p:cNvSpPr/>
          <p:nvPr/>
        </p:nvSpPr>
        <p:spPr>
          <a:xfrm>
            <a:off x="4753593" y="336331"/>
            <a:ext cx="1704313" cy="646331"/>
          </a:xfrm>
          <a:prstGeom prst="rect">
            <a:avLst/>
          </a:prstGeom>
          <a:noFill/>
        </p:spPr>
        <p:txBody>
          <a:bodyPr wrap="none" rtlCol="0">
            <a:spAutoFit/>
          </a:bodyPr>
          <a:lstStyle/>
          <a:p>
            <a:r>
              <a:rPr lang="en-US" altLang="zh-CN" sz="3600" b="1" spc="-150" dirty="0" err="1">
                <a:solidFill>
                  <a:srgbClr val="44947F"/>
                </a:solidFill>
                <a:latin typeface="Times New Roman" panose="02020603050405020304" pitchFamily="18" charset="0"/>
                <a:cs typeface="Times New Roman" panose="02020603050405020304" pitchFamily="18" charset="0"/>
                <a:sym typeface="+mn-lt"/>
              </a:rPr>
              <a:t>Chặng</a:t>
            </a:r>
            <a:r>
              <a:rPr lang="en-US" altLang="zh-CN" sz="3600" b="1" spc="-150" dirty="0">
                <a:solidFill>
                  <a:srgbClr val="44947F"/>
                </a:solidFill>
                <a:latin typeface="Times New Roman" panose="02020603050405020304" pitchFamily="18" charset="0"/>
                <a:cs typeface="Times New Roman" panose="02020603050405020304" pitchFamily="18" charset="0"/>
                <a:sym typeface="+mn-lt"/>
              </a:rPr>
              <a:t> 2</a:t>
            </a:r>
            <a:endParaRPr lang="zh-CN" altLang="en-US" sz="3600" b="1" spc="-150" dirty="0">
              <a:solidFill>
                <a:srgbClr val="44947F"/>
              </a:solidFill>
              <a:latin typeface="Times New Roman" panose="02020603050405020304" pitchFamily="18" charset="0"/>
              <a:cs typeface="Times New Roman" panose="02020603050405020304" pitchFamily="18" charset="0"/>
              <a:sym typeface="+mn-lt"/>
            </a:endParaRPr>
          </a:p>
        </p:txBody>
      </p:sp>
      <p:sp>
        <p:nvSpPr>
          <p:cNvPr id="2" name="PA_矩形 10">
            <a:extLst>
              <a:ext uri="{FF2B5EF4-FFF2-40B4-BE49-F238E27FC236}">
                <a16:creationId xmlns:a16="http://schemas.microsoft.com/office/drawing/2014/main" id="{E751761A-2D61-7201-5901-E8403174E61F}"/>
              </a:ext>
            </a:extLst>
          </p:cNvPr>
          <p:cNvSpPr/>
          <p:nvPr>
            <p:custDataLst>
              <p:tags r:id="rId2"/>
            </p:custDataLst>
          </p:nvPr>
        </p:nvSpPr>
        <p:spPr>
          <a:xfrm>
            <a:off x="1942809" y="2366180"/>
            <a:ext cx="4948506" cy="2862322"/>
          </a:xfrm>
          <a:prstGeom prst="rect">
            <a:avLst/>
          </a:prstGeom>
        </p:spPr>
        <p:txBody>
          <a:bodyPr wrap="square">
            <a:spAutoFit/>
          </a:bodyPr>
          <a:lstStyle/>
          <a:p>
            <a:pPr lvl="0" algn="ctr">
              <a:defRPr/>
            </a:pPr>
            <a:r>
              <a:rPr lang="vi-VN" sz="4500" b="1" dirty="0">
                <a:latin typeface="Times New Roman" panose="02020603050405020304" pitchFamily="18" charset="0"/>
                <a:cs typeface="Times New Roman" panose="02020603050405020304" pitchFamily="18" charset="0"/>
              </a:rPr>
              <a:t>Tìm các từ có tiếng chứa vần với âm cuối là </a:t>
            </a:r>
          </a:p>
          <a:p>
            <a:pPr lvl="0" algn="ctr">
              <a:defRPr/>
            </a:pPr>
            <a:r>
              <a:rPr lang="vi-VN" altLang="zh-CN" sz="4500" b="1" dirty="0">
                <a:solidFill>
                  <a:srgbClr val="C00000"/>
                </a:solidFill>
                <a:latin typeface="Times New Roman" panose="02020603050405020304" pitchFamily="18" charset="0"/>
                <a:cs typeface="Times New Roman" panose="02020603050405020304" pitchFamily="18" charset="0"/>
                <a:sym typeface="+mn-lt"/>
              </a:rPr>
              <a:t>n</a:t>
            </a:r>
            <a:r>
              <a:rPr lang="vi-VN" altLang="zh-CN" sz="4500" b="1" noProof="0" dirty="0">
                <a:solidFill>
                  <a:srgbClr val="C00000"/>
                </a:solidFill>
                <a:latin typeface="Times New Roman" panose="02020603050405020304" pitchFamily="18" charset="0"/>
                <a:cs typeface="Times New Roman" panose="02020603050405020304" pitchFamily="18" charset="0"/>
                <a:sym typeface="+mn-lt"/>
              </a:rPr>
              <a:t>, t</a:t>
            </a:r>
            <a:endParaRPr kumimoji="0" lang="zh-CN" altLang="en-US" sz="45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mn-lt"/>
            </a:endParaRPr>
          </a:p>
        </p:txBody>
      </p:sp>
    </p:spTree>
    <p:extLst>
      <p:ext uri="{BB962C8B-B14F-4D97-AF65-F5344CB8AC3E}">
        <p14:creationId xmlns:p14="http://schemas.microsoft.com/office/powerpoint/2010/main" val="15045989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2" presetClass="entr" presetSubtype="8"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750" fill="hold"/>
                                        <p:tgtEl>
                                          <p:spTgt spid="7"/>
                                        </p:tgtEl>
                                        <p:attrNameLst>
                                          <p:attrName>ppt_x</p:attrName>
                                        </p:attrNameLst>
                                      </p:cBhvr>
                                      <p:tavLst>
                                        <p:tav tm="0">
                                          <p:val>
                                            <p:strVal val="0-#ppt_w/2"/>
                                          </p:val>
                                        </p:tav>
                                        <p:tav tm="100000">
                                          <p:val>
                                            <p:strVal val="#ppt_x"/>
                                          </p:val>
                                        </p:tav>
                                      </p:tavLst>
                                    </p:anim>
                                    <p:anim calcmode="lin" valueType="num">
                                      <p:cBhvr additive="base">
                                        <p:cTn id="13" dur="750" fill="hold"/>
                                        <p:tgtEl>
                                          <p:spTgt spid="7"/>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49" presetClass="entr" presetSubtype="0" decel="100000" fill="hold" grpId="0" nodeType="afterEffect">
                                  <p:stCondLst>
                                    <p:cond delay="0"/>
                                  </p:stCondLst>
                                  <p:iterate type="lt">
                                    <p:tmPct val="10000"/>
                                  </p:iterate>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 calcmode="lin" valueType="num">
                                      <p:cBhvr>
                                        <p:cTn id="19" dur="500" fill="hold"/>
                                        <p:tgtEl>
                                          <p:spTgt spid="8"/>
                                        </p:tgtEl>
                                        <p:attrNameLst>
                                          <p:attrName>style.rotation</p:attrName>
                                        </p:attrNameLst>
                                      </p:cBhvr>
                                      <p:tavLst>
                                        <p:tav tm="0">
                                          <p:val>
                                            <p:fltVal val="360"/>
                                          </p:val>
                                        </p:tav>
                                        <p:tav tm="100000">
                                          <p:val>
                                            <p:fltVal val="0"/>
                                          </p:val>
                                        </p:tav>
                                      </p:tavLst>
                                    </p:anim>
                                    <p:animEffect transition="in" filter="fade">
                                      <p:cBhvr>
                                        <p:cTn id="20" dur="500"/>
                                        <p:tgtEl>
                                          <p:spTgt spid="8"/>
                                        </p:tgtEl>
                                      </p:cBhvr>
                                    </p:animEffect>
                                  </p:childTnLst>
                                </p:cTn>
                              </p:par>
                              <p:par>
                                <p:cTn id="21" presetID="42" presetClass="entr" presetSubtype="0" fill="hold" grpId="0" nodeType="withEffect">
                                  <p:stCondLst>
                                    <p:cond delay="275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1000"/>
                                        <p:tgtEl>
                                          <p:spTgt spid="2"/>
                                        </p:tgtEl>
                                      </p:cBhvr>
                                    </p:animEffect>
                                    <p:anim calcmode="lin" valueType="num">
                                      <p:cBhvr>
                                        <p:cTn id="24" dur="1000" fill="hold"/>
                                        <p:tgtEl>
                                          <p:spTgt spid="2"/>
                                        </p:tgtEl>
                                        <p:attrNameLst>
                                          <p:attrName>ppt_x</p:attrName>
                                        </p:attrNameLst>
                                      </p:cBhvr>
                                      <p:tavLst>
                                        <p:tav tm="0">
                                          <p:val>
                                            <p:strVal val="#ppt_x"/>
                                          </p:val>
                                        </p:tav>
                                        <p:tav tm="100000">
                                          <p:val>
                                            <p:strVal val="#ppt_x"/>
                                          </p:val>
                                        </p:tav>
                                      </p:tavLst>
                                    </p:anim>
                                    <p:anim calcmode="lin" valueType="num">
                                      <p:cBhvr>
                                        <p:cTn id="2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205D4FBE-C8D3-43D0-8694-4548DF4D112E}"/>
              </a:ext>
            </a:extLst>
          </p:cNvPr>
          <p:cNvPicPr>
            <a:picLocks noChangeAspect="1"/>
          </p:cNvPicPr>
          <p:nvPr/>
        </p:nvPicPr>
        <p:blipFill rotWithShape="1">
          <a:blip r:embed="rId5">
            <a:extLst>
              <a:ext uri="{28A0092B-C50C-407E-A947-70E740481C1C}">
                <a14:useLocalDpi xmlns:a14="http://schemas.microsoft.com/office/drawing/2010/main" val="0"/>
              </a:ext>
            </a:extLst>
          </a:blip>
          <a:srcRect b="30970"/>
          <a:stretch/>
        </p:blipFill>
        <p:spPr>
          <a:xfrm flipH="1">
            <a:off x="-2" y="5401732"/>
            <a:ext cx="12192001" cy="1456269"/>
          </a:xfrm>
          <a:prstGeom prst="rect">
            <a:avLst/>
          </a:prstGeom>
        </p:spPr>
      </p:pic>
      <p:grpSp>
        <p:nvGrpSpPr>
          <p:cNvPr id="9" name="组合 8">
            <a:extLst>
              <a:ext uri="{FF2B5EF4-FFF2-40B4-BE49-F238E27FC236}">
                <a16:creationId xmlns:a16="http://schemas.microsoft.com/office/drawing/2014/main" id="{B376AB38-8350-4837-8EA3-20D4FF6090DF}"/>
              </a:ext>
            </a:extLst>
          </p:cNvPr>
          <p:cNvGrpSpPr/>
          <p:nvPr/>
        </p:nvGrpSpPr>
        <p:grpSpPr>
          <a:xfrm>
            <a:off x="8510954" y="1041034"/>
            <a:ext cx="1594894" cy="4937735"/>
            <a:chOff x="8510954" y="1041034"/>
            <a:chExt cx="1594894" cy="4937735"/>
          </a:xfrm>
        </p:grpSpPr>
        <p:sp>
          <p:nvSpPr>
            <p:cNvPr id="10" name="矩形 9">
              <a:extLst>
                <a:ext uri="{FF2B5EF4-FFF2-40B4-BE49-F238E27FC236}">
                  <a16:creationId xmlns:a16="http://schemas.microsoft.com/office/drawing/2014/main" id="{76ABAFC2-A8C2-43E6-B3B5-E98AB85FD059}"/>
                </a:ext>
              </a:extLst>
            </p:cNvPr>
            <p:cNvSpPr/>
            <p:nvPr/>
          </p:nvSpPr>
          <p:spPr>
            <a:xfrm>
              <a:off x="8510954" y="3328477"/>
              <a:ext cx="738554" cy="2650292"/>
            </a:xfrm>
            <a:prstGeom prst="rect">
              <a:avLst/>
            </a:prstGeom>
            <a:solidFill>
              <a:srgbClr val="F8F5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 name="矩形 10">
              <a:extLst>
                <a:ext uri="{FF2B5EF4-FFF2-40B4-BE49-F238E27FC236}">
                  <a16:creationId xmlns:a16="http://schemas.microsoft.com/office/drawing/2014/main" id="{BF590695-5E05-46F4-AD7E-7442044B2742}"/>
                </a:ext>
              </a:extLst>
            </p:cNvPr>
            <p:cNvSpPr/>
            <p:nvPr/>
          </p:nvSpPr>
          <p:spPr>
            <a:xfrm>
              <a:off x="9367294" y="1041034"/>
              <a:ext cx="738554" cy="2650292"/>
            </a:xfrm>
            <a:prstGeom prst="rect">
              <a:avLst/>
            </a:prstGeom>
            <a:solidFill>
              <a:srgbClr val="F8F5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pic>
        <p:nvPicPr>
          <p:cNvPr id="36" name="图片 35">
            <a:extLst>
              <a:ext uri="{FF2B5EF4-FFF2-40B4-BE49-F238E27FC236}">
                <a16:creationId xmlns:a16="http://schemas.microsoft.com/office/drawing/2014/main" id="{23C99100-F8C5-4A79-BB6C-97D2204F8642}"/>
              </a:ext>
            </a:extLst>
          </p:cNvPr>
          <p:cNvPicPr>
            <a:picLocks noChangeAspect="1"/>
          </p:cNvPicPr>
          <p:nvPr/>
        </p:nvPicPr>
        <p:blipFill rotWithShape="1">
          <a:blip r:embed="rId6">
            <a:extLst>
              <a:ext uri="{28A0092B-C50C-407E-A947-70E740481C1C}">
                <a14:useLocalDpi xmlns:a14="http://schemas.microsoft.com/office/drawing/2010/main" val="0"/>
              </a:ext>
            </a:extLst>
          </a:blip>
          <a:srcRect l="8405" t="13437" b="3904"/>
          <a:stretch/>
        </p:blipFill>
        <p:spPr>
          <a:xfrm>
            <a:off x="0" y="1"/>
            <a:ext cx="5219700" cy="6858000"/>
          </a:xfrm>
          <a:prstGeom prst="rect">
            <a:avLst/>
          </a:prstGeom>
        </p:spPr>
      </p:pic>
      <p:pic>
        <p:nvPicPr>
          <p:cNvPr id="237" name="图片 236">
            <a:extLst>
              <a:ext uri="{FF2B5EF4-FFF2-40B4-BE49-F238E27FC236}">
                <a16:creationId xmlns:a16="http://schemas.microsoft.com/office/drawing/2014/main" id="{9181045F-4AC0-456B-ACBF-DB4CF4F2652C}"/>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233376" y="2784074"/>
            <a:ext cx="3936010" cy="3936010"/>
          </a:xfrm>
          <a:prstGeom prst="rect">
            <a:avLst/>
          </a:prstGeom>
        </p:spPr>
      </p:pic>
      <p:pic>
        <p:nvPicPr>
          <p:cNvPr id="13" name="图片 12">
            <a:extLst>
              <a:ext uri="{FF2B5EF4-FFF2-40B4-BE49-F238E27FC236}">
                <a16:creationId xmlns:a16="http://schemas.microsoft.com/office/drawing/2014/main" id="{83D54C08-B6A3-45BE-AE8C-3283B19BB19C}"/>
              </a:ext>
            </a:extLst>
          </p:cNvPr>
          <p:cNvPicPr>
            <a:picLocks noChangeAspect="1"/>
          </p:cNvPicPr>
          <p:nvPr/>
        </p:nvPicPr>
        <p:blipFill rotWithShape="1">
          <a:blip r:embed="rId8">
            <a:extLst>
              <a:ext uri="{28A0092B-C50C-407E-A947-70E740481C1C}">
                <a14:useLocalDpi xmlns:a14="http://schemas.microsoft.com/office/drawing/2010/main" val="0"/>
              </a:ext>
            </a:extLst>
          </a:blip>
          <a:srcRect l="4489" t="76829" r="54853" b="15846"/>
          <a:stretch/>
        </p:blipFill>
        <p:spPr>
          <a:xfrm rot="600727" flipH="1">
            <a:off x="2862046" y="595971"/>
            <a:ext cx="9406891" cy="4506278"/>
          </a:xfrm>
          <a:prstGeom prst="rect">
            <a:avLst/>
          </a:prstGeom>
        </p:spPr>
      </p:pic>
      <p:sp>
        <p:nvSpPr>
          <p:cNvPr id="15" name="文本框 14">
            <a:extLst>
              <a:ext uri="{FF2B5EF4-FFF2-40B4-BE49-F238E27FC236}">
                <a16:creationId xmlns:a16="http://schemas.microsoft.com/office/drawing/2014/main" id="{1C84B9C0-8101-4B69-BA3C-C6AE805793EF}"/>
              </a:ext>
            </a:extLst>
          </p:cNvPr>
          <p:cNvSpPr txBox="1"/>
          <p:nvPr/>
        </p:nvSpPr>
        <p:spPr>
          <a:xfrm>
            <a:off x="5584587" y="5397043"/>
            <a:ext cx="5239012" cy="419923"/>
          </a:xfrm>
          <a:prstGeom prst="rect">
            <a:avLst/>
          </a:prstGeom>
          <a:noFill/>
        </p:spPr>
        <p:txBody>
          <a:bodyPr wrap="square" rtlCol="0">
            <a:spAutoFit/>
          </a:bodyPr>
          <a:lstStyle/>
          <a:p>
            <a:pPr>
              <a:lnSpc>
                <a:spcPts val="2000"/>
              </a:lnSpc>
            </a:pPr>
            <a:r>
              <a:rPr lang="en-US" altLang="zh-CN" sz="4500" b="1" dirty="0" err="1">
                <a:latin typeface="Times New Roman" panose="02020603050405020304" pitchFamily="18" charset="0"/>
                <a:cs typeface="Times New Roman" panose="02020603050405020304" pitchFamily="18" charset="0"/>
                <a:sym typeface="+mn-lt"/>
              </a:rPr>
              <a:t>Chặng</a:t>
            </a:r>
            <a:r>
              <a:rPr lang="en-US" altLang="zh-CN" sz="4500" b="1" dirty="0">
                <a:latin typeface="Times New Roman" panose="02020603050405020304" pitchFamily="18" charset="0"/>
                <a:cs typeface="Times New Roman" panose="02020603050405020304" pitchFamily="18" charset="0"/>
                <a:sym typeface="+mn-lt"/>
              </a:rPr>
              <a:t> 3</a:t>
            </a:r>
            <a:endParaRPr lang="zh-CN" altLang="en-US" sz="4500" b="1" dirty="0">
              <a:latin typeface="Times New Roman" panose="02020603050405020304" pitchFamily="18" charset="0"/>
              <a:cs typeface="Times New Roman" panose="02020603050405020304" pitchFamily="18" charset="0"/>
              <a:sym typeface="+mn-lt"/>
            </a:endParaRPr>
          </a:p>
        </p:txBody>
      </p:sp>
      <p:sp>
        <p:nvSpPr>
          <p:cNvPr id="2" name="PA_矩形 10">
            <a:extLst>
              <a:ext uri="{FF2B5EF4-FFF2-40B4-BE49-F238E27FC236}">
                <a16:creationId xmlns:a16="http://schemas.microsoft.com/office/drawing/2014/main" id="{10F255D5-22AB-0C53-E51D-8A67BD16101B}"/>
              </a:ext>
            </a:extLst>
          </p:cNvPr>
          <p:cNvSpPr/>
          <p:nvPr>
            <p:custDataLst>
              <p:tags r:id="rId1"/>
            </p:custDataLst>
          </p:nvPr>
        </p:nvSpPr>
        <p:spPr>
          <a:xfrm rot="577606">
            <a:off x="5278789" y="1524068"/>
            <a:ext cx="5799185" cy="2169825"/>
          </a:xfrm>
          <a:prstGeom prst="rect">
            <a:avLst/>
          </a:prstGeom>
        </p:spPr>
        <p:txBody>
          <a:bodyPr wrap="square">
            <a:spAutoFit/>
          </a:bodyPr>
          <a:lstStyle/>
          <a:p>
            <a:pPr lvl="0" algn="ctr">
              <a:defRPr/>
            </a:pPr>
            <a:r>
              <a:rPr lang="vi-VN" sz="4500" b="1" dirty="0">
                <a:latin typeface="Times New Roman" panose="02020603050405020304" pitchFamily="18" charset="0"/>
                <a:cs typeface="Times New Roman" panose="02020603050405020304" pitchFamily="18" charset="0"/>
              </a:rPr>
              <a:t>Tìm các từ có tiếng chứa các </a:t>
            </a:r>
            <a:r>
              <a:rPr lang="vi-VN" sz="4500" b="1" dirty="0">
                <a:solidFill>
                  <a:srgbClr val="C00000"/>
                </a:solidFill>
                <a:latin typeface="Times New Roman" panose="02020603050405020304" pitchFamily="18" charset="0"/>
                <a:cs typeface="Times New Roman" panose="02020603050405020304" pitchFamily="18" charset="0"/>
              </a:rPr>
              <a:t>thanh hỏi, thanh ngã</a:t>
            </a:r>
            <a:endParaRPr kumimoji="0" lang="zh-CN" altLang="en-US" sz="45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mn-lt"/>
            </a:endParaRPr>
          </a:p>
        </p:txBody>
      </p:sp>
    </p:spTree>
    <p:extLst>
      <p:ext uri="{BB962C8B-B14F-4D97-AF65-F5344CB8AC3E}">
        <p14:creationId xmlns:p14="http://schemas.microsoft.com/office/powerpoint/2010/main" val="10857603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2" presetClass="entr" presetSubtype="8"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additive="base">
                                        <p:cTn id="12" dur="1000" fill="hold"/>
                                        <p:tgtEl>
                                          <p:spTgt spid="36"/>
                                        </p:tgtEl>
                                        <p:attrNameLst>
                                          <p:attrName>ppt_x</p:attrName>
                                        </p:attrNameLst>
                                      </p:cBhvr>
                                      <p:tavLst>
                                        <p:tav tm="0">
                                          <p:val>
                                            <p:strVal val="0-#ppt_w/2"/>
                                          </p:val>
                                        </p:tav>
                                        <p:tav tm="100000">
                                          <p:val>
                                            <p:strVal val="#ppt_x"/>
                                          </p:val>
                                        </p:tav>
                                      </p:tavLst>
                                    </p:anim>
                                    <p:anim calcmode="lin" valueType="num">
                                      <p:cBhvr additive="base">
                                        <p:cTn id="13" dur="1000" fill="hold"/>
                                        <p:tgtEl>
                                          <p:spTgt spid="36"/>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53" presetClass="entr" presetSubtype="528" fill="hold" nodeType="afterEffect">
                                  <p:stCondLst>
                                    <p:cond delay="0"/>
                                  </p:stCondLst>
                                  <p:childTnLst>
                                    <p:set>
                                      <p:cBhvr>
                                        <p:cTn id="16" dur="1" fill="hold">
                                          <p:stCondLst>
                                            <p:cond delay="0"/>
                                          </p:stCondLst>
                                        </p:cTn>
                                        <p:tgtEl>
                                          <p:spTgt spid="237"/>
                                        </p:tgtEl>
                                        <p:attrNameLst>
                                          <p:attrName>style.visibility</p:attrName>
                                        </p:attrNameLst>
                                      </p:cBhvr>
                                      <p:to>
                                        <p:strVal val="visible"/>
                                      </p:to>
                                    </p:set>
                                    <p:anim calcmode="lin" valueType="num">
                                      <p:cBhvr>
                                        <p:cTn id="17" dur="750" fill="hold"/>
                                        <p:tgtEl>
                                          <p:spTgt spid="237"/>
                                        </p:tgtEl>
                                        <p:attrNameLst>
                                          <p:attrName>ppt_w</p:attrName>
                                        </p:attrNameLst>
                                      </p:cBhvr>
                                      <p:tavLst>
                                        <p:tav tm="0">
                                          <p:val>
                                            <p:fltVal val="0"/>
                                          </p:val>
                                        </p:tav>
                                        <p:tav tm="100000">
                                          <p:val>
                                            <p:strVal val="#ppt_w"/>
                                          </p:val>
                                        </p:tav>
                                      </p:tavLst>
                                    </p:anim>
                                    <p:anim calcmode="lin" valueType="num">
                                      <p:cBhvr>
                                        <p:cTn id="18" dur="750" fill="hold"/>
                                        <p:tgtEl>
                                          <p:spTgt spid="237"/>
                                        </p:tgtEl>
                                        <p:attrNameLst>
                                          <p:attrName>ppt_h</p:attrName>
                                        </p:attrNameLst>
                                      </p:cBhvr>
                                      <p:tavLst>
                                        <p:tav tm="0">
                                          <p:val>
                                            <p:fltVal val="0"/>
                                          </p:val>
                                        </p:tav>
                                        <p:tav tm="100000">
                                          <p:val>
                                            <p:strVal val="#ppt_h"/>
                                          </p:val>
                                        </p:tav>
                                      </p:tavLst>
                                    </p:anim>
                                    <p:animEffect transition="in" filter="fade">
                                      <p:cBhvr>
                                        <p:cTn id="19" dur="750"/>
                                        <p:tgtEl>
                                          <p:spTgt spid="237"/>
                                        </p:tgtEl>
                                      </p:cBhvr>
                                    </p:animEffect>
                                    <p:anim calcmode="lin" valueType="num">
                                      <p:cBhvr>
                                        <p:cTn id="20" dur="750" fill="hold"/>
                                        <p:tgtEl>
                                          <p:spTgt spid="237"/>
                                        </p:tgtEl>
                                        <p:attrNameLst>
                                          <p:attrName>ppt_x</p:attrName>
                                        </p:attrNameLst>
                                      </p:cBhvr>
                                      <p:tavLst>
                                        <p:tav tm="0">
                                          <p:val>
                                            <p:fltVal val="0.5"/>
                                          </p:val>
                                        </p:tav>
                                        <p:tav tm="100000">
                                          <p:val>
                                            <p:strVal val="#ppt_x"/>
                                          </p:val>
                                        </p:tav>
                                      </p:tavLst>
                                    </p:anim>
                                    <p:anim calcmode="lin" valueType="num">
                                      <p:cBhvr>
                                        <p:cTn id="21" dur="750" fill="hold"/>
                                        <p:tgtEl>
                                          <p:spTgt spid="237"/>
                                        </p:tgtEl>
                                        <p:attrNameLst>
                                          <p:attrName>ppt_y</p:attrName>
                                        </p:attrNameLst>
                                      </p:cBhvr>
                                      <p:tavLst>
                                        <p:tav tm="0">
                                          <p:val>
                                            <p:fltVal val="0.5"/>
                                          </p:val>
                                        </p:tav>
                                        <p:tav tm="100000">
                                          <p:val>
                                            <p:strVal val="#ppt_y"/>
                                          </p:val>
                                        </p:tav>
                                      </p:tavLst>
                                    </p:anim>
                                  </p:childTnLst>
                                </p:cTn>
                              </p:par>
                            </p:childTnLst>
                          </p:cTn>
                        </p:par>
                        <p:par>
                          <p:cTn id="22" fill="hold">
                            <p:stCondLst>
                              <p:cond delay="1750"/>
                            </p:stCondLst>
                            <p:childTnLst>
                              <p:par>
                                <p:cTn id="23" presetID="42" presetClass="entr" presetSubtype="0" fill="hold" nodeType="after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1000"/>
                                        <p:tgtEl>
                                          <p:spTgt spid="13"/>
                                        </p:tgtEl>
                                      </p:cBhvr>
                                    </p:animEffect>
                                    <p:anim calcmode="lin" valueType="num">
                                      <p:cBhvr>
                                        <p:cTn id="26" dur="1000" fill="hold"/>
                                        <p:tgtEl>
                                          <p:spTgt spid="13"/>
                                        </p:tgtEl>
                                        <p:attrNameLst>
                                          <p:attrName>ppt_x</p:attrName>
                                        </p:attrNameLst>
                                      </p:cBhvr>
                                      <p:tavLst>
                                        <p:tav tm="0">
                                          <p:val>
                                            <p:strVal val="#ppt_x"/>
                                          </p:val>
                                        </p:tav>
                                        <p:tav tm="100000">
                                          <p:val>
                                            <p:strVal val="#ppt_x"/>
                                          </p:val>
                                        </p:tav>
                                      </p:tavLst>
                                    </p:anim>
                                    <p:anim calcmode="lin" valueType="num">
                                      <p:cBhvr>
                                        <p:cTn id="27" dur="1000" fill="hold"/>
                                        <p:tgtEl>
                                          <p:spTgt spid="13"/>
                                        </p:tgtEl>
                                        <p:attrNameLst>
                                          <p:attrName>ppt_y</p:attrName>
                                        </p:attrNameLst>
                                      </p:cBhvr>
                                      <p:tavLst>
                                        <p:tav tm="0">
                                          <p:val>
                                            <p:strVal val="#ppt_y+.1"/>
                                          </p:val>
                                        </p:tav>
                                        <p:tav tm="100000">
                                          <p:val>
                                            <p:strVal val="#ppt_y"/>
                                          </p:val>
                                        </p:tav>
                                      </p:tavLst>
                                    </p:anim>
                                  </p:childTnLst>
                                </p:cTn>
                              </p:par>
                            </p:childTnLst>
                          </p:cTn>
                        </p:par>
                        <p:par>
                          <p:cTn id="28" fill="hold">
                            <p:stCondLst>
                              <p:cond delay="2750"/>
                            </p:stCondLst>
                            <p:childTnLst>
                              <p:par>
                                <p:cTn id="29" presetID="42" presetClass="entr" presetSubtype="0" fill="hold" grpId="0" nodeType="afterEffect">
                                  <p:stCondLst>
                                    <p:cond delay="0"/>
                                  </p:stCondLst>
                                  <p:iterate type="lt">
                                    <p:tmPct val="3117"/>
                                  </p:iterate>
                                  <p:childTnLst>
                                    <p:set>
                                      <p:cBhvr>
                                        <p:cTn id="30" dur="1" fill="hold">
                                          <p:stCondLst>
                                            <p:cond delay="0"/>
                                          </p:stCondLst>
                                        </p:cTn>
                                        <p:tgtEl>
                                          <p:spTgt spid="15"/>
                                        </p:tgtEl>
                                        <p:attrNameLst>
                                          <p:attrName>style.visibility</p:attrName>
                                        </p:attrNameLst>
                                      </p:cBhvr>
                                      <p:to>
                                        <p:strVal val="visible"/>
                                      </p:to>
                                    </p:set>
                                    <p:animEffect transition="in" filter="fade">
                                      <p:cBhvr>
                                        <p:cTn id="31" dur="1000"/>
                                        <p:tgtEl>
                                          <p:spTgt spid="15"/>
                                        </p:tgtEl>
                                      </p:cBhvr>
                                    </p:animEffect>
                                    <p:anim calcmode="lin" valueType="num">
                                      <p:cBhvr>
                                        <p:cTn id="32" dur="1000" fill="hold"/>
                                        <p:tgtEl>
                                          <p:spTgt spid="15"/>
                                        </p:tgtEl>
                                        <p:attrNameLst>
                                          <p:attrName>ppt_x</p:attrName>
                                        </p:attrNameLst>
                                      </p:cBhvr>
                                      <p:tavLst>
                                        <p:tav tm="0">
                                          <p:val>
                                            <p:strVal val="#ppt_x"/>
                                          </p:val>
                                        </p:tav>
                                        <p:tav tm="100000">
                                          <p:val>
                                            <p:strVal val="#ppt_x"/>
                                          </p:val>
                                        </p:tav>
                                      </p:tavLst>
                                    </p:anim>
                                    <p:anim calcmode="lin" valueType="num">
                                      <p:cBhvr>
                                        <p:cTn id="33" dur="1000" fill="hold"/>
                                        <p:tgtEl>
                                          <p:spTgt spid="15"/>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2750"/>
                                  </p:stCondLst>
                                  <p:childTnLst>
                                    <p:set>
                                      <p:cBhvr>
                                        <p:cTn id="35" dur="1" fill="hold">
                                          <p:stCondLst>
                                            <p:cond delay="0"/>
                                          </p:stCondLst>
                                        </p:cTn>
                                        <p:tgtEl>
                                          <p:spTgt spid="2"/>
                                        </p:tgtEl>
                                        <p:attrNameLst>
                                          <p:attrName>style.visibility</p:attrName>
                                        </p:attrNameLst>
                                      </p:cBhvr>
                                      <p:to>
                                        <p:strVal val="visible"/>
                                      </p:to>
                                    </p:set>
                                    <p:animEffect transition="in" filter="fade">
                                      <p:cBhvr>
                                        <p:cTn id="36" dur="1000"/>
                                        <p:tgtEl>
                                          <p:spTgt spid="2"/>
                                        </p:tgtEl>
                                      </p:cBhvr>
                                    </p:animEffect>
                                    <p:anim calcmode="lin" valueType="num">
                                      <p:cBhvr>
                                        <p:cTn id="37" dur="1000" fill="hold"/>
                                        <p:tgtEl>
                                          <p:spTgt spid="2"/>
                                        </p:tgtEl>
                                        <p:attrNameLst>
                                          <p:attrName>ppt_x</p:attrName>
                                        </p:attrNameLst>
                                      </p:cBhvr>
                                      <p:tavLst>
                                        <p:tav tm="0">
                                          <p:val>
                                            <p:strVal val="#ppt_x"/>
                                          </p:val>
                                        </p:tav>
                                        <p:tav tm="100000">
                                          <p:val>
                                            <p:strVal val="#ppt_x"/>
                                          </p:val>
                                        </p:tav>
                                      </p:tavLst>
                                    </p:anim>
                                    <p:anim calcmode="lin" valueType="num">
                                      <p:cBhvr>
                                        <p:cTn id="3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a:blip r:embed="rId4"/>
          <a:stretch>
            <a:fillRect/>
          </a:stretch>
        </p:blipFill>
        <p:spPr>
          <a:xfrm>
            <a:off x="0" y="1"/>
            <a:ext cx="12192000" cy="6858000"/>
          </a:xfrm>
          <a:prstGeom prst="rect">
            <a:avLst/>
          </a:prstGeom>
        </p:spPr>
      </p:pic>
      <p:pic>
        <p:nvPicPr>
          <p:cNvPr id="7" name="图片 6"/>
          <p:cNvPicPr>
            <a:picLocks noChangeAspect="1"/>
          </p:cNvPicPr>
          <p:nvPr/>
        </p:nvPicPr>
        <p:blipFill>
          <a:blip r:embed="rId5"/>
          <a:stretch>
            <a:fillRect/>
          </a:stretch>
        </p:blipFill>
        <p:spPr>
          <a:xfrm>
            <a:off x="1290749" y="1086391"/>
            <a:ext cx="9682051" cy="4751701"/>
          </a:xfrm>
          <a:prstGeom prst="rect">
            <a:avLst/>
          </a:prstGeom>
        </p:spPr>
      </p:pic>
      <p:pic>
        <p:nvPicPr>
          <p:cNvPr id="9" name="图片 8"/>
          <p:cNvPicPr>
            <a:picLocks noChangeAspect="1"/>
          </p:cNvPicPr>
          <p:nvPr/>
        </p:nvPicPr>
        <p:blipFill>
          <a:blip r:embed="rId6"/>
          <a:stretch>
            <a:fillRect/>
          </a:stretch>
        </p:blipFill>
        <p:spPr>
          <a:xfrm>
            <a:off x="2420784" y="1225551"/>
            <a:ext cx="7313766" cy="5005780"/>
          </a:xfrm>
          <a:prstGeom prst="rect">
            <a:avLst/>
          </a:prstGeom>
        </p:spPr>
      </p:pic>
      <p:pic>
        <p:nvPicPr>
          <p:cNvPr id="15" name="图片 14">
            <a:extLst>
              <a:ext uri="{FF2B5EF4-FFF2-40B4-BE49-F238E27FC236}">
                <a16:creationId xmlns:a16="http://schemas.microsoft.com/office/drawing/2014/main" id="{217E1FBA-42AE-4C62-91D8-FC45C7BEEB7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7408" y="0"/>
            <a:ext cx="1469942" cy="1262743"/>
          </a:xfrm>
          <a:prstGeom prst="rect">
            <a:avLst/>
          </a:prstGeom>
        </p:spPr>
      </p:pic>
      <p:sp>
        <p:nvSpPr>
          <p:cNvPr id="16" name="矩形 15">
            <a:extLst>
              <a:ext uri="{FF2B5EF4-FFF2-40B4-BE49-F238E27FC236}">
                <a16:creationId xmlns:a16="http://schemas.microsoft.com/office/drawing/2014/main" id="{66E8F131-02F7-45CE-8118-4FE02CE210CC}"/>
              </a:ext>
            </a:extLst>
          </p:cNvPr>
          <p:cNvSpPr/>
          <p:nvPr/>
        </p:nvSpPr>
        <p:spPr>
          <a:xfrm>
            <a:off x="4767522" y="1616619"/>
            <a:ext cx="2728504" cy="646331"/>
          </a:xfrm>
          <a:prstGeom prst="rect">
            <a:avLst/>
          </a:prstGeom>
          <a:noFill/>
        </p:spPr>
        <p:txBody>
          <a:bodyPr wrap="none" rtlCol="0">
            <a:spAutoFit/>
          </a:bodyPr>
          <a:lstStyle/>
          <a:p>
            <a:r>
              <a:rPr lang="en-US" altLang="zh-CN" sz="3600" b="1" spc="-150" dirty="0">
                <a:solidFill>
                  <a:srgbClr val="44947F"/>
                </a:solidFill>
                <a:latin typeface="Times New Roman" panose="02020603050405020304" pitchFamily="18" charset="0"/>
                <a:cs typeface="Times New Roman" panose="02020603050405020304" pitchFamily="18" charset="0"/>
                <a:sym typeface="+mn-lt"/>
              </a:rPr>
              <a:t>LUYỆN TẬP </a:t>
            </a:r>
            <a:endParaRPr lang="zh-CN" altLang="en-US" sz="3600" b="1" spc="-150" dirty="0">
              <a:solidFill>
                <a:srgbClr val="44947F"/>
              </a:solidFill>
              <a:latin typeface="Times New Roman" panose="02020603050405020304" pitchFamily="18" charset="0"/>
              <a:cs typeface="Times New Roman" panose="02020603050405020304" pitchFamily="18" charset="0"/>
              <a:sym typeface="+mn-lt"/>
            </a:endParaRPr>
          </a:p>
        </p:txBody>
      </p:sp>
      <p:sp>
        <p:nvSpPr>
          <p:cNvPr id="4" name="TextBox 3">
            <a:extLst>
              <a:ext uri="{FF2B5EF4-FFF2-40B4-BE49-F238E27FC236}">
                <a16:creationId xmlns:a16="http://schemas.microsoft.com/office/drawing/2014/main" id="{80E8CD73-92A8-2DF5-9DA9-A5922717090D}"/>
              </a:ext>
            </a:extLst>
          </p:cNvPr>
          <p:cNvSpPr txBox="1"/>
          <p:nvPr/>
        </p:nvSpPr>
        <p:spPr>
          <a:xfrm>
            <a:off x="2280619" y="2566455"/>
            <a:ext cx="7702310" cy="2312171"/>
          </a:xfrm>
          <a:prstGeom prst="rect">
            <a:avLst/>
          </a:prstGeom>
          <a:noFill/>
        </p:spPr>
        <p:txBody>
          <a:bodyPr wrap="square">
            <a:spAutoFit/>
          </a:bodyPr>
          <a:lstStyle/>
          <a:p>
            <a:pPr algn="ctr">
              <a:lnSpc>
                <a:spcPct val="115000"/>
              </a:lnSpc>
            </a:pPr>
            <a:r>
              <a:rPr lang="vi-VN" sz="3200" dirty="0">
                <a:solidFill>
                  <a:srgbClr val="000000"/>
                </a:solidFill>
                <a:effectLst/>
                <a:latin typeface="Times New Roman" panose="02020603050405020304" pitchFamily="18" charset="0"/>
                <a:ea typeface="Times New Roman" panose="02020603050405020304" pitchFamily="18" charset="0"/>
              </a:rPr>
              <a:t>Viết đoạn văn (khoảng 5-7 dòng) trình bày ý kiến của em về tác dụng của việc sử dụng các từ ngữ địa phương trong một văn bản mà em đã học hoặc đã đọc.</a:t>
            </a:r>
            <a:endParaRPr lang="en-VN" sz="3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2885288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par>
                                <p:cTn id="14" presetID="2" presetClass="entr" presetSubtype="8"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additive="base">
                                        <p:cTn id="16" dur="750" fill="hold"/>
                                        <p:tgtEl>
                                          <p:spTgt spid="15"/>
                                        </p:tgtEl>
                                        <p:attrNameLst>
                                          <p:attrName>ppt_x</p:attrName>
                                        </p:attrNameLst>
                                      </p:cBhvr>
                                      <p:tavLst>
                                        <p:tav tm="0">
                                          <p:val>
                                            <p:strVal val="0-#ppt_w/2"/>
                                          </p:val>
                                        </p:tav>
                                        <p:tav tm="100000">
                                          <p:val>
                                            <p:strVal val="#ppt_x"/>
                                          </p:val>
                                        </p:tav>
                                      </p:tavLst>
                                    </p:anim>
                                    <p:anim calcmode="lin" valueType="num">
                                      <p:cBhvr additive="base">
                                        <p:cTn id="17" dur="750" fill="hold"/>
                                        <p:tgtEl>
                                          <p:spTgt spid="15"/>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49" presetClass="entr" presetSubtype="0" decel="100000" fill="hold" grpId="0" nodeType="afterEffect">
                                  <p:stCondLst>
                                    <p:cond delay="0"/>
                                  </p:stCondLst>
                                  <p:iterate type="lt">
                                    <p:tmPct val="10000"/>
                                  </p:iterate>
                                  <p:childTnLst>
                                    <p:set>
                                      <p:cBhvr>
                                        <p:cTn id="20" dur="1" fill="hold">
                                          <p:stCondLst>
                                            <p:cond delay="0"/>
                                          </p:stCondLst>
                                        </p:cTn>
                                        <p:tgtEl>
                                          <p:spTgt spid="16"/>
                                        </p:tgtEl>
                                        <p:attrNameLst>
                                          <p:attrName>style.visibility</p:attrName>
                                        </p:attrNameLst>
                                      </p:cBhvr>
                                      <p:to>
                                        <p:strVal val="visible"/>
                                      </p:to>
                                    </p:set>
                                    <p:anim calcmode="lin" valueType="num">
                                      <p:cBhvr>
                                        <p:cTn id="21" dur="500" fill="hold"/>
                                        <p:tgtEl>
                                          <p:spTgt spid="16"/>
                                        </p:tgtEl>
                                        <p:attrNameLst>
                                          <p:attrName>ppt_w</p:attrName>
                                        </p:attrNameLst>
                                      </p:cBhvr>
                                      <p:tavLst>
                                        <p:tav tm="0">
                                          <p:val>
                                            <p:fltVal val="0"/>
                                          </p:val>
                                        </p:tav>
                                        <p:tav tm="100000">
                                          <p:val>
                                            <p:strVal val="#ppt_w"/>
                                          </p:val>
                                        </p:tav>
                                      </p:tavLst>
                                    </p:anim>
                                    <p:anim calcmode="lin" valueType="num">
                                      <p:cBhvr>
                                        <p:cTn id="22" dur="500" fill="hold"/>
                                        <p:tgtEl>
                                          <p:spTgt spid="16"/>
                                        </p:tgtEl>
                                        <p:attrNameLst>
                                          <p:attrName>ppt_h</p:attrName>
                                        </p:attrNameLst>
                                      </p:cBhvr>
                                      <p:tavLst>
                                        <p:tav tm="0">
                                          <p:val>
                                            <p:fltVal val="0"/>
                                          </p:val>
                                        </p:tav>
                                        <p:tav tm="100000">
                                          <p:val>
                                            <p:strVal val="#ppt_h"/>
                                          </p:val>
                                        </p:tav>
                                      </p:tavLst>
                                    </p:anim>
                                    <p:anim calcmode="lin" valueType="num">
                                      <p:cBhvr>
                                        <p:cTn id="23" dur="500" fill="hold"/>
                                        <p:tgtEl>
                                          <p:spTgt spid="16"/>
                                        </p:tgtEl>
                                        <p:attrNameLst>
                                          <p:attrName>style.rotation</p:attrName>
                                        </p:attrNameLst>
                                      </p:cBhvr>
                                      <p:tavLst>
                                        <p:tav tm="0">
                                          <p:val>
                                            <p:fltVal val="360"/>
                                          </p:val>
                                        </p:tav>
                                        <p:tav tm="100000">
                                          <p:val>
                                            <p:fltVal val="0"/>
                                          </p:val>
                                        </p:tav>
                                      </p:tavLst>
                                    </p:anim>
                                    <p:animEffect transition="in" filter="fade">
                                      <p:cBhvr>
                                        <p:cTn id="2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38602" y="716467"/>
            <a:ext cx="6793363" cy="4847770"/>
          </a:xfrm>
          <a:prstGeom prst="rect">
            <a:avLst/>
          </a:prstGeom>
        </p:spPr>
      </p:pic>
      <p:pic>
        <p:nvPicPr>
          <p:cNvPr id="4" name="图片 3"/>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02941" y="1649612"/>
            <a:ext cx="4491921" cy="4491921"/>
          </a:xfrm>
          <a:prstGeom prst="rect">
            <a:avLst/>
          </a:prstGeom>
        </p:spPr>
      </p:pic>
      <p:sp>
        <p:nvSpPr>
          <p:cNvPr id="6" name="文本框 5"/>
          <p:cNvSpPr txBox="1"/>
          <p:nvPr/>
        </p:nvSpPr>
        <p:spPr>
          <a:xfrm rot="21249656">
            <a:off x="4356626" y="2692682"/>
            <a:ext cx="5881029" cy="2018566"/>
          </a:xfrm>
          <a:prstGeom prst="rect">
            <a:avLst/>
          </a:prstGeom>
          <a:noFill/>
        </p:spPr>
        <p:txBody>
          <a:bodyPr wrap="square" rtlCol="0">
            <a:spAutoFit/>
          </a:bodyPr>
          <a:lstStyle/>
          <a:p>
            <a:pPr lvl="0" algn="ctr">
              <a:lnSpc>
                <a:spcPct val="114000"/>
              </a:lnSpc>
              <a:defRPr/>
            </a:pPr>
            <a:r>
              <a:rPr lang="vi-VN" sz="2800" dirty="0">
                <a:solidFill>
                  <a:schemeClr val="accent2">
                    <a:lumMod val="50000"/>
                  </a:schemeClr>
                </a:solidFill>
                <a:latin typeface="Times New Roman" panose="02020603050405020304" pitchFamily="18" charset="0"/>
                <a:cs typeface="Times New Roman" panose="02020603050405020304" pitchFamily="18" charset="0"/>
              </a:rPr>
              <a:t>Tìm đọc trọn vẹn hai tác phẩm “Đất rừng phương Nam” và “Búp sen xanh”, ghi vào phiếu học tập các từ địa phương mà em bắt gặp khi đọc sách. </a:t>
            </a:r>
            <a:endParaRPr kumimoji="0" lang="zh-CN" altLang="en-US" sz="2800" b="0" i="0" u="none" strike="noStrike" kern="1200" cap="none" spc="0" normalizeH="0" baseline="0" noProof="0" dirty="0">
              <a:ln>
                <a:noFill/>
              </a:ln>
              <a:solidFill>
                <a:schemeClr val="accent2">
                  <a:lumMod val="50000"/>
                </a:schemeClr>
              </a:solidFill>
              <a:effectLst/>
              <a:uLnTx/>
              <a:uFillTx/>
              <a:latin typeface="Times New Roman" panose="02020603050405020304" pitchFamily="18" charset="0"/>
              <a:cs typeface="Times New Roman" panose="02020603050405020304" pitchFamily="18" charset="0"/>
              <a:sym typeface="+mn-lt"/>
            </a:endParaRPr>
          </a:p>
        </p:txBody>
      </p:sp>
      <p:pic>
        <p:nvPicPr>
          <p:cNvPr id="7" name="图片 6">
            <a:extLst>
              <a:ext uri="{FF2B5EF4-FFF2-40B4-BE49-F238E27FC236}">
                <a16:creationId xmlns:a16="http://schemas.microsoft.com/office/drawing/2014/main" id="{27E9807F-649E-4837-BC62-4F3C589126A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7408" y="0"/>
            <a:ext cx="1469942" cy="1262743"/>
          </a:xfrm>
          <a:prstGeom prst="rect">
            <a:avLst/>
          </a:prstGeom>
        </p:spPr>
      </p:pic>
      <p:sp>
        <p:nvSpPr>
          <p:cNvPr id="8" name="矩形 7">
            <a:extLst>
              <a:ext uri="{FF2B5EF4-FFF2-40B4-BE49-F238E27FC236}">
                <a16:creationId xmlns:a16="http://schemas.microsoft.com/office/drawing/2014/main" id="{DEA29C6E-494A-423E-B9C1-0AD357906A19}"/>
              </a:ext>
            </a:extLst>
          </p:cNvPr>
          <p:cNvSpPr/>
          <p:nvPr/>
        </p:nvSpPr>
        <p:spPr>
          <a:xfrm>
            <a:off x="1654793" y="440060"/>
            <a:ext cx="2505814" cy="646331"/>
          </a:xfrm>
          <a:prstGeom prst="rect">
            <a:avLst/>
          </a:prstGeom>
          <a:noFill/>
        </p:spPr>
        <p:txBody>
          <a:bodyPr wrap="none" rtlCol="0">
            <a:spAutoFit/>
          </a:bodyPr>
          <a:lstStyle/>
          <a:p>
            <a:r>
              <a:rPr lang="en-US" altLang="zh-CN" sz="3600" b="1" spc="-150" dirty="0">
                <a:solidFill>
                  <a:srgbClr val="44947F"/>
                </a:solidFill>
                <a:latin typeface="Times New Roman" panose="02020603050405020304" pitchFamily="18" charset="0"/>
                <a:cs typeface="Times New Roman" panose="02020603050405020304" pitchFamily="18" charset="0"/>
                <a:sym typeface="+mn-lt"/>
              </a:rPr>
              <a:t>VẬN DỤNG</a:t>
            </a:r>
            <a:endParaRPr lang="zh-CN" altLang="en-US" sz="3600" b="1" spc="-150" dirty="0">
              <a:solidFill>
                <a:srgbClr val="44947F"/>
              </a:solidFill>
              <a:latin typeface="Times New Roman" panose="02020603050405020304" pitchFamily="18" charset="0"/>
              <a:cs typeface="Times New Roman" panose="02020603050405020304" pitchFamily="18" charset="0"/>
              <a:sym typeface="+mn-lt"/>
            </a:endParaRPr>
          </a:p>
        </p:txBody>
      </p:sp>
    </p:spTree>
    <p:extLst>
      <p:ext uri="{BB962C8B-B14F-4D97-AF65-F5344CB8AC3E}">
        <p14:creationId xmlns:p14="http://schemas.microsoft.com/office/powerpoint/2010/main" val="4222446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1"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ppt_w</p:attrName>
                                        </p:attrNameLst>
                                      </p:cBhvr>
                                      <p:tavLst>
                                        <p:tav tm="0">
                                          <p:val>
                                            <p:fltVal val="0"/>
                                          </p:val>
                                        </p:tav>
                                        <p:tav tm="100000">
                                          <p:val>
                                            <p:strVal val="#ppt_w"/>
                                          </p:val>
                                        </p:tav>
                                      </p:tavLst>
                                    </p:anim>
                                    <p:anim calcmode="lin" valueType="num">
                                      <p:cBhvr>
                                        <p:cTn id="14" dur="1000" fill="hold"/>
                                        <p:tgtEl>
                                          <p:spTgt spid="3"/>
                                        </p:tgtEl>
                                        <p:attrNameLst>
                                          <p:attrName>ppt_h</p:attrName>
                                        </p:attrNameLst>
                                      </p:cBhvr>
                                      <p:tavLst>
                                        <p:tav tm="0">
                                          <p:val>
                                            <p:fltVal val="0"/>
                                          </p:val>
                                        </p:tav>
                                        <p:tav tm="100000">
                                          <p:val>
                                            <p:strVal val="#ppt_h"/>
                                          </p:val>
                                        </p:tav>
                                      </p:tavLst>
                                    </p:anim>
                                    <p:anim calcmode="lin" valueType="num">
                                      <p:cBhvr>
                                        <p:cTn id="15" dur="1000" fill="hold"/>
                                        <p:tgtEl>
                                          <p:spTgt spid="3"/>
                                        </p:tgtEl>
                                        <p:attrNameLst>
                                          <p:attrName>style.rotation</p:attrName>
                                        </p:attrNameLst>
                                      </p:cBhvr>
                                      <p:tavLst>
                                        <p:tav tm="0">
                                          <p:val>
                                            <p:fltVal val="90"/>
                                          </p:val>
                                        </p:tav>
                                        <p:tav tm="100000">
                                          <p:val>
                                            <p:fltVal val="0"/>
                                          </p:val>
                                        </p:tav>
                                      </p:tavLst>
                                    </p:anim>
                                    <p:animEffect transition="in" filter="fade">
                                      <p:cBhvr>
                                        <p:cTn id="16" dur="1000"/>
                                        <p:tgtEl>
                                          <p:spTgt spid="3"/>
                                        </p:tgtEl>
                                      </p:cBhvr>
                                    </p:animEffect>
                                  </p:childTnLst>
                                </p:cTn>
                              </p:par>
                            </p:childTnLst>
                          </p:cTn>
                        </p:par>
                        <p:par>
                          <p:cTn id="17" fill="hold">
                            <p:stCondLst>
                              <p:cond delay="2000"/>
                            </p:stCondLst>
                            <p:childTnLst>
                              <p:par>
                                <p:cTn id="18" presetID="22" presetClass="entr" presetSubtype="1" fill="hold" nodeType="afterEffect">
                                  <p:stCondLst>
                                    <p:cond delay="0"/>
                                  </p:stCondLst>
                                  <p:iterate type="wd">
                                    <p:tmPct val="10000"/>
                                  </p:iterate>
                                  <p:childTnLst>
                                    <p:set>
                                      <p:cBhvr>
                                        <p:cTn id="19" dur="1" fill="hold">
                                          <p:stCondLst>
                                            <p:cond delay="0"/>
                                          </p:stCondLst>
                                        </p:cTn>
                                        <p:tgtEl>
                                          <p:spTgt spid="6">
                                            <p:txEl>
                                              <p:pRg st="0" end="0"/>
                                            </p:txEl>
                                          </p:spTgt>
                                        </p:tgtEl>
                                        <p:attrNameLst>
                                          <p:attrName>style.visibility</p:attrName>
                                        </p:attrNameLst>
                                      </p:cBhvr>
                                      <p:to>
                                        <p:strVal val="visible"/>
                                      </p:to>
                                    </p:set>
                                    <p:animEffect transition="in" filter="wipe(up)">
                                      <p:cBhvr>
                                        <p:cTn id="20" dur="500"/>
                                        <p:tgtEl>
                                          <p:spTgt spid="6">
                                            <p:txEl>
                                              <p:pRg st="0" end="0"/>
                                            </p:txEl>
                                          </p:spTgt>
                                        </p:tgtEl>
                                      </p:cBhvr>
                                    </p:animEffect>
                                  </p:childTnLst>
                                </p:cTn>
                              </p:par>
                              <p:par>
                                <p:cTn id="21" presetID="2" presetClass="entr" presetSubtype="8"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750" fill="hold"/>
                                        <p:tgtEl>
                                          <p:spTgt spid="7"/>
                                        </p:tgtEl>
                                        <p:attrNameLst>
                                          <p:attrName>ppt_x</p:attrName>
                                        </p:attrNameLst>
                                      </p:cBhvr>
                                      <p:tavLst>
                                        <p:tav tm="0">
                                          <p:val>
                                            <p:strVal val="0-#ppt_w/2"/>
                                          </p:val>
                                        </p:tav>
                                        <p:tav tm="100000">
                                          <p:val>
                                            <p:strVal val="#ppt_x"/>
                                          </p:val>
                                        </p:tav>
                                      </p:tavLst>
                                    </p:anim>
                                    <p:anim calcmode="lin" valueType="num">
                                      <p:cBhvr additive="base">
                                        <p:cTn id="24" dur="750" fill="hold"/>
                                        <p:tgtEl>
                                          <p:spTgt spid="7"/>
                                        </p:tgtEl>
                                        <p:attrNameLst>
                                          <p:attrName>ppt_y</p:attrName>
                                        </p:attrNameLst>
                                      </p:cBhvr>
                                      <p:tavLst>
                                        <p:tav tm="0">
                                          <p:val>
                                            <p:strVal val="#ppt_y"/>
                                          </p:val>
                                        </p:tav>
                                        <p:tav tm="100000">
                                          <p:val>
                                            <p:strVal val="#ppt_y"/>
                                          </p:val>
                                        </p:tav>
                                      </p:tavLst>
                                    </p:anim>
                                  </p:childTnLst>
                                </p:cTn>
                              </p:par>
                            </p:childTnLst>
                          </p:cTn>
                        </p:par>
                        <p:par>
                          <p:cTn id="25" fill="hold">
                            <p:stCondLst>
                              <p:cond delay="4250"/>
                            </p:stCondLst>
                            <p:childTnLst>
                              <p:par>
                                <p:cTn id="26" presetID="49" presetClass="entr" presetSubtype="0" decel="100000" fill="hold" grpId="0" nodeType="afterEffect">
                                  <p:stCondLst>
                                    <p:cond delay="0"/>
                                  </p:stCondLst>
                                  <p:iterate type="lt">
                                    <p:tmPct val="10000"/>
                                  </p:iterate>
                                  <p:childTnLst>
                                    <p:set>
                                      <p:cBhvr>
                                        <p:cTn id="27" dur="1" fill="hold">
                                          <p:stCondLst>
                                            <p:cond delay="0"/>
                                          </p:stCondLst>
                                        </p:cTn>
                                        <p:tgtEl>
                                          <p:spTgt spid="8"/>
                                        </p:tgtEl>
                                        <p:attrNameLst>
                                          <p:attrName>style.visibility</p:attrName>
                                        </p:attrNameLst>
                                      </p:cBhvr>
                                      <p:to>
                                        <p:strVal val="visible"/>
                                      </p:to>
                                    </p:set>
                                    <p:anim calcmode="lin" valueType="num">
                                      <p:cBhvr>
                                        <p:cTn id="28" dur="500" fill="hold"/>
                                        <p:tgtEl>
                                          <p:spTgt spid="8"/>
                                        </p:tgtEl>
                                        <p:attrNameLst>
                                          <p:attrName>ppt_w</p:attrName>
                                        </p:attrNameLst>
                                      </p:cBhvr>
                                      <p:tavLst>
                                        <p:tav tm="0">
                                          <p:val>
                                            <p:fltVal val="0"/>
                                          </p:val>
                                        </p:tav>
                                        <p:tav tm="100000">
                                          <p:val>
                                            <p:strVal val="#ppt_w"/>
                                          </p:val>
                                        </p:tav>
                                      </p:tavLst>
                                    </p:anim>
                                    <p:anim calcmode="lin" valueType="num">
                                      <p:cBhvr>
                                        <p:cTn id="29" dur="500" fill="hold"/>
                                        <p:tgtEl>
                                          <p:spTgt spid="8"/>
                                        </p:tgtEl>
                                        <p:attrNameLst>
                                          <p:attrName>ppt_h</p:attrName>
                                        </p:attrNameLst>
                                      </p:cBhvr>
                                      <p:tavLst>
                                        <p:tav tm="0">
                                          <p:val>
                                            <p:fltVal val="0"/>
                                          </p:val>
                                        </p:tav>
                                        <p:tav tm="100000">
                                          <p:val>
                                            <p:strVal val="#ppt_h"/>
                                          </p:val>
                                        </p:tav>
                                      </p:tavLst>
                                    </p:anim>
                                    <p:anim calcmode="lin" valueType="num">
                                      <p:cBhvr>
                                        <p:cTn id="30" dur="500" fill="hold"/>
                                        <p:tgtEl>
                                          <p:spTgt spid="8"/>
                                        </p:tgtEl>
                                        <p:attrNameLst>
                                          <p:attrName>style.rotation</p:attrName>
                                        </p:attrNameLst>
                                      </p:cBhvr>
                                      <p:tavLst>
                                        <p:tav tm="0">
                                          <p:val>
                                            <p:fltVal val="360"/>
                                          </p:val>
                                        </p:tav>
                                        <p:tav tm="100000">
                                          <p:val>
                                            <p:fltVal val="0"/>
                                          </p:val>
                                        </p:tav>
                                      </p:tavLst>
                                    </p:anim>
                                    <p:animEffect transition="in" filter="fade">
                                      <p:cBhvr>
                                        <p:cTn id="3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31" name="组合 30">
            <a:extLst>
              <a:ext uri="{FF2B5EF4-FFF2-40B4-BE49-F238E27FC236}">
                <a16:creationId xmlns:a16="http://schemas.microsoft.com/office/drawing/2014/main" id="{A0785793-7026-4139-A375-44EF0D17F701}"/>
              </a:ext>
            </a:extLst>
          </p:cNvPr>
          <p:cNvGrpSpPr/>
          <p:nvPr/>
        </p:nvGrpSpPr>
        <p:grpSpPr>
          <a:xfrm>
            <a:off x="8510954" y="1041034"/>
            <a:ext cx="1594894" cy="4937735"/>
            <a:chOff x="8510954" y="1041034"/>
            <a:chExt cx="1594894" cy="4937735"/>
          </a:xfrm>
        </p:grpSpPr>
        <p:sp>
          <p:nvSpPr>
            <p:cNvPr id="32" name="矩形 31">
              <a:extLst>
                <a:ext uri="{FF2B5EF4-FFF2-40B4-BE49-F238E27FC236}">
                  <a16:creationId xmlns:a16="http://schemas.microsoft.com/office/drawing/2014/main" id="{B9896A49-B4F1-4C1E-9677-EF53D14716E9}"/>
                </a:ext>
              </a:extLst>
            </p:cNvPr>
            <p:cNvSpPr/>
            <p:nvPr/>
          </p:nvSpPr>
          <p:spPr>
            <a:xfrm>
              <a:off x="8510954" y="3328477"/>
              <a:ext cx="738554" cy="2650292"/>
            </a:xfrm>
            <a:prstGeom prst="rect">
              <a:avLst/>
            </a:prstGeom>
            <a:solidFill>
              <a:srgbClr val="F8F5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sym typeface="+mn-lt"/>
              </a:endParaRPr>
            </a:p>
          </p:txBody>
        </p:sp>
        <p:sp>
          <p:nvSpPr>
            <p:cNvPr id="33" name="矩形 32">
              <a:extLst>
                <a:ext uri="{FF2B5EF4-FFF2-40B4-BE49-F238E27FC236}">
                  <a16:creationId xmlns:a16="http://schemas.microsoft.com/office/drawing/2014/main" id="{4DC6CC90-8962-44AA-B327-19B64724C6E5}"/>
                </a:ext>
              </a:extLst>
            </p:cNvPr>
            <p:cNvSpPr/>
            <p:nvPr/>
          </p:nvSpPr>
          <p:spPr>
            <a:xfrm>
              <a:off x="9367294" y="1041034"/>
              <a:ext cx="738554" cy="2650292"/>
            </a:xfrm>
            <a:prstGeom prst="rect">
              <a:avLst/>
            </a:prstGeom>
            <a:solidFill>
              <a:srgbClr val="F8F5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sym typeface="+mn-lt"/>
              </a:endParaRPr>
            </a:p>
          </p:txBody>
        </p:sp>
      </p:grpSp>
      <p:sp>
        <p:nvSpPr>
          <p:cNvPr id="16" name="箭头: V 形 15">
            <a:extLst>
              <a:ext uri="{FF2B5EF4-FFF2-40B4-BE49-F238E27FC236}">
                <a16:creationId xmlns:a16="http://schemas.microsoft.com/office/drawing/2014/main" id="{86E1AB27-914F-4A4C-B374-EFB6C6055AF5}"/>
              </a:ext>
            </a:extLst>
          </p:cNvPr>
          <p:cNvSpPr/>
          <p:nvPr/>
        </p:nvSpPr>
        <p:spPr>
          <a:xfrm rot="1702652">
            <a:off x="4064139" y="3601785"/>
            <a:ext cx="270996" cy="336550"/>
          </a:xfrm>
          <a:prstGeom prst="chevron">
            <a:avLst/>
          </a:prstGeom>
          <a:solidFill>
            <a:srgbClr val="F3B34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Times New Roman" panose="02020603050405020304" pitchFamily="18" charset="0"/>
              <a:cs typeface="Times New Roman" panose="02020603050405020304" pitchFamily="18" charset="0"/>
              <a:sym typeface="+mn-lt"/>
            </a:endParaRPr>
          </a:p>
        </p:txBody>
      </p:sp>
      <p:sp>
        <p:nvSpPr>
          <p:cNvPr id="17" name="箭头: V 形 16">
            <a:extLst>
              <a:ext uri="{FF2B5EF4-FFF2-40B4-BE49-F238E27FC236}">
                <a16:creationId xmlns:a16="http://schemas.microsoft.com/office/drawing/2014/main" id="{6B1C698A-5BA1-48DA-B01C-89A583EFD04A}"/>
              </a:ext>
            </a:extLst>
          </p:cNvPr>
          <p:cNvSpPr/>
          <p:nvPr/>
        </p:nvSpPr>
        <p:spPr>
          <a:xfrm rot="19289546">
            <a:off x="7728771" y="3452975"/>
            <a:ext cx="270996" cy="336550"/>
          </a:xfrm>
          <a:prstGeom prst="chevron">
            <a:avLst/>
          </a:prstGeom>
          <a:solidFill>
            <a:srgbClr val="F3B34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Times New Roman" panose="02020603050405020304" pitchFamily="18" charset="0"/>
              <a:cs typeface="Times New Roman" panose="02020603050405020304" pitchFamily="18" charset="0"/>
              <a:sym typeface="+mn-lt"/>
            </a:endParaRPr>
          </a:p>
        </p:txBody>
      </p:sp>
      <p:pic>
        <p:nvPicPr>
          <p:cNvPr id="13" name="图片 12">
            <a:extLst>
              <a:ext uri="{FF2B5EF4-FFF2-40B4-BE49-F238E27FC236}">
                <a16:creationId xmlns:a16="http://schemas.microsoft.com/office/drawing/2014/main" id="{04550EC1-38F7-458C-9B4F-C1676D3D4EE6}"/>
              </a:ext>
            </a:extLst>
          </p:cNvPr>
          <p:cNvPicPr>
            <a:picLocks noChangeAspect="1"/>
          </p:cNvPicPr>
          <p:nvPr/>
        </p:nvPicPr>
        <p:blipFill>
          <a:blip r:embed="rId4">
            <a:duotone>
              <a:prstClr val="black"/>
              <a:schemeClr val="accent4">
                <a:tint val="45000"/>
                <a:satMod val="400000"/>
              </a:schemeClr>
            </a:duotone>
          </a:blip>
          <a:stretch>
            <a:fillRect/>
          </a:stretch>
        </p:blipFill>
        <p:spPr>
          <a:xfrm>
            <a:off x="1596840" y="2233360"/>
            <a:ext cx="1904063" cy="1536700"/>
          </a:xfrm>
          <a:prstGeom prst="rect">
            <a:avLst/>
          </a:prstGeom>
        </p:spPr>
      </p:pic>
      <p:pic>
        <p:nvPicPr>
          <p:cNvPr id="14" name="图片 13">
            <a:extLst>
              <a:ext uri="{FF2B5EF4-FFF2-40B4-BE49-F238E27FC236}">
                <a16:creationId xmlns:a16="http://schemas.microsoft.com/office/drawing/2014/main" id="{92D4CFEB-0277-4A29-B140-6D5FB0A95836}"/>
              </a:ext>
            </a:extLst>
          </p:cNvPr>
          <p:cNvPicPr>
            <a:picLocks noChangeAspect="1"/>
          </p:cNvPicPr>
          <p:nvPr/>
        </p:nvPicPr>
        <p:blipFill>
          <a:blip r:embed="rId4">
            <a:duotone>
              <a:prstClr val="black"/>
              <a:schemeClr val="accent2">
                <a:tint val="45000"/>
                <a:satMod val="400000"/>
              </a:schemeClr>
            </a:duotone>
          </a:blip>
          <a:stretch>
            <a:fillRect/>
          </a:stretch>
        </p:blipFill>
        <p:spPr>
          <a:xfrm>
            <a:off x="5143968" y="3429000"/>
            <a:ext cx="1904063" cy="1536700"/>
          </a:xfrm>
          <a:prstGeom prst="rect">
            <a:avLst/>
          </a:prstGeom>
        </p:spPr>
      </p:pic>
      <p:pic>
        <p:nvPicPr>
          <p:cNvPr id="15" name="图片 14">
            <a:extLst>
              <a:ext uri="{FF2B5EF4-FFF2-40B4-BE49-F238E27FC236}">
                <a16:creationId xmlns:a16="http://schemas.microsoft.com/office/drawing/2014/main" id="{F241EF99-A68F-477A-A69E-F19B7CB7387C}"/>
              </a:ext>
            </a:extLst>
          </p:cNvPr>
          <p:cNvPicPr>
            <a:picLocks noChangeAspect="1"/>
          </p:cNvPicPr>
          <p:nvPr/>
        </p:nvPicPr>
        <p:blipFill>
          <a:blip r:embed="rId4">
            <a:duotone>
              <a:prstClr val="black"/>
              <a:schemeClr val="accent6">
                <a:tint val="45000"/>
                <a:satMod val="400000"/>
              </a:schemeClr>
            </a:duotone>
          </a:blip>
          <a:stretch>
            <a:fillRect/>
          </a:stretch>
        </p:blipFill>
        <p:spPr>
          <a:xfrm>
            <a:off x="8445500" y="1962699"/>
            <a:ext cx="1904063" cy="1536700"/>
          </a:xfrm>
          <a:prstGeom prst="rect">
            <a:avLst/>
          </a:prstGeom>
        </p:spPr>
      </p:pic>
      <p:sp>
        <p:nvSpPr>
          <p:cNvPr id="21" name="文本框 20">
            <a:extLst>
              <a:ext uri="{FF2B5EF4-FFF2-40B4-BE49-F238E27FC236}">
                <a16:creationId xmlns:a16="http://schemas.microsoft.com/office/drawing/2014/main" id="{99FBDBBA-2027-4CF9-8858-C1E42A431425}"/>
              </a:ext>
            </a:extLst>
          </p:cNvPr>
          <p:cNvSpPr txBox="1"/>
          <p:nvPr/>
        </p:nvSpPr>
        <p:spPr>
          <a:xfrm>
            <a:off x="1294062" y="3944183"/>
            <a:ext cx="2415070" cy="1813573"/>
          </a:xfrm>
          <a:prstGeom prst="rect">
            <a:avLst/>
          </a:prstGeom>
          <a:noFill/>
        </p:spPr>
        <p:txBody>
          <a:bodyPr wrap="square" rtlCol="0">
            <a:spAutoFit/>
          </a:bodyPr>
          <a:lstStyle>
            <a:defPPr>
              <a:defRPr lang="zh-CN"/>
            </a:defPPr>
            <a:lvl1pPr>
              <a:lnSpc>
                <a:spcPct val="120000"/>
              </a:lnSpc>
              <a:defRPr sz="2400">
                <a:latin typeface="汉仪小麦体简" panose="00020600040101010101" pitchFamily="18" charset="-122"/>
                <a:ea typeface="汉仪小麦体简" panose="00020600040101010101" pitchFamily="18" charset="-122"/>
              </a:defRPr>
            </a:lvl1pPr>
          </a:lstStyle>
          <a:p>
            <a:pPr lvl="0" algn="ctr">
              <a:defRPr/>
            </a:pPr>
            <a:r>
              <a:rPr lang="en-US" altLang="zh-CN" sz="3200" dirty="0" err="1">
                <a:latin typeface="Times New Roman" panose="02020603050405020304" pitchFamily="18" charset="0"/>
                <a:ea typeface="+mn-ea"/>
                <a:cs typeface="Times New Roman" panose="02020603050405020304" pitchFamily="18" charset="0"/>
                <a:sym typeface="+mn-lt"/>
              </a:rPr>
              <a:t>Xem</a:t>
            </a:r>
            <a:r>
              <a:rPr lang="en-US" altLang="zh-CN" sz="3200" dirty="0">
                <a:latin typeface="Times New Roman" panose="02020603050405020304" pitchFamily="18" charset="0"/>
                <a:ea typeface="+mn-ea"/>
                <a:cs typeface="Times New Roman" panose="02020603050405020304" pitchFamily="18" charset="0"/>
                <a:sym typeface="+mn-lt"/>
              </a:rPr>
              <a:t> </a:t>
            </a:r>
            <a:r>
              <a:rPr lang="en-US" altLang="zh-CN" sz="3200" dirty="0" err="1">
                <a:latin typeface="Times New Roman" panose="02020603050405020304" pitchFamily="18" charset="0"/>
                <a:ea typeface="+mn-ea"/>
                <a:cs typeface="Times New Roman" panose="02020603050405020304" pitchFamily="18" charset="0"/>
                <a:sym typeface="+mn-lt"/>
              </a:rPr>
              <a:t>lại</a:t>
            </a:r>
            <a:r>
              <a:rPr lang="en-US" altLang="zh-CN" sz="3200" dirty="0">
                <a:latin typeface="Times New Roman" panose="02020603050405020304" pitchFamily="18" charset="0"/>
                <a:ea typeface="+mn-ea"/>
                <a:cs typeface="Times New Roman" panose="02020603050405020304" pitchFamily="18" charset="0"/>
                <a:sym typeface="+mn-lt"/>
              </a:rPr>
              <a:t> </a:t>
            </a:r>
            <a:r>
              <a:rPr lang="en-US" altLang="zh-CN" sz="3200" dirty="0" err="1">
                <a:latin typeface="Times New Roman" panose="02020603050405020304" pitchFamily="18" charset="0"/>
                <a:ea typeface="+mn-ea"/>
                <a:cs typeface="Times New Roman" panose="02020603050405020304" pitchFamily="18" charset="0"/>
                <a:sym typeface="+mn-lt"/>
              </a:rPr>
              <a:t>các</a:t>
            </a:r>
            <a:r>
              <a:rPr lang="en-US" altLang="zh-CN" sz="3200" dirty="0">
                <a:latin typeface="Times New Roman" panose="02020603050405020304" pitchFamily="18" charset="0"/>
                <a:ea typeface="+mn-ea"/>
                <a:cs typeface="Times New Roman" panose="02020603050405020304" pitchFamily="18" charset="0"/>
                <a:sym typeface="+mn-lt"/>
              </a:rPr>
              <a:t> </a:t>
            </a:r>
            <a:r>
              <a:rPr lang="en-US" altLang="zh-CN" sz="3200" dirty="0" err="1">
                <a:latin typeface="Times New Roman" panose="02020603050405020304" pitchFamily="18" charset="0"/>
                <a:ea typeface="+mn-ea"/>
                <a:cs typeface="Times New Roman" panose="02020603050405020304" pitchFamily="18" charset="0"/>
                <a:sym typeface="+mn-lt"/>
              </a:rPr>
              <a:t>bài</a:t>
            </a:r>
            <a:r>
              <a:rPr lang="en-US" altLang="zh-CN" sz="3200" dirty="0">
                <a:latin typeface="Times New Roman" panose="02020603050405020304" pitchFamily="18" charset="0"/>
                <a:ea typeface="+mn-ea"/>
                <a:cs typeface="Times New Roman" panose="02020603050405020304" pitchFamily="18" charset="0"/>
                <a:sym typeface="+mn-lt"/>
              </a:rPr>
              <a:t> </a:t>
            </a:r>
            <a:r>
              <a:rPr lang="en-US" altLang="zh-CN" sz="3200" dirty="0" err="1">
                <a:latin typeface="Times New Roman" panose="02020603050405020304" pitchFamily="18" charset="0"/>
                <a:ea typeface="+mn-ea"/>
                <a:cs typeface="Times New Roman" panose="02020603050405020304" pitchFamily="18" charset="0"/>
                <a:sym typeface="+mn-lt"/>
              </a:rPr>
              <a:t>tập</a:t>
            </a:r>
            <a:r>
              <a:rPr lang="en-US" altLang="zh-CN" sz="3200" dirty="0">
                <a:latin typeface="Times New Roman" panose="02020603050405020304" pitchFamily="18" charset="0"/>
                <a:ea typeface="+mn-ea"/>
                <a:cs typeface="Times New Roman" panose="02020603050405020304" pitchFamily="18" charset="0"/>
                <a:sym typeface="+mn-lt"/>
              </a:rPr>
              <a:t> </a:t>
            </a:r>
            <a:r>
              <a:rPr lang="en-US" altLang="zh-CN" sz="3200" dirty="0" err="1">
                <a:latin typeface="Times New Roman" panose="02020603050405020304" pitchFamily="18" charset="0"/>
                <a:ea typeface="+mn-ea"/>
                <a:cs typeface="Times New Roman" panose="02020603050405020304" pitchFamily="18" charset="0"/>
                <a:sym typeface="+mn-lt"/>
              </a:rPr>
              <a:t>thực</a:t>
            </a:r>
            <a:r>
              <a:rPr lang="en-US" altLang="zh-CN" sz="3200" dirty="0">
                <a:latin typeface="Times New Roman" panose="02020603050405020304" pitchFamily="18" charset="0"/>
                <a:ea typeface="+mn-ea"/>
                <a:cs typeface="Times New Roman" panose="02020603050405020304" pitchFamily="18" charset="0"/>
                <a:sym typeface="+mn-lt"/>
              </a:rPr>
              <a:t> </a:t>
            </a:r>
            <a:r>
              <a:rPr lang="en-US" altLang="zh-CN" sz="3200" dirty="0" err="1">
                <a:latin typeface="Times New Roman" panose="02020603050405020304" pitchFamily="18" charset="0"/>
                <a:ea typeface="+mn-ea"/>
                <a:cs typeface="Times New Roman" panose="02020603050405020304" pitchFamily="18" charset="0"/>
                <a:sym typeface="+mn-lt"/>
              </a:rPr>
              <a:t>hành</a:t>
            </a:r>
            <a:r>
              <a:rPr lang="en-US" altLang="zh-CN" sz="3200" dirty="0">
                <a:latin typeface="Times New Roman" panose="02020603050405020304" pitchFamily="18" charset="0"/>
                <a:ea typeface="+mn-ea"/>
                <a:cs typeface="Times New Roman" panose="02020603050405020304" pitchFamily="18" charset="0"/>
                <a:sym typeface="+mn-lt"/>
              </a:rPr>
              <a:t> </a:t>
            </a:r>
            <a:endParaRPr kumimoji="0" lang="zh-CN" altLang="en-US" sz="32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sym typeface="+mn-lt"/>
            </a:endParaRPr>
          </a:p>
        </p:txBody>
      </p:sp>
      <p:sp>
        <p:nvSpPr>
          <p:cNvPr id="22" name="文本框 21">
            <a:extLst>
              <a:ext uri="{FF2B5EF4-FFF2-40B4-BE49-F238E27FC236}">
                <a16:creationId xmlns:a16="http://schemas.microsoft.com/office/drawing/2014/main" id="{98FE93C0-309D-420B-9517-6C05EB9CFD77}"/>
              </a:ext>
            </a:extLst>
          </p:cNvPr>
          <p:cNvSpPr txBox="1"/>
          <p:nvPr/>
        </p:nvSpPr>
        <p:spPr>
          <a:xfrm>
            <a:off x="4813300" y="2267819"/>
            <a:ext cx="2415070" cy="1222642"/>
          </a:xfrm>
          <a:prstGeom prst="rect">
            <a:avLst/>
          </a:prstGeom>
          <a:noFill/>
        </p:spPr>
        <p:txBody>
          <a:bodyPr wrap="square" rtlCol="0">
            <a:spAutoFit/>
          </a:bodyPr>
          <a:lstStyle>
            <a:defPPr>
              <a:defRPr lang="zh-CN"/>
            </a:defPPr>
            <a:lvl1pPr>
              <a:lnSpc>
                <a:spcPct val="120000"/>
              </a:lnSpc>
              <a:defRPr sz="2400">
                <a:latin typeface="汉仪小麦体简" panose="00020600040101010101" pitchFamily="18" charset="-122"/>
                <a:ea typeface="汉仪小麦体简" panose="00020600040101010101" pitchFamily="18" charset="-122"/>
              </a:defRPr>
            </a:lvl1pPr>
          </a:lstStyle>
          <a:p>
            <a:pPr lvl="0" algn="ctr">
              <a:defRPr/>
            </a:pPr>
            <a:r>
              <a:rPr lang="en-US" altLang="zh-CN" sz="3200" dirty="0" err="1">
                <a:latin typeface="Times New Roman" panose="02020603050405020304" pitchFamily="18" charset="0"/>
                <a:ea typeface="+mn-ea"/>
                <a:cs typeface="Times New Roman" panose="02020603050405020304" pitchFamily="18" charset="0"/>
                <a:sym typeface="+mn-lt"/>
              </a:rPr>
              <a:t>Làm</a:t>
            </a:r>
            <a:r>
              <a:rPr lang="en-US" altLang="zh-CN" sz="3200" dirty="0">
                <a:latin typeface="Times New Roman" panose="02020603050405020304" pitchFamily="18" charset="0"/>
                <a:ea typeface="+mn-ea"/>
                <a:cs typeface="Times New Roman" panose="02020603050405020304" pitchFamily="18" charset="0"/>
                <a:sym typeface="+mn-lt"/>
              </a:rPr>
              <a:t> </a:t>
            </a:r>
            <a:r>
              <a:rPr lang="en-US" altLang="zh-CN" sz="3200" dirty="0" err="1">
                <a:latin typeface="Times New Roman" panose="02020603050405020304" pitchFamily="18" charset="0"/>
                <a:ea typeface="+mn-ea"/>
                <a:cs typeface="Times New Roman" panose="02020603050405020304" pitchFamily="18" charset="0"/>
                <a:sym typeface="+mn-lt"/>
              </a:rPr>
              <a:t>bài</a:t>
            </a:r>
            <a:r>
              <a:rPr lang="en-US" altLang="zh-CN" sz="3200" dirty="0">
                <a:latin typeface="Times New Roman" panose="02020603050405020304" pitchFamily="18" charset="0"/>
                <a:ea typeface="+mn-ea"/>
                <a:cs typeface="Times New Roman" panose="02020603050405020304" pitchFamily="18" charset="0"/>
                <a:sym typeface="+mn-lt"/>
              </a:rPr>
              <a:t> </a:t>
            </a:r>
            <a:r>
              <a:rPr lang="en-US" altLang="zh-CN" sz="3200" dirty="0" err="1">
                <a:latin typeface="Times New Roman" panose="02020603050405020304" pitchFamily="18" charset="0"/>
                <a:ea typeface="+mn-ea"/>
                <a:cs typeface="Times New Roman" panose="02020603050405020304" pitchFamily="18" charset="0"/>
                <a:sym typeface="+mn-lt"/>
              </a:rPr>
              <a:t>tập</a:t>
            </a:r>
            <a:r>
              <a:rPr lang="en-US" altLang="zh-CN" sz="3200" dirty="0">
                <a:latin typeface="Times New Roman" panose="02020603050405020304" pitchFamily="18" charset="0"/>
                <a:ea typeface="+mn-ea"/>
                <a:cs typeface="Times New Roman" panose="02020603050405020304" pitchFamily="18" charset="0"/>
                <a:sym typeface="+mn-lt"/>
              </a:rPr>
              <a:t> </a:t>
            </a:r>
            <a:r>
              <a:rPr lang="en-US" altLang="zh-CN" sz="3200" dirty="0" err="1">
                <a:latin typeface="Times New Roman" panose="02020603050405020304" pitchFamily="18" charset="0"/>
                <a:ea typeface="+mn-ea"/>
                <a:cs typeface="Times New Roman" panose="02020603050405020304" pitchFamily="18" charset="0"/>
                <a:sym typeface="+mn-lt"/>
              </a:rPr>
              <a:t>vận</a:t>
            </a:r>
            <a:r>
              <a:rPr lang="en-US" altLang="zh-CN" sz="3200" dirty="0">
                <a:latin typeface="Times New Roman" panose="02020603050405020304" pitchFamily="18" charset="0"/>
                <a:ea typeface="+mn-ea"/>
                <a:cs typeface="Times New Roman" panose="02020603050405020304" pitchFamily="18" charset="0"/>
                <a:sym typeface="+mn-lt"/>
              </a:rPr>
              <a:t> </a:t>
            </a:r>
            <a:r>
              <a:rPr lang="en-US" altLang="zh-CN" sz="3200" dirty="0" err="1">
                <a:latin typeface="Times New Roman" panose="02020603050405020304" pitchFamily="18" charset="0"/>
                <a:ea typeface="+mn-ea"/>
                <a:cs typeface="Times New Roman" panose="02020603050405020304" pitchFamily="18" charset="0"/>
                <a:sym typeface="+mn-lt"/>
              </a:rPr>
              <a:t>dụng</a:t>
            </a:r>
            <a:endParaRPr lang="zh-CN" altLang="en-US" sz="3200" dirty="0">
              <a:latin typeface="Times New Roman" panose="02020603050405020304" pitchFamily="18" charset="0"/>
              <a:ea typeface="+mn-ea"/>
              <a:cs typeface="Times New Roman" panose="02020603050405020304" pitchFamily="18" charset="0"/>
              <a:sym typeface="+mn-lt"/>
            </a:endParaRPr>
          </a:p>
        </p:txBody>
      </p:sp>
      <p:sp>
        <p:nvSpPr>
          <p:cNvPr id="23" name="文本框 22">
            <a:extLst>
              <a:ext uri="{FF2B5EF4-FFF2-40B4-BE49-F238E27FC236}">
                <a16:creationId xmlns:a16="http://schemas.microsoft.com/office/drawing/2014/main" id="{24CA4A2C-23DC-4786-9AB9-F5C88B98A58A}"/>
              </a:ext>
            </a:extLst>
          </p:cNvPr>
          <p:cNvSpPr txBox="1"/>
          <p:nvPr/>
        </p:nvSpPr>
        <p:spPr>
          <a:xfrm>
            <a:off x="8602195" y="3741481"/>
            <a:ext cx="2415070" cy="1222642"/>
          </a:xfrm>
          <a:prstGeom prst="rect">
            <a:avLst/>
          </a:prstGeom>
          <a:noFill/>
        </p:spPr>
        <p:txBody>
          <a:bodyPr wrap="square" rtlCol="0">
            <a:spAutoFit/>
          </a:bodyPr>
          <a:lstStyle>
            <a:defPPr>
              <a:defRPr lang="zh-CN"/>
            </a:defPPr>
            <a:lvl1pPr>
              <a:lnSpc>
                <a:spcPct val="120000"/>
              </a:lnSpc>
              <a:defRPr sz="2400">
                <a:latin typeface="汉仪小麦体简" panose="00020600040101010101" pitchFamily="18" charset="-122"/>
                <a:ea typeface="汉仪小麦体简" panose="00020600040101010101" pitchFamily="18" charset="-122"/>
              </a:defRPr>
            </a:lvl1pPr>
          </a:lstStyle>
          <a:p>
            <a:pPr lvl="0" algn="ctr">
              <a:defRPr/>
            </a:pPr>
            <a:r>
              <a:rPr lang="en-US" altLang="zh-CN" sz="3200" dirty="0" err="1">
                <a:latin typeface="Times New Roman" panose="02020603050405020304" pitchFamily="18" charset="0"/>
                <a:ea typeface="+mn-ea"/>
                <a:cs typeface="Times New Roman" panose="02020603050405020304" pitchFamily="18" charset="0"/>
                <a:sym typeface="+mn-lt"/>
              </a:rPr>
              <a:t>Chuẩn</a:t>
            </a:r>
            <a:r>
              <a:rPr lang="en-US" altLang="zh-CN" sz="3200" dirty="0">
                <a:latin typeface="Times New Roman" panose="02020603050405020304" pitchFamily="18" charset="0"/>
                <a:ea typeface="+mn-ea"/>
                <a:cs typeface="Times New Roman" panose="02020603050405020304" pitchFamily="18" charset="0"/>
                <a:sym typeface="+mn-lt"/>
              </a:rPr>
              <a:t> </a:t>
            </a:r>
            <a:r>
              <a:rPr lang="en-US" altLang="zh-CN" sz="3200" dirty="0" err="1">
                <a:latin typeface="Times New Roman" panose="02020603050405020304" pitchFamily="18" charset="0"/>
                <a:ea typeface="+mn-ea"/>
                <a:cs typeface="Times New Roman" panose="02020603050405020304" pitchFamily="18" charset="0"/>
                <a:sym typeface="+mn-lt"/>
              </a:rPr>
              <a:t>bị</a:t>
            </a:r>
            <a:r>
              <a:rPr lang="en-US" altLang="zh-CN" sz="3200" dirty="0">
                <a:latin typeface="Times New Roman" panose="02020603050405020304" pitchFamily="18" charset="0"/>
                <a:ea typeface="+mn-ea"/>
                <a:cs typeface="Times New Roman" panose="02020603050405020304" pitchFamily="18" charset="0"/>
                <a:sym typeface="+mn-lt"/>
              </a:rPr>
              <a:t> </a:t>
            </a:r>
            <a:r>
              <a:rPr lang="en-US" altLang="zh-CN" sz="3200" dirty="0" err="1">
                <a:latin typeface="Times New Roman" panose="02020603050405020304" pitchFamily="18" charset="0"/>
                <a:ea typeface="+mn-ea"/>
                <a:cs typeface="Times New Roman" panose="02020603050405020304" pitchFamily="18" charset="0"/>
                <a:sym typeface="+mn-lt"/>
              </a:rPr>
              <a:t>bài</a:t>
            </a:r>
            <a:r>
              <a:rPr lang="en-US" altLang="zh-CN" sz="3200" dirty="0">
                <a:latin typeface="Times New Roman" panose="02020603050405020304" pitchFamily="18" charset="0"/>
                <a:ea typeface="+mn-ea"/>
                <a:cs typeface="Times New Roman" panose="02020603050405020304" pitchFamily="18" charset="0"/>
                <a:sym typeface="+mn-lt"/>
              </a:rPr>
              <a:t> </a:t>
            </a:r>
            <a:r>
              <a:rPr lang="en-US" altLang="zh-CN" sz="3200" dirty="0" err="1">
                <a:latin typeface="Times New Roman" panose="02020603050405020304" pitchFamily="18" charset="0"/>
                <a:ea typeface="+mn-ea"/>
                <a:cs typeface="Times New Roman" panose="02020603050405020304" pitchFamily="18" charset="0"/>
                <a:sym typeface="+mn-lt"/>
              </a:rPr>
              <a:t>mới</a:t>
            </a:r>
            <a:endParaRPr lang="zh-CN" altLang="en-US" sz="3200" dirty="0">
              <a:latin typeface="Times New Roman" panose="02020603050405020304" pitchFamily="18" charset="0"/>
              <a:ea typeface="+mn-ea"/>
              <a:cs typeface="Times New Roman" panose="02020603050405020304" pitchFamily="18" charset="0"/>
              <a:sym typeface="+mn-lt"/>
            </a:endParaRPr>
          </a:p>
        </p:txBody>
      </p:sp>
      <p:pic>
        <p:nvPicPr>
          <p:cNvPr id="28" name="图片 27">
            <a:extLst>
              <a:ext uri="{FF2B5EF4-FFF2-40B4-BE49-F238E27FC236}">
                <a16:creationId xmlns:a16="http://schemas.microsoft.com/office/drawing/2014/main" id="{F7AAF407-4554-4005-A1B2-CCF52AB13D7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7408" y="0"/>
            <a:ext cx="1469942" cy="1262743"/>
          </a:xfrm>
          <a:prstGeom prst="rect">
            <a:avLst/>
          </a:prstGeom>
        </p:spPr>
      </p:pic>
      <p:pic>
        <p:nvPicPr>
          <p:cNvPr id="29" name="图片 28">
            <a:extLst>
              <a:ext uri="{FF2B5EF4-FFF2-40B4-BE49-F238E27FC236}">
                <a16:creationId xmlns:a16="http://schemas.microsoft.com/office/drawing/2014/main" id="{919F5FEE-0120-47EC-BD06-512EDF03490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9820275" y="287936"/>
            <a:ext cx="2371725" cy="723900"/>
          </a:xfrm>
          <a:prstGeom prst="rect">
            <a:avLst/>
          </a:prstGeom>
        </p:spPr>
      </p:pic>
      <p:sp>
        <p:nvSpPr>
          <p:cNvPr id="30" name="矩形 29">
            <a:extLst>
              <a:ext uri="{FF2B5EF4-FFF2-40B4-BE49-F238E27FC236}">
                <a16:creationId xmlns:a16="http://schemas.microsoft.com/office/drawing/2014/main" id="{DED73530-6BB7-4E1D-B237-6A5E63A05CAB}"/>
              </a:ext>
            </a:extLst>
          </p:cNvPr>
          <p:cNvSpPr/>
          <p:nvPr/>
        </p:nvSpPr>
        <p:spPr>
          <a:xfrm>
            <a:off x="1654793" y="440060"/>
            <a:ext cx="3698448" cy="646331"/>
          </a:xfrm>
          <a:prstGeom prst="rect">
            <a:avLst/>
          </a:prstGeom>
          <a:noFill/>
        </p:spPr>
        <p:txBody>
          <a:bodyPr wrap="none" rtlCol="0">
            <a:spAutoFit/>
          </a:bodyPr>
          <a:lstStyle/>
          <a:p>
            <a:r>
              <a:rPr lang="en-US" altLang="zh-CN" sz="3600" spc="-150" dirty="0">
                <a:solidFill>
                  <a:srgbClr val="44947F"/>
                </a:solidFill>
                <a:latin typeface="Times New Roman" panose="02020603050405020304" pitchFamily="18" charset="0"/>
                <a:cs typeface="Times New Roman" panose="02020603050405020304" pitchFamily="18" charset="0"/>
                <a:sym typeface="+mn-lt"/>
              </a:rPr>
              <a:t>CHUẨN BỊ </a:t>
            </a:r>
            <a:r>
              <a:rPr lang="en-US" altLang="zh-CN" sz="3600" spc="-150" dirty="0" err="1">
                <a:solidFill>
                  <a:srgbClr val="44947F"/>
                </a:solidFill>
                <a:latin typeface="Times New Roman" panose="02020603050405020304" pitchFamily="18" charset="0"/>
                <a:cs typeface="Times New Roman" panose="02020603050405020304" pitchFamily="18" charset="0"/>
                <a:sym typeface="+mn-lt"/>
              </a:rPr>
              <a:t>Ở</a:t>
            </a:r>
            <a:r>
              <a:rPr lang="en-US" altLang="zh-CN" sz="3600" spc="-150" dirty="0">
                <a:solidFill>
                  <a:srgbClr val="44947F"/>
                </a:solidFill>
                <a:latin typeface="Times New Roman" panose="02020603050405020304" pitchFamily="18" charset="0"/>
                <a:cs typeface="Times New Roman" panose="02020603050405020304" pitchFamily="18" charset="0"/>
                <a:sym typeface="+mn-lt"/>
              </a:rPr>
              <a:t> NHÀ</a:t>
            </a:r>
            <a:endParaRPr lang="zh-CN" altLang="en-US" sz="3600" spc="-150" dirty="0">
              <a:solidFill>
                <a:srgbClr val="44947F"/>
              </a:solidFill>
              <a:latin typeface="Times New Roman" panose="02020603050405020304" pitchFamily="18" charset="0"/>
              <a:cs typeface="Times New Roman" panose="02020603050405020304" pitchFamily="18" charset="0"/>
              <a:sym typeface="+mn-lt"/>
            </a:endParaRPr>
          </a:p>
        </p:txBody>
      </p:sp>
    </p:spTree>
    <p:extLst>
      <p:ext uri="{BB962C8B-B14F-4D97-AF65-F5344CB8AC3E}">
        <p14:creationId xmlns:p14="http://schemas.microsoft.com/office/powerpoint/2010/main" val="8071107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par>
                          <p:cTn id="11" fill="hold">
                            <p:stCondLst>
                              <p:cond delay="500"/>
                            </p:stCondLst>
                            <p:childTnLst>
                              <p:par>
                                <p:cTn id="12" presetID="12" presetClass="entr" presetSubtype="1" fill="hold" grpId="0" nodeType="afterEffect">
                                  <p:stCondLst>
                                    <p:cond delay="0"/>
                                  </p:stCondLst>
                                  <p:childTnLst>
                                    <p:set>
                                      <p:cBhvr>
                                        <p:cTn id="13" dur="1" fill="hold">
                                          <p:stCondLst>
                                            <p:cond delay="0"/>
                                          </p:stCondLst>
                                        </p:cTn>
                                        <p:tgtEl>
                                          <p:spTgt spid="21"/>
                                        </p:tgtEl>
                                        <p:attrNameLst>
                                          <p:attrName>style.visibility</p:attrName>
                                        </p:attrNameLst>
                                      </p:cBhvr>
                                      <p:to>
                                        <p:strVal val="visible"/>
                                      </p:to>
                                    </p:set>
                                    <p:anim calcmode="lin" valueType="num">
                                      <p:cBhvr additive="base">
                                        <p:cTn id="14" dur="500"/>
                                        <p:tgtEl>
                                          <p:spTgt spid="21"/>
                                        </p:tgtEl>
                                        <p:attrNameLst>
                                          <p:attrName>ppt_y</p:attrName>
                                        </p:attrNameLst>
                                      </p:cBhvr>
                                      <p:tavLst>
                                        <p:tav tm="0">
                                          <p:val>
                                            <p:strVal val="#ppt_y-#ppt_h*1.125000"/>
                                          </p:val>
                                        </p:tav>
                                        <p:tav tm="100000">
                                          <p:val>
                                            <p:strVal val="#ppt_y"/>
                                          </p:val>
                                        </p:tav>
                                      </p:tavLst>
                                    </p:anim>
                                    <p:animEffect transition="in" filter="wipe(down)">
                                      <p:cBhvr>
                                        <p:cTn id="15" dur="500"/>
                                        <p:tgtEl>
                                          <p:spTgt spid="21"/>
                                        </p:tgtEl>
                                      </p:cBhvr>
                                    </p:animEffect>
                                  </p:childTnLst>
                                </p:cTn>
                              </p:par>
                            </p:childTnLst>
                          </p:cTn>
                        </p:par>
                        <p:par>
                          <p:cTn id="16" fill="hold">
                            <p:stCondLst>
                              <p:cond delay="1000"/>
                            </p:stCondLst>
                            <p:childTnLst>
                              <p:par>
                                <p:cTn id="17" presetID="12" presetClass="entr" presetSubtype="4" fill="hold" grpId="0" nodeType="after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p:tgtEl>
                                          <p:spTgt spid="22"/>
                                        </p:tgtEl>
                                        <p:attrNameLst>
                                          <p:attrName>ppt_y</p:attrName>
                                        </p:attrNameLst>
                                      </p:cBhvr>
                                      <p:tavLst>
                                        <p:tav tm="0">
                                          <p:val>
                                            <p:strVal val="#ppt_y+#ppt_h*1.125000"/>
                                          </p:val>
                                        </p:tav>
                                        <p:tav tm="100000">
                                          <p:val>
                                            <p:strVal val="#ppt_y"/>
                                          </p:val>
                                        </p:tav>
                                      </p:tavLst>
                                    </p:anim>
                                    <p:animEffect transition="in" filter="wipe(up)">
                                      <p:cBhvr>
                                        <p:cTn id="20" dur="500"/>
                                        <p:tgtEl>
                                          <p:spTgt spid="22"/>
                                        </p:tgtEl>
                                      </p:cBhvr>
                                    </p:animEffect>
                                  </p:childTnLst>
                                </p:cTn>
                              </p:par>
                            </p:childTnLst>
                          </p:cTn>
                        </p:par>
                        <p:par>
                          <p:cTn id="21" fill="hold">
                            <p:stCondLst>
                              <p:cond delay="1500"/>
                            </p:stCondLst>
                            <p:childTnLst>
                              <p:par>
                                <p:cTn id="22" presetID="12" presetClass="entr" presetSubtype="1" fill="hold" grpId="0" nodeType="afterEffect">
                                  <p:stCondLst>
                                    <p:cond delay="0"/>
                                  </p:stCondLst>
                                  <p:childTnLst>
                                    <p:set>
                                      <p:cBhvr>
                                        <p:cTn id="23" dur="1" fill="hold">
                                          <p:stCondLst>
                                            <p:cond delay="0"/>
                                          </p:stCondLst>
                                        </p:cTn>
                                        <p:tgtEl>
                                          <p:spTgt spid="23"/>
                                        </p:tgtEl>
                                        <p:attrNameLst>
                                          <p:attrName>style.visibility</p:attrName>
                                        </p:attrNameLst>
                                      </p:cBhvr>
                                      <p:to>
                                        <p:strVal val="visible"/>
                                      </p:to>
                                    </p:set>
                                    <p:anim calcmode="lin" valueType="num">
                                      <p:cBhvr additive="base">
                                        <p:cTn id="24" dur="500"/>
                                        <p:tgtEl>
                                          <p:spTgt spid="23"/>
                                        </p:tgtEl>
                                        <p:attrNameLst>
                                          <p:attrName>ppt_y</p:attrName>
                                        </p:attrNameLst>
                                      </p:cBhvr>
                                      <p:tavLst>
                                        <p:tav tm="0">
                                          <p:val>
                                            <p:strVal val="#ppt_y-#ppt_h*1.125000"/>
                                          </p:val>
                                        </p:tav>
                                        <p:tav tm="100000">
                                          <p:val>
                                            <p:strVal val="#ppt_y"/>
                                          </p:val>
                                        </p:tav>
                                      </p:tavLst>
                                    </p:anim>
                                    <p:animEffect transition="in" filter="wipe(down)">
                                      <p:cBhvr>
                                        <p:cTn id="25" dur="500"/>
                                        <p:tgtEl>
                                          <p:spTgt spid="23"/>
                                        </p:tgtEl>
                                      </p:cBhvr>
                                    </p:animEffect>
                                  </p:childTnLst>
                                </p:cTn>
                              </p:par>
                              <p:par>
                                <p:cTn id="26" presetID="2" presetClass="entr" presetSubtype="2" fill="hold" nodeType="withEffect">
                                  <p:stCondLst>
                                    <p:cond delay="0"/>
                                  </p:stCondLst>
                                  <p:childTnLst>
                                    <p:set>
                                      <p:cBhvr>
                                        <p:cTn id="27" dur="1" fill="hold">
                                          <p:stCondLst>
                                            <p:cond delay="0"/>
                                          </p:stCondLst>
                                        </p:cTn>
                                        <p:tgtEl>
                                          <p:spTgt spid="29"/>
                                        </p:tgtEl>
                                        <p:attrNameLst>
                                          <p:attrName>style.visibility</p:attrName>
                                        </p:attrNameLst>
                                      </p:cBhvr>
                                      <p:to>
                                        <p:strVal val="visible"/>
                                      </p:to>
                                    </p:set>
                                    <p:anim calcmode="lin" valueType="num">
                                      <p:cBhvr additive="base">
                                        <p:cTn id="28" dur="750" fill="hold"/>
                                        <p:tgtEl>
                                          <p:spTgt spid="29"/>
                                        </p:tgtEl>
                                        <p:attrNameLst>
                                          <p:attrName>ppt_x</p:attrName>
                                        </p:attrNameLst>
                                      </p:cBhvr>
                                      <p:tavLst>
                                        <p:tav tm="0">
                                          <p:val>
                                            <p:strVal val="1+#ppt_w/2"/>
                                          </p:val>
                                        </p:tav>
                                        <p:tav tm="100000">
                                          <p:val>
                                            <p:strVal val="#ppt_x"/>
                                          </p:val>
                                        </p:tav>
                                      </p:tavLst>
                                    </p:anim>
                                    <p:anim calcmode="lin" valueType="num">
                                      <p:cBhvr additive="base">
                                        <p:cTn id="29" dur="750" fill="hold"/>
                                        <p:tgtEl>
                                          <p:spTgt spid="29"/>
                                        </p:tgtEl>
                                        <p:attrNameLst>
                                          <p:attrName>ppt_y</p:attrName>
                                        </p:attrNameLst>
                                      </p:cBhvr>
                                      <p:tavLst>
                                        <p:tav tm="0">
                                          <p:val>
                                            <p:strVal val="#ppt_y"/>
                                          </p:val>
                                        </p:tav>
                                        <p:tav tm="100000">
                                          <p:val>
                                            <p:strVal val="#ppt_y"/>
                                          </p:val>
                                        </p:tav>
                                      </p:tavLst>
                                    </p:anim>
                                  </p:childTnLst>
                                </p:cTn>
                              </p:par>
                              <p:par>
                                <p:cTn id="30" presetID="2" presetClass="entr" presetSubtype="8" fill="hold" nodeType="withEffect">
                                  <p:stCondLst>
                                    <p:cond delay="0"/>
                                  </p:stCondLst>
                                  <p:childTnLst>
                                    <p:set>
                                      <p:cBhvr>
                                        <p:cTn id="31" dur="1" fill="hold">
                                          <p:stCondLst>
                                            <p:cond delay="0"/>
                                          </p:stCondLst>
                                        </p:cTn>
                                        <p:tgtEl>
                                          <p:spTgt spid="28"/>
                                        </p:tgtEl>
                                        <p:attrNameLst>
                                          <p:attrName>style.visibility</p:attrName>
                                        </p:attrNameLst>
                                      </p:cBhvr>
                                      <p:to>
                                        <p:strVal val="visible"/>
                                      </p:to>
                                    </p:set>
                                    <p:anim calcmode="lin" valueType="num">
                                      <p:cBhvr additive="base">
                                        <p:cTn id="32" dur="750" fill="hold"/>
                                        <p:tgtEl>
                                          <p:spTgt spid="28"/>
                                        </p:tgtEl>
                                        <p:attrNameLst>
                                          <p:attrName>ppt_x</p:attrName>
                                        </p:attrNameLst>
                                      </p:cBhvr>
                                      <p:tavLst>
                                        <p:tav tm="0">
                                          <p:val>
                                            <p:strVal val="0-#ppt_w/2"/>
                                          </p:val>
                                        </p:tav>
                                        <p:tav tm="100000">
                                          <p:val>
                                            <p:strVal val="#ppt_x"/>
                                          </p:val>
                                        </p:tav>
                                      </p:tavLst>
                                    </p:anim>
                                    <p:anim calcmode="lin" valueType="num">
                                      <p:cBhvr additive="base">
                                        <p:cTn id="33" dur="750" fill="hold"/>
                                        <p:tgtEl>
                                          <p:spTgt spid="28"/>
                                        </p:tgtEl>
                                        <p:attrNameLst>
                                          <p:attrName>ppt_y</p:attrName>
                                        </p:attrNameLst>
                                      </p:cBhvr>
                                      <p:tavLst>
                                        <p:tav tm="0">
                                          <p:val>
                                            <p:strVal val="#ppt_y"/>
                                          </p:val>
                                        </p:tav>
                                        <p:tav tm="100000">
                                          <p:val>
                                            <p:strVal val="#ppt_y"/>
                                          </p:val>
                                        </p:tav>
                                      </p:tavLst>
                                    </p:anim>
                                  </p:childTnLst>
                                </p:cTn>
                              </p:par>
                            </p:childTnLst>
                          </p:cTn>
                        </p:par>
                        <p:par>
                          <p:cTn id="34" fill="hold">
                            <p:stCondLst>
                              <p:cond delay="2250"/>
                            </p:stCondLst>
                            <p:childTnLst>
                              <p:par>
                                <p:cTn id="35" presetID="49" presetClass="entr" presetSubtype="0" decel="100000" fill="hold" grpId="0" nodeType="afterEffect">
                                  <p:stCondLst>
                                    <p:cond delay="0"/>
                                  </p:stCondLst>
                                  <p:iterate type="lt">
                                    <p:tmPct val="10000"/>
                                  </p:iterate>
                                  <p:childTnLst>
                                    <p:set>
                                      <p:cBhvr>
                                        <p:cTn id="36" dur="1" fill="hold">
                                          <p:stCondLst>
                                            <p:cond delay="0"/>
                                          </p:stCondLst>
                                        </p:cTn>
                                        <p:tgtEl>
                                          <p:spTgt spid="30"/>
                                        </p:tgtEl>
                                        <p:attrNameLst>
                                          <p:attrName>style.visibility</p:attrName>
                                        </p:attrNameLst>
                                      </p:cBhvr>
                                      <p:to>
                                        <p:strVal val="visible"/>
                                      </p:to>
                                    </p:set>
                                    <p:anim calcmode="lin" valueType="num">
                                      <p:cBhvr>
                                        <p:cTn id="37" dur="500" fill="hold"/>
                                        <p:tgtEl>
                                          <p:spTgt spid="30"/>
                                        </p:tgtEl>
                                        <p:attrNameLst>
                                          <p:attrName>ppt_w</p:attrName>
                                        </p:attrNameLst>
                                      </p:cBhvr>
                                      <p:tavLst>
                                        <p:tav tm="0">
                                          <p:val>
                                            <p:fltVal val="0"/>
                                          </p:val>
                                        </p:tav>
                                        <p:tav tm="100000">
                                          <p:val>
                                            <p:strVal val="#ppt_w"/>
                                          </p:val>
                                        </p:tav>
                                      </p:tavLst>
                                    </p:anim>
                                    <p:anim calcmode="lin" valueType="num">
                                      <p:cBhvr>
                                        <p:cTn id="38" dur="500" fill="hold"/>
                                        <p:tgtEl>
                                          <p:spTgt spid="30"/>
                                        </p:tgtEl>
                                        <p:attrNameLst>
                                          <p:attrName>ppt_h</p:attrName>
                                        </p:attrNameLst>
                                      </p:cBhvr>
                                      <p:tavLst>
                                        <p:tav tm="0">
                                          <p:val>
                                            <p:fltVal val="0"/>
                                          </p:val>
                                        </p:tav>
                                        <p:tav tm="100000">
                                          <p:val>
                                            <p:strVal val="#ppt_h"/>
                                          </p:val>
                                        </p:tav>
                                      </p:tavLst>
                                    </p:anim>
                                    <p:anim calcmode="lin" valueType="num">
                                      <p:cBhvr>
                                        <p:cTn id="39" dur="500" fill="hold"/>
                                        <p:tgtEl>
                                          <p:spTgt spid="30"/>
                                        </p:tgtEl>
                                        <p:attrNameLst>
                                          <p:attrName>style.rotation</p:attrName>
                                        </p:attrNameLst>
                                      </p:cBhvr>
                                      <p:tavLst>
                                        <p:tav tm="0">
                                          <p:val>
                                            <p:fltVal val="360"/>
                                          </p:val>
                                        </p:tav>
                                        <p:tav tm="100000">
                                          <p:val>
                                            <p:fltVal val="0"/>
                                          </p:val>
                                        </p:tav>
                                      </p:tavLst>
                                    </p:anim>
                                    <p:animEffect transition="in" filter="fade">
                                      <p:cBhvr>
                                        <p:cTn id="4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21" grpId="0"/>
      <p:bldP spid="22" grpId="0"/>
      <p:bldP spid="23" grpId="0"/>
      <p:bldP spid="30"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4F817C85-041C-44FE-A81B-A2B7B9F665B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7408" y="0"/>
            <a:ext cx="1469942" cy="1262743"/>
          </a:xfrm>
          <a:prstGeom prst="rect">
            <a:avLst/>
          </a:prstGeom>
        </p:spPr>
      </p:pic>
      <p:sp>
        <p:nvSpPr>
          <p:cNvPr id="6" name="Rounded Rectangle 5">
            <a:extLst>
              <a:ext uri="{FF2B5EF4-FFF2-40B4-BE49-F238E27FC236}">
                <a16:creationId xmlns:a16="http://schemas.microsoft.com/office/drawing/2014/main" id="{06F59DB7-C9C6-858E-66D6-B456562F0A56}"/>
              </a:ext>
            </a:extLst>
          </p:cNvPr>
          <p:cNvSpPr/>
          <p:nvPr/>
        </p:nvSpPr>
        <p:spPr>
          <a:xfrm>
            <a:off x="7955280" y="1188720"/>
            <a:ext cx="2505456" cy="1097280"/>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VN" sz="4500" b="1" dirty="0">
                <a:latin typeface="Times New Roman" panose="02020603050405020304" pitchFamily="18" charset="0"/>
                <a:cs typeface="Times New Roman" panose="02020603050405020304" pitchFamily="18" charset="0"/>
              </a:rPr>
              <a:t>Ba</a:t>
            </a:r>
          </a:p>
        </p:txBody>
      </p:sp>
      <p:sp>
        <p:nvSpPr>
          <p:cNvPr id="7" name="Down Arrow 6">
            <a:extLst>
              <a:ext uri="{FF2B5EF4-FFF2-40B4-BE49-F238E27FC236}">
                <a16:creationId xmlns:a16="http://schemas.microsoft.com/office/drawing/2014/main" id="{64653D69-13A6-67DC-BEC2-F77770F1451E}"/>
              </a:ext>
            </a:extLst>
          </p:cNvPr>
          <p:cNvSpPr/>
          <p:nvPr/>
        </p:nvSpPr>
        <p:spPr>
          <a:xfrm>
            <a:off x="9162288" y="3054096"/>
            <a:ext cx="438912" cy="1280160"/>
          </a:xfrm>
          <a:prstGeom prst="down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VN"/>
          </a:p>
        </p:txBody>
      </p:sp>
      <p:sp>
        <p:nvSpPr>
          <p:cNvPr id="8" name="Rounded Rectangle 7">
            <a:extLst>
              <a:ext uri="{FF2B5EF4-FFF2-40B4-BE49-F238E27FC236}">
                <a16:creationId xmlns:a16="http://schemas.microsoft.com/office/drawing/2014/main" id="{EB5B03CD-0E86-3CB5-EEB9-EE630FF01CDF}"/>
              </a:ext>
            </a:extLst>
          </p:cNvPr>
          <p:cNvSpPr/>
          <p:nvPr/>
        </p:nvSpPr>
        <p:spPr>
          <a:xfrm>
            <a:off x="7955280" y="5102352"/>
            <a:ext cx="2505456" cy="1097280"/>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VN" sz="4500" b="1" dirty="0">
                <a:latin typeface="Times New Roman" panose="02020603050405020304" pitchFamily="18" charset="0"/>
                <a:cs typeface="Times New Roman" panose="02020603050405020304" pitchFamily="18" charset="0"/>
              </a:rPr>
              <a:t>Bố</a:t>
            </a:r>
          </a:p>
        </p:txBody>
      </p:sp>
      <p:pic>
        <p:nvPicPr>
          <p:cNvPr id="3" name="Picture 2">
            <a:extLst>
              <a:ext uri="{FF2B5EF4-FFF2-40B4-BE49-F238E27FC236}">
                <a16:creationId xmlns:a16="http://schemas.microsoft.com/office/drawing/2014/main" id="{13CF97CD-B110-A6D4-625C-2DB15F164F4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2379" y="984504"/>
            <a:ext cx="6096000" cy="6096000"/>
          </a:xfrm>
          <a:prstGeom prst="rect">
            <a:avLst/>
          </a:prstGeom>
        </p:spPr>
      </p:pic>
    </p:spTree>
    <p:extLst>
      <p:ext uri="{BB962C8B-B14F-4D97-AF65-F5344CB8AC3E}">
        <p14:creationId xmlns:p14="http://schemas.microsoft.com/office/powerpoint/2010/main" val="1747402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750" fill="hold"/>
                                        <p:tgtEl>
                                          <p:spTgt spid="24"/>
                                        </p:tgtEl>
                                        <p:attrNameLst>
                                          <p:attrName>ppt_x</p:attrName>
                                        </p:attrNameLst>
                                      </p:cBhvr>
                                      <p:tavLst>
                                        <p:tav tm="0">
                                          <p:val>
                                            <p:strVal val="0-#ppt_w/2"/>
                                          </p:val>
                                        </p:tav>
                                        <p:tav tm="100000">
                                          <p:val>
                                            <p:strVal val="#ppt_x"/>
                                          </p:val>
                                        </p:tav>
                                      </p:tavLst>
                                    </p:anim>
                                    <p:anim calcmode="lin" valueType="num">
                                      <p:cBhvr additive="base">
                                        <p:cTn id="8" dur="75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circle(in)">
                                      <p:cBhvr>
                                        <p:cTn id="18" dur="2000"/>
                                        <p:tgtEl>
                                          <p:spTgt spid="7"/>
                                        </p:tgtEl>
                                      </p:cBhvr>
                                    </p:animEffect>
                                  </p:childTnLst>
                                </p:cTn>
                              </p:par>
                              <p:par>
                                <p:cTn id="19" presetID="6" presetClass="entr" presetSubtype="16"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circle(in)">
                                      <p:cBhvr>
                                        <p:cTn id="21" dur="2000"/>
                                        <p:tgtEl>
                                          <p:spTgt spid="3"/>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circle(in)">
                                      <p:cBhvr>
                                        <p:cTn id="24"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4F817C85-041C-44FE-A81B-A2B7B9F665B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7408" y="0"/>
            <a:ext cx="1469942" cy="1262743"/>
          </a:xfrm>
          <a:prstGeom prst="rect">
            <a:avLst/>
          </a:prstGeom>
        </p:spPr>
      </p:pic>
      <p:sp>
        <p:nvSpPr>
          <p:cNvPr id="6" name="Rounded Rectangle 5">
            <a:extLst>
              <a:ext uri="{FF2B5EF4-FFF2-40B4-BE49-F238E27FC236}">
                <a16:creationId xmlns:a16="http://schemas.microsoft.com/office/drawing/2014/main" id="{06F59DB7-C9C6-858E-66D6-B456562F0A56}"/>
              </a:ext>
            </a:extLst>
          </p:cNvPr>
          <p:cNvSpPr/>
          <p:nvPr/>
        </p:nvSpPr>
        <p:spPr>
          <a:xfrm>
            <a:off x="7955280" y="1188720"/>
            <a:ext cx="2505456" cy="1097280"/>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VN" sz="4500" b="1" dirty="0">
                <a:latin typeface="Times New Roman" panose="02020603050405020304" pitchFamily="18" charset="0"/>
                <a:cs typeface="Times New Roman" panose="02020603050405020304" pitchFamily="18" charset="0"/>
              </a:rPr>
              <a:t>Trễ rồi</a:t>
            </a:r>
          </a:p>
        </p:txBody>
      </p:sp>
      <p:sp>
        <p:nvSpPr>
          <p:cNvPr id="7" name="Down Arrow 6">
            <a:extLst>
              <a:ext uri="{FF2B5EF4-FFF2-40B4-BE49-F238E27FC236}">
                <a16:creationId xmlns:a16="http://schemas.microsoft.com/office/drawing/2014/main" id="{64653D69-13A6-67DC-BEC2-F77770F1451E}"/>
              </a:ext>
            </a:extLst>
          </p:cNvPr>
          <p:cNvSpPr/>
          <p:nvPr/>
        </p:nvSpPr>
        <p:spPr>
          <a:xfrm>
            <a:off x="9162288" y="3054096"/>
            <a:ext cx="438912" cy="1280160"/>
          </a:xfrm>
          <a:prstGeom prst="down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VN"/>
          </a:p>
        </p:txBody>
      </p:sp>
      <p:sp>
        <p:nvSpPr>
          <p:cNvPr id="8" name="Rounded Rectangle 7">
            <a:extLst>
              <a:ext uri="{FF2B5EF4-FFF2-40B4-BE49-F238E27FC236}">
                <a16:creationId xmlns:a16="http://schemas.microsoft.com/office/drawing/2014/main" id="{EB5B03CD-0E86-3CB5-EEB9-EE630FF01CDF}"/>
              </a:ext>
            </a:extLst>
          </p:cNvPr>
          <p:cNvSpPr/>
          <p:nvPr/>
        </p:nvSpPr>
        <p:spPr>
          <a:xfrm>
            <a:off x="7955280" y="5102352"/>
            <a:ext cx="2926080" cy="1097280"/>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VN" sz="4500" b="1" dirty="0">
                <a:latin typeface="Times New Roman" panose="02020603050405020304" pitchFamily="18" charset="0"/>
                <a:cs typeface="Times New Roman" panose="02020603050405020304" pitchFamily="18" charset="0"/>
              </a:rPr>
              <a:t>Muộn rồi</a:t>
            </a:r>
          </a:p>
        </p:txBody>
      </p:sp>
      <p:pic>
        <p:nvPicPr>
          <p:cNvPr id="3" name="Picture 2">
            <a:extLst>
              <a:ext uri="{FF2B5EF4-FFF2-40B4-BE49-F238E27FC236}">
                <a16:creationId xmlns:a16="http://schemas.microsoft.com/office/drawing/2014/main" id="{00897705-E4EC-FD1C-E6A5-31D149AFA76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31264" y="646176"/>
            <a:ext cx="6096000" cy="6096000"/>
          </a:xfrm>
          <a:prstGeom prst="rect">
            <a:avLst/>
          </a:prstGeom>
        </p:spPr>
      </p:pic>
    </p:spTree>
    <p:extLst>
      <p:ext uri="{BB962C8B-B14F-4D97-AF65-F5344CB8AC3E}">
        <p14:creationId xmlns:p14="http://schemas.microsoft.com/office/powerpoint/2010/main" val="30486854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750" fill="hold"/>
                                        <p:tgtEl>
                                          <p:spTgt spid="24"/>
                                        </p:tgtEl>
                                        <p:attrNameLst>
                                          <p:attrName>ppt_x</p:attrName>
                                        </p:attrNameLst>
                                      </p:cBhvr>
                                      <p:tavLst>
                                        <p:tav tm="0">
                                          <p:val>
                                            <p:strVal val="0-#ppt_w/2"/>
                                          </p:val>
                                        </p:tav>
                                        <p:tav tm="100000">
                                          <p:val>
                                            <p:strVal val="#ppt_x"/>
                                          </p:val>
                                        </p:tav>
                                      </p:tavLst>
                                    </p:anim>
                                    <p:anim calcmode="lin" valueType="num">
                                      <p:cBhvr additive="base">
                                        <p:cTn id="8" dur="75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ircle(in)">
                                      <p:cBhvr>
                                        <p:cTn id="13" dur="2000"/>
                                        <p:tgtEl>
                                          <p:spTgt spid="6"/>
                                        </p:tgtEl>
                                      </p:cBhvr>
                                    </p:animEffect>
                                  </p:childTnLst>
                                </p:cTn>
                              </p:par>
                              <p:par>
                                <p:cTn id="14" presetID="6" presetClass="entr" presetSubtype="16"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circle(in)">
                                      <p:cBhvr>
                                        <p:cTn id="16" dur="20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4F817C85-041C-44FE-A81B-A2B7B9F665B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7408" y="0"/>
            <a:ext cx="1469942" cy="1262743"/>
          </a:xfrm>
          <a:prstGeom prst="rect">
            <a:avLst/>
          </a:prstGeom>
        </p:spPr>
      </p:pic>
      <p:sp>
        <p:nvSpPr>
          <p:cNvPr id="6" name="Rounded Rectangle 5">
            <a:extLst>
              <a:ext uri="{FF2B5EF4-FFF2-40B4-BE49-F238E27FC236}">
                <a16:creationId xmlns:a16="http://schemas.microsoft.com/office/drawing/2014/main" id="{06F59DB7-C9C6-858E-66D6-B456562F0A56}"/>
              </a:ext>
            </a:extLst>
          </p:cNvPr>
          <p:cNvSpPr/>
          <p:nvPr/>
        </p:nvSpPr>
        <p:spPr>
          <a:xfrm>
            <a:off x="7955280" y="1188720"/>
            <a:ext cx="3218688" cy="1097280"/>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VN" sz="4500" b="1" dirty="0">
                <a:latin typeface="Times New Roman" panose="02020603050405020304" pitchFamily="18" charset="0"/>
                <a:cs typeface="Times New Roman" panose="02020603050405020304" pitchFamily="18" charset="0"/>
              </a:rPr>
              <a:t>Quả thơm</a:t>
            </a:r>
          </a:p>
        </p:txBody>
      </p:sp>
      <p:sp>
        <p:nvSpPr>
          <p:cNvPr id="7" name="Down Arrow 6">
            <a:extLst>
              <a:ext uri="{FF2B5EF4-FFF2-40B4-BE49-F238E27FC236}">
                <a16:creationId xmlns:a16="http://schemas.microsoft.com/office/drawing/2014/main" id="{64653D69-13A6-67DC-BEC2-F77770F1451E}"/>
              </a:ext>
            </a:extLst>
          </p:cNvPr>
          <p:cNvSpPr/>
          <p:nvPr/>
        </p:nvSpPr>
        <p:spPr>
          <a:xfrm>
            <a:off x="9162288" y="3054096"/>
            <a:ext cx="438912" cy="1280160"/>
          </a:xfrm>
          <a:prstGeom prst="down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VN"/>
          </a:p>
        </p:txBody>
      </p:sp>
      <p:sp>
        <p:nvSpPr>
          <p:cNvPr id="8" name="Rounded Rectangle 7">
            <a:extLst>
              <a:ext uri="{FF2B5EF4-FFF2-40B4-BE49-F238E27FC236}">
                <a16:creationId xmlns:a16="http://schemas.microsoft.com/office/drawing/2014/main" id="{EB5B03CD-0E86-3CB5-EEB9-EE630FF01CDF}"/>
              </a:ext>
            </a:extLst>
          </p:cNvPr>
          <p:cNvSpPr/>
          <p:nvPr/>
        </p:nvSpPr>
        <p:spPr>
          <a:xfrm>
            <a:off x="7955280" y="5102352"/>
            <a:ext cx="3218688" cy="1097280"/>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VN" sz="4500" b="1" dirty="0">
                <a:latin typeface="Times New Roman" panose="02020603050405020304" pitchFamily="18" charset="0"/>
                <a:cs typeface="Times New Roman" panose="02020603050405020304" pitchFamily="18" charset="0"/>
              </a:rPr>
              <a:t>Quả dứa</a:t>
            </a:r>
          </a:p>
        </p:txBody>
      </p:sp>
      <p:pic>
        <p:nvPicPr>
          <p:cNvPr id="3" name="Picture 2">
            <a:extLst>
              <a:ext uri="{FF2B5EF4-FFF2-40B4-BE49-F238E27FC236}">
                <a16:creationId xmlns:a16="http://schemas.microsoft.com/office/drawing/2014/main" id="{A4E232DC-5912-0CD4-6F72-EF674A299AD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7280" y="-374904"/>
            <a:ext cx="6858000" cy="6858000"/>
          </a:xfrm>
          <a:prstGeom prst="rect">
            <a:avLst/>
          </a:prstGeom>
        </p:spPr>
      </p:pic>
    </p:spTree>
    <p:extLst>
      <p:ext uri="{BB962C8B-B14F-4D97-AF65-F5344CB8AC3E}">
        <p14:creationId xmlns:p14="http://schemas.microsoft.com/office/powerpoint/2010/main" val="6504173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750" fill="hold"/>
                                        <p:tgtEl>
                                          <p:spTgt spid="24"/>
                                        </p:tgtEl>
                                        <p:attrNameLst>
                                          <p:attrName>ppt_x</p:attrName>
                                        </p:attrNameLst>
                                      </p:cBhvr>
                                      <p:tavLst>
                                        <p:tav tm="0">
                                          <p:val>
                                            <p:strVal val="0-#ppt_w/2"/>
                                          </p:val>
                                        </p:tav>
                                        <p:tav tm="100000">
                                          <p:val>
                                            <p:strVal val="#ppt_x"/>
                                          </p:val>
                                        </p:tav>
                                      </p:tavLst>
                                    </p:anim>
                                    <p:anim calcmode="lin" valueType="num">
                                      <p:cBhvr additive="base">
                                        <p:cTn id="8" dur="75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par>
                                <p:cTn id="19" presetID="16" presetClass="entr" presetSubtype="21"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arn(inVertical)">
                                      <p:cBhvr>
                                        <p:cTn id="21" dur="500"/>
                                        <p:tgtEl>
                                          <p:spTgt spid="3"/>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4F817C85-041C-44FE-A81B-A2B7B9F665B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7408" y="0"/>
            <a:ext cx="1469942" cy="1262743"/>
          </a:xfrm>
          <a:prstGeom prst="rect">
            <a:avLst/>
          </a:prstGeom>
        </p:spPr>
      </p:pic>
      <p:sp>
        <p:nvSpPr>
          <p:cNvPr id="6" name="Rounded Rectangle 5">
            <a:extLst>
              <a:ext uri="{FF2B5EF4-FFF2-40B4-BE49-F238E27FC236}">
                <a16:creationId xmlns:a16="http://schemas.microsoft.com/office/drawing/2014/main" id="{06F59DB7-C9C6-858E-66D6-B456562F0A56}"/>
              </a:ext>
            </a:extLst>
          </p:cNvPr>
          <p:cNvSpPr/>
          <p:nvPr/>
        </p:nvSpPr>
        <p:spPr>
          <a:xfrm>
            <a:off x="7955280" y="1188720"/>
            <a:ext cx="3218688" cy="1097280"/>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VN" sz="4500" b="1" dirty="0">
                <a:latin typeface="Times New Roman" panose="02020603050405020304" pitchFamily="18" charset="0"/>
                <a:cs typeface="Times New Roman" panose="02020603050405020304" pitchFamily="18" charset="0"/>
              </a:rPr>
              <a:t>Trái mận</a:t>
            </a:r>
          </a:p>
        </p:txBody>
      </p:sp>
      <p:sp>
        <p:nvSpPr>
          <p:cNvPr id="7" name="Down Arrow 6">
            <a:extLst>
              <a:ext uri="{FF2B5EF4-FFF2-40B4-BE49-F238E27FC236}">
                <a16:creationId xmlns:a16="http://schemas.microsoft.com/office/drawing/2014/main" id="{64653D69-13A6-67DC-BEC2-F77770F1451E}"/>
              </a:ext>
            </a:extLst>
          </p:cNvPr>
          <p:cNvSpPr/>
          <p:nvPr/>
        </p:nvSpPr>
        <p:spPr>
          <a:xfrm>
            <a:off x="9162288" y="3054096"/>
            <a:ext cx="438912" cy="1280160"/>
          </a:xfrm>
          <a:prstGeom prst="down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VN"/>
          </a:p>
        </p:txBody>
      </p:sp>
      <p:sp>
        <p:nvSpPr>
          <p:cNvPr id="8" name="Rounded Rectangle 7">
            <a:extLst>
              <a:ext uri="{FF2B5EF4-FFF2-40B4-BE49-F238E27FC236}">
                <a16:creationId xmlns:a16="http://schemas.microsoft.com/office/drawing/2014/main" id="{EB5B03CD-0E86-3CB5-EEB9-EE630FF01CDF}"/>
              </a:ext>
            </a:extLst>
          </p:cNvPr>
          <p:cNvSpPr/>
          <p:nvPr/>
        </p:nvSpPr>
        <p:spPr>
          <a:xfrm>
            <a:off x="7955280" y="5102352"/>
            <a:ext cx="3218688" cy="1097280"/>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VN" sz="4500" b="1" dirty="0">
                <a:latin typeface="Times New Roman" panose="02020603050405020304" pitchFamily="18" charset="0"/>
                <a:cs typeface="Times New Roman" panose="02020603050405020304" pitchFamily="18" charset="0"/>
              </a:rPr>
              <a:t>Quả roi</a:t>
            </a:r>
          </a:p>
        </p:txBody>
      </p:sp>
      <p:pic>
        <p:nvPicPr>
          <p:cNvPr id="3" name="Picture 2">
            <a:extLst>
              <a:ext uri="{FF2B5EF4-FFF2-40B4-BE49-F238E27FC236}">
                <a16:creationId xmlns:a16="http://schemas.microsoft.com/office/drawing/2014/main" id="{C4458F0C-7C80-0676-79D6-0576C10CD2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65861" y="204216"/>
            <a:ext cx="6141720" cy="6141720"/>
          </a:xfrm>
          <a:prstGeom prst="rect">
            <a:avLst/>
          </a:prstGeom>
        </p:spPr>
      </p:pic>
    </p:spTree>
    <p:extLst>
      <p:ext uri="{BB962C8B-B14F-4D97-AF65-F5344CB8AC3E}">
        <p14:creationId xmlns:p14="http://schemas.microsoft.com/office/powerpoint/2010/main" val="35134842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750" fill="hold"/>
                                        <p:tgtEl>
                                          <p:spTgt spid="24"/>
                                        </p:tgtEl>
                                        <p:attrNameLst>
                                          <p:attrName>ppt_x</p:attrName>
                                        </p:attrNameLst>
                                      </p:cBhvr>
                                      <p:tavLst>
                                        <p:tav tm="0">
                                          <p:val>
                                            <p:strVal val="0-#ppt_w/2"/>
                                          </p:val>
                                        </p:tav>
                                        <p:tav tm="100000">
                                          <p:val>
                                            <p:strVal val="#ppt_x"/>
                                          </p:val>
                                        </p:tav>
                                      </p:tavLst>
                                    </p:anim>
                                    <p:anim calcmode="lin" valueType="num">
                                      <p:cBhvr additive="base">
                                        <p:cTn id="8" dur="75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ircle(in)">
                                      <p:cBhvr>
                                        <p:cTn id="13" dur="20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par>
                                <p:cTn id="22" presetID="16" presetClass="entr" presetSubtype="21" fill="hold"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barn(inVertical)">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4F817C85-041C-44FE-A81B-A2B7B9F665B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7408" y="0"/>
            <a:ext cx="1469942" cy="1262743"/>
          </a:xfrm>
          <a:prstGeom prst="rect">
            <a:avLst/>
          </a:prstGeom>
        </p:spPr>
      </p:pic>
      <p:sp>
        <p:nvSpPr>
          <p:cNvPr id="6" name="Rounded Rectangle 5">
            <a:extLst>
              <a:ext uri="{FF2B5EF4-FFF2-40B4-BE49-F238E27FC236}">
                <a16:creationId xmlns:a16="http://schemas.microsoft.com/office/drawing/2014/main" id="{06F59DB7-C9C6-858E-66D6-B456562F0A56}"/>
              </a:ext>
            </a:extLst>
          </p:cNvPr>
          <p:cNvSpPr/>
          <p:nvPr/>
        </p:nvSpPr>
        <p:spPr>
          <a:xfrm>
            <a:off x="7955280" y="1188720"/>
            <a:ext cx="3218688" cy="1097280"/>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VN" sz="4500" b="1" dirty="0">
                <a:latin typeface="Times New Roman" panose="02020603050405020304" pitchFamily="18" charset="0"/>
                <a:cs typeface="Times New Roman" panose="02020603050405020304" pitchFamily="18" charset="0"/>
              </a:rPr>
              <a:t>Trái tắc</a:t>
            </a:r>
          </a:p>
        </p:txBody>
      </p:sp>
      <p:sp>
        <p:nvSpPr>
          <p:cNvPr id="7" name="Down Arrow 6">
            <a:extLst>
              <a:ext uri="{FF2B5EF4-FFF2-40B4-BE49-F238E27FC236}">
                <a16:creationId xmlns:a16="http://schemas.microsoft.com/office/drawing/2014/main" id="{64653D69-13A6-67DC-BEC2-F77770F1451E}"/>
              </a:ext>
            </a:extLst>
          </p:cNvPr>
          <p:cNvSpPr/>
          <p:nvPr/>
        </p:nvSpPr>
        <p:spPr>
          <a:xfrm>
            <a:off x="9162288" y="3054096"/>
            <a:ext cx="438912" cy="1280160"/>
          </a:xfrm>
          <a:prstGeom prst="down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VN"/>
          </a:p>
        </p:txBody>
      </p:sp>
      <p:sp>
        <p:nvSpPr>
          <p:cNvPr id="8" name="Rounded Rectangle 7">
            <a:extLst>
              <a:ext uri="{FF2B5EF4-FFF2-40B4-BE49-F238E27FC236}">
                <a16:creationId xmlns:a16="http://schemas.microsoft.com/office/drawing/2014/main" id="{EB5B03CD-0E86-3CB5-EEB9-EE630FF01CDF}"/>
              </a:ext>
            </a:extLst>
          </p:cNvPr>
          <p:cNvSpPr/>
          <p:nvPr/>
        </p:nvSpPr>
        <p:spPr>
          <a:xfrm>
            <a:off x="7955280" y="5102352"/>
            <a:ext cx="3218688" cy="1097280"/>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VN" sz="4500" b="1" dirty="0">
                <a:latin typeface="Times New Roman" panose="02020603050405020304" pitchFamily="18" charset="0"/>
                <a:cs typeface="Times New Roman" panose="02020603050405020304" pitchFamily="18" charset="0"/>
              </a:rPr>
              <a:t>Quả quất</a:t>
            </a:r>
          </a:p>
        </p:txBody>
      </p:sp>
      <p:pic>
        <p:nvPicPr>
          <p:cNvPr id="3" name="Picture 2">
            <a:extLst>
              <a:ext uri="{FF2B5EF4-FFF2-40B4-BE49-F238E27FC236}">
                <a16:creationId xmlns:a16="http://schemas.microsoft.com/office/drawing/2014/main" id="{88104496-908A-3731-6EBE-39455F55AA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03096" y="109728"/>
            <a:ext cx="6350000" cy="6350000"/>
          </a:xfrm>
          <a:prstGeom prst="rect">
            <a:avLst/>
          </a:prstGeom>
        </p:spPr>
      </p:pic>
    </p:spTree>
    <p:extLst>
      <p:ext uri="{BB962C8B-B14F-4D97-AF65-F5344CB8AC3E}">
        <p14:creationId xmlns:p14="http://schemas.microsoft.com/office/powerpoint/2010/main" val="42016634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750" fill="hold"/>
                                        <p:tgtEl>
                                          <p:spTgt spid="24"/>
                                        </p:tgtEl>
                                        <p:attrNameLst>
                                          <p:attrName>ppt_x</p:attrName>
                                        </p:attrNameLst>
                                      </p:cBhvr>
                                      <p:tavLst>
                                        <p:tav tm="0">
                                          <p:val>
                                            <p:strVal val="0-#ppt_w/2"/>
                                          </p:val>
                                        </p:tav>
                                        <p:tav tm="100000">
                                          <p:val>
                                            <p:strVal val="#ppt_x"/>
                                          </p:val>
                                        </p:tav>
                                      </p:tavLst>
                                    </p:anim>
                                    <p:anim calcmode="lin" valueType="num">
                                      <p:cBhvr additive="base">
                                        <p:cTn id="8" dur="75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par>
                                <p:cTn id="22" presetID="16" presetClass="entr" presetSubtype="21" fill="hold"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barn(inVertical)">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4F817C85-041C-44FE-A81B-A2B7B9F665B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7408" y="0"/>
            <a:ext cx="1469942" cy="1262743"/>
          </a:xfrm>
          <a:prstGeom prst="rect">
            <a:avLst/>
          </a:prstGeom>
        </p:spPr>
      </p:pic>
      <p:sp>
        <p:nvSpPr>
          <p:cNvPr id="6" name="Rounded Rectangle 5">
            <a:extLst>
              <a:ext uri="{FF2B5EF4-FFF2-40B4-BE49-F238E27FC236}">
                <a16:creationId xmlns:a16="http://schemas.microsoft.com/office/drawing/2014/main" id="{06F59DB7-C9C6-858E-66D6-B456562F0A56}"/>
              </a:ext>
            </a:extLst>
          </p:cNvPr>
          <p:cNvSpPr/>
          <p:nvPr/>
        </p:nvSpPr>
        <p:spPr>
          <a:xfrm>
            <a:off x="7955280" y="1188720"/>
            <a:ext cx="3218688" cy="1097280"/>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VN" sz="4500" b="1" dirty="0">
                <a:latin typeface="Times New Roman" panose="02020603050405020304" pitchFamily="18" charset="0"/>
                <a:cs typeface="Times New Roman" panose="02020603050405020304" pitchFamily="18" charset="0"/>
              </a:rPr>
              <a:t>Chà bông</a:t>
            </a:r>
          </a:p>
        </p:txBody>
      </p:sp>
      <p:sp>
        <p:nvSpPr>
          <p:cNvPr id="7" name="Down Arrow 6">
            <a:extLst>
              <a:ext uri="{FF2B5EF4-FFF2-40B4-BE49-F238E27FC236}">
                <a16:creationId xmlns:a16="http://schemas.microsoft.com/office/drawing/2014/main" id="{64653D69-13A6-67DC-BEC2-F77770F1451E}"/>
              </a:ext>
            </a:extLst>
          </p:cNvPr>
          <p:cNvSpPr/>
          <p:nvPr/>
        </p:nvSpPr>
        <p:spPr>
          <a:xfrm>
            <a:off x="9162288" y="3054096"/>
            <a:ext cx="438912" cy="1280160"/>
          </a:xfrm>
          <a:prstGeom prst="down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VN"/>
          </a:p>
        </p:txBody>
      </p:sp>
      <p:sp>
        <p:nvSpPr>
          <p:cNvPr id="8" name="Rounded Rectangle 7">
            <a:extLst>
              <a:ext uri="{FF2B5EF4-FFF2-40B4-BE49-F238E27FC236}">
                <a16:creationId xmlns:a16="http://schemas.microsoft.com/office/drawing/2014/main" id="{EB5B03CD-0E86-3CB5-EEB9-EE630FF01CDF}"/>
              </a:ext>
            </a:extLst>
          </p:cNvPr>
          <p:cNvSpPr/>
          <p:nvPr/>
        </p:nvSpPr>
        <p:spPr>
          <a:xfrm>
            <a:off x="7955280" y="5102352"/>
            <a:ext cx="3218688" cy="1097280"/>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VN" sz="4500" b="1" dirty="0">
                <a:latin typeface="Times New Roman" panose="02020603050405020304" pitchFamily="18" charset="0"/>
                <a:cs typeface="Times New Roman" panose="02020603050405020304" pitchFamily="18" charset="0"/>
              </a:rPr>
              <a:t>Ruốc</a:t>
            </a:r>
          </a:p>
        </p:txBody>
      </p:sp>
      <p:pic>
        <p:nvPicPr>
          <p:cNvPr id="3" name="Picture 2">
            <a:extLst>
              <a:ext uri="{FF2B5EF4-FFF2-40B4-BE49-F238E27FC236}">
                <a16:creationId xmlns:a16="http://schemas.microsoft.com/office/drawing/2014/main" id="{5E8EFA9A-6776-18DF-E9AC-4E2BE5A407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4971" y="1050544"/>
            <a:ext cx="7683500" cy="5130800"/>
          </a:xfrm>
          <a:prstGeom prst="rect">
            <a:avLst/>
          </a:prstGeom>
        </p:spPr>
      </p:pic>
    </p:spTree>
    <p:extLst>
      <p:ext uri="{BB962C8B-B14F-4D97-AF65-F5344CB8AC3E}">
        <p14:creationId xmlns:p14="http://schemas.microsoft.com/office/powerpoint/2010/main" val="34001916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750" fill="hold"/>
                                        <p:tgtEl>
                                          <p:spTgt spid="24"/>
                                        </p:tgtEl>
                                        <p:attrNameLst>
                                          <p:attrName>ppt_x</p:attrName>
                                        </p:attrNameLst>
                                      </p:cBhvr>
                                      <p:tavLst>
                                        <p:tav tm="0">
                                          <p:val>
                                            <p:strVal val="0-#ppt_w/2"/>
                                          </p:val>
                                        </p:tav>
                                        <p:tav tm="100000">
                                          <p:val>
                                            <p:strVal val="#ppt_x"/>
                                          </p:val>
                                        </p:tav>
                                      </p:tavLst>
                                    </p:anim>
                                    <p:anim calcmode="lin" valueType="num">
                                      <p:cBhvr additive="base">
                                        <p:cTn id="8" dur="75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par>
                                <p:cTn id="22" presetID="16" presetClass="entr" presetSubtype="21" fill="hold"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barn(inVertical)">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4F817C85-041C-44FE-A81B-A2B7B9F665B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7408" y="0"/>
            <a:ext cx="1469942" cy="1262743"/>
          </a:xfrm>
          <a:prstGeom prst="rect">
            <a:avLst/>
          </a:prstGeom>
        </p:spPr>
      </p:pic>
      <p:sp>
        <p:nvSpPr>
          <p:cNvPr id="6" name="Rounded Rectangle 5">
            <a:extLst>
              <a:ext uri="{FF2B5EF4-FFF2-40B4-BE49-F238E27FC236}">
                <a16:creationId xmlns:a16="http://schemas.microsoft.com/office/drawing/2014/main" id="{06F59DB7-C9C6-858E-66D6-B456562F0A56}"/>
              </a:ext>
            </a:extLst>
          </p:cNvPr>
          <p:cNvSpPr/>
          <p:nvPr/>
        </p:nvSpPr>
        <p:spPr>
          <a:xfrm>
            <a:off x="7955280" y="1188720"/>
            <a:ext cx="3218688" cy="1097280"/>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VN" sz="4500" b="1" dirty="0">
                <a:latin typeface="Times New Roman" panose="02020603050405020304" pitchFamily="18" charset="0"/>
                <a:cs typeface="Times New Roman" panose="02020603050405020304" pitchFamily="18" charset="0"/>
              </a:rPr>
              <a:t>Cái chén</a:t>
            </a:r>
          </a:p>
        </p:txBody>
      </p:sp>
      <p:sp>
        <p:nvSpPr>
          <p:cNvPr id="7" name="Down Arrow 6">
            <a:extLst>
              <a:ext uri="{FF2B5EF4-FFF2-40B4-BE49-F238E27FC236}">
                <a16:creationId xmlns:a16="http://schemas.microsoft.com/office/drawing/2014/main" id="{64653D69-13A6-67DC-BEC2-F77770F1451E}"/>
              </a:ext>
            </a:extLst>
          </p:cNvPr>
          <p:cNvSpPr/>
          <p:nvPr/>
        </p:nvSpPr>
        <p:spPr>
          <a:xfrm>
            <a:off x="9162288" y="3054096"/>
            <a:ext cx="438912" cy="1280160"/>
          </a:xfrm>
          <a:prstGeom prst="down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VN"/>
          </a:p>
        </p:txBody>
      </p:sp>
      <p:sp>
        <p:nvSpPr>
          <p:cNvPr id="8" name="Rounded Rectangle 7">
            <a:extLst>
              <a:ext uri="{FF2B5EF4-FFF2-40B4-BE49-F238E27FC236}">
                <a16:creationId xmlns:a16="http://schemas.microsoft.com/office/drawing/2014/main" id="{EB5B03CD-0E86-3CB5-EEB9-EE630FF01CDF}"/>
              </a:ext>
            </a:extLst>
          </p:cNvPr>
          <p:cNvSpPr/>
          <p:nvPr/>
        </p:nvSpPr>
        <p:spPr>
          <a:xfrm>
            <a:off x="7955280" y="5102352"/>
            <a:ext cx="3218688" cy="1097280"/>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VN" sz="4500" b="1" dirty="0">
                <a:latin typeface="Times New Roman" panose="02020603050405020304" pitchFamily="18" charset="0"/>
                <a:cs typeface="Times New Roman" panose="02020603050405020304" pitchFamily="18" charset="0"/>
              </a:rPr>
              <a:t>Cái bát</a:t>
            </a:r>
          </a:p>
        </p:txBody>
      </p:sp>
      <p:pic>
        <p:nvPicPr>
          <p:cNvPr id="3" name="Picture 2">
            <a:extLst>
              <a:ext uri="{FF2B5EF4-FFF2-40B4-BE49-F238E27FC236}">
                <a16:creationId xmlns:a16="http://schemas.microsoft.com/office/drawing/2014/main" id="{39801EE4-521A-16F1-30D6-3513B98DE60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22633" y="1552941"/>
            <a:ext cx="5628176" cy="3752117"/>
          </a:xfrm>
          <a:prstGeom prst="rect">
            <a:avLst/>
          </a:prstGeom>
        </p:spPr>
      </p:pic>
    </p:spTree>
    <p:extLst>
      <p:ext uri="{BB962C8B-B14F-4D97-AF65-F5344CB8AC3E}">
        <p14:creationId xmlns:p14="http://schemas.microsoft.com/office/powerpoint/2010/main" val="40387986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750" fill="hold"/>
                                        <p:tgtEl>
                                          <p:spTgt spid="24"/>
                                        </p:tgtEl>
                                        <p:attrNameLst>
                                          <p:attrName>ppt_x</p:attrName>
                                        </p:attrNameLst>
                                      </p:cBhvr>
                                      <p:tavLst>
                                        <p:tav tm="0">
                                          <p:val>
                                            <p:strVal val="0-#ppt_w/2"/>
                                          </p:val>
                                        </p:tav>
                                        <p:tav tm="100000">
                                          <p:val>
                                            <p:strVal val="#ppt_x"/>
                                          </p:val>
                                        </p:tav>
                                      </p:tavLst>
                                    </p:anim>
                                    <p:anim calcmode="lin" valueType="num">
                                      <p:cBhvr additive="base">
                                        <p:cTn id="8" dur="75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par>
                                <p:cTn id="22" presetID="16" presetClass="entr" presetSubtype="21" fill="hold"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barn(inVertical)">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3视频"/>
  <p:tag name="ISPRING_FIRST_PUBLISH" val="1"/>
</p:tagLst>
</file>

<file path=ppt/tags/tag10.xml><?xml version="1.0" encoding="utf-8"?>
<p:tagLst xmlns:a="http://schemas.openxmlformats.org/drawingml/2006/main" xmlns:r="http://schemas.openxmlformats.org/officeDocument/2006/relationships" xmlns:p="http://schemas.openxmlformats.org/presentationml/2006/main">
  <p:tag name="PA" val="v3.2.0"/>
</p:tagLst>
</file>

<file path=ppt/tags/tag11.xml><?xml version="1.0" encoding="utf-8"?>
<p:tagLst xmlns:a="http://schemas.openxmlformats.org/drawingml/2006/main" xmlns:r="http://schemas.openxmlformats.org/officeDocument/2006/relationships" xmlns:p="http://schemas.openxmlformats.org/presentationml/2006/main">
  <p:tag name="PA" val="v3.2.0"/>
</p:tagLst>
</file>

<file path=ppt/tags/tag12.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ags/tag5.xml><?xml version="1.0" encoding="utf-8"?>
<p:tagLst xmlns:a="http://schemas.openxmlformats.org/drawingml/2006/main" xmlns:r="http://schemas.openxmlformats.org/officeDocument/2006/relationships" xmlns:p="http://schemas.openxmlformats.org/presentationml/2006/main">
  <p:tag name="PA" val="v3.2.0"/>
</p:tagLst>
</file>

<file path=ppt/tags/tag6.xml><?xml version="1.0" encoding="utf-8"?>
<p:tagLst xmlns:a="http://schemas.openxmlformats.org/drawingml/2006/main" xmlns:r="http://schemas.openxmlformats.org/officeDocument/2006/relationships" xmlns:p="http://schemas.openxmlformats.org/presentationml/2006/main">
  <p:tag name="PA" val="v3.2.0"/>
</p:tagLst>
</file>

<file path=ppt/tags/tag7.xml><?xml version="1.0" encoding="utf-8"?>
<p:tagLst xmlns:a="http://schemas.openxmlformats.org/drawingml/2006/main" xmlns:r="http://schemas.openxmlformats.org/officeDocument/2006/relationships" xmlns:p="http://schemas.openxmlformats.org/presentationml/2006/main">
  <p:tag name="PA" val="v3.2.0"/>
</p:tagLst>
</file>

<file path=ppt/tags/tag8.xml><?xml version="1.0" encoding="utf-8"?>
<p:tagLst xmlns:a="http://schemas.openxmlformats.org/drawingml/2006/main" xmlns:r="http://schemas.openxmlformats.org/officeDocument/2006/relationships" xmlns:p="http://schemas.openxmlformats.org/presentationml/2006/main">
  <p:tag name="PA" val="v3.2.0"/>
</p:tagLst>
</file>

<file path=ppt/tags/tag9.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icqbdjm">
      <a:majorFont>
        <a:latin typeface="Helvetica" panose="020F0302020204030204"/>
        <a:ea typeface="Helvetica"/>
        <a:cs typeface=""/>
      </a:majorFont>
      <a:minorFont>
        <a:latin typeface="Helvetica" panose="020F0502020204030204"/>
        <a:ea typeface="Helvetica"/>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277</TotalTime>
  <Words>935</Words>
  <Application>Microsoft Office PowerPoint</Application>
  <PresentationFormat>Widescreen</PresentationFormat>
  <Paragraphs>128</Paragraphs>
  <Slides>26</Slides>
  <Notes>26</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26</vt:i4>
      </vt:variant>
    </vt:vector>
  </HeadingPairs>
  <TitlesOfParts>
    <vt:vector size="32" baseType="lpstr">
      <vt:lpstr>Arial</vt:lpstr>
      <vt:lpstr>等线</vt:lpstr>
      <vt:lpstr>Helvetica</vt:lpstr>
      <vt:lpstr>Symbol</vt:lpstr>
      <vt:lpstr>Times New Roman</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3视频</dc:title>
  <dc:creator>1079951021@qq.com</dc:creator>
  <cp:lastModifiedBy>Admin</cp:lastModifiedBy>
  <cp:revision>50</cp:revision>
  <dcterms:created xsi:type="dcterms:W3CDTF">2018-12-09T10:07:45Z</dcterms:created>
  <dcterms:modified xsi:type="dcterms:W3CDTF">2025-05-13T13:46:30Z</dcterms:modified>
</cp:coreProperties>
</file>