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559" r:id="rId2"/>
    <p:sldId id="560" r:id="rId3"/>
    <p:sldId id="503" r:id="rId4"/>
    <p:sldId id="554" r:id="rId5"/>
    <p:sldId id="543" r:id="rId6"/>
    <p:sldId id="547" r:id="rId7"/>
    <p:sldId id="548" r:id="rId8"/>
    <p:sldId id="552" r:id="rId9"/>
    <p:sldId id="497" r:id="rId10"/>
    <p:sldId id="527" r:id="rId11"/>
    <p:sldId id="528" r:id="rId12"/>
    <p:sldId id="529" r:id="rId13"/>
    <p:sldId id="530" r:id="rId14"/>
    <p:sldId id="531" r:id="rId15"/>
    <p:sldId id="555" r:id="rId16"/>
    <p:sldId id="556" r:id="rId17"/>
    <p:sldId id="557" r:id="rId18"/>
    <p:sldId id="558" r:id="rId19"/>
    <p:sldId id="542" r:id="rId20"/>
    <p:sldId id="524" r:id="rId21"/>
    <p:sldId id="553"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11BAA"/>
    <a:srgbClr val="0D30DD"/>
    <a:srgbClr val="FFCCFF"/>
    <a:srgbClr val="BCFCD4"/>
    <a:srgbClr val="99FF66"/>
    <a:srgbClr val="33CCFF"/>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70" d="100"/>
          <a:sy n="70" d="100"/>
        </p:scale>
        <p:origin x="-1410"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2" Type="http://schemas.microsoft.com/office/2007/relationships/hdphoto" Target="../media/hdphoto6.wdp"/><Relationship Id="rId1" Type="http://schemas.openxmlformats.org/officeDocument/2006/relationships/image" Target="../media/image25.png"/></Relationships>
</file>

<file path=ppt/diagrams/_rels/data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diagrams/_rels/data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image" Target="../media/image41.png"/></Relationships>
</file>

<file path=ppt/diagrams/_rels/data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diagrams/_rels/drawing1.xml.rels><?xml version="1.0" encoding="UTF-8" standalone="yes"?>
<Relationships xmlns="http://schemas.openxmlformats.org/package/2006/relationships"><Relationship Id="rId2" Type="http://schemas.microsoft.com/office/2007/relationships/hdphoto" Target="../media/hdphoto6.wdp"/><Relationship Id="rId1"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en-US" sz="1550" dirty="0">
              <a:latin typeface="Cambria" pitchFamily="18" charset="0"/>
              <a:ea typeface="Cambria" pitchFamily="18" charset="0"/>
              <a:cs typeface="Times New Roman"/>
            </a:rPr>
            <a:t>N</a:t>
          </a:r>
          <a:r>
            <a:rPr lang="vi-VN" sz="1550" dirty="0">
              <a:latin typeface="Cambria" pitchFamily="18" charset="0"/>
              <a:ea typeface="Cambria" pitchFamily="18" charset="0"/>
              <a:cs typeface="Times New Roman"/>
            </a:rPr>
            <a:t>ằm ở rìa </a:t>
          </a:r>
          <a:r>
            <a:rPr lang="en-US" sz="1550" dirty="0" err="1">
              <a:latin typeface="Cambria" pitchFamily="18" charset="0"/>
              <a:ea typeface="Cambria" pitchFamily="18" charset="0"/>
              <a:cs typeface="Times New Roman"/>
            </a:rPr>
            <a:t>phía</a:t>
          </a:r>
          <a:r>
            <a:rPr lang="en-US" sz="1550" dirty="0">
              <a:latin typeface="Cambria" pitchFamily="18" charset="0"/>
              <a:ea typeface="Cambria" pitchFamily="18" charset="0"/>
              <a:cs typeface="Times New Roman"/>
            </a:rPr>
            <a:t> </a:t>
          </a:r>
          <a:r>
            <a:rPr lang="vi-VN" sz="1550" dirty="0">
              <a:latin typeface="Cambria" pitchFamily="18" charset="0"/>
              <a:ea typeface="Cambria" pitchFamily="18" charset="0"/>
              <a:cs typeface="Times New Roman"/>
            </a:rPr>
            <a:t>đông của bán đảo Đông Dương, gần trung tâm khu vực Đông Nam Á.</a:t>
          </a:r>
          <a:endParaRPr lang="en-US" sz="155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E191EAF0-AE32-4299-9AE6-D3D38AD8B8F0}">
      <dgm:prSet custT="1"/>
      <dgm:spPr/>
      <dgm:t>
        <a:bodyPr/>
        <a:lstStyle/>
        <a:p>
          <a:pPr algn="just"/>
          <a:r>
            <a:rPr lang="vi-VN" sz="1550" dirty="0">
              <a:latin typeface="Cambria" pitchFamily="18" charset="0"/>
              <a:ea typeface="Cambria" pitchFamily="18" charset="0"/>
              <a:cs typeface="Times New Roman"/>
            </a:rPr>
            <a:t>Cầu nối giữa Đông Nam Á lục địa và hải đảo.</a:t>
          </a:r>
        </a:p>
      </dgm:t>
    </dgm:pt>
    <dgm:pt modelId="{4C008A3C-CBAB-4402-80A3-29F927DD2A95}" type="parTrans" cxnId="{5A4CD6CB-E311-484E-AC23-C971C0B439EA}">
      <dgm:prSet/>
      <dgm:spPr/>
      <dgm:t>
        <a:bodyPr/>
        <a:lstStyle/>
        <a:p>
          <a:endParaRPr lang="en-US"/>
        </a:p>
      </dgm:t>
    </dgm:pt>
    <dgm:pt modelId="{0FC093D1-3A1C-43A1-8469-D290C0C0913E}" type="sibTrans" cxnId="{5A4CD6CB-E311-484E-AC23-C971C0B439EA}">
      <dgm:prSet/>
      <dgm:spPr/>
      <dgm:t>
        <a:bodyPr/>
        <a:lstStyle/>
        <a:p>
          <a:endParaRPr lang="en-US"/>
        </a:p>
      </dgm:t>
    </dgm:pt>
    <dgm:pt modelId="{923EE669-55A4-41C2-B014-FE0C5A73BDBC}">
      <dgm:prSet custT="1"/>
      <dgm:spPr/>
      <dgm:t>
        <a:bodyPr/>
        <a:lstStyle/>
        <a:p>
          <a:pPr algn="just"/>
          <a:r>
            <a:rPr lang="vi-VN" sz="1550" dirty="0">
              <a:latin typeface="Cambria" pitchFamily="18" charset="0"/>
              <a:ea typeface="Cambria" pitchFamily="18" charset="0"/>
              <a:cs typeface="Times New Roman"/>
            </a:rPr>
            <a:t>Nằm ở vị trí nội chí tuyến trong khu vực châu Á gió mùa.</a:t>
          </a:r>
        </a:p>
      </dgm:t>
    </dgm:pt>
    <dgm:pt modelId="{F2060E42-BA15-48EF-872E-682D8B7C9B9D}" type="parTrans" cxnId="{08E1566E-D087-4B21-86AA-30E28BD71709}">
      <dgm:prSet/>
      <dgm:spPr/>
      <dgm:t>
        <a:bodyPr/>
        <a:lstStyle/>
        <a:p>
          <a:endParaRPr lang="en-US"/>
        </a:p>
      </dgm:t>
    </dgm:pt>
    <dgm:pt modelId="{BBEB2237-7325-4250-94C6-3A352541F35F}" type="sibTrans" cxnId="{08E1566E-D087-4B21-86AA-30E28BD71709}">
      <dgm:prSet/>
      <dgm:spPr/>
      <dgm:t>
        <a:bodyPr/>
        <a:lstStyle/>
        <a:p>
          <a:endParaRPr lang="en-US"/>
        </a:p>
      </dgm:t>
    </dgm:pt>
    <dgm:pt modelId="{1873C210-CBFC-4BDC-9C43-6ADC5B1BBB71}">
      <dgm:prSet custT="1"/>
      <dgm:spPr/>
      <dgm:t>
        <a:bodyPr/>
        <a:lstStyle/>
        <a:p>
          <a:pPr algn="just"/>
          <a:r>
            <a:rPr lang="vi-VN" sz="1550" dirty="0">
              <a:latin typeface="Cambria" pitchFamily="18" charset="0"/>
              <a:ea typeface="Cambria" pitchFamily="18" charset="0"/>
              <a:cs typeface="Times New Roman"/>
            </a:rPr>
            <a:t>Nằm trên ngã tư đường hàng hải và hàng không quốc tế.</a:t>
          </a:r>
        </a:p>
      </dgm:t>
    </dgm:pt>
    <dgm:pt modelId="{88FA7AD1-AC8E-4D28-B8A7-14D980506426}" type="parTrans" cxnId="{89944B9A-7B5E-4010-9257-F55230027F94}">
      <dgm:prSet/>
      <dgm:spPr/>
      <dgm:t>
        <a:bodyPr/>
        <a:lstStyle/>
        <a:p>
          <a:endParaRPr lang="en-US"/>
        </a:p>
      </dgm:t>
    </dgm:pt>
    <dgm:pt modelId="{CF8E3CB2-E57B-4C24-AF5F-9C1290AA4B5B}" type="sibTrans" cxnId="{89944B9A-7B5E-4010-9257-F55230027F94}">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02708" custScaleY="153075">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DFC54CEB-618F-4D97-9C35-5869ED67EB8E}" type="pres">
      <dgm:prSet presAssocID="{E191EAF0-AE32-4299-9AE6-D3D38AD8B8F0}" presName="aNode" presStyleLbl="fgAcc1" presStyleIdx="1" presStyleCnt="4">
        <dgm:presLayoutVars>
          <dgm:bulletEnabled val="1"/>
        </dgm:presLayoutVars>
      </dgm:prSet>
      <dgm:spPr/>
      <dgm:t>
        <a:bodyPr/>
        <a:lstStyle/>
        <a:p>
          <a:endParaRPr lang="en-US"/>
        </a:p>
      </dgm:t>
    </dgm:pt>
    <dgm:pt modelId="{E84242F1-582B-4419-A710-F289FC623FE1}" type="pres">
      <dgm:prSet presAssocID="{E191EAF0-AE32-4299-9AE6-D3D38AD8B8F0}" presName="aSpace" presStyleCnt="0"/>
      <dgm:spPr/>
    </dgm:pt>
    <dgm:pt modelId="{5FCA34F1-BC5D-4D77-9130-98B9A4B048B9}" type="pres">
      <dgm:prSet presAssocID="{923EE669-55A4-41C2-B014-FE0C5A73BDBC}" presName="aNode" presStyleLbl="fgAcc1" presStyleIdx="2" presStyleCnt="4" custScaleY="110075">
        <dgm:presLayoutVars>
          <dgm:bulletEnabled val="1"/>
        </dgm:presLayoutVars>
      </dgm:prSet>
      <dgm:spPr/>
      <dgm:t>
        <a:bodyPr/>
        <a:lstStyle/>
        <a:p>
          <a:endParaRPr lang="en-US"/>
        </a:p>
      </dgm:t>
    </dgm:pt>
    <dgm:pt modelId="{02DD0FEE-E14A-40F1-B4AC-680A31EFF7BE}" type="pres">
      <dgm:prSet presAssocID="{923EE669-55A4-41C2-B014-FE0C5A73BDBC}" presName="aSpace" presStyleCnt="0"/>
      <dgm:spPr/>
    </dgm:pt>
    <dgm:pt modelId="{92D7A937-18AD-4590-9031-EA91033EBF4B}" type="pres">
      <dgm:prSet presAssocID="{1873C210-CBFC-4BDC-9C43-6ADC5B1BBB71}" presName="aNode" presStyleLbl="fgAcc1" presStyleIdx="3" presStyleCnt="4" custScaleY="127871">
        <dgm:presLayoutVars>
          <dgm:bulletEnabled val="1"/>
        </dgm:presLayoutVars>
      </dgm:prSet>
      <dgm:spPr/>
      <dgm:t>
        <a:bodyPr/>
        <a:lstStyle/>
        <a:p>
          <a:endParaRPr lang="en-US"/>
        </a:p>
      </dgm:t>
    </dgm:pt>
    <dgm:pt modelId="{9208485F-0929-413A-BDA9-1BBB474A0432}" type="pres">
      <dgm:prSet presAssocID="{1873C210-CBFC-4BDC-9C43-6ADC5B1BBB71}" presName="aSpace" presStyleCnt="0"/>
      <dgm:spPr/>
    </dgm:pt>
  </dgm:ptLst>
  <dgm:cxnLst>
    <dgm:cxn modelId="{70100CB0-8EF2-4450-B8E2-ACEC2C68C64B}" type="presOf" srcId="{1873C210-CBFC-4BDC-9C43-6ADC5B1BBB71}" destId="{92D7A937-18AD-4590-9031-EA91033EBF4B}" srcOrd="0" destOrd="0" presId="urn:microsoft.com/office/officeart/2005/8/layout/pyramid2"/>
    <dgm:cxn modelId="{D91017BF-5FFD-4E63-A7CF-D27DC701F7BD}" srcId="{5C85FB22-2C2B-4E80-9E69-08CBF0D98E7F}" destId="{69620A7F-E812-44FF-B7BF-F1005581AF10}" srcOrd="0" destOrd="0" parTransId="{0E67E45F-AEB7-4BC2-A79C-81878229D584}" sibTransId="{05E73CEA-248E-49D6-B90D-476A815CFAEC}"/>
    <dgm:cxn modelId="{5DB7C55F-3395-443D-86FA-A01EB6133B6A}" type="presOf" srcId="{69620A7F-E812-44FF-B7BF-F1005581AF10}" destId="{628FF34A-5DBB-4010-8342-B36A4F241E58}" srcOrd="0" destOrd="0" presId="urn:microsoft.com/office/officeart/2005/8/layout/pyramid2"/>
    <dgm:cxn modelId="{3A03B6EB-9630-47D5-B38C-D567861DAA1A}" type="presOf" srcId="{923EE669-55A4-41C2-B014-FE0C5A73BDBC}" destId="{5FCA34F1-BC5D-4D77-9130-98B9A4B048B9}" srcOrd="0" destOrd="0" presId="urn:microsoft.com/office/officeart/2005/8/layout/pyramid2"/>
    <dgm:cxn modelId="{837E6488-D73D-4895-9011-0D909FC0BD32}" type="presOf" srcId="{5C85FB22-2C2B-4E80-9E69-08CBF0D98E7F}" destId="{25785ADA-E40D-4B5F-B1C7-0F900DC7F3E2}" srcOrd="0" destOrd="0" presId="urn:microsoft.com/office/officeart/2005/8/layout/pyramid2"/>
    <dgm:cxn modelId="{08E1566E-D087-4B21-86AA-30E28BD71709}" srcId="{5C85FB22-2C2B-4E80-9E69-08CBF0D98E7F}" destId="{923EE669-55A4-41C2-B014-FE0C5A73BDBC}" srcOrd="2" destOrd="0" parTransId="{F2060E42-BA15-48EF-872E-682D8B7C9B9D}" sibTransId="{BBEB2237-7325-4250-94C6-3A352541F35F}"/>
    <dgm:cxn modelId="{89944B9A-7B5E-4010-9257-F55230027F94}" srcId="{5C85FB22-2C2B-4E80-9E69-08CBF0D98E7F}" destId="{1873C210-CBFC-4BDC-9C43-6ADC5B1BBB71}" srcOrd="3" destOrd="0" parTransId="{88FA7AD1-AC8E-4D28-B8A7-14D980506426}" sibTransId="{CF8E3CB2-E57B-4C24-AF5F-9C1290AA4B5B}"/>
    <dgm:cxn modelId="{BB5A86D2-EBF1-4FED-B6ED-9C87DDB240FC}" type="presOf" srcId="{E191EAF0-AE32-4299-9AE6-D3D38AD8B8F0}" destId="{DFC54CEB-618F-4D97-9C35-5869ED67EB8E}" srcOrd="0" destOrd="0" presId="urn:microsoft.com/office/officeart/2005/8/layout/pyramid2"/>
    <dgm:cxn modelId="{5A4CD6CB-E311-484E-AC23-C971C0B439EA}" srcId="{5C85FB22-2C2B-4E80-9E69-08CBF0D98E7F}" destId="{E191EAF0-AE32-4299-9AE6-D3D38AD8B8F0}" srcOrd="1" destOrd="0" parTransId="{4C008A3C-CBAB-4402-80A3-29F927DD2A95}" sibTransId="{0FC093D1-3A1C-43A1-8469-D290C0C0913E}"/>
    <dgm:cxn modelId="{DA9C0836-46B3-4002-913E-9DA6D5FAE9AF}" type="presParOf" srcId="{25785ADA-E40D-4B5F-B1C7-0F900DC7F3E2}" destId="{05AC6029-8E04-4D20-8922-D424E1FDD752}" srcOrd="0" destOrd="0" presId="urn:microsoft.com/office/officeart/2005/8/layout/pyramid2"/>
    <dgm:cxn modelId="{5957CF9B-1A24-4594-A1FD-793D1764CC68}" type="presParOf" srcId="{25785ADA-E40D-4B5F-B1C7-0F900DC7F3E2}" destId="{23239507-FBED-44B0-A416-B7E5AE82F0FC}" srcOrd="1" destOrd="0" presId="urn:microsoft.com/office/officeart/2005/8/layout/pyramid2"/>
    <dgm:cxn modelId="{C11458E5-4B60-44C1-BFA3-1511C3AA5561}" type="presParOf" srcId="{23239507-FBED-44B0-A416-B7E5AE82F0FC}" destId="{628FF34A-5DBB-4010-8342-B36A4F241E58}" srcOrd="0" destOrd="0" presId="urn:microsoft.com/office/officeart/2005/8/layout/pyramid2"/>
    <dgm:cxn modelId="{08279A0F-DA4A-4F34-93A4-2D8A22ECEDCE}" type="presParOf" srcId="{23239507-FBED-44B0-A416-B7E5AE82F0FC}" destId="{06D514FA-A590-4F12-A03D-C7F795C1B133}" srcOrd="1" destOrd="0" presId="urn:microsoft.com/office/officeart/2005/8/layout/pyramid2"/>
    <dgm:cxn modelId="{6CC1948C-7B84-4D7D-93F1-6206EC022A1F}" type="presParOf" srcId="{23239507-FBED-44B0-A416-B7E5AE82F0FC}" destId="{DFC54CEB-618F-4D97-9C35-5869ED67EB8E}" srcOrd="2" destOrd="0" presId="urn:microsoft.com/office/officeart/2005/8/layout/pyramid2"/>
    <dgm:cxn modelId="{58CC81D0-5C9C-4287-A7D0-12970E5C2BE6}" type="presParOf" srcId="{23239507-FBED-44B0-A416-B7E5AE82F0FC}" destId="{E84242F1-582B-4419-A710-F289FC623FE1}" srcOrd="3" destOrd="0" presId="urn:microsoft.com/office/officeart/2005/8/layout/pyramid2"/>
    <dgm:cxn modelId="{881E3200-6D88-4860-BAA6-06F766B42939}" type="presParOf" srcId="{23239507-FBED-44B0-A416-B7E5AE82F0FC}" destId="{5FCA34F1-BC5D-4D77-9130-98B9A4B048B9}" srcOrd="4" destOrd="0" presId="urn:microsoft.com/office/officeart/2005/8/layout/pyramid2"/>
    <dgm:cxn modelId="{7A5641D9-0653-4E11-AF45-3251C29BC47B}" type="presParOf" srcId="{23239507-FBED-44B0-A416-B7E5AE82F0FC}" destId="{02DD0FEE-E14A-40F1-B4AC-680A31EFF7BE}" srcOrd="5" destOrd="0" presId="urn:microsoft.com/office/officeart/2005/8/layout/pyramid2"/>
    <dgm:cxn modelId="{CE50CC1E-2A24-4425-8237-044F043FC317}" type="presParOf" srcId="{23239507-FBED-44B0-A416-B7E5AE82F0FC}" destId="{92D7A937-18AD-4590-9031-EA91033EBF4B}" srcOrd="6" destOrd="0" presId="urn:microsoft.com/office/officeart/2005/8/layout/pyramid2"/>
    <dgm:cxn modelId="{3FE5E45E-0A99-471A-85A6-7C5C91164FD3}" type="presParOf" srcId="{23239507-FBED-44B0-A416-B7E5AE82F0FC}" destId="{9208485F-0929-413A-BDA9-1BBB474A0432}" srcOrd="7" destOrd="0" presId="urn:microsoft.com/office/officeart/2005/8/layout/pyramid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2AE544-3B73-489D-8A38-0256B378D72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DA8FE862-3878-4E6E-A153-5A6BF4CA8ED6}">
      <dgm:prSet phldrT="[Text]" custT="1"/>
      <dgm:spPr/>
      <dgm:t>
        <a:bodyPr/>
        <a:lstStyle/>
        <a:p>
          <a:r>
            <a:rPr lang="en-US" sz="1700" b="1" dirty="0" err="1">
              <a:latin typeface="Cambria" pitchFamily="18" charset="0"/>
              <a:ea typeface="Cambria" pitchFamily="18" charset="0"/>
            </a:rPr>
            <a:t>Phạm</a:t>
          </a:r>
          <a:r>
            <a:rPr lang="en-US" sz="1700" b="1" dirty="0">
              <a:latin typeface="Cambria" pitchFamily="18" charset="0"/>
              <a:ea typeface="Cambria" pitchFamily="18" charset="0"/>
            </a:rPr>
            <a:t> vi </a:t>
          </a:r>
          <a:r>
            <a:rPr lang="en-US" sz="1700" b="1" dirty="0" err="1">
              <a:latin typeface="Cambria" pitchFamily="18" charset="0"/>
              <a:ea typeface="Cambria" pitchFamily="18" charset="0"/>
            </a:rPr>
            <a:t>lãnh</a:t>
          </a:r>
          <a:r>
            <a:rPr lang="en-US" sz="1700" b="1" dirty="0">
              <a:latin typeface="Cambria" pitchFamily="18" charset="0"/>
              <a:ea typeface="Cambria" pitchFamily="18" charset="0"/>
            </a:rPr>
            <a:t> </a:t>
          </a:r>
          <a:r>
            <a:rPr lang="en-US" sz="1700" b="1" dirty="0" err="1">
              <a:latin typeface="Cambria" pitchFamily="18" charset="0"/>
              <a:ea typeface="Cambria" pitchFamily="18" charset="0"/>
            </a:rPr>
            <a:t>thổ</a:t>
          </a:r>
          <a:endParaRPr lang="en-US" sz="1700" b="1" dirty="0">
            <a:latin typeface="Cambria" pitchFamily="18" charset="0"/>
            <a:ea typeface="Cambria" pitchFamily="18" charset="0"/>
          </a:endParaRPr>
        </a:p>
      </dgm:t>
    </dgm:pt>
    <dgm:pt modelId="{452311BE-9BCF-4086-A39B-435994FC38BE}" type="parTrans" cxnId="{D5FBC64E-FE66-46BE-AF1D-0A04DB54AF7D}">
      <dgm:prSet/>
      <dgm:spPr/>
      <dgm:t>
        <a:bodyPr/>
        <a:lstStyle/>
        <a:p>
          <a:endParaRPr lang="en-US"/>
        </a:p>
      </dgm:t>
    </dgm:pt>
    <dgm:pt modelId="{F8E246C8-9CA6-413C-908E-9A56BFF703D5}" type="sibTrans" cxnId="{D5FBC64E-FE66-46BE-AF1D-0A04DB54AF7D}">
      <dgm:prSet/>
      <dgm:spPr/>
      <dgm:t>
        <a:bodyPr/>
        <a:lstStyle/>
        <a:p>
          <a:endParaRPr lang="en-US"/>
        </a:p>
      </dgm:t>
    </dgm:pt>
    <dgm:pt modelId="{6FEC0FF9-D721-4EF7-A683-638022C709ED}">
      <dgm:prSet phldrT="[Text]" custT="1"/>
      <dgm:spPr/>
      <dgm:t>
        <a:bodyPr/>
        <a:lstStyle/>
        <a:p>
          <a:r>
            <a:rPr lang="en-US" sz="1700" dirty="0" err="1">
              <a:latin typeface="Cambria" pitchFamily="18" charset="0"/>
              <a:ea typeface="Cambria" pitchFamily="18" charset="0"/>
            </a:rPr>
            <a:t>Vùng</a:t>
          </a:r>
          <a:r>
            <a:rPr lang="en-US" sz="1700" dirty="0">
              <a:latin typeface="Cambria" pitchFamily="18" charset="0"/>
              <a:ea typeface="Cambria" pitchFamily="18" charset="0"/>
            </a:rPr>
            <a:t> </a:t>
          </a:r>
          <a:r>
            <a:rPr lang="en-US" sz="1700" dirty="0" err="1">
              <a:latin typeface="Cambria" pitchFamily="18" charset="0"/>
              <a:ea typeface="Cambria" pitchFamily="18" charset="0"/>
            </a:rPr>
            <a:t>đất</a:t>
          </a:r>
          <a:r>
            <a:rPr lang="en-US" sz="1700" dirty="0">
              <a:latin typeface="Cambria" pitchFamily="18" charset="0"/>
              <a:ea typeface="Cambria" pitchFamily="18" charset="0"/>
            </a:rPr>
            <a:t>: 331212</a:t>
          </a:r>
          <a:br>
            <a:rPr lang="en-US" sz="1700" dirty="0">
              <a:latin typeface="Cambria" pitchFamily="18" charset="0"/>
              <a:ea typeface="Cambria" pitchFamily="18" charset="0"/>
            </a:rPr>
          </a:br>
          <a:r>
            <a:rPr lang="en-US" sz="1700" dirty="0">
              <a:latin typeface="Cambria" pitchFamily="18" charset="0"/>
              <a:ea typeface="Cambria" pitchFamily="18" charset="0"/>
            </a:rPr>
            <a:t>km</a:t>
          </a:r>
          <a:r>
            <a:rPr lang="en-US" sz="1700" baseline="30000" dirty="0">
              <a:latin typeface="Cambria" pitchFamily="18" charset="0"/>
              <a:ea typeface="Cambria" pitchFamily="18" charset="0"/>
            </a:rPr>
            <a:t>2</a:t>
          </a:r>
        </a:p>
      </dgm:t>
    </dgm:pt>
    <dgm:pt modelId="{7CE3D0E4-C611-4B62-8EB3-EE09FEA6C9F5}" type="parTrans" cxnId="{2D705281-BCFA-446D-B0B1-0F732581187D}">
      <dgm:prSet/>
      <dgm:spPr/>
      <dgm:t>
        <a:bodyPr/>
        <a:lstStyle/>
        <a:p>
          <a:endParaRPr lang="en-US"/>
        </a:p>
      </dgm:t>
    </dgm:pt>
    <dgm:pt modelId="{AF0DDD11-4B76-427E-83CD-97CD2F68F913}" type="sibTrans" cxnId="{2D705281-BCFA-446D-B0B1-0F732581187D}">
      <dgm:prSet/>
      <dgm:spPr/>
      <dgm:t>
        <a:bodyPr/>
        <a:lstStyle/>
        <a:p>
          <a:endParaRPr lang="en-US"/>
        </a:p>
      </dgm:t>
    </dgm:pt>
    <dgm:pt modelId="{CF975B9E-C14E-40F1-B9FE-6661A0FDE170}">
      <dgm:prSet phldrT="[Text]" custT="1"/>
      <dgm:spPr/>
      <dgm:t>
        <a:bodyPr/>
        <a:lstStyle/>
        <a:p>
          <a:r>
            <a:rPr lang="en-US" sz="1700" dirty="0" err="1">
              <a:latin typeface="Cambria" pitchFamily="18" charset="0"/>
              <a:ea typeface="Cambria" pitchFamily="18" charset="0"/>
            </a:rPr>
            <a:t>Đất</a:t>
          </a:r>
          <a:r>
            <a:rPr lang="en-US" sz="1700" dirty="0">
              <a:latin typeface="Cambria" pitchFamily="18" charset="0"/>
              <a:ea typeface="Cambria" pitchFamily="18" charset="0"/>
            </a:rPr>
            <a:t> </a:t>
          </a:r>
          <a:r>
            <a:rPr lang="en-US" sz="1700" dirty="0" err="1">
              <a:latin typeface="Cambria" pitchFamily="18" charset="0"/>
              <a:ea typeface="Cambria" pitchFamily="18" charset="0"/>
            </a:rPr>
            <a:t>liền</a:t>
          </a:r>
          <a:endParaRPr lang="en-US" sz="1700" dirty="0">
            <a:latin typeface="Cambria" pitchFamily="18" charset="0"/>
            <a:ea typeface="Cambria" pitchFamily="18" charset="0"/>
          </a:endParaRPr>
        </a:p>
      </dgm:t>
    </dgm:pt>
    <dgm:pt modelId="{371480B9-AC8B-4C91-B2A6-0080D4E044B1}" type="parTrans" cxnId="{43395E02-703C-4D07-8A39-F23AEC40D2EB}">
      <dgm:prSet/>
      <dgm:spPr/>
      <dgm:t>
        <a:bodyPr/>
        <a:lstStyle/>
        <a:p>
          <a:endParaRPr lang="en-US"/>
        </a:p>
      </dgm:t>
    </dgm:pt>
    <dgm:pt modelId="{F7034710-8B1C-4E9C-B751-4D73D1FCCE0D}" type="sibTrans" cxnId="{43395E02-703C-4D07-8A39-F23AEC40D2EB}">
      <dgm:prSet/>
      <dgm:spPr/>
      <dgm:t>
        <a:bodyPr/>
        <a:lstStyle/>
        <a:p>
          <a:endParaRPr lang="en-US"/>
        </a:p>
      </dgm:t>
    </dgm:pt>
    <dgm:pt modelId="{92C436E5-CE8D-4B13-A8A6-2B56A528DD76}">
      <dgm:prSet phldrT="[Text]" custT="1"/>
      <dgm:spPr/>
      <dgm:t>
        <a:bodyPr/>
        <a:lstStyle/>
        <a:p>
          <a:r>
            <a:rPr lang="en-US" sz="1700" dirty="0" err="1">
              <a:latin typeface="Cambria" pitchFamily="18" charset="0"/>
              <a:ea typeface="Cambria" pitchFamily="18" charset="0"/>
            </a:rPr>
            <a:t>Hải</a:t>
          </a:r>
          <a:r>
            <a:rPr lang="en-US" sz="1700" dirty="0">
              <a:latin typeface="Cambria" pitchFamily="18" charset="0"/>
              <a:ea typeface="Cambria" pitchFamily="18" charset="0"/>
            </a:rPr>
            <a:t> </a:t>
          </a:r>
          <a:r>
            <a:rPr lang="en-US" sz="1700" dirty="0" err="1">
              <a:latin typeface="Cambria" pitchFamily="18" charset="0"/>
              <a:ea typeface="Cambria" pitchFamily="18" charset="0"/>
            </a:rPr>
            <a:t>đảo</a:t>
          </a:r>
          <a:endParaRPr lang="en-US" sz="1700" dirty="0">
            <a:latin typeface="Cambria" pitchFamily="18" charset="0"/>
            <a:ea typeface="Cambria" pitchFamily="18" charset="0"/>
          </a:endParaRPr>
        </a:p>
      </dgm:t>
    </dgm:pt>
    <dgm:pt modelId="{D6853201-6C09-48DB-8400-72ED76581BC1}" type="parTrans" cxnId="{80A9A8D8-1D04-4028-9B32-CC80E91B5F14}">
      <dgm:prSet/>
      <dgm:spPr/>
      <dgm:t>
        <a:bodyPr/>
        <a:lstStyle/>
        <a:p>
          <a:endParaRPr lang="en-US"/>
        </a:p>
      </dgm:t>
    </dgm:pt>
    <dgm:pt modelId="{63D22466-021A-45AA-B090-498093938BBA}" type="sibTrans" cxnId="{80A9A8D8-1D04-4028-9B32-CC80E91B5F14}">
      <dgm:prSet/>
      <dgm:spPr/>
      <dgm:t>
        <a:bodyPr/>
        <a:lstStyle/>
        <a:p>
          <a:endParaRPr lang="en-US"/>
        </a:p>
      </dgm:t>
    </dgm:pt>
    <dgm:pt modelId="{BB82D679-10A0-4A7B-9F93-89FC96EF8570}">
      <dgm:prSet phldrT="[Text]" custT="1"/>
      <dgm:spPr/>
      <dgm:t>
        <a:bodyPr/>
        <a:lstStyle/>
        <a:p>
          <a:r>
            <a:rPr lang="en-US" sz="1700" dirty="0" err="1">
              <a:latin typeface="Cambria" pitchFamily="18" charset="0"/>
              <a:ea typeface="Cambria" pitchFamily="18" charset="0"/>
            </a:rPr>
            <a:t>Vùng</a:t>
          </a:r>
          <a:r>
            <a:rPr lang="en-US" sz="1700" dirty="0">
              <a:latin typeface="Cambria" pitchFamily="18" charset="0"/>
              <a:ea typeface="Cambria" pitchFamily="18" charset="0"/>
            </a:rPr>
            <a:t> </a:t>
          </a:r>
          <a:r>
            <a:rPr lang="en-US" sz="1700" dirty="0" err="1">
              <a:latin typeface="Cambria" pitchFamily="18" charset="0"/>
              <a:ea typeface="Cambria" pitchFamily="18" charset="0"/>
            </a:rPr>
            <a:t>biển</a:t>
          </a:r>
          <a:endParaRPr lang="en-US" sz="1700" dirty="0">
            <a:latin typeface="Cambria" pitchFamily="18" charset="0"/>
            <a:ea typeface="Cambria" pitchFamily="18" charset="0"/>
          </a:endParaRPr>
        </a:p>
      </dgm:t>
    </dgm:pt>
    <dgm:pt modelId="{BB6C2A2D-2508-4518-B809-3F19A9AF0EDF}" type="parTrans" cxnId="{16A7E8F1-B0EA-4C4F-A793-5C8239983730}">
      <dgm:prSet/>
      <dgm:spPr/>
      <dgm:t>
        <a:bodyPr/>
        <a:lstStyle/>
        <a:p>
          <a:endParaRPr lang="en-US"/>
        </a:p>
      </dgm:t>
    </dgm:pt>
    <dgm:pt modelId="{D6279DA1-3436-491D-A2B2-C66FC095CB28}" type="sibTrans" cxnId="{16A7E8F1-B0EA-4C4F-A793-5C8239983730}">
      <dgm:prSet/>
      <dgm:spPr/>
      <dgm:t>
        <a:bodyPr/>
        <a:lstStyle/>
        <a:p>
          <a:endParaRPr lang="en-US"/>
        </a:p>
      </dgm:t>
    </dgm:pt>
    <dgm:pt modelId="{43B65B4F-9A21-4881-B91C-9F52D7373B38}">
      <dgm:prSet phldrT="[Text]" custT="1"/>
      <dgm:spPr/>
      <dgm:t>
        <a:bodyPr/>
        <a:lstStyle/>
        <a:p>
          <a:r>
            <a:rPr lang="en-US" sz="1700" dirty="0" err="1">
              <a:latin typeface="Cambria" pitchFamily="18" charset="0"/>
              <a:ea typeface="Cambria" pitchFamily="18" charset="0"/>
            </a:rPr>
            <a:t>Vùng</a:t>
          </a:r>
          <a:r>
            <a:rPr lang="en-US" sz="1700" dirty="0">
              <a:latin typeface="Cambria" pitchFamily="18" charset="0"/>
              <a:ea typeface="Cambria" pitchFamily="18" charset="0"/>
            </a:rPr>
            <a:t> </a:t>
          </a:r>
          <a:r>
            <a:rPr lang="en-US" sz="1700" dirty="0" err="1">
              <a:latin typeface="Cambria" pitchFamily="18" charset="0"/>
              <a:ea typeface="Cambria" pitchFamily="18" charset="0"/>
            </a:rPr>
            <a:t>trời</a:t>
          </a:r>
          <a:endParaRPr lang="en-US" sz="1700" dirty="0">
            <a:latin typeface="Cambria" pitchFamily="18" charset="0"/>
            <a:ea typeface="Cambria" pitchFamily="18" charset="0"/>
          </a:endParaRPr>
        </a:p>
      </dgm:t>
    </dgm:pt>
    <dgm:pt modelId="{2140AFED-D751-42E3-8CB3-404B44577909}" type="parTrans" cxnId="{FA8CA92E-52DB-4E04-BFE1-0970BCCCD1DB}">
      <dgm:prSet/>
      <dgm:spPr/>
      <dgm:t>
        <a:bodyPr/>
        <a:lstStyle/>
        <a:p>
          <a:endParaRPr lang="en-US"/>
        </a:p>
      </dgm:t>
    </dgm:pt>
    <dgm:pt modelId="{83180CED-55BB-4EBC-8A4C-B149B0DDE18B}" type="sibTrans" cxnId="{FA8CA92E-52DB-4E04-BFE1-0970BCCCD1DB}">
      <dgm:prSet/>
      <dgm:spPr/>
      <dgm:t>
        <a:bodyPr/>
        <a:lstStyle/>
        <a:p>
          <a:endParaRPr lang="en-US"/>
        </a:p>
      </dgm:t>
    </dgm:pt>
    <dgm:pt modelId="{0DDE388E-FC21-4B0E-B404-1439F6295B05}" type="pres">
      <dgm:prSet presAssocID="{DA2AE544-3B73-489D-8A38-0256B378D72C}" presName="diagram" presStyleCnt="0">
        <dgm:presLayoutVars>
          <dgm:chPref val="1"/>
          <dgm:dir/>
          <dgm:animOne val="branch"/>
          <dgm:animLvl val="lvl"/>
          <dgm:resizeHandles val="exact"/>
        </dgm:presLayoutVars>
      </dgm:prSet>
      <dgm:spPr/>
      <dgm:t>
        <a:bodyPr/>
        <a:lstStyle/>
        <a:p>
          <a:endParaRPr lang="en-US"/>
        </a:p>
      </dgm:t>
    </dgm:pt>
    <dgm:pt modelId="{D78104F0-91EB-40FD-9CD9-22518D2D4E64}" type="pres">
      <dgm:prSet presAssocID="{DA8FE862-3878-4E6E-A153-5A6BF4CA8ED6}" presName="root1" presStyleCnt="0"/>
      <dgm:spPr/>
    </dgm:pt>
    <dgm:pt modelId="{5652A024-38E6-4AF7-9DF6-177D75D74930}" type="pres">
      <dgm:prSet presAssocID="{DA8FE862-3878-4E6E-A153-5A6BF4CA8ED6}" presName="LevelOneTextNode" presStyleLbl="node0" presStyleIdx="0" presStyleCnt="1" custScaleY="162846">
        <dgm:presLayoutVars>
          <dgm:chPref val="3"/>
        </dgm:presLayoutVars>
      </dgm:prSet>
      <dgm:spPr/>
      <dgm:t>
        <a:bodyPr/>
        <a:lstStyle/>
        <a:p>
          <a:endParaRPr lang="en-US"/>
        </a:p>
      </dgm:t>
    </dgm:pt>
    <dgm:pt modelId="{81A2B531-AFB2-4516-8F10-E9BB8E8872A1}" type="pres">
      <dgm:prSet presAssocID="{DA8FE862-3878-4E6E-A153-5A6BF4CA8ED6}" presName="level2hierChild" presStyleCnt="0"/>
      <dgm:spPr/>
    </dgm:pt>
    <dgm:pt modelId="{F4D46834-F955-48A3-A1C8-85EF63AB8A3C}" type="pres">
      <dgm:prSet presAssocID="{7CE3D0E4-C611-4B62-8EB3-EE09FEA6C9F5}" presName="conn2-1" presStyleLbl="parChTrans1D2" presStyleIdx="0" presStyleCnt="3"/>
      <dgm:spPr/>
      <dgm:t>
        <a:bodyPr/>
        <a:lstStyle/>
        <a:p>
          <a:endParaRPr lang="en-US"/>
        </a:p>
      </dgm:t>
    </dgm:pt>
    <dgm:pt modelId="{79EA421F-6246-4352-9A68-29B7A66E4AA4}" type="pres">
      <dgm:prSet presAssocID="{7CE3D0E4-C611-4B62-8EB3-EE09FEA6C9F5}" presName="connTx" presStyleLbl="parChTrans1D2" presStyleIdx="0" presStyleCnt="3"/>
      <dgm:spPr/>
      <dgm:t>
        <a:bodyPr/>
        <a:lstStyle/>
        <a:p>
          <a:endParaRPr lang="en-US"/>
        </a:p>
      </dgm:t>
    </dgm:pt>
    <dgm:pt modelId="{3FC175E5-B4A2-46E6-A6AA-D211798F88F4}" type="pres">
      <dgm:prSet presAssocID="{6FEC0FF9-D721-4EF7-A683-638022C709ED}" presName="root2" presStyleCnt="0"/>
      <dgm:spPr/>
    </dgm:pt>
    <dgm:pt modelId="{42680267-F894-417A-A84D-35123DCAB209}" type="pres">
      <dgm:prSet presAssocID="{6FEC0FF9-D721-4EF7-A683-638022C709ED}" presName="LevelTwoTextNode" presStyleLbl="node2" presStyleIdx="0" presStyleCnt="3" custScaleY="190463">
        <dgm:presLayoutVars>
          <dgm:chPref val="3"/>
        </dgm:presLayoutVars>
      </dgm:prSet>
      <dgm:spPr/>
      <dgm:t>
        <a:bodyPr/>
        <a:lstStyle/>
        <a:p>
          <a:endParaRPr lang="en-US"/>
        </a:p>
      </dgm:t>
    </dgm:pt>
    <dgm:pt modelId="{E84C6245-06A4-425C-BDF3-613D0C2A5D60}" type="pres">
      <dgm:prSet presAssocID="{6FEC0FF9-D721-4EF7-A683-638022C709ED}" presName="level3hierChild" presStyleCnt="0"/>
      <dgm:spPr/>
    </dgm:pt>
    <dgm:pt modelId="{C5064178-80CC-4639-AC8E-AC15F486451C}" type="pres">
      <dgm:prSet presAssocID="{371480B9-AC8B-4C91-B2A6-0080D4E044B1}" presName="conn2-1" presStyleLbl="parChTrans1D3" presStyleIdx="0" presStyleCnt="2"/>
      <dgm:spPr/>
      <dgm:t>
        <a:bodyPr/>
        <a:lstStyle/>
        <a:p>
          <a:endParaRPr lang="en-US"/>
        </a:p>
      </dgm:t>
    </dgm:pt>
    <dgm:pt modelId="{F5C73C30-7430-4937-88CA-515E4B9714D2}" type="pres">
      <dgm:prSet presAssocID="{371480B9-AC8B-4C91-B2A6-0080D4E044B1}" presName="connTx" presStyleLbl="parChTrans1D3" presStyleIdx="0" presStyleCnt="2"/>
      <dgm:spPr/>
      <dgm:t>
        <a:bodyPr/>
        <a:lstStyle/>
        <a:p>
          <a:endParaRPr lang="en-US"/>
        </a:p>
      </dgm:t>
    </dgm:pt>
    <dgm:pt modelId="{EE35C9DF-325B-4C2B-81EC-8633E0CDB06B}" type="pres">
      <dgm:prSet presAssocID="{CF975B9E-C14E-40F1-B9FE-6661A0FDE170}" presName="root2" presStyleCnt="0"/>
      <dgm:spPr/>
    </dgm:pt>
    <dgm:pt modelId="{6EEED620-9DC1-4A87-820F-286CF3B75E16}" type="pres">
      <dgm:prSet presAssocID="{CF975B9E-C14E-40F1-B9FE-6661A0FDE170}" presName="LevelTwoTextNode" presStyleLbl="node3" presStyleIdx="0" presStyleCnt="2">
        <dgm:presLayoutVars>
          <dgm:chPref val="3"/>
        </dgm:presLayoutVars>
      </dgm:prSet>
      <dgm:spPr/>
      <dgm:t>
        <a:bodyPr/>
        <a:lstStyle/>
        <a:p>
          <a:endParaRPr lang="en-US"/>
        </a:p>
      </dgm:t>
    </dgm:pt>
    <dgm:pt modelId="{EC984DF4-DFD9-45C6-8F8B-070B051F4A38}" type="pres">
      <dgm:prSet presAssocID="{CF975B9E-C14E-40F1-B9FE-6661A0FDE170}" presName="level3hierChild" presStyleCnt="0"/>
      <dgm:spPr/>
    </dgm:pt>
    <dgm:pt modelId="{2AF88B25-0EB7-4DDE-8B84-1DE9149AA2BE}" type="pres">
      <dgm:prSet presAssocID="{D6853201-6C09-48DB-8400-72ED76581BC1}" presName="conn2-1" presStyleLbl="parChTrans1D3" presStyleIdx="1" presStyleCnt="2"/>
      <dgm:spPr/>
      <dgm:t>
        <a:bodyPr/>
        <a:lstStyle/>
        <a:p>
          <a:endParaRPr lang="en-US"/>
        </a:p>
      </dgm:t>
    </dgm:pt>
    <dgm:pt modelId="{E25D2630-BF3F-4D1F-A65C-C06B75A8B0A2}" type="pres">
      <dgm:prSet presAssocID="{D6853201-6C09-48DB-8400-72ED76581BC1}" presName="connTx" presStyleLbl="parChTrans1D3" presStyleIdx="1" presStyleCnt="2"/>
      <dgm:spPr/>
      <dgm:t>
        <a:bodyPr/>
        <a:lstStyle/>
        <a:p>
          <a:endParaRPr lang="en-US"/>
        </a:p>
      </dgm:t>
    </dgm:pt>
    <dgm:pt modelId="{16F204B8-550D-476B-9462-C91F2AD3C850}" type="pres">
      <dgm:prSet presAssocID="{92C436E5-CE8D-4B13-A8A6-2B56A528DD76}" presName="root2" presStyleCnt="0"/>
      <dgm:spPr/>
    </dgm:pt>
    <dgm:pt modelId="{D0BDC0BF-13A2-4FAA-BE64-8E617D84B23B}" type="pres">
      <dgm:prSet presAssocID="{92C436E5-CE8D-4B13-A8A6-2B56A528DD76}" presName="LevelTwoTextNode" presStyleLbl="node3" presStyleIdx="1" presStyleCnt="2">
        <dgm:presLayoutVars>
          <dgm:chPref val="3"/>
        </dgm:presLayoutVars>
      </dgm:prSet>
      <dgm:spPr/>
      <dgm:t>
        <a:bodyPr/>
        <a:lstStyle/>
        <a:p>
          <a:endParaRPr lang="en-US"/>
        </a:p>
      </dgm:t>
    </dgm:pt>
    <dgm:pt modelId="{2FD5BC4E-8C3F-4926-BF81-A3AA01AA9132}" type="pres">
      <dgm:prSet presAssocID="{92C436E5-CE8D-4B13-A8A6-2B56A528DD76}" presName="level3hierChild" presStyleCnt="0"/>
      <dgm:spPr/>
    </dgm:pt>
    <dgm:pt modelId="{49BDA74A-3902-40E0-8364-CFB94C97E945}" type="pres">
      <dgm:prSet presAssocID="{BB6C2A2D-2508-4518-B809-3F19A9AF0EDF}" presName="conn2-1" presStyleLbl="parChTrans1D2" presStyleIdx="1" presStyleCnt="3"/>
      <dgm:spPr/>
      <dgm:t>
        <a:bodyPr/>
        <a:lstStyle/>
        <a:p>
          <a:endParaRPr lang="en-US"/>
        </a:p>
      </dgm:t>
    </dgm:pt>
    <dgm:pt modelId="{A5E4D2DC-5C43-420D-95DA-AE1728BA638B}" type="pres">
      <dgm:prSet presAssocID="{BB6C2A2D-2508-4518-B809-3F19A9AF0EDF}" presName="connTx" presStyleLbl="parChTrans1D2" presStyleIdx="1" presStyleCnt="3"/>
      <dgm:spPr/>
      <dgm:t>
        <a:bodyPr/>
        <a:lstStyle/>
        <a:p>
          <a:endParaRPr lang="en-US"/>
        </a:p>
      </dgm:t>
    </dgm:pt>
    <dgm:pt modelId="{6709B5ED-A8D2-4684-800A-E27097123A80}" type="pres">
      <dgm:prSet presAssocID="{BB82D679-10A0-4A7B-9F93-89FC96EF8570}" presName="root2" presStyleCnt="0"/>
      <dgm:spPr/>
    </dgm:pt>
    <dgm:pt modelId="{6FE77653-EEF0-4188-8659-1641FB44C55F}" type="pres">
      <dgm:prSet presAssocID="{BB82D679-10A0-4A7B-9F93-89FC96EF8570}" presName="LevelTwoTextNode" presStyleLbl="node2" presStyleIdx="1" presStyleCnt="3">
        <dgm:presLayoutVars>
          <dgm:chPref val="3"/>
        </dgm:presLayoutVars>
      </dgm:prSet>
      <dgm:spPr/>
      <dgm:t>
        <a:bodyPr/>
        <a:lstStyle/>
        <a:p>
          <a:endParaRPr lang="en-US"/>
        </a:p>
      </dgm:t>
    </dgm:pt>
    <dgm:pt modelId="{7B82AE03-E145-43C6-A485-B3DF8B41CE3F}" type="pres">
      <dgm:prSet presAssocID="{BB82D679-10A0-4A7B-9F93-89FC96EF8570}" presName="level3hierChild" presStyleCnt="0"/>
      <dgm:spPr/>
    </dgm:pt>
    <dgm:pt modelId="{EF488712-DCF0-4DD4-A720-7660D158A48E}" type="pres">
      <dgm:prSet presAssocID="{2140AFED-D751-42E3-8CB3-404B44577909}" presName="conn2-1" presStyleLbl="parChTrans1D2" presStyleIdx="2" presStyleCnt="3"/>
      <dgm:spPr/>
      <dgm:t>
        <a:bodyPr/>
        <a:lstStyle/>
        <a:p>
          <a:endParaRPr lang="en-US"/>
        </a:p>
      </dgm:t>
    </dgm:pt>
    <dgm:pt modelId="{2F553C08-FA47-426F-B225-7E8A194A1B9E}" type="pres">
      <dgm:prSet presAssocID="{2140AFED-D751-42E3-8CB3-404B44577909}" presName="connTx" presStyleLbl="parChTrans1D2" presStyleIdx="2" presStyleCnt="3"/>
      <dgm:spPr/>
      <dgm:t>
        <a:bodyPr/>
        <a:lstStyle/>
        <a:p>
          <a:endParaRPr lang="en-US"/>
        </a:p>
      </dgm:t>
    </dgm:pt>
    <dgm:pt modelId="{2B1C3350-9093-4EA2-9465-E8506D89729F}" type="pres">
      <dgm:prSet presAssocID="{43B65B4F-9A21-4881-B91C-9F52D7373B38}" presName="root2" presStyleCnt="0"/>
      <dgm:spPr/>
    </dgm:pt>
    <dgm:pt modelId="{DCFCCE29-5ACA-4A54-BC5B-1C8FFABB1DEC}" type="pres">
      <dgm:prSet presAssocID="{43B65B4F-9A21-4881-B91C-9F52D7373B38}" presName="LevelTwoTextNode" presStyleLbl="node2" presStyleIdx="2" presStyleCnt="3">
        <dgm:presLayoutVars>
          <dgm:chPref val="3"/>
        </dgm:presLayoutVars>
      </dgm:prSet>
      <dgm:spPr/>
      <dgm:t>
        <a:bodyPr/>
        <a:lstStyle/>
        <a:p>
          <a:endParaRPr lang="en-US"/>
        </a:p>
      </dgm:t>
    </dgm:pt>
    <dgm:pt modelId="{99E44B11-02D2-40E4-A349-2FBB3C2397DD}" type="pres">
      <dgm:prSet presAssocID="{43B65B4F-9A21-4881-B91C-9F52D7373B38}" presName="level3hierChild" presStyleCnt="0"/>
      <dgm:spPr/>
    </dgm:pt>
  </dgm:ptLst>
  <dgm:cxnLst>
    <dgm:cxn modelId="{16A7E8F1-B0EA-4C4F-A793-5C8239983730}" srcId="{DA8FE862-3878-4E6E-A153-5A6BF4CA8ED6}" destId="{BB82D679-10A0-4A7B-9F93-89FC96EF8570}" srcOrd="1" destOrd="0" parTransId="{BB6C2A2D-2508-4518-B809-3F19A9AF0EDF}" sibTransId="{D6279DA1-3436-491D-A2B2-C66FC095CB28}"/>
    <dgm:cxn modelId="{E08ECB09-752B-4C67-87D5-50DDA0EA15C6}" type="presOf" srcId="{6FEC0FF9-D721-4EF7-A683-638022C709ED}" destId="{42680267-F894-417A-A84D-35123DCAB209}" srcOrd="0" destOrd="0" presId="urn:microsoft.com/office/officeart/2005/8/layout/hierarchy2"/>
    <dgm:cxn modelId="{E52A36DD-76B6-40F3-A727-3AE95E13C09D}" type="presOf" srcId="{7CE3D0E4-C611-4B62-8EB3-EE09FEA6C9F5}" destId="{79EA421F-6246-4352-9A68-29B7A66E4AA4}" srcOrd="1" destOrd="0" presId="urn:microsoft.com/office/officeart/2005/8/layout/hierarchy2"/>
    <dgm:cxn modelId="{5661F336-3FDC-4BF3-B632-B3DA6531219D}" type="presOf" srcId="{D6853201-6C09-48DB-8400-72ED76581BC1}" destId="{2AF88B25-0EB7-4DDE-8B84-1DE9149AA2BE}" srcOrd="0" destOrd="0" presId="urn:microsoft.com/office/officeart/2005/8/layout/hierarchy2"/>
    <dgm:cxn modelId="{34C20A25-FAD2-4C38-A172-B7FFF2634D34}" type="presOf" srcId="{D6853201-6C09-48DB-8400-72ED76581BC1}" destId="{E25D2630-BF3F-4D1F-A65C-C06B75A8B0A2}" srcOrd="1" destOrd="0" presId="urn:microsoft.com/office/officeart/2005/8/layout/hierarchy2"/>
    <dgm:cxn modelId="{F82771D7-88F0-41A2-AB31-972706B1AE10}" type="presOf" srcId="{BB6C2A2D-2508-4518-B809-3F19A9AF0EDF}" destId="{49BDA74A-3902-40E0-8364-CFB94C97E945}" srcOrd="0" destOrd="0" presId="urn:microsoft.com/office/officeart/2005/8/layout/hierarchy2"/>
    <dgm:cxn modelId="{2D705281-BCFA-446D-B0B1-0F732581187D}" srcId="{DA8FE862-3878-4E6E-A153-5A6BF4CA8ED6}" destId="{6FEC0FF9-D721-4EF7-A683-638022C709ED}" srcOrd="0" destOrd="0" parTransId="{7CE3D0E4-C611-4B62-8EB3-EE09FEA6C9F5}" sibTransId="{AF0DDD11-4B76-427E-83CD-97CD2F68F913}"/>
    <dgm:cxn modelId="{9E76EF29-FF43-4102-8F48-396BACAF8030}" type="presOf" srcId="{371480B9-AC8B-4C91-B2A6-0080D4E044B1}" destId="{F5C73C30-7430-4937-88CA-515E4B9714D2}" srcOrd="1" destOrd="0" presId="urn:microsoft.com/office/officeart/2005/8/layout/hierarchy2"/>
    <dgm:cxn modelId="{43395E02-703C-4D07-8A39-F23AEC40D2EB}" srcId="{6FEC0FF9-D721-4EF7-A683-638022C709ED}" destId="{CF975B9E-C14E-40F1-B9FE-6661A0FDE170}" srcOrd="0" destOrd="0" parTransId="{371480B9-AC8B-4C91-B2A6-0080D4E044B1}" sibTransId="{F7034710-8B1C-4E9C-B751-4D73D1FCCE0D}"/>
    <dgm:cxn modelId="{B858BAEE-8D19-4083-B9A5-F446A58094B1}" type="presOf" srcId="{CF975B9E-C14E-40F1-B9FE-6661A0FDE170}" destId="{6EEED620-9DC1-4A87-820F-286CF3B75E16}" srcOrd="0" destOrd="0" presId="urn:microsoft.com/office/officeart/2005/8/layout/hierarchy2"/>
    <dgm:cxn modelId="{EF64922D-287C-49E3-AFF8-6C25BAC87590}" type="presOf" srcId="{7CE3D0E4-C611-4B62-8EB3-EE09FEA6C9F5}" destId="{F4D46834-F955-48A3-A1C8-85EF63AB8A3C}" srcOrd="0" destOrd="0" presId="urn:microsoft.com/office/officeart/2005/8/layout/hierarchy2"/>
    <dgm:cxn modelId="{DB86A06A-F414-4A9B-81C1-261F95B22D16}" type="presOf" srcId="{BB6C2A2D-2508-4518-B809-3F19A9AF0EDF}" destId="{A5E4D2DC-5C43-420D-95DA-AE1728BA638B}" srcOrd="1" destOrd="0" presId="urn:microsoft.com/office/officeart/2005/8/layout/hierarchy2"/>
    <dgm:cxn modelId="{D90184C8-D8A5-49AD-9328-340BC9700DBA}" type="presOf" srcId="{2140AFED-D751-42E3-8CB3-404B44577909}" destId="{2F553C08-FA47-426F-B225-7E8A194A1B9E}" srcOrd="1" destOrd="0" presId="urn:microsoft.com/office/officeart/2005/8/layout/hierarchy2"/>
    <dgm:cxn modelId="{6789A732-323F-4CEF-8B6D-AF3E31D20169}" type="presOf" srcId="{371480B9-AC8B-4C91-B2A6-0080D4E044B1}" destId="{C5064178-80CC-4639-AC8E-AC15F486451C}" srcOrd="0" destOrd="0" presId="urn:microsoft.com/office/officeart/2005/8/layout/hierarchy2"/>
    <dgm:cxn modelId="{D6412A72-05E0-48FD-AB9D-B994D7AA3CC2}" type="presOf" srcId="{92C436E5-CE8D-4B13-A8A6-2B56A528DD76}" destId="{D0BDC0BF-13A2-4FAA-BE64-8E617D84B23B}" srcOrd="0" destOrd="0" presId="urn:microsoft.com/office/officeart/2005/8/layout/hierarchy2"/>
    <dgm:cxn modelId="{FA8CA92E-52DB-4E04-BFE1-0970BCCCD1DB}" srcId="{DA8FE862-3878-4E6E-A153-5A6BF4CA8ED6}" destId="{43B65B4F-9A21-4881-B91C-9F52D7373B38}" srcOrd="2" destOrd="0" parTransId="{2140AFED-D751-42E3-8CB3-404B44577909}" sibTransId="{83180CED-55BB-4EBC-8A4C-B149B0DDE18B}"/>
    <dgm:cxn modelId="{942887D2-E81A-487D-8DE6-5B781899A54C}" type="presOf" srcId="{43B65B4F-9A21-4881-B91C-9F52D7373B38}" destId="{DCFCCE29-5ACA-4A54-BC5B-1C8FFABB1DEC}" srcOrd="0" destOrd="0" presId="urn:microsoft.com/office/officeart/2005/8/layout/hierarchy2"/>
    <dgm:cxn modelId="{4FAB0556-8FD0-4B9D-883E-42299E585D14}" type="presOf" srcId="{2140AFED-D751-42E3-8CB3-404B44577909}" destId="{EF488712-DCF0-4DD4-A720-7660D158A48E}" srcOrd="0" destOrd="0" presId="urn:microsoft.com/office/officeart/2005/8/layout/hierarchy2"/>
    <dgm:cxn modelId="{80A9A8D8-1D04-4028-9B32-CC80E91B5F14}" srcId="{6FEC0FF9-D721-4EF7-A683-638022C709ED}" destId="{92C436E5-CE8D-4B13-A8A6-2B56A528DD76}" srcOrd="1" destOrd="0" parTransId="{D6853201-6C09-48DB-8400-72ED76581BC1}" sibTransId="{63D22466-021A-45AA-B090-498093938BBA}"/>
    <dgm:cxn modelId="{B6C39AE4-CFAC-44A5-8AED-D828BFE09B30}" type="presOf" srcId="{DA8FE862-3878-4E6E-A153-5A6BF4CA8ED6}" destId="{5652A024-38E6-4AF7-9DF6-177D75D74930}" srcOrd="0" destOrd="0" presId="urn:microsoft.com/office/officeart/2005/8/layout/hierarchy2"/>
    <dgm:cxn modelId="{973879C8-1AB7-475B-AD0E-F8FB94422D58}" type="presOf" srcId="{DA2AE544-3B73-489D-8A38-0256B378D72C}" destId="{0DDE388E-FC21-4B0E-B404-1439F6295B05}" srcOrd="0" destOrd="0" presId="urn:microsoft.com/office/officeart/2005/8/layout/hierarchy2"/>
    <dgm:cxn modelId="{D5FBC64E-FE66-46BE-AF1D-0A04DB54AF7D}" srcId="{DA2AE544-3B73-489D-8A38-0256B378D72C}" destId="{DA8FE862-3878-4E6E-A153-5A6BF4CA8ED6}" srcOrd="0" destOrd="0" parTransId="{452311BE-9BCF-4086-A39B-435994FC38BE}" sibTransId="{F8E246C8-9CA6-413C-908E-9A56BFF703D5}"/>
    <dgm:cxn modelId="{57683C34-C2DD-41ED-9BC8-DC26AD20588E}" type="presOf" srcId="{BB82D679-10A0-4A7B-9F93-89FC96EF8570}" destId="{6FE77653-EEF0-4188-8659-1641FB44C55F}" srcOrd="0" destOrd="0" presId="urn:microsoft.com/office/officeart/2005/8/layout/hierarchy2"/>
    <dgm:cxn modelId="{B37D2578-E7C7-4EB0-B0CE-852A0AEA5E2F}" type="presParOf" srcId="{0DDE388E-FC21-4B0E-B404-1439F6295B05}" destId="{D78104F0-91EB-40FD-9CD9-22518D2D4E64}" srcOrd="0" destOrd="0" presId="urn:microsoft.com/office/officeart/2005/8/layout/hierarchy2"/>
    <dgm:cxn modelId="{6982126F-6CBB-4CDC-888F-9325012B8F2C}" type="presParOf" srcId="{D78104F0-91EB-40FD-9CD9-22518D2D4E64}" destId="{5652A024-38E6-4AF7-9DF6-177D75D74930}" srcOrd="0" destOrd="0" presId="urn:microsoft.com/office/officeart/2005/8/layout/hierarchy2"/>
    <dgm:cxn modelId="{DCB064AD-469E-470F-864B-2F74A1CAAA11}" type="presParOf" srcId="{D78104F0-91EB-40FD-9CD9-22518D2D4E64}" destId="{81A2B531-AFB2-4516-8F10-E9BB8E8872A1}" srcOrd="1" destOrd="0" presId="urn:microsoft.com/office/officeart/2005/8/layout/hierarchy2"/>
    <dgm:cxn modelId="{319FF87E-9902-4567-B490-245DB74D5C6C}" type="presParOf" srcId="{81A2B531-AFB2-4516-8F10-E9BB8E8872A1}" destId="{F4D46834-F955-48A3-A1C8-85EF63AB8A3C}" srcOrd="0" destOrd="0" presId="urn:microsoft.com/office/officeart/2005/8/layout/hierarchy2"/>
    <dgm:cxn modelId="{21E8D388-24F0-461D-B689-30794C1D004A}" type="presParOf" srcId="{F4D46834-F955-48A3-A1C8-85EF63AB8A3C}" destId="{79EA421F-6246-4352-9A68-29B7A66E4AA4}" srcOrd="0" destOrd="0" presId="urn:microsoft.com/office/officeart/2005/8/layout/hierarchy2"/>
    <dgm:cxn modelId="{137699BA-08E3-412E-991B-48D194CC336A}" type="presParOf" srcId="{81A2B531-AFB2-4516-8F10-E9BB8E8872A1}" destId="{3FC175E5-B4A2-46E6-A6AA-D211798F88F4}" srcOrd="1" destOrd="0" presId="urn:microsoft.com/office/officeart/2005/8/layout/hierarchy2"/>
    <dgm:cxn modelId="{E753E5BA-9315-4211-A3C0-09FF6436817B}" type="presParOf" srcId="{3FC175E5-B4A2-46E6-A6AA-D211798F88F4}" destId="{42680267-F894-417A-A84D-35123DCAB209}" srcOrd="0" destOrd="0" presId="urn:microsoft.com/office/officeart/2005/8/layout/hierarchy2"/>
    <dgm:cxn modelId="{D807ACEB-2819-452A-928A-C454F6A59E85}" type="presParOf" srcId="{3FC175E5-B4A2-46E6-A6AA-D211798F88F4}" destId="{E84C6245-06A4-425C-BDF3-613D0C2A5D60}" srcOrd="1" destOrd="0" presId="urn:microsoft.com/office/officeart/2005/8/layout/hierarchy2"/>
    <dgm:cxn modelId="{298B32F4-F314-4323-9088-EF263CA537EF}" type="presParOf" srcId="{E84C6245-06A4-425C-BDF3-613D0C2A5D60}" destId="{C5064178-80CC-4639-AC8E-AC15F486451C}" srcOrd="0" destOrd="0" presId="urn:microsoft.com/office/officeart/2005/8/layout/hierarchy2"/>
    <dgm:cxn modelId="{E3C16988-D134-40FD-923B-B46758BDEFC8}" type="presParOf" srcId="{C5064178-80CC-4639-AC8E-AC15F486451C}" destId="{F5C73C30-7430-4937-88CA-515E4B9714D2}" srcOrd="0" destOrd="0" presId="urn:microsoft.com/office/officeart/2005/8/layout/hierarchy2"/>
    <dgm:cxn modelId="{9347B2B0-D462-4905-B6B9-636764D341CA}" type="presParOf" srcId="{E84C6245-06A4-425C-BDF3-613D0C2A5D60}" destId="{EE35C9DF-325B-4C2B-81EC-8633E0CDB06B}" srcOrd="1" destOrd="0" presId="urn:microsoft.com/office/officeart/2005/8/layout/hierarchy2"/>
    <dgm:cxn modelId="{DA337EBE-BB26-4FBD-8AB3-F92680F6FC8C}" type="presParOf" srcId="{EE35C9DF-325B-4C2B-81EC-8633E0CDB06B}" destId="{6EEED620-9DC1-4A87-820F-286CF3B75E16}" srcOrd="0" destOrd="0" presId="urn:microsoft.com/office/officeart/2005/8/layout/hierarchy2"/>
    <dgm:cxn modelId="{81E18CF0-A428-4F3C-A669-4E6255205246}" type="presParOf" srcId="{EE35C9DF-325B-4C2B-81EC-8633E0CDB06B}" destId="{EC984DF4-DFD9-45C6-8F8B-070B051F4A38}" srcOrd="1" destOrd="0" presId="urn:microsoft.com/office/officeart/2005/8/layout/hierarchy2"/>
    <dgm:cxn modelId="{D0C54E49-D0EB-481A-8F40-F72ADA283458}" type="presParOf" srcId="{E84C6245-06A4-425C-BDF3-613D0C2A5D60}" destId="{2AF88B25-0EB7-4DDE-8B84-1DE9149AA2BE}" srcOrd="2" destOrd="0" presId="urn:microsoft.com/office/officeart/2005/8/layout/hierarchy2"/>
    <dgm:cxn modelId="{DA7B4B9F-FBBB-4827-B5C3-9E08FFD84C7D}" type="presParOf" srcId="{2AF88B25-0EB7-4DDE-8B84-1DE9149AA2BE}" destId="{E25D2630-BF3F-4D1F-A65C-C06B75A8B0A2}" srcOrd="0" destOrd="0" presId="urn:microsoft.com/office/officeart/2005/8/layout/hierarchy2"/>
    <dgm:cxn modelId="{94822D12-A357-4A08-AB6C-0573DDBC0801}" type="presParOf" srcId="{E84C6245-06A4-425C-BDF3-613D0C2A5D60}" destId="{16F204B8-550D-476B-9462-C91F2AD3C850}" srcOrd="3" destOrd="0" presId="urn:microsoft.com/office/officeart/2005/8/layout/hierarchy2"/>
    <dgm:cxn modelId="{FA85B66C-A93D-4CD1-AD07-A0BBFE3E40F7}" type="presParOf" srcId="{16F204B8-550D-476B-9462-C91F2AD3C850}" destId="{D0BDC0BF-13A2-4FAA-BE64-8E617D84B23B}" srcOrd="0" destOrd="0" presId="urn:microsoft.com/office/officeart/2005/8/layout/hierarchy2"/>
    <dgm:cxn modelId="{6E3663BF-9D35-4B1C-A813-9731CBFB6E7E}" type="presParOf" srcId="{16F204B8-550D-476B-9462-C91F2AD3C850}" destId="{2FD5BC4E-8C3F-4926-BF81-A3AA01AA9132}" srcOrd="1" destOrd="0" presId="urn:microsoft.com/office/officeart/2005/8/layout/hierarchy2"/>
    <dgm:cxn modelId="{BC06A726-667F-441D-96CE-E1049DC998A3}" type="presParOf" srcId="{81A2B531-AFB2-4516-8F10-E9BB8E8872A1}" destId="{49BDA74A-3902-40E0-8364-CFB94C97E945}" srcOrd="2" destOrd="0" presId="urn:microsoft.com/office/officeart/2005/8/layout/hierarchy2"/>
    <dgm:cxn modelId="{E5F60BE1-329A-4D8D-BD02-31C35E6C922D}" type="presParOf" srcId="{49BDA74A-3902-40E0-8364-CFB94C97E945}" destId="{A5E4D2DC-5C43-420D-95DA-AE1728BA638B}" srcOrd="0" destOrd="0" presId="urn:microsoft.com/office/officeart/2005/8/layout/hierarchy2"/>
    <dgm:cxn modelId="{C119F2DE-9A7D-40F8-BBD1-8A7B0EE19918}" type="presParOf" srcId="{81A2B531-AFB2-4516-8F10-E9BB8E8872A1}" destId="{6709B5ED-A8D2-4684-800A-E27097123A80}" srcOrd="3" destOrd="0" presId="urn:microsoft.com/office/officeart/2005/8/layout/hierarchy2"/>
    <dgm:cxn modelId="{42725841-FEE6-417C-838C-EBB8CE9B670D}" type="presParOf" srcId="{6709B5ED-A8D2-4684-800A-E27097123A80}" destId="{6FE77653-EEF0-4188-8659-1641FB44C55F}" srcOrd="0" destOrd="0" presId="urn:microsoft.com/office/officeart/2005/8/layout/hierarchy2"/>
    <dgm:cxn modelId="{DF705E3F-8A36-4466-B7FF-2F2E4F7F7239}" type="presParOf" srcId="{6709B5ED-A8D2-4684-800A-E27097123A80}" destId="{7B82AE03-E145-43C6-A485-B3DF8B41CE3F}" srcOrd="1" destOrd="0" presId="urn:microsoft.com/office/officeart/2005/8/layout/hierarchy2"/>
    <dgm:cxn modelId="{C8E5CA04-DFBD-4811-B9DF-5029888755A6}" type="presParOf" srcId="{81A2B531-AFB2-4516-8F10-E9BB8E8872A1}" destId="{EF488712-DCF0-4DD4-A720-7660D158A48E}" srcOrd="4" destOrd="0" presId="urn:microsoft.com/office/officeart/2005/8/layout/hierarchy2"/>
    <dgm:cxn modelId="{84BA174D-6B19-4BF2-9990-8C7D4BDC74A9}" type="presParOf" srcId="{EF488712-DCF0-4DD4-A720-7660D158A48E}" destId="{2F553C08-FA47-426F-B225-7E8A194A1B9E}" srcOrd="0" destOrd="0" presId="urn:microsoft.com/office/officeart/2005/8/layout/hierarchy2"/>
    <dgm:cxn modelId="{88E4E337-10ED-4143-81BD-EA08F2358087}" type="presParOf" srcId="{81A2B531-AFB2-4516-8F10-E9BB8E8872A1}" destId="{2B1C3350-9093-4EA2-9465-E8506D89729F}" srcOrd="5" destOrd="0" presId="urn:microsoft.com/office/officeart/2005/8/layout/hierarchy2"/>
    <dgm:cxn modelId="{6435BC4B-B876-442C-A6D9-C91B69FF0A5B}" type="presParOf" srcId="{2B1C3350-9093-4EA2-9465-E8506D89729F}" destId="{DCFCCE29-5ACA-4A54-BC5B-1C8FFABB1DEC}" srcOrd="0" destOrd="0" presId="urn:microsoft.com/office/officeart/2005/8/layout/hierarchy2"/>
    <dgm:cxn modelId="{55A162C5-FE0E-4B98-A50C-29957A2A56D6}" type="presParOf" srcId="{2B1C3350-9093-4EA2-9465-E8506D89729F}" destId="{99E44B11-02D2-40E4-A349-2FBB3C2397DD}" srcOrd="1" destOrd="0" presId="urn:microsoft.com/office/officeart/2005/8/layout/hierarchy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dirty="0">
              <a:solidFill>
                <a:schemeClr val="tx1"/>
              </a:solidFill>
              <a:latin typeface="Cambria" pitchFamily="18" charset="0"/>
              <a:ea typeface="Cambria" pitchFamily="18" charset="0"/>
            </a:rPr>
            <a:t>,</a:t>
          </a:r>
          <a:r>
            <a:rPr lang="vi-VN" sz="1800" b="0" dirty="0">
              <a:solidFill>
                <a:schemeClr val="tx1"/>
              </a:solidFill>
              <a:latin typeface="Cambria" pitchFamily="18" charset="0"/>
              <a:ea typeface="Cambria" pitchFamily="18" charset="0"/>
            </a:rPr>
            <a:t> chịu ảnh hưởng sâu sắc của biển và phân hóa đa dạng.</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Việt Nam nằm hoàn toàn trong đới nóng của bán cầu Bắc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nên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có</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thể</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phát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triển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năng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lượng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mặt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trời</a:t>
          </a:r>
          <a:r>
            <a:rPr lang="vi-VN" sz="1800" b="0" dirty="0">
              <a:solidFill>
                <a:schemeClr val="tx1"/>
              </a:solidFill>
              <a:latin typeface="Cambria" pitchFamily="18" charset="0"/>
              <a:ea typeface="Cambria" pitchFamily="18" charset="0"/>
            </a:rPr>
            <a:t>, trong vùng gió mùa châu Á, một năm có hai mùa rõ rệt.</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dirty="0">
            <a:solidFill>
              <a:schemeClr val="tx1"/>
            </a:solidFill>
            <a:latin typeface="Cambria" pitchFamily="18" charset="0"/>
            <a:ea typeface="Cambria" pitchFamily="18" charset="0"/>
          </a:endParaRPr>
        </a:p>
        <a:p>
          <a:pPr algn="just"/>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700" dirty="0">
              <a:solidFill>
                <a:schemeClr val="tx1"/>
              </a:solidFill>
              <a:latin typeface="Cambria" pitchFamily="18" charset="0"/>
              <a:ea typeface="Cambria" pitchFamily="18" charset="0"/>
            </a:rPr>
            <a:t>Thiên nhiên nước ta chịu ảnh hưởng sâu sắc của biển do </a:t>
          </a:r>
          <a:r>
            <a:rPr lang="en-US" sz="1700" dirty="0">
              <a:solidFill>
                <a:schemeClr val="tx1"/>
              </a:solidFill>
              <a:latin typeface="Cambria" pitchFamily="18" charset="0"/>
              <a:ea typeface="Cambria" pitchFamily="18" charset="0"/>
            </a:rPr>
            <a:t>p</a:t>
          </a:r>
          <a:r>
            <a:rPr lang="vi-VN" sz="1700" dirty="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nên</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phát</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triển</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được</a:t>
          </a:r>
          <a:r>
            <a:rPr lang="en-US" sz="1700" dirty="0">
              <a:solidFill>
                <a:schemeClr val="tx1"/>
              </a:solidFill>
              <a:latin typeface="Cambria" pitchFamily="18" charset="0"/>
              <a:ea typeface="Cambria" pitchFamily="18" charset="0"/>
            </a:rPr>
            <a:t> du </a:t>
          </a:r>
          <a:r>
            <a:rPr lang="en-US" sz="1700" dirty="0" err="1">
              <a:solidFill>
                <a:schemeClr val="tx1"/>
              </a:solidFill>
              <a:latin typeface="Cambria" pitchFamily="18" charset="0"/>
              <a:ea typeface="Cambria" pitchFamily="18" charset="0"/>
            </a:rPr>
            <a:t>lịch</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biển</a:t>
          </a:r>
          <a:r>
            <a:rPr lang="en-US" sz="17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5419">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6009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03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444DA9BE-3912-4F12-A0B8-BF357299D47A}"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56C0F880-6AD7-437B-9AB0-F1F6F0FA5945}" type="presOf" srcId="{9DA92A08-ED37-48A9-A0DD-F521D2142CD2}" destId="{C7497E28-FAE4-42DA-8D9D-5B4659273D7A}" srcOrd="0" destOrd="0" presId="urn:microsoft.com/office/officeart/2008/layout/VerticalCurvedList"/>
    <dgm:cxn modelId="{7F69B093-A55B-4F69-A928-F650125492E3}"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9BCF45E5-2653-4866-81A0-232FEFCC9A9F}" type="presOf" srcId="{75A2E02A-7769-4E94-8561-8178449CF35B}" destId="{534504B8-3AD3-4D7F-BA10-772C4BC9F4DA}" srcOrd="0" destOrd="0" presId="urn:microsoft.com/office/officeart/2008/layout/VerticalCurvedList"/>
    <dgm:cxn modelId="{858B5005-26EA-44B1-85FB-917CB6EB3CCC}"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7674FD67-5C25-4845-8854-05F01857043D}" type="presParOf" srcId="{287E208B-7CBA-48D9-A845-7C3BA9246006}" destId="{5A99791D-9E28-4B3D-8ACD-8F48A5C6199A}" srcOrd="0" destOrd="0" presId="urn:microsoft.com/office/officeart/2008/layout/VerticalCurvedList"/>
    <dgm:cxn modelId="{3BDFA70A-C77E-4203-91EB-746E3BE5B585}" type="presParOf" srcId="{5A99791D-9E28-4B3D-8ACD-8F48A5C6199A}" destId="{9839DEA4-81CC-40F3-A882-992AC1AF75D3}" srcOrd="0" destOrd="0" presId="urn:microsoft.com/office/officeart/2008/layout/VerticalCurvedList"/>
    <dgm:cxn modelId="{CF4C00B6-B942-4992-9B2E-8360A67C5B76}" type="presParOf" srcId="{9839DEA4-81CC-40F3-A882-992AC1AF75D3}" destId="{28F6DBF1-E187-4C38-B1F1-C875CC0EEA2D}" srcOrd="0" destOrd="0" presId="urn:microsoft.com/office/officeart/2008/layout/VerticalCurvedList"/>
    <dgm:cxn modelId="{3835DE57-62D9-4CB0-88B5-3E3EC84251BD}" type="presParOf" srcId="{9839DEA4-81CC-40F3-A882-992AC1AF75D3}" destId="{C7497E28-FAE4-42DA-8D9D-5B4659273D7A}" srcOrd="1" destOrd="0" presId="urn:microsoft.com/office/officeart/2008/layout/VerticalCurvedList"/>
    <dgm:cxn modelId="{7873F01B-D30E-4584-A98D-F842F8E9A7F5}" type="presParOf" srcId="{9839DEA4-81CC-40F3-A882-992AC1AF75D3}" destId="{175AA276-58F2-4DD9-80FC-A508711E986D}" srcOrd="2" destOrd="0" presId="urn:microsoft.com/office/officeart/2008/layout/VerticalCurvedList"/>
    <dgm:cxn modelId="{04C748A5-9024-4B41-B83E-C13D0AE0CB74}" type="presParOf" srcId="{9839DEA4-81CC-40F3-A882-992AC1AF75D3}" destId="{99D1BCB1-BBEC-4020-AF46-9B84DFEEEB12}" srcOrd="3" destOrd="0" presId="urn:microsoft.com/office/officeart/2008/layout/VerticalCurvedList"/>
    <dgm:cxn modelId="{B5D9E425-2F92-4D17-AA2F-4339709771D3}" type="presParOf" srcId="{5A99791D-9E28-4B3D-8ACD-8F48A5C6199A}" destId="{534504B8-3AD3-4D7F-BA10-772C4BC9F4DA}" srcOrd="1" destOrd="0" presId="urn:microsoft.com/office/officeart/2008/layout/VerticalCurvedList"/>
    <dgm:cxn modelId="{63995761-D4DD-4C88-ABF1-0AF38E341501}" type="presParOf" srcId="{5A99791D-9E28-4B3D-8ACD-8F48A5C6199A}" destId="{449D8CCB-25E3-4F77-9AA7-F013F49094ED}" srcOrd="2" destOrd="0" presId="urn:microsoft.com/office/officeart/2008/layout/VerticalCurvedList"/>
    <dgm:cxn modelId="{27D3FC7D-4661-427A-AB28-CCD1581C1258}" type="presParOf" srcId="{449D8CCB-25E3-4F77-9AA7-F013F49094ED}" destId="{467C472B-F399-46AE-B017-5DC56BBEA7D7}" srcOrd="0" destOrd="0" presId="urn:microsoft.com/office/officeart/2008/layout/VerticalCurvedList"/>
    <dgm:cxn modelId="{9B06F127-1DFF-4661-8D49-0784A18094E6}" type="presParOf" srcId="{5A99791D-9E28-4B3D-8ACD-8F48A5C6199A}" destId="{DD97E049-4A6C-47F8-8707-C5FFDBF743ED}" srcOrd="3" destOrd="0" presId="urn:microsoft.com/office/officeart/2008/layout/VerticalCurvedList"/>
    <dgm:cxn modelId="{8A10962C-179F-45B8-AA40-89E0A5B4DA77}" type="presParOf" srcId="{5A99791D-9E28-4B3D-8ACD-8F48A5C6199A}" destId="{7DBD23B7-51C8-4591-8906-0B740EFCF017}" srcOrd="4" destOrd="0" presId="urn:microsoft.com/office/officeart/2008/layout/VerticalCurvedList"/>
    <dgm:cxn modelId="{600C2F64-1E9F-4EF0-A3D0-FAAD95C0750E}" type="presParOf" srcId="{7DBD23B7-51C8-4591-8906-0B740EFCF017}" destId="{9D6C96D5-59F1-4074-AA4E-276172A59D56}" srcOrd="0" destOrd="0" presId="urn:microsoft.com/office/officeart/2008/layout/VerticalCurvedList"/>
    <dgm:cxn modelId="{321A4C2E-E65A-40FF-8949-0690272C027C}" type="presParOf" srcId="{5A99791D-9E28-4B3D-8ACD-8F48A5C6199A}" destId="{A0E9B536-5134-4AC7-990D-17E1F41843BA}" srcOrd="5" destOrd="0" presId="urn:microsoft.com/office/officeart/2008/layout/VerticalCurvedList"/>
    <dgm:cxn modelId="{4DAE1A0F-68EF-49D6-8510-5D0FA829919E}" type="presParOf" srcId="{5A99791D-9E28-4B3D-8ACD-8F48A5C6199A}" destId="{E6CA5371-E765-4FE6-A6BE-7ECD1C15C765}" srcOrd="6" destOrd="0" presId="urn:microsoft.com/office/officeart/2008/layout/VerticalCurvedList"/>
    <dgm:cxn modelId="{7562D8FE-E84D-4DDB-8856-10FE16FBEFEE}"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Là</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nơi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hội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tụ</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của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nhiều</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dirty="0">
              <a:solidFill>
                <a:schemeClr val="tx1"/>
              </a:solidFill>
              <a:latin typeface="Cambria" pitchFamily="18" charset="0"/>
              <a:ea typeface="Cambria" pitchFamily="18" charset="0"/>
            </a:rPr>
            <a:t>.</a:t>
          </a:r>
        </a:p>
        <a:p>
          <a:pPr algn="just"/>
          <a:r>
            <a:rPr lang="en-US" sz="1800" b="0" dirty="0">
              <a:solidFill>
                <a:schemeClr val="tx1"/>
              </a:solidFill>
              <a:latin typeface="Cambria" pitchFamily="18" charset="0"/>
              <a:ea typeface="Cambria" pitchFamily="18" charset="0"/>
            </a:rPr>
            <a:t>- V</a:t>
          </a:r>
          <a:r>
            <a:rPr lang="vi-VN" sz="1800" b="0" dirty="0">
              <a:solidFill>
                <a:schemeClr val="tx1"/>
              </a:solidFill>
              <a:latin typeface="Cambria" pitchFamily="18" charset="0"/>
              <a:ea typeface="Cambria" pitchFamily="18" charset="0"/>
            </a:rPr>
            <a:t>ùng biển có nhiệt độ bề mặt nước biển cao, các dòng biển di chuyển theo mùa.</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a:solidFill>
              <a:schemeClr val="tx1"/>
            </a:solidFill>
            <a:latin typeface="Cambria" pitchFamily="18" charset="0"/>
            <a:ea typeface="Cambria" pitchFamily="18" charset="0"/>
          </a:endParaRPr>
        </a:p>
        <a:p>
          <a:pPr algn="just"/>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Khí</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hậu</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nước</a:t>
          </a:r>
          <a:r>
            <a:rPr lang="en-US" sz="1800" b="0" dirty="0">
              <a:solidFill>
                <a:schemeClr val="tx1"/>
              </a:solidFill>
              <a:latin typeface="Cambria" pitchFamily="18" charset="0"/>
              <a:ea typeface="Cambria" pitchFamily="18" charset="0"/>
            </a:rPr>
            <a:t> ta </a:t>
          </a:r>
          <a:r>
            <a:rPr lang="en-US" sz="1800" b="0" dirty="0" err="1">
              <a:solidFill>
                <a:schemeClr val="tx1"/>
              </a:solidFill>
              <a:latin typeface="Cambria" pitchFamily="18" charset="0"/>
              <a:ea typeface="Cambria" pitchFamily="18" charset="0"/>
            </a:rPr>
            <a:t>phân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hóa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theo</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chiều</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theo chiều Bắc - Nam và theo chiều Đông - Tây.</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Sinh vật và đất ở nước ta phong phú, đa dạng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ví</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dụ</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nhiều</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vườn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quốc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gia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như</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Cúc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Phương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đất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feralit</a:t>
          </a:r>
          <a:r>
            <a:rPr lang="en-US" sz="1800" b="0" dirty="0">
              <a:solidFill>
                <a:schemeClr val="tx1"/>
              </a:solidFill>
              <a:latin typeface="Cambria" pitchFamily="18" charset="0"/>
              <a:ea typeface="Cambria" pitchFamily="18" charset="0"/>
            </a:rPr>
            <a:t>)</a:t>
          </a:r>
        </a:p>
        <a:p>
          <a:pPr algn="just"/>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en-US" sz="1800" dirty="0" err="1">
              <a:solidFill>
                <a:schemeClr val="tx1"/>
              </a:solidFill>
              <a:latin typeface="Cambria" pitchFamily="18" charset="0"/>
              <a:ea typeface="Cambria" pitchFamily="18" charset="0"/>
            </a:rPr>
            <a:t>Thiên</a:t>
          </a:r>
          <a:r>
            <a:rPr lang="en-US" sz="1800" dirty="0">
              <a:solidFill>
                <a:schemeClr val="tx1"/>
              </a:solidFill>
              <a:latin typeface="Cambria" pitchFamily="18" charset="0"/>
              <a:ea typeface="Cambria" pitchFamily="18" charset="0"/>
            </a:rPr>
            <a:t> tai: </a:t>
          </a:r>
          <a:r>
            <a:rPr lang="en-US" sz="1800" dirty="0" err="1">
              <a:solidFill>
                <a:schemeClr val="tx1"/>
              </a:solidFill>
              <a:latin typeface="Cambria" pitchFamily="18" charset="0"/>
              <a:ea typeface="Cambria" pitchFamily="18" charset="0"/>
            </a:rPr>
            <a:t>Bão</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lũ</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lụt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hạn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hán</a:t>
          </a:r>
          <a:r>
            <a:rPr lang="en-US" sz="18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4581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2068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CAD75CE0-A890-499F-A69F-562DC0F3088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00E4EFF-85D4-46D1-9BCD-973E6179F1BA}" type="presOf" srcId="{2EA4557B-2359-4BA8-9F14-A6ECB8DAC4AB}" destId="{DD97E049-4A6C-47F8-8707-C5FFDBF743ED}" srcOrd="0" destOrd="0" presId="urn:microsoft.com/office/officeart/2008/layout/VerticalCurvedList"/>
    <dgm:cxn modelId="{A05347D7-190D-4A16-959E-CAC5DD3709F7}"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6F40E78B-CDEB-457C-864A-A136B0F1C566}" type="presOf" srcId="{9DA92A08-ED37-48A9-A0DD-F521D2142CD2}" destId="{C7497E28-FAE4-42DA-8D9D-5B4659273D7A}" srcOrd="0" destOrd="0" presId="urn:microsoft.com/office/officeart/2008/layout/VerticalCurvedList"/>
    <dgm:cxn modelId="{4C3B9E23-661E-45B7-9662-93A72BD697D3}" type="presOf" srcId="{75A2E02A-7769-4E94-8561-8178449CF35B}" destId="{534504B8-3AD3-4D7F-BA10-772C4BC9F4DA}" srcOrd="0" destOrd="0" presId="urn:microsoft.com/office/officeart/2008/layout/VerticalCurvedList"/>
    <dgm:cxn modelId="{40FDEB5D-EFF3-4344-858B-D1EF69A075FE}" type="presParOf" srcId="{287E208B-7CBA-48D9-A845-7C3BA9246006}" destId="{5A99791D-9E28-4B3D-8ACD-8F48A5C6199A}" srcOrd="0" destOrd="0" presId="urn:microsoft.com/office/officeart/2008/layout/VerticalCurvedList"/>
    <dgm:cxn modelId="{FC185E7B-D21D-408E-9386-4FB0997D348A}" type="presParOf" srcId="{5A99791D-9E28-4B3D-8ACD-8F48A5C6199A}" destId="{9839DEA4-81CC-40F3-A882-992AC1AF75D3}" srcOrd="0" destOrd="0" presId="urn:microsoft.com/office/officeart/2008/layout/VerticalCurvedList"/>
    <dgm:cxn modelId="{62D1184B-8CF4-40EA-B60A-876E32056E66}" type="presParOf" srcId="{9839DEA4-81CC-40F3-A882-992AC1AF75D3}" destId="{28F6DBF1-E187-4C38-B1F1-C875CC0EEA2D}" srcOrd="0" destOrd="0" presId="urn:microsoft.com/office/officeart/2008/layout/VerticalCurvedList"/>
    <dgm:cxn modelId="{A011D7FA-9812-4301-AC5C-07ED4D3B4436}" type="presParOf" srcId="{9839DEA4-81CC-40F3-A882-992AC1AF75D3}" destId="{C7497E28-FAE4-42DA-8D9D-5B4659273D7A}" srcOrd="1" destOrd="0" presId="urn:microsoft.com/office/officeart/2008/layout/VerticalCurvedList"/>
    <dgm:cxn modelId="{2CCA9E83-0546-4598-B5AF-4A361A77C059}" type="presParOf" srcId="{9839DEA4-81CC-40F3-A882-992AC1AF75D3}" destId="{175AA276-58F2-4DD9-80FC-A508711E986D}" srcOrd="2" destOrd="0" presId="urn:microsoft.com/office/officeart/2008/layout/VerticalCurvedList"/>
    <dgm:cxn modelId="{B2BFCAF8-BFE5-4566-90DE-0EB89DB4755F}" type="presParOf" srcId="{9839DEA4-81CC-40F3-A882-992AC1AF75D3}" destId="{99D1BCB1-BBEC-4020-AF46-9B84DFEEEB12}" srcOrd="3" destOrd="0" presId="urn:microsoft.com/office/officeart/2008/layout/VerticalCurvedList"/>
    <dgm:cxn modelId="{5892471B-4083-4326-BE7B-31E5FAF76FB6}" type="presParOf" srcId="{5A99791D-9E28-4B3D-8ACD-8F48A5C6199A}" destId="{534504B8-3AD3-4D7F-BA10-772C4BC9F4DA}" srcOrd="1" destOrd="0" presId="urn:microsoft.com/office/officeart/2008/layout/VerticalCurvedList"/>
    <dgm:cxn modelId="{EFCD1459-5635-4EA2-A37A-CE8F554E0132}" type="presParOf" srcId="{5A99791D-9E28-4B3D-8ACD-8F48A5C6199A}" destId="{449D8CCB-25E3-4F77-9AA7-F013F49094ED}" srcOrd="2" destOrd="0" presId="urn:microsoft.com/office/officeart/2008/layout/VerticalCurvedList"/>
    <dgm:cxn modelId="{0190F677-5BEF-4F99-A0A7-6B5912C1D320}" type="presParOf" srcId="{449D8CCB-25E3-4F77-9AA7-F013F49094ED}" destId="{467C472B-F399-46AE-B017-5DC56BBEA7D7}" srcOrd="0" destOrd="0" presId="urn:microsoft.com/office/officeart/2008/layout/VerticalCurvedList"/>
    <dgm:cxn modelId="{728CFFE8-9852-426F-8A72-B9CF3FC007CE}" type="presParOf" srcId="{5A99791D-9E28-4B3D-8ACD-8F48A5C6199A}" destId="{DD97E049-4A6C-47F8-8707-C5FFDBF743ED}" srcOrd="3" destOrd="0" presId="urn:microsoft.com/office/officeart/2008/layout/VerticalCurvedList"/>
    <dgm:cxn modelId="{81B7C1EA-9BC1-4299-A1E1-D6C29C6CBDF1}" type="presParOf" srcId="{5A99791D-9E28-4B3D-8ACD-8F48A5C6199A}" destId="{7DBD23B7-51C8-4591-8906-0B740EFCF017}" srcOrd="4" destOrd="0" presId="urn:microsoft.com/office/officeart/2008/layout/VerticalCurvedList"/>
    <dgm:cxn modelId="{F4C78560-E314-4F79-9BB1-E80278B34AE1}" type="presParOf" srcId="{7DBD23B7-51C8-4591-8906-0B740EFCF017}" destId="{9D6C96D5-59F1-4074-AA4E-276172A59D56}" srcOrd="0" destOrd="0" presId="urn:microsoft.com/office/officeart/2008/layout/VerticalCurvedList"/>
    <dgm:cxn modelId="{3A382F60-C247-46C4-9FE1-3D9C700EEC89}" type="presParOf" srcId="{5A99791D-9E28-4B3D-8ACD-8F48A5C6199A}" destId="{A0E9B536-5134-4AC7-990D-17E1F41843BA}" srcOrd="5" destOrd="0" presId="urn:microsoft.com/office/officeart/2008/layout/VerticalCurvedList"/>
    <dgm:cxn modelId="{22A8B61C-7AE7-4123-AD14-0F37FD09FE0C}" type="presParOf" srcId="{5A99791D-9E28-4B3D-8ACD-8F48A5C6199A}" destId="{E6CA5371-E765-4FE6-A6BE-7ECD1C15C765}" srcOrd="6" destOrd="0" presId="urn:microsoft.com/office/officeart/2008/layout/VerticalCurvedList"/>
    <dgm:cxn modelId="{66F6376E-2B89-4BBD-9B6C-2ABB55ADE01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a:solidFill>
                <a:schemeClr val="tx1"/>
              </a:solidFill>
              <a:latin typeface="Cambria" pitchFamily="18" charset="0"/>
              <a:ea typeface="Cambria" pitchFamily="18" charset="0"/>
            </a:rPr>
            <a:t>Phát</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triển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kinh</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tế</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dirty="0">
              <a:solidFill>
                <a:schemeClr val="tx1"/>
              </a:solidFill>
              <a:latin typeface="Cambria" pitchFamily="18" charset="0"/>
              <a:ea typeface="Cambria" pitchFamily="18" charset="0"/>
            </a:rPr>
            <a:t> </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latin typeface="Cambria" pitchFamily="18" charset="0"/>
              <a:ea typeface="Cambria" pitchFamily="18" charset="0"/>
            </a:rPr>
            <a:t>Văn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hóa</a:t>
          </a:r>
          <a:r>
            <a:rPr lang="en-US" sz="1800" b="1" dirty="0">
              <a:solidFill>
                <a:schemeClr val="tx1"/>
              </a:solidFill>
              <a:latin typeface="Cambria" pitchFamily="18" charset="0"/>
              <a:ea typeface="Cambria" pitchFamily="18" charset="0"/>
            </a:rPr>
            <a:t> – </a:t>
          </a:r>
          <a:r>
            <a:rPr lang="en-US" sz="1800" b="1" dirty="0" err="1">
              <a:solidFill>
                <a:schemeClr val="tx1"/>
              </a:solidFill>
              <a:latin typeface="Cambria" pitchFamily="18" charset="0"/>
              <a:ea typeface="Cambria" pitchFamily="18" charset="0"/>
            </a:rPr>
            <a:t>xã</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hội</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dirty="0">
              <a:solidFill>
                <a:schemeClr val="tx1"/>
              </a:solidFill>
              <a:latin typeface="Cambria" pitchFamily="18" charset="0"/>
              <a:ea typeface="Cambria" pitchFamily="18" charset="0"/>
            </a:rPr>
            <a:t> </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a:solidFill>
                <a:schemeClr val="tx1"/>
              </a:solidFill>
              <a:latin typeface="Cambria" pitchFamily="18" charset="0"/>
              <a:ea typeface="Cambria" pitchFamily="18" charset="0"/>
            </a:rPr>
            <a:t>An </a:t>
          </a:r>
          <a:r>
            <a:rPr lang="en-US" sz="1800" b="1" dirty="0" err="1">
              <a:solidFill>
                <a:schemeClr val="tx1"/>
              </a:solidFill>
              <a:latin typeface="Cambria" pitchFamily="18" charset="0"/>
              <a:ea typeface="Cambria" pitchFamily="18" charset="0"/>
            </a:rPr>
            <a:t>ninh</a:t>
          </a:r>
          <a:r>
            <a:rPr lang="en-US" sz="1800" b="1" dirty="0">
              <a:solidFill>
                <a:schemeClr val="tx1"/>
              </a:solidFill>
              <a:latin typeface="Cambria" pitchFamily="18" charset="0"/>
              <a:ea typeface="Cambria" pitchFamily="18" charset="0"/>
            </a:rPr>
            <a:t> – </a:t>
          </a:r>
          <a:r>
            <a:rPr lang="en-US" sz="1800" b="1" dirty="0" err="1">
              <a:solidFill>
                <a:schemeClr val="tx1"/>
              </a:solidFill>
              <a:latin typeface="Cambria" pitchFamily="18" charset="0"/>
              <a:ea typeface="Cambria" pitchFamily="18" charset="0"/>
            </a:rPr>
            <a:t>quốc</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phòng</a:t>
          </a:r>
          <a:r>
            <a:rPr lang="en-US" sz="1800" dirty="0">
              <a:solidFill>
                <a:schemeClr val="tx1"/>
              </a:solidFill>
              <a:latin typeface="Cambria" pitchFamily="18" charset="0"/>
              <a:ea typeface="Cambria" pitchFamily="18" charset="0"/>
            </a:rPr>
            <a:t>: </a:t>
          </a:r>
          <a:r>
            <a:rPr lang="vi-VN" sz="1800" dirty="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400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22492">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77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CA7FAC06-7DC4-41DC-82D3-0E419F435E30}"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1C7F1BD-8AD0-47F2-B2BB-C7F299C6CDEF}" type="presOf" srcId="{A55E36B4-5DBD-4D69-9E07-2ACE1B02C75C}" destId="{287E208B-7CBA-48D9-A845-7C3BA9246006}" srcOrd="0" destOrd="0" presId="urn:microsoft.com/office/officeart/2008/layout/VerticalCurvedList"/>
    <dgm:cxn modelId="{AEF3EBE0-EB74-462E-8631-A4A6C743144B}" type="presOf" srcId="{9B38993F-91D9-4E45-89FE-E7C2053BB052}" destId="{A0E9B536-5134-4AC7-990D-17E1F41843BA}" srcOrd="0" destOrd="0" presId="urn:microsoft.com/office/officeart/2008/layout/VerticalCurvedList"/>
    <dgm:cxn modelId="{2B275F97-33B4-4C27-9F9B-371C27BC3DE2}"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5769BE00-D93D-4B45-9C69-A9B3CCBF2697}" type="presOf" srcId="{75A2E02A-7769-4E94-8561-8178449CF35B}" destId="{534504B8-3AD3-4D7F-BA10-772C4BC9F4DA}" srcOrd="0" destOrd="0" presId="urn:microsoft.com/office/officeart/2008/layout/VerticalCurvedList"/>
    <dgm:cxn modelId="{2B471AE4-FB3B-4BCC-8EAE-CA97B4495225}" type="presParOf" srcId="{287E208B-7CBA-48D9-A845-7C3BA9246006}" destId="{5A99791D-9E28-4B3D-8ACD-8F48A5C6199A}" srcOrd="0" destOrd="0" presId="urn:microsoft.com/office/officeart/2008/layout/VerticalCurvedList"/>
    <dgm:cxn modelId="{26D95DF5-583D-405B-ACF4-111AF333B722}" type="presParOf" srcId="{5A99791D-9E28-4B3D-8ACD-8F48A5C6199A}" destId="{9839DEA4-81CC-40F3-A882-992AC1AF75D3}" srcOrd="0" destOrd="0" presId="urn:microsoft.com/office/officeart/2008/layout/VerticalCurvedList"/>
    <dgm:cxn modelId="{9D45ACC6-C069-4939-A4E9-798507A8A0AF}" type="presParOf" srcId="{9839DEA4-81CC-40F3-A882-992AC1AF75D3}" destId="{28F6DBF1-E187-4C38-B1F1-C875CC0EEA2D}" srcOrd="0" destOrd="0" presId="urn:microsoft.com/office/officeart/2008/layout/VerticalCurvedList"/>
    <dgm:cxn modelId="{BE9E7DAB-A155-45DA-A7BC-57D4175F51F8}" type="presParOf" srcId="{9839DEA4-81CC-40F3-A882-992AC1AF75D3}" destId="{C7497E28-FAE4-42DA-8D9D-5B4659273D7A}" srcOrd="1" destOrd="0" presId="urn:microsoft.com/office/officeart/2008/layout/VerticalCurvedList"/>
    <dgm:cxn modelId="{7A239814-236B-4E3C-9905-860B04361443}" type="presParOf" srcId="{9839DEA4-81CC-40F3-A882-992AC1AF75D3}" destId="{175AA276-58F2-4DD9-80FC-A508711E986D}" srcOrd="2" destOrd="0" presId="urn:microsoft.com/office/officeart/2008/layout/VerticalCurvedList"/>
    <dgm:cxn modelId="{D6AE8D2B-D69A-411E-A83E-A94C80843FD6}" type="presParOf" srcId="{9839DEA4-81CC-40F3-A882-992AC1AF75D3}" destId="{99D1BCB1-BBEC-4020-AF46-9B84DFEEEB12}" srcOrd="3" destOrd="0" presId="urn:microsoft.com/office/officeart/2008/layout/VerticalCurvedList"/>
    <dgm:cxn modelId="{24F1297C-D9DE-4D67-BD4A-391D574D935B}" type="presParOf" srcId="{5A99791D-9E28-4B3D-8ACD-8F48A5C6199A}" destId="{534504B8-3AD3-4D7F-BA10-772C4BC9F4DA}" srcOrd="1" destOrd="0" presId="urn:microsoft.com/office/officeart/2008/layout/VerticalCurvedList"/>
    <dgm:cxn modelId="{5E923D3E-66B5-4FD3-BEB3-7ABCADF3ECE9}" type="presParOf" srcId="{5A99791D-9E28-4B3D-8ACD-8F48A5C6199A}" destId="{449D8CCB-25E3-4F77-9AA7-F013F49094ED}" srcOrd="2" destOrd="0" presId="urn:microsoft.com/office/officeart/2008/layout/VerticalCurvedList"/>
    <dgm:cxn modelId="{7250C703-B1F3-4AF9-95A4-CBA42B966BCA}" type="presParOf" srcId="{449D8CCB-25E3-4F77-9AA7-F013F49094ED}" destId="{467C472B-F399-46AE-B017-5DC56BBEA7D7}" srcOrd="0" destOrd="0" presId="urn:microsoft.com/office/officeart/2008/layout/VerticalCurvedList"/>
    <dgm:cxn modelId="{C679DC88-315E-481D-BE6E-8EDCFD79C239}" type="presParOf" srcId="{5A99791D-9E28-4B3D-8ACD-8F48A5C6199A}" destId="{DD97E049-4A6C-47F8-8707-C5FFDBF743ED}" srcOrd="3" destOrd="0" presId="urn:microsoft.com/office/officeart/2008/layout/VerticalCurvedList"/>
    <dgm:cxn modelId="{D36CAD4A-F3BC-4BDF-862A-4243E850CD22}" type="presParOf" srcId="{5A99791D-9E28-4B3D-8ACD-8F48A5C6199A}" destId="{7DBD23B7-51C8-4591-8906-0B740EFCF017}" srcOrd="4" destOrd="0" presId="urn:microsoft.com/office/officeart/2008/layout/VerticalCurvedList"/>
    <dgm:cxn modelId="{61C674B2-F0DB-41A5-A1AC-406824DE664F}" type="presParOf" srcId="{7DBD23B7-51C8-4591-8906-0B740EFCF017}" destId="{9D6C96D5-59F1-4074-AA4E-276172A59D56}" srcOrd="0" destOrd="0" presId="urn:microsoft.com/office/officeart/2008/layout/VerticalCurvedList"/>
    <dgm:cxn modelId="{FBFF3A1D-F5EF-4539-B999-15DAE8DF6F06}" type="presParOf" srcId="{5A99791D-9E28-4B3D-8ACD-8F48A5C6199A}" destId="{A0E9B536-5134-4AC7-990D-17E1F41843BA}" srcOrd="5" destOrd="0" presId="urn:microsoft.com/office/officeart/2008/layout/VerticalCurvedList"/>
    <dgm:cxn modelId="{580C4F1D-E891-4946-9A06-EAE154608528}" type="presParOf" srcId="{5A99791D-9E28-4B3D-8ACD-8F48A5C6199A}" destId="{E6CA5371-E765-4FE6-A6BE-7ECD1C15C765}" srcOrd="6" destOrd="0" presId="urn:microsoft.com/office/officeart/2008/layout/VerticalCurvedList"/>
    <dgm:cxn modelId="{8766EED0-9428-4158-9AE4-14C96BF6861D}"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6269" y="0"/>
          <a:ext cx="3897639" cy="3897639"/>
        </a:xfrm>
        <a:prstGeom prst="triangle">
          <a:avLst/>
        </a:prstGeom>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908246" y="389943"/>
          <a:ext cx="2602071" cy="88212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en-US" sz="1550" kern="1200" dirty="0">
              <a:latin typeface="Cambria" pitchFamily="18" charset="0"/>
              <a:ea typeface="Cambria" pitchFamily="18" charset="0"/>
              <a:cs typeface="Times New Roman"/>
            </a:rPr>
            <a:t>N</a:t>
          </a:r>
          <a:r>
            <a:rPr lang="vi-VN" sz="1550" kern="1200" dirty="0">
              <a:latin typeface="Cambria" pitchFamily="18" charset="0"/>
              <a:ea typeface="Cambria" pitchFamily="18" charset="0"/>
              <a:cs typeface="Times New Roman"/>
            </a:rPr>
            <a:t>ằm ở rìa </a:t>
          </a:r>
          <a:r>
            <a:rPr lang="en-US" sz="1550" kern="1200" dirty="0" err="1">
              <a:latin typeface="Cambria" pitchFamily="18" charset="0"/>
              <a:ea typeface="Cambria" pitchFamily="18" charset="0"/>
              <a:cs typeface="Times New Roman"/>
            </a:rPr>
            <a:t>phía</a:t>
          </a:r>
          <a:r>
            <a:rPr lang="en-US" sz="1550" kern="1200" dirty="0">
              <a:latin typeface="Cambria" pitchFamily="18" charset="0"/>
              <a:ea typeface="Cambria" pitchFamily="18" charset="0"/>
              <a:cs typeface="Times New Roman"/>
            </a:rPr>
            <a:t> </a:t>
          </a:r>
          <a:r>
            <a:rPr lang="vi-VN" sz="1550" kern="1200" dirty="0">
              <a:latin typeface="Cambria" pitchFamily="18" charset="0"/>
              <a:ea typeface="Cambria" pitchFamily="18" charset="0"/>
              <a:cs typeface="Times New Roman"/>
            </a:rPr>
            <a:t>đông của bán đảo Đông Dương, gần trung tâm khu vực Đông Nam Á.</a:t>
          </a:r>
          <a:endParaRPr lang="en-US" sz="1550" kern="1200" dirty="0">
            <a:latin typeface="Cambria" pitchFamily="18" charset="0"/>
            <a:ea typeface="Cambria" pitchFamily="18" charset="0"/>
          </a:endParaRPr>
        </a:p>
      </dsp:txBody>
      <dsp:txXfrm>
        <a:off x="1951308" y="433005"/>
        <a:ext cx="2515947" cy="796004"/>
      </dsp:txXfrm>
    </dsp:sp>
    <dsp:sp modelId="{DFC54CEB-618F-4D97-9C35-5869ED67EB8E}">
      <dsp:nvSpPr>
        <dsp:cNvPr id="0" name=""/>
        <dsp:cNvSpPr/>
      </dsp:nvSpPr>
      <dsp:spPr>
        <a:xfrm>
          <a:off x="1942549" y="1344105"/>
          <a:ext cx="2533465" cy="57627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vi-VN" sz="1550" kern="1200" dirty="0">
              <a:latin typeface="Cambria" pitchFamily="18" charset="0"/>
              <a:ea typeface="Cambria" pitchFamily="18" charset="0"/>
              <a:cs typeface="Times New Roman"/>
            </a:rPr>
            <a:t>Cầu nối giữa Đông Nam Á lục địa và hải đảo.</a:t>
          </a:r>
        </a:p>
      </dsp:txBody>
      <dsp:txXfrm>
        <a:off x="1970680" y="1372236"/>
        <a:ext cx="2477203" cy="520010"/>
      </dsp:txXfrm>
    </dsp:sp>
    <dsp:sp modelId="{5FCA34F1-BC5D-4D77-9130-98B9A4B048B9}">
      <dsp:nvSpPr>
        <dsp:cNvPr id="0" name=""/>
        <dsp:cNvSpPr/>
      </dsp:nvSpPr>
      <dsp:spPr>
        <a:xfrm>
          <a:off x="1942549" y="1992411"/>
          <a:ext cx="2533465" cy="63433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vi-VN" sz="1550" kern="1200" dirty="0">
              <a:latin typeface="Cambria" pitchFamily="18" charset="0"/>
              <a:ea typeface="Cambria" pitchFamily="18" charset="0"/>
              <a:cs typeface="Times New Roman"/>
            </a:rPr>
            <a:t>Nằm ở vị trí nội chí tuyến trong khu vực châu Á gió mùa.</a:t>
          </a:r>
        </a:p>
      </dsp:txBody>
      <dsp:txXfrm>
        <a:off x="1973514" y="2023376"/>
        <a:ext cx="2471535" cy="572401"/>
      </dsp:txXfrm>
    </dsp:sp>
    <dsp:sp modelId="{92D7A937-18AD-4590-9031-EA91033EBF4B}">
      <dsp:nvSpPr>
        <dsp:cNvPr id="0" name=""/>
        <dsp:cNvSpPr/>
      </dsp:nvSpPr>
      <dsp:spPr>
        <a:xfrm>
          <a:off x="1942549" y="2698777"/>
          <a:ext cx="2533465" cy="73688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vi-VN" sz="1550" kern="1200" dirty="0">
              <a:latin typeface="Cambria" pitchFamily="18" charset="0"/>
              <a:ea typeface="Cambria" pitchFamily="18" charset="0"/>
              <a:cs typeface="Times New Roman"/>
            </a:rPr>
            <a:t>Nằm trên ngã tư đường hàng hải và hàng không quốc tế.</a:t>
          </a:r>
        </a:p>
      </dsp:txBody>
      <dsp:txXfrm>
        <a:off x="1978521" y="2734749"/>
        <a:ext cx="2461521" cy="6649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06-09-2024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 xmlns:a16="http://schemas.microsoft.com/office/drawing/2014/main" id="{21EC078A-B771-456D-BBA2-BDD50ABC4E6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 xmlns:a16="http://schemas.microsoft.com/office/drawing/2014/main" id="{A9DD8023-B7E8-41EF-B5DB-464AA30189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 xmlns:a16="http://schemas.microsoft.com/office/drawing/2014/main" id="{F2855F93-94AE-4CA5-B21C-60877A4B3A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760379E5-0F5A-4744-A802-0DF17AC8E5BA}" type="slidenum">
              <a:rPr lang="en-US" altLang="en-US" sz="1200" smtClean="0"/>
              <a:pPr/>
              <a:t>2</a:t>
            </a:fld>
            <a:endParaRPr lang="en-US" altLang="en-US" sz="1200"/>
          </a:p>
        </p:txBody>
      </p:sp>
    </p:spTree>
    <p:extLst>
      <p:ext uri="{BB962C8B-B14F-4D97-AF65-F5344CB8AC3E}">
        <p14:creationId xmlns:p14="http://schemas.microsoft.com/office/powerpoint/2010/main" val="1212688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3</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06-09-2024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06-09-2024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06-09-2024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06-09-2024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06-09-2024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06-09-2024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06-09-2024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06-09-2024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06-09-2024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06-09-2024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06-09-2024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06-09-2024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1.pn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3.jpeg"/></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1.png"/><Relationship Id="rId10" Type="http://schemas.openxmlformats.org/officeDocument/2006/relationships/image" Target="../media/image29.png"/><Relationship Id="rId4" Type="http://schemas.openxmlformats.org/officeDocument/2006/relationships/image" Target="../media/image20.jpeg"/><Relationship Id="rId9" Type="http://schemas.openxmlformats.org/officeDocument/2006/relationships/image" Target="../media/image23.jpe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png"/><Relationship Id="rId7" Type="http://schemas.openxmlformats.org/officeDocument/2006/relationships/image" Target="../media/image22.png"/><Relationship Id="rId12" Type="http://schemas.microsoft.com/office/2007/relationships/hdphoto" Target="../media/hdphoto7.wdp"/><Relationship Id="rId2" Type="http://schemas.openxmlformats.org/officeDocument/2006/relationships/image" Target="../media/image1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30.png"/><Relationship Id="rId5" Type="http://schemas.openxmlformats.org/officeDocument/2006/relationships/image" Target="../media/image21.png"/><Relationship Id="rId10" Type="http://schemas.openxmlformats.org/officeDocument/2006/relationships/image" Target="../media/image29.png"/><Relationship Id="rId4" Type="http://schemas.openxmlformats.org/officeDocument/2006/relationships/image" Target="../media/image20.jpeg"/><Relationship Id="rId9" Type="http://schemas.openxmlformats.org/officeDocument/2006/relationships/image" Target="../media/image23.jpe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png"/><Relationship Id="rId7" Type="http://schemas.openxmlformats.org/officeDocument/2006/relationships/image" Target="../media/image22.png"/><Relationship Id="rId12" Type="http://schemas.openxmlformats.org/officeDocument/2006/relationships/image" Target="../media/image32.png"/><Relationship Id="rId2" Type="http://schemas.openxmlformats.org/officeDocument/2006/relationships/image" Target="../media/image1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8.wdp"/><Relationship Id="rId5" Type="http://schemas.openxmlformats.org/officeDocument/2006/relationships/image" Target="../media/image21.png"/><Relationship Id="rId10" Type="http://schemas.openxmlformats.org/officeDocument/2006/relationships/image" Target="../media/image31.png"/><Relationship Id="rId4" Type="http://schemas.openxmlformats.org/officeDocument/2006/relationships/image" Target="../media/image20.jpeg"/><Relationship Id="rId9"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4.png"/><Relationship Id="rId7" Type="http://schemas.openxmlformats.org/officeDocument/2006/relationships/image" Target="../media/image35.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0.jpe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4.png"/><Relationship Id="rId7" Type="http://schemas.openxmlformats.org/officeDocument/2006/relationships/diagramQuickStyle" Target="../diagrams/quickStyle3.xml"/><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3.png"/><Relationship Id="rId4" Type="http://schemas.openxmlformats.org/officeDocument/2006/relationships/image" Target="../media/image20.jpeg"/><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4.png"/><Relationship Id="rId7" Type="http://schemas.openxmlformats.org/officeDocument/2006/relationships/diagramQuickStyle" Target="../diagrams/quickStyle4.xml"/><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3.png"/><Relationship Id="rId4" Type="http://schemas.openxmlformats.org/officeDocument/2006/relationships/image" Target="../media/image20.jpeg"/><Relationship Id="rId9" Type="http://schemas.microsoft.com/office/2007/relationships/diagramDrawing" Target="../diagrams/drawing4.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4.png"/><Relationship Id="rId7" Type="http://schemas.openxmlformats.org/officeDocument/2006/relationships/image" Target="../media/image43.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NULL"/><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jpeg"/><Relationship Id="rId5" Type="http://schemas.microsoft.com/office/2007/relationships/hdphoto" Target="../media/hdphoto1.wdp"/><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10.wdp"/><Relationship Id="rId5" Type="http://schemas.openxmlformats.org/officeDocument/2006/relationships/image" Target="../media/image21.png"/><Relationship Id="rId10" Type="http://schemas.openxmlformats.org/officeDocument/2006/relationships/image" Target="../media/image45.png"/><Relationship Id="rId4" Type="http://schemas.openxmlformats.org/officeDocument/2006/relationships/image" Target="../media/image20.jpeg"/><Relationship Id="rId9" Type="http://schemas.openxmlformats.org/officeDocument/2006/relationships/image" Target="../media/image44.jpeg"/></Relationships>
</file>

<file path=ppt/slides/_rels/slide21.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diagramColors" Target="../diagrams/colors5.xml"/><Relationship Id="rId3" Type="http://schemas.openxmlformats.org/officeDocument/2006/relationships/image" Target="../media/image14.png"/><Relationship Id="rId7" Type="http://schemas.openxmlformats.org/officeDocument/2006/relationships/image" Target="../media/image22.png"/><Relationship Id="rId12" Type="http://schemas.openxmlformats.org/officeDocument/2006/relationships/diagramQuickStyle" Target="../diagrams/quickStyle5.xml"/><Relationship Id="rId2" Type="http://schemas.openxmlformats.org/officeDocument/2006/relationships/image" Target="../media/image1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diagramLayout" Target="../diagrams/layout5.xml"/><Relationship Id="rId5" Type="http://schemas.openxmlformats.org/officeDocument/2006/relationships/image" Target="../media/image21.png"/><Relationship Id="rId10" Type="http://schemas.openxmlformats.org/officeDocument/2006/relationships/diagramData" Target="../diagrams/data5.xml"/><Relationship Id="rId4" Type="http://schemas.openxmlformats.org/officeDocument/2006/relationships/image" Target="../media/image20.jpeg"/><Relationship Id="rId9" Type="http://schemas.openxmlformats.org/officeDocument/2006/relationships/image" Target="../media/image44.jpeg"/><Relationship Id="rId14" Type="http://schemas.microsoft.com/office/2007/relationships/diagramDrawing" Target="../diagrams/drawing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diagramLayout" Target="../diagrams/layout1.xml"/><Relationship Id="rId3" Type="http://schemas.openxmlformats.org/officeDocument/2006/relationships/image" Target="../media/image14.png"/><Relationship Id="rId7" Type="http://schemas.openxmlformats.org/officeDocument/2006/relationships/image" Target="../media/image22.png"/><Relationship Id="rId12" Type="http://schemas.openxmlformats.org/officeDocument/2006/relationships/diagramData" Target="../diagrams/data1.xml"/><Relationship Id="rId2" Type="http://schemas.openxmlformats.org/officeDocument/2006/relationships/image" Target="../media/image19.png"/><Relationship Id="rId16" Type="http://schemas.microsoft.com/office/2007/relationships/diagramDrawing" Target="../diagrams/drawing1.xml"/><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21.png"/><Relationship Id="rId15" Type="http://schemas.openxmlformats.org/officeDocument/2006/relationships/diagramColors" Target="../diagrams/colors1.xml"/><Relationship Id="rId10" Type="http://schemas.openxmlformats.org/officeDocument/2006/relationships/image" Target="../media/image24.png"/><Relationship Id="rId4" Type="http://schemas.openxmlformats.org/officeDocument/2006/relationships/image" Target="../media/image20.jpeg"/><Relationship Id="rId9" Type="http://schemas.openxmlformats.org/officeDocument/2006/relationships/image" Target="../media/image23.jpeg"/><Relationship Id="rId1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1.pn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3.jpe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1.pn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diagramQuickStyle" Target="../diagrams/quickStyle2.xml"/><Relationship Id="rId3" Type="http://schemas.openxmlformats.org/officeDocument/2006/relationships/image" Target="../media/image14.png"/><Relationship Id="rId7" Type="http://schemas.openxmlformats.org/officeDocument/2006/relationships/image" Target="../media/image22.png"/><Relationship Id="rId12" Type="http://schemas.openxmlformats.org/officeDocument/2006/relationships/diagramLayout" Target="../diagrams/layout2.xml"/><Relationship Id="rId2" Type="http://schemas.openxmlformats.org/officeDocument/2006/relationships/image" Target="../media/image1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diagramData" Target="../diagrams/data2.xml"/><Relationship Id="rId5" Type="http://schemas.openxmlformats.org/officeDocument/2006/relationships/image" Target="../media/image21.png"/><Relationship Id="rId15" Type="http://schemas.microsoft.com/office/2007/relationships/diagramDrawing" Target="../diagrams/drawing2.xml"/><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3.jpeg"/><Relationship Id="rId14" Type="http://schemas.openxmlformats.org/officeDocument/2006/relationships/diagramColors" Target="../diagrams/colors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err="1">
                <a:solidFill>
                  <a:srgbClr val="FF0000"/>
                </a:solidFill>
                <a:latin typeface="Cambria" pitchFamily="18" charset="0"/>
                <a:ea typeface="Cambria" pitchFamily="18" charset="0"/>
              </a:rPr>
              <a:t>KHỞI</a:t>
            </a:r>
            <a:r>
              <a:rPr lang="en-US" b="1">
                <a:solidFill>
                  <a:srgbClr val="FF0000"/>
                </a:solidFill>
                <a:latin typeface="Cambria" pitchFamily="18" charset="0"/>
                <a:ea typeface="Cambria" pitchFamily="18" charset="0"/>
              </a:rPr>
              <a:t> </a:t>
            </a:r>
            <a:r>
              <a:rPr lang="en-US" b="1" smtClean="0">
                <a:solidFill>
                  <a:srgbClr val="FF0000"/>
                </a:solidFill>
                <a:latin typeface="Cambria" pitchFamily="18" charset="0"/>
                <a:ea typeface="Cambria" pitchFamily="18" charset="0"/>
              </a:rPr>
              <a:t>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a:t>
            </a:r>
            <a:r>
              <a:rPr lang="vi-VN" sz="2400" i="1" dirty="0">
                <a:solidFill>
                  <a:srgbClr val="FF0000"/>
                </a:solidFill>
                <a:latin typeface="Cambria" pitchFamily="18" charset="0"/>
                <a:ea typeface="Cambria" pitchFamily="18" charset="0"/>
              </a:rPr>
              <a:t>các quốc kì trên theo thứ tự từ 1 đến 6, cho biết tên quốc gia tương ứng với mỗi quốc kì trên</a:t>
            </a:r>
            <a:r>
              <a:rPr lang="en-US" sz="2400" i="1" dirty="0">
                <a:solidFill>
                  <a:srgbClr val="FF0000"/>
                </a:solidFill>
                <a:latin typeface="Cambria" pitchFamily="18" charset="0"/>
                <a:ea typeface="Cambria" pitchFamily="18" charset="0"/>
              </a:rPr>
              <a:t>.</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Quốc kỳ Cộng hòa Nhân dân Trung Hoa – Wikipedia tiếng Việt"/>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905000"/>
            <a:ext cx="2667000" cy="1828800"/>
          </a:xfrm>
          <a:prstGeom prst="rect">
            <a:avLst/>
          </a:prstGeom>
          <a:noFill/>
          <a:ln>
            <a:noFill/>
          </a:ln>
        </p:spPr>
      </p:pic>
      <p:pic>
        <p:nvPicPr>
          <p:cNvPr id="7" name="Picture 6" descr="Quốc kỳ Việt Nam – Wikipedia tiếng Việt"/>
          <p:cNvPicPr/>
          <p:nvPr/>
        </p:nvPicPr>
        <p:blipFill>
          <a:blip r:embed="rId5">
            <a:extLst>
              <a:ext uri="{28A0092B-C50C-407E-A947-70E740481C1C}">
                <a14:useLocalDpi xmlns:a14="http://schemas.microsoft.com/office/drawing/2010/main" val="0"/>
              </a:ext>
            </a:extLst>
          </a:blip>
          <a:srcRect/>
          <a:stretch>
            <a:fillRect/>
          </a:stretch>
        </p:blipFill>
        <p:spPr bwMode="auto">
          <a:xfrm>
            <a:off x="335216" y="1905000"/>
            <a:ext cx="2636584" cy="1828800"/>
          </a:xfrm>
          <a:prstGeom prst="rect">
            <a:avLst/>
          </a:prstGeom>
          <a:noFill/>
          <a:ln>
            <a:noFill/>
          </a:ln>
        </p:spPr>
      </p:pic>
      <p:pic>
        <p:nvPicPr>
          <p:cNvPr id="8" name="Picture 7" descr="Cờ Lào Hình minh họa Sẵn có - Tải xuống Hình ảnh Ngay bây giờ - Biểu tượng  - Ký hiệu chữ viết, Biểu tượng - Đồ thủ công, Bảng thông báo - Ký hiệu -  iStock"/>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905000"/>
            <a:ext cx="2743200" cy="1828800"/>
          </a:xfrm>
          <a:prstGeom prst="rect">
            <a:avLst/>
          </a:prstGeom>
          <a:noFill/>
          <a:ln>
            <a:noFill/>
          </a:ln>
        </p:spPr>
      </p:pic>
      <p:pic>
        <p:nvPicPr>
          <p:cNvPr id="9" name="Picture 8" descr="Quốc kỳ Campuchia – Wikipedia tiếng Việt"/>
          <p:cNvPicPr/>
          <p:nvPr/>
        </p:nvPicPr>
        <p:blipFill>
          <a:blip r:embed="rId7">
            <a:extLst>
              <a:ext uri="{28A0092B-C50C-407E-A947-70E740481C1C}">
                <a14:useLocalDpi xmlns:a14="http://schemas.microsoft.com/office/drawing/2010/main" val="0"/>
              </a:ext>
            </a:extLst>
          </a:blip>
          <a:srcRect/>
          <a:stretch>
            <a:fillRect/>
          </a:stretch>
        </p:blipFill>
        <p:spPr bwMode="auto">
          <a:xfrm>
            <a:off x="350424" y="4419600"/>
            <a:ext cx="2636584" cy="1752600"/>
          </a:xfrm>
          <a:prstGeom prst="rect">
            <a:avLst/>
          </a:prstGeom>
          <a:noFill/>
          <a:ln>
            <a:noFill/>
          </a:ln>
        </p:spPr>
      </p:pic>
      <p:pic>
        <p:nvPicPr>
          <p:cNvPr id="10" name="Picture 9" descr="Đúng, hình 2 là quốc kỳ Ấn Độ - VnExpres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0400" y="4419600"/>
            <a:ext cx="2667000" cy="1752600"/>
          </a:xfrm>
          <a:prstGeom prst="rect">
            <a:avLst/>
          </a:prstGeom>
          <a:noFill/>
          <a:ln>
            <a:noFill/>
          </a:ln>
        </p:spPr>
      </p:pic>
      <p:pic>
        <p:nvPicPr>
          <p:cNvPr id="11" name="Picture 10" descr="Quốc kỳ Thổ Nhĩ Kỳ – Wikipedia tiếng Việt"/>
          <p:cNvPicPr/>
          <p:nvPr/>
        </p:nvPicPr>
        <p:blipFill>
          <a:blip r:embed="rId9">
            <a:extLst>
              <a:ext uri="{28A0092B-C50C-407E-A947-70E740481C1C}">
                <a14:useLocalDpi xmlns:a14="http://schemas.microsoft.com/office/drawing/2010/main" val="0"/>
              </a:ext>
            </a:extLst>
          </a:blip>
          <a:srcRect/>
          <a:stretch>
            <a:fillRect/>
          </a:stretch>
        </p:blipFill>
        <p:spPr bwMode="auto">
          <a:xfrm>
            <a:off x="6134100" y="4419600"/>
            <a:ext cx="2705100" cy="1752600"/>
          </a:xfrm>
          <a:prstGeom prst="rect">
            <a:avLst/>
          </a:prstGeom>
          <a:noFill/>
          <a:ln>
            <a:noFill/>
          </a:ln>
        </p:spPr>
      </p:pic>
      <p:sp>
        <p:nvSpPr>
          <p:cNvPr id="5" name="TextBox 4"/>
          <p:cNvSpPr txBox="1"/>
          <p:nvPr/>
        </p:nvSpPr>
        <p:spPr>
          <a:xfrm>
            <a:off x="228600" y="38100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1. </a:t>
            </a:r>
            <a:r>
              <a:rPr lang="en-US" sz="2400" b="1" dirty="0" err="1">
                <a:latin typeface="Cambria" pitchFamily="18" charset="0"/>
                <a:ea typeface="Cambria" pitchFamily="18" charset="0"/>
              </a:rPr>
              <a:t>Việt</a:t>
            </a:r>
            <a:r>
              <a:rPr lang="en-US" sz="2400" b="1" dirty="0">
                <a:latin typeface="Cambria" pitchFamily="18" charset="0"/>
                <a:ea typeface="Cambria" pitchFamily="18" charset="0"/>
              </a:rPr>
              <a:t> Nam </a:t>
            </a:r>
          </a:p>
        </p:txBody>
      </p:sp>
      <p:sp>
        <p:nvSpPr>
          <p:cNvPr id="13" name="TextBox 12"/>
          <p:cNvSpPr txBox="1"/>
          <p:nvPr/>
        </p:nvSpPr>
        <p:spPr>
          <a:xfrm>
            <a:off x="335216" y="63246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4. Cam-</a:t>
            </a:r>
            <a:r>
              <a:rPr lang="en-US" sz="2400" b="1" dirty="0" err="1">
                <a:latin typeface="Cambria" pitchFamily="18" charset="0"/>
                <a:ea typeface="Cambria" pitchFamily="18" charset="0"/>
              </a:rPr>
              <a:t>pu</a:t>
            </a:r>
            <a:r>
              <a:rPr lang="en-US" sz="2400" b="1" dirty="0">
                <a:latin typeface="Cambria" pitchFamily="18" charset="0"/>
                <a:ea typeface="Cambria" pitchFamily="18" charset="0"/>
              </a:rPr>
              <a:t>-chia </a:t>
            </a:r>
          </a:p>
        </p:txBody>
      </p:sp>
      <p:sp>
        <p:nvSpPr>
          <p:cNvPr id="14" name="TextBox 13"/>
          <p:cNvSpPr txBox="1"/>
          <p:nvPr/>
        </p:nvSpPr>
        <p:spPr>
          <a:xfrm>
            <a:off x="3200400" y="38100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2. </a:t>
            </a:r>
            <a:r>
              <a:rPr lang="en-US" sz="2400" b="1" dirty="0" err="1">
                <a:latin typeface="Cambria" pitchFamily="18" charset="0"/>
                <a:ea typeface="Cambria" pitchFamily="18" charset="0"/>
              </a:rPr>
              <a:t>Trung</a:t>
            </a:r>
            <a:r>
              <a:rPr lang="en-US" sz="2400" b="1" dirty="0">
                <a:latin typeface="Cambria" pitchFamily="18" charset="0"/>
                <a:ea typeface="Cambria" pitchFamily="18" charset="0"/>
              </a:rPr>
              <a:t> </a:t>
            </a:r>
            <a:r>
              <a:rPr lang="en-US" sz="2400" b="1" dirty="0" err="1">
                <a:latin typeface="Cambria" pitchFamily="18" charset="0"/>
                <a:ea typeface="Cambria" pitchFamily="18" charset="0"/>
              </a:rPr>
              <a:t>Quốc</a:t>
            </a:r>
            <a:r>
              <a:rPr lang="en-US" sz="2400" b="1" dirty="0">
                <a:latin typeface="Cambria" pitchFamily="18" charset="0"/>
                <a:ea typeface="Cambria" pitchFamily="18" charset="0"/>
              </a:rPr>
              <a:t> </a:t>
            </a:r>
          </a:p>
        </p:txBody>
      </p:sp>
      <p:sp>
        <p:nvSpPr>
          <p:cNvPr id="15" name="TextBox 14"/>
          <p:cNvSpPr txBox="1"/>
          <p:nvPr/>
        </p:nvSpPr>
        <p:spPr>
          <a:xfrm>
            <a:off x="6105525" y="38100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3. </a:t>
            </a:r>
            <a:r>
              <a:rPr lang="en-US" sz="2400" b="1" dirty="0" err="1">
                <a:latin typeface="Cambria" pitchFamily="18" charset="0"/>
                <a:ea typeface="Cambria" pitchFamily="18" charset="0"/>
              </a:rPr>
              <a:t>Lào</a:t>
            </a:r>
            <a:r>
              <a:rPr lang="en-US" sz="2400" b="1" dirty="0">
                <a:latin typeface="Cambria" pitchFamily="18" charset="0"/>
                <a:ea typeface="Cambria" pitchFamily="18" charset="0"/>
              </a:rPr>
              <a:t> </a:t>
            </a:r>
          </a:p>
        </p:txBody>
      </p:sp>
      <p:sp>
        <p:nvSpPr>
          <p:cNvPr id="16" name="TextBox 15"/>
          <p:cNvSpPr txBox="1"/>
          <p:nvPr/>
        </p:nvSpPr>
        <p:spPr>
          <a:xfrm>
            <a:off x="3200400" y="6324599"/>
            <a:ext cx="2590800" cy="461665"/>
          </a:xfrm>
          <a:prstGeom prst="rect">
            <a:avLst/>
          </a:prstGeom>
          <a:noFill/>
        </p:spPr>
        <p:txBody>
          <a:bodyPr wrap="square" rtlCol="0">
            <a:spAutoFit/>
          </a:bodyPr>
          <a:lstStyle/>
          <a:p>
            <a:r>
              <a:rPr lang="en-US" sz="2400" b="1" dirty="0">
                <a:latin typeface="Cambria" pitchFamily="18" charset="0"/>
                <a:ea typeface="Cambria" pitchFamily="18" charset="0"/>
              </a:rPr>
              <a:t>5. </a:t>
            </a:r>
            <a:r>
              <a:rPr lang="en-US" sz="2400" b="1" dirty="0" err="1">
                <a:latin typeface="Cambria" pitchFamily="18" charset="0"/>
                <a:ea typeface="Cambria" pitchFamily="18" charset="0"/>
              </a:rPr>
              <a:t>Ấn</a:t>
            </a:r>
            <a:r>
              <a:rPr lang="en-US" sz="2400" b="1" dirty="0">
                <a:latin typeface="Cambria" pitchFamily="18" charset="0"/>
                <a:ea typeface="Cambria" pitchFamily="18" charset="0"/>
              </a:rPr>
              <a:t> </a:t>
            </a:r>
            <a:r>
              <a:rPr lang="en-US" sz="2400" b="1" dirty="0" err="1">
                <a:latin typeface="Cambria" pitchFamily="18" charset="0"/>
                <a:ea typeface="Cambria" pitchFamily="18" charset="0"/>
              </a:rPr>
              <a:t>Độ</a:t>
            </a:r>
            <a:r>
              <a:rPr lang="en-US" sz="2400" b="1" dirty="0">
                <a:latin typeface="Cambria" pitchFamily="18" charset="0"/>
                <a:ea typeface="Cambria" pitchFamily="18" charset="0"/>
              </a:rPr>
              <a:t> </a:t>
            </a:r>
          </a:p>
        </p:txBody>
      </p:sp>
      <p:sp>
        <p:nvSpPr>
          <p:cNvPr id="17" name="TextBox 16"/>
          <p:cNvSpPr txBox="1"/>
          <p:nvPr/>
        </p:nvSpPr>
        <p:spPr>
          <a:xfrm>
            <a:off x="6134100" y="6324598"/>
            <a:ext cx="2590800" cy="461665"/>
          </a:xfrm>
          <a:prstGeom prst="rect">
            <a:avLst/>
          </a:prstGeom>
          <a:noFill/>
        </p:spPr>
        <p:txBody>
          <a:bodyPr wrap="square" rtlCol="0">
            <a:spAutoFit/>
          </a:bodyPr>
          <a:lstStyle/>
          <a:p>
            <a:r>
              <a:rPr lang="en-US" sz="2400" b="1" dirty="0">
                <a:latin typeface="Cambria" pitchFamily="18" charset="0"/>
                <a:ea typeface="Cambria" pitchFamily="18" charset="0"/>
              </a:rPr>
              <a:t>6. </a:t>
            </a:r>
            <a:r>
              <a:rPr lang="en-US" sz="2400" b="1" dirty="0" err="1">
                <a:latin typeface="Cambria" pitchFamily="18" charset="0"/>
                <a:ea typeface="Cambria" pitchFamily="18" charset="0"/>
              </a:rPr>
              <a:t>Thổ</a:t>
            </a:r>
            <a:r>
              <a:rPr lang="en-US" sz="2400" b="1" dirty="0">
                <a:latin typeface="Cambria" pitchFamily="18" charset="0"/>
                <a:ea typeface="Cambria" pitchFamily="18" charset="0"/>
              </a:rPr>
              <a:t> </a:t>
            </a:r>
            <a:r>
              <a:rPr lang="en-US" sz="2400" b="1" dirty="0" err="1">
                <a:latin typeface="Cambria" pitchFamily="18" charset="0"/>
                <a:ea typeface="Cambria" pitchFamily="18" charset="0"/>
              </a:rPr>
              <a:t>Nhĩ</a:t>
            </a:r>
            <a:r>
              <a:rPr lang="en-US" sz="2400" b="1" dirty="0">
                <a:latin typeface="Cambria" pitchFamily="18" charset="0"/>
                <a:ea typeface="Cambria" pitchFamily="18" charset="0"/>
              </a:rPr>
              <a:t> </a:t>
            </a:r>
            <a:r>
              <a:rPr lang="en-US" sz="2400" b="1" dirty="0" err="1">
                <a:latin typeface="Cambria" pitchFamily="18" charset="0"/>
                <a:ea typeface="Cambria" pitchFamily="18" charset="0"/>
              </a:rPr>
              <a:t>Kì</a:t>
            </a:r>
            <a:r>
              <a:rPr lang="en-US" sz="2400" b="1" dirty="0">
                <a:latin typeface="Cambria" pitchFamily="18" charset="0"/>
                <a:ea typeface="Cambria" pitchFamily="18" charset="0"/>
              </a:rPr>
              <a:t> </a:t>
            </a:r>
          </a:p>
        </p:txBody>
      </p:sp>
    </p:spTree>
    <p:extLst>
      <p:ext uri="{BB962C8B-B14F-4D97-AF65-F5344CB8AC3E}">
        <p14:creationId xmlns:p14="http://schemas.microsoft.com/office/powerpoint/2010/main" val="178369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randombar(horizont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9019"/>
            <a:ext cx="3657601" cy="3046988"/>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hành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chính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Việt</a:t>
            </a:r>
            <a:r>
              <a:rPr lang="en-US" sz="2400" i="1" dirty="0">
                <a:solidFill>
                  <a:srgbClr val="FF0000"/>
                </a:solidFill>
                <a:latin typeface="Cambria" panose="02040503050406030204" pitchFamily="18" charset="0"/>
                <a:ea typeface="Cambria" panose="02040503050406030204" pitchFamily="18" charset="0"/>
              </a:rPr>
              <a:t> Nam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x</a:t>
            </a:r>
            <a:r>
              <a:rPr lang="vi-VN" sz="2400" i="1" dirty="0">
                <a:solidFill>
                  <a:srgbClr val="FF0000"/>
                </a:solidFill>
                <a:latin typeface="Cambria" panose="02040503050406030204" pitchFamily="18" charset="0"/>
                <a:ea typeface="Cambria" panose="02040503050406030204" pitchFamily="18" charset="0"/>
              </a:rPr>
              <a:t>ác định đường bờ biển của nước ta. Đường bờ biển nước ta dài bao nhiêu km? Nước ta có bao nhiêu tỉnh, thành phố giáp biển?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724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876800"/>
            <a:ext cx="3657601" cy="1200329"/>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Đường bờ biển nước ta dài 3260km, có 28/63 tỉnh, thành phố giáp biển.</a:t>
            </a: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5" name="Freeform 34"/>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00590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a:t>
            </a:r>
            <a:r>
              <a:rPr lang="vi-VN"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v</a:t>
            </a:r>
            <a:r>
              <a:rPr lang="vi-VN" sz="2400" i="1" dirty="0">
                <a:solidFill>
                  <a:srgbClr val="FF0000"/>
                </a:solidFill>
                <a:latin typeface="Cambria" panose="02040503050406030204" pitchFamily="18" charset="0"/>
                <a:ea typeface="Cambria" panose="02040503050406030204" pitchFamily="18" charset="0"/>
              </a:rPr>
              <a:t>ùng biển nước ta thuộc Biển nào? có diện tích bao nhiêu và gấp mấy lần diện tích đất liền?</a:t>
            </a:r>
            <a:r>
              <a:rPr lang="en-US" sz="2400" i="1" dirty="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19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4297740"/>
            <a:ext cx="3657601" cy="1569660"/>
          </a:xfrm>
          <a:prstGeom prst="rect">
            <a:avLst/>
          </a:prstGeom>
          <a:solidFill>
            <a:srgbClr val="FFCCFF"/>
          </a:solidFill>
          <a:ln w="12700">
            <a:solidFill>
              <a:srgbClr val="0070C0"/>
            </a:solidFill>
          </a:ln>
        </p:spPr>
        <p:txBody>
          <a:bodyPr wrap="square">
            <a:spAutoFit/>
          </a:bodyPr>
          <a:lstStyle/>
          <a:p>
            <a:pPr algn="just"/>
            <a:r>
              <a:rPr lang="nl-NL" sz="2400" dirty="0">
                <a:latin typeface="Cambria" pitchFamily="18" charset="0"/>
                <a:ea typeface="Cambria" pitchFamily="18" charset="0"/>
              </a:rPr>
              <a:t>Vùng biển nước ta ở Biển Đông có 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gấp hơn 3 lần diện tích đất liền.</a:t>
            </a:r>
            <a:endParaRPr lang="vi-VN" sz="24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51461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239000" y="3566815"/>
            <a:ext cx="1371600" cy="369332"/>
          </a:xfrm>
          <a:prstGeom prst="rect">
            <a:avLst/>
          </a:prstGeom>
          <a:noFill/>
        </p:spPr>
        <p:txBody>
          <a:bodyPr wrap="square" rtlCol="0">
            <a:spAutoFit/>
          </a:bodyPr>
          <a:lstStyle/>
          <a:p>
            <a:r>
              <a:rPr lang="en-US" dirty="0">
                <a:solidFill>
                  <a:srgbClr val="FFFF00"/>
                </a:solidFill>
                <a:latin typeface="Cambria" pitchFamily="18" charset="0"/>
                <a:ea typeface="Cambria" pitchFamily="18" charset="0"/>
              </a:rPr>
              <a:t>BIỂN ĐÔNG</a:t>
            </a:r>
          </a:p>
        </p:txBody>
      </p:sp>
    </p:spTree>
    <p:extLst>
      <p:ext uri="{BB962C8B-B14F-4D97-AF65-F5344CB8AC3E}">
        <p14:creationId xmlns:p14="http://schemas.microsoft.com/office/powerpoint/2010/main" val="2967031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77541"/>
            <a:ext cx="3657601" cy="2246769"/>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đồ</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hiểu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mình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t</a:t>
            </a:r>
            <a:r>
              <a:rPr lang="vi-VN" sz="2000" i="1" dirty="0">
                <a:solidFill>
                  <a:srgbClr val="FF0000"/>
                </a:solidFill>
                <a:latin typeface="Cambria" panose="02040503050406030204" pitchFamily="18" charset="0"/>
                <a:ea typeface="Cambria" panose="02040503050406030204" pitchFamily="18" charset="0"/>
              </a:rPr>
              <a:t>rong vùng biển nước ta có bao nhiêu đảo lớn nhỏ? Tại sao việc giữ vững chủ quyền của một hòn đảo, dù nhỏ, lại có ý nghĩa</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 rất 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752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683928"/>
            <a:ext cx="3657601" cy="2793072"/>
          </a:xfrm>
          <a:prstGeom prst="rect">
            <a:avLst/>
          </a:prstGeom>
          <a:solidFill>
            <a:srgbClr val="FFCCFF"/>
          </a:solidFill>
          <a:ln w="12700">
            <a:solidFill>
              <a:srgbClr val="0070C0"/>
            </a:solidFill>
          </a:ln>
        </p:spPr>
        <p:txBody>
          <a:bodyPr wrap="square">
            <a:spAutoFit/>
          </a:bodyPr>
          <a:lstStyle/>
          <a:p>
            <a:pPr algn="just"/>
            <a:r>
              <a:rPr lang="vi-VN" sz="1950" dirty="0">
                <a:latin typeface="Cambria" panose="02040503050406030204" pitchFamily="18" charset="0"/>
                <a:ea typeface="Cambria" panose="02040503050406030204" pitchFamily="18" charset="0"/>
              </a:rPr>
              <a:t>- Trong vùng biển nước ta có hàng nghìn đảo lớn nhỏ, trong đó có 2 quần đảo Hoàng Sa và Trường Sa.</a:t>
            </a:r>
          </a:p>
          <a:p>
            <a:pPr algn="just"/>
            <a:r>
              <a:rPr lang="vi-VN" sz="1950" dirty="0">
                <a:latin typeface="Cambria" panose="02040503050406030204" pitchFamily="18" charset="0"/>
                <a:ea typeface="Cambria" panose="02040503050406030204" pitchFamily="18" charset="0"/>
              </a:rPr>
              <a:t>- </a:t>
            </a:r>
            <a:r>
              <a:rPr lang="en-US" sz="1950" dirty="0">
                <a:latin typeface="Cambria" panose="02040503050406030204" pitchFamily="18" charset="0"/>
                <a:ea typeface="Cambria" panose="02040503050406030204" pitchFamily="18" charset="0"/>
              </a:rPr>
              <a:t>Ý</a:t>
            </a:r>
            <a:r>
              <a:rPr lang="vi-VN" sz="1950" dirty="0">
                <a:latin typeface="Cambria" panose="02040503050406030204" pitchFamily="18" charset="0"/>
                <a:ea typeface="Cambria" panose="02040503050406030204" pitchFamily="18" charset="0"/>
              </a:rPr>
              <a:t> nghĩa</a:t>
            </a:r>
            <a:r>
              <a:rPr lang="en-US" sz="1950" dirty="0">
                <a:latin typeface="Cambria" panose="02040503050406030204" pitchFamily="18" charset="0"/>
                <a:ea typeface="Cambria" panose="02040503050406030204" pitchFamily="18" charset="0"/>
              </a:rPr>
              <a:t>:</a:t>
            </a:r>
            <a:r>
              <a:rPr lang="vi-VN" sz="1950" dirty="0">
                <a:latin typeface="Cambria" panose="02040503050406030204" pitchFamily="18" charset="0"/>
                <a:ea typeface="Cambria" panose="02040503050406030204" pitchFamily="18" charset="0"/>
              </a:rPr>
              <a:t> là cơ sở để khẳng định chủ quyền của nước ta đối với vùng biển và thềm lục địa quanh đảo, khẳng định lãnh thổ thống nhất toàn vẹn của Việt Nam.</a:t>
            </a: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010400" y="190500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7315200" y="2670818"/>
            <a:ext cx="1191570" cy="1238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67200"/>
            <a:ext cx="3528124" cy="22666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6805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0668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hình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ảnh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sơ</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đồ</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cho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biết</a:t>
            </a:r>
            <a:r>
              <a:rPr lang="en-US" sz="2300" i="1" dirty="0">
                <a:solidFill>
                  <a:srgbClr val="FF0000"/>
                </a:solidFill>
                <a:latin typeface="Cambria" panose="02040503050406030204" pitchFamily="18" charset="0"/>
                <a:ea typeface="Cambria" panose="02040503050406030204" pitchFamily="18" charset="0"/>
              </a:rPr>
              <a:t> v</a:t>
            </a:r>
            <a:r>
              <a:rPr lang="vi-VN" sz="2300" i="1" dirty="0">
                <a:solidFill>
                  <a:srgbClr val="FF0000"/>
                </a:solidFill>
                <a:latin typeface="Cambria" panose="02040503050406030204" pitchFamily="18" charset="0"/>
                <a:ea typeface="Cambria" panose="02040503050406030204" pitchFamily="18" charset="0"/>
              </a:rPr>
              <a:t>ùng trời </a:t>
            </a:r>
            <a:r>
              <a:rPr lang="en-US" sz="2300" i="1" dirty="0" err="1">
                <a:solidFill>
                  <a:srgbClr val="FF0000"/>
                </a:solidFill>
                <a:latin typeface="Cambria" panose="02040503050406030204" pitchFamily="18" charset="0"/>
                <a:ea typeface="Cambria" panose="02040503050406030204" pitchFamily="18" charset="0"/>
              </a:rPr>
              <a:t>nước</a:t>
            </a:r>
            <a:r>
              <a:rPr lang="en-US" sz="2300" i="1" dirty="0">
                <a:solidFill>
                  <a:srgbClr val="FF0000"/>
                </a:solidFill>
                <a:latin typeface="Cambria" panose="02040503050406030204" pitchFamily="18" charset="0"/>
                <a:ea typeface="Cambria" panose="02040503050406030204" pitchFamily="18" charset="0"/>
              </a:rPr>
              <a:t> ta </a:t>
            </a:r>
            <a:r>
              <a:rPr lang="vi-VN" sz="2300" i="1" dirty="0">
                <a:solidFill>
                  <a:srgbClr val="FF0000"/>
                </a:solidFill>
                <a:latin typeface="Cambria" panose="02040503050406030204" pitchFamily="18" charset="0"/>
                <a:ea typeface="Cambria" panose="02040503050406030204" pitchFamily="18" charset="0"/>
              </a:rPr>
              <a:t>được xác định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439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962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124200"/>
            <a:ext cx="3657601" cy="3277820"/>
          </a:xfrm>
          <a:prstGeom prst="rect">
            <a:avLst/>
          </a:prstGeom>
          <a:solidFill>
            <a:srgbClr val="FFCCFF"/>
          </a:solidFill>
          <a:ln w="12700">
            <a:solidFill>
              <a:srgbClr val="0070C0"/>
            </a:solidFill>
          </a:ln>
        </p:spPr>
        <p:txBody>
          <a:bodyPr wrap="square">
            <a:spAutoFit/>
          </a:bodyPr>
          <a:lstStyle/>
          <a:p>
            <a:pPr algn="just"/>
            <a:r>
              <a:rPr lang="vi-VN" sz="2300" dirty="0">
                <a:latin typeface="Cambria" panose="02040503050406030204" pitchFamily="18" charset="0"/>
                <a:ea typeface="Cambria" panose="02040503050406030204" pitchFamily="18" charset="0"/>
              </a:rPr>
              <a:t>Vùng trời là khoảng không gian bao trùm lên lãnh thổ nước ta:</a:t>
            </a:r>
          </a:p>
          <a:p>
            <a:pPr algn="just"/>
            <a:r>
              <a:rPr lang="vi-VN" sz="2300" dirty="0">
                <a:latin typeface="Cambria" panose="02040503050406030204" pitchFamily="18" charset="0"/>
                <a:ea typeface="Cambria" panose="02040503050406030204" pitchFamily="18" charset="0"/>
              </a:rPr>
              <a:t>- Trên đất liền được xác định bằng các đường biên giới.</a:t>
            </a:r>
          </a:p>
          <a:p>
            <a:pPr algn="just"/>
            <a:r>
              <a:rPr lang="vi-VN" sz="2300" dirty="0">
                <a:latin typeface="Cambria" panose="02040503050406030204" pitchFamily="18" charset="0"/>
                <a:ea typeface="Cambria" panose="02040503050406030204" pitchFamily="18" charset="0"/>
              </a:rPr>
              <a:t>- Trên biển là ranh giới bên ngoài lãnh hải và không gian trên các đảo.</a:t>
            </a: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05693"/>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04147" y="1262070"/>
            <a:ext cx="3535052" cy="239553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943600" y="3657600"/>
            <a:ext cx="2362200" cy="369332"/>
          </a:xfrm>
          <a:prstGeom prst="rect">
            <a:avLst/>
          </a:prstGeom>
          <a:noFill/>
        </p:spPr>
        <p:txBody>
          <a:bodyPr wrap="square" rtlCol="0">
            <a:spAutoFit/>
          </a:bodyPr>
          <a:lstStyle/>
          <a:p>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trời</a:t>
            </a:r>
            <a:r>
              <a:rPr lang="en-US" dirty="0">
                <a:latin typeface="Cambria" pitchFamily="18" charset="0"/>
                <a:ea typeface="Cambria" pitchFamily="18" charset="0"/>
              </a:rPr>
              <a:t> </a:t>
            </a:r>
            <a:r>
              <a:rPr lang="en-US" dirty="0" err="1">
                <a:latin typeface="Cambria" pitchFamily="18" charset="0"/>
                <a:ea typeface="Cambria" pitchFamily="18" charset="0"/>
              </a:rPr>
              <a:t>Việt</a:t>
            </a:r>
            <a:r>
              <a:rPr lang="en-US" dirty="0">
                <a:latin typeface="Cambria" pitchFamily="18" charset="0"/>
                <a:ea typeface="Cambria" pitchFamily="18" charset="0"/>
              </a:rPr>
              <a:t> Nam</a:t>
            </a:r>
          </a:p>
        </p:txBody>
      </p:sp>
    </p:spTree>
    <p:extLst>
      <p:ext uri="{BB962C8B-B14F-4D97-AF65-F5344CB8AC3E}">
        <p14:creationId xmlns:p14="http://schemas.microsoft.com/office/powerpoint/2010/main" val="1938636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randombar(horizont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9" dur="500"/>
                                        <p:tgtEl>
                                          <p:spTgt spid="3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1"/>
            <a:ext cx="6792509" cy="3352800"/>
          </a:xfrm>
          <a:prstGeom prst="wedgeRoundRectCallout">
            <a:avLst>
              <a:gd name="adj1" fmla="val 47919"/>
              <a:gd name="adj2" fmla="val 6053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86000"/>
            <a:ext cx="6553198" cy="290848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Bao gồm: vùng đất, vùng biển và vùng trời.</a:t>
            </a:r>
          </a:p>
          <a:p>
            <a:pPr algn="just">
              <a:spcBef>
                <a:spcPts val="600"/>
              </a:spcBef>
              <a:spcAft>
                <a:spcPts val="0"/>
              </a:spcAft>
            </a:pPr>
            <a:r>
              <a:rPr lang="vi-VN" sz="2400" b="1" dirty="0">
                <a:latin typeface="Cambria" pitchFamily="18" charset="0"/>
                <a:ea typeface="Cambria" pitchFamily="18" charset="0"/>
                <a:cs typeface="Times New Roman"/>
              </a:rPr>
              <a:t>- Vùng đất: </a:t>
            </a:r>
            <a:r>
              <a:rPr lang="vi-VN" sz="2400" dirty="0">
                <a:latin typeface="Cambria" pitchFamily="18" charset="0"/>
                <a:ea typeface="Cambria" pitchFamily="18" charset="0"/>
                <a:cs typeface="Times New Roman"/>
              </a:rPr>
              <a:t>diện tích 331</a:t>
            </a:r>
            <a:r>
              <a:rPr lang="en-US" sz="2400" dirty="0">
                <a:latin typeface="Cambria" pitchFamily="18" charset="0"/>
                <a:ea typeface="Cambria" pitchFamily="18" charset="0"/>
                <a:cs typeface="Times New Roman"/>
              </a:rPr>
              <a:t>212</a:t>
            </a:r>
            <a:r>
              <a:rPr lang="vi-VN" sz="2400" dirty="0">
                <a:latin typeface="Cambria" pitchFamily="18" charset="0"/>
                <a:ea typeface="Cambria" pitchFamily="18" charset="0"/>
                <a:cs typeface="Times New Roman"/>
              </a:rPr>
              <a:t> km</a:t>
            </a:r>
            <a:r>
              <a:rPr lang="vi-VN" sz="2400" baseline="30000" dirty="0">
                <a:latin typeface="Cambria" pitchFamily="18" charset="0"/>
                <a:ea typeface="Cambria" pitchFamily="18" charset="0"/>
                <a:cs typeface="Times New Roman"/>
              </a:rPr>
              <a:t>2</a:t>
            </a:r>
            <a:r>
              <a:rPr lang="vi-VN" sz="2400" dirty="0">
                <a:latin typeface="Cambria" pitchFamily="18" charset="0"/>
                <a:ea typeface="Cambria" pitchFamily="18" charset="0"/>
                <a:cs typeface="Times New Roman"/>
              </a:rPr>
              <a:t> gồm toàn bộ phần đất liền và các hải đảo.</a:t>
            </a:r>
          </a:p>
          <a:p>
            <a:pPr algn="just">
              <a:spcBef>
                <a:spcPts val="600"/>
              </a:spcBef>
              <a:spcAft>
                <a:spcPts val="0"/>
              </a:spcAft>
            </a:pPr>
            <a:r>
              <a:rPr lang="en-US" sz="2400" b="1" dirty="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Vùng biển </a:t>
            </a:r>
            <a:r>
              <a:rPr lang="nl-NL" sz="2400" dirty="0">
                <a:latin typeface="Cambria" pitchFamily="18" charset="0"/>
                <a:ea typeface="Cambria" pitchFamily="18" charset="0"/>
              </a:rPr>
              <a:t>có 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a:t>
            </a:r>
            <a:r>
              <a:rPr lang="vi-VN" sz="2400" dirty="0">
                <a:latin typeface="Cambria" pitchFamily="18" charset="0"/>
                <a:ea typeface="Cambria" pitchFamily="18" charset="0"/>
              </a:rPr>
              <a:t>gấp hơn 3 lần diện tích đất liền.</a:t>
            </a:r>
            <a:endParaRPr lang="en-US" sz="2400" dirty="0">
              <a:latin typeface="Cambria" pitchFamily="18" charset="0"/>
              <a:ea typeface="Cambria" pitchFamily="18" charset="0"/>
            </a:endParaRPr>
          </a:p>
          <a:p>
            <a:pPr algn="just">
              <a:spcBef>
                <a:spcPts val="600"/>
              </a:spcBef>
              <a:spcAft>
                <a:spcPts val="0"/>
              </a:spcAft>
            </a:pPr>
            <a:r>
              <a:rPr lang="vi-VN" sz="2400" b="1" dirty="0">
                <a:latin typeface="Cambria" pitchFamily="18" charset="0"/>
                <a:ea typeface="Cambria" pitchFamily="18" charset="0"/>
                <a:cs typeface="Times New Roman"/>
              </a:rPr>
              <a:t>- Vùng trời </a:t>
            </a:r>
            <a:r>
              <a:rPr lang="vi-VN" sz="2400" dirty="0">
                <a:latin typeface="Cambria" pitchFamily="18" charset="0"/>
                <a:ea typeface="Cambria" pitchFamily="18" charset="0"/>
                <a:cs typeface="Times New Roman"/>
              </a:rPr>
              <a:t>là khoảng không gian bao trùm lên lãnh thổ nước ta.</a:t>
            </a:r>
          </a:p>
        </p:txBody>
      </p:sp>
    </p:spTree>
    <p:extLst>
      <p:ext uri="{BB962C8B-B14F-4D97-AF65-F5344CB8AC3E}">
        <p14:creationId xmlns:p14="http://schemas.microsoft.com/office/powerpoint/2010/main" val="2782151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
        <p:nvSpPr>
          <p:cNvPr id="22" name="Rectangle 21"/>
          <p:cNvSpPr/>
          <p:nvPr/>
        </p:nvSpPr>
        <p:spPr>
          <a:xfrm>
            <a:off x="228600" y="1290221"/>
            <a:ext cx="3998335" cy="5324535"/>
          </a:xfrm>
          <a:prstGeom prst="rect">
            <a:avLst/>
          </a:prstGeom>
          <a:solidFill>
            <a:srgbClr val="BCFCD4"/>
          </a:solidFill>
          <a:ln>
            <a:solidFill>
              <a:srgbClr val="00B050"/>
            </a:solidFill>
          </a:ln>
        </p:spPr>
        <p:txBody>
          <a:bodyPr wrap="square">
            <a:spAutoFit/>
          </a:bodyPr>
          <a:lstStyle/>
          <a:p>
            <a:pPr algn="ctr"/>
            <a:r>
              <a:rPr lang="en-US" sz="1700" b="1" dirty="0">
                <a:solidFill>
                  <a:srgbClr val="00B050"/>
                </a:solidFill>
                <a:latin typeface="Cambria" panose="02040503050406030204" pitchFamily="18" charset="0"/>
                <a:ea typeface="Cambria" panose="02040503050406030204" pitchFamily="18" charset="0"/>
              </a:rPr>
              <a:t>HOẠT ĐỘNG NHÓM</a:t>
            </a:r>
          </a:p>
          <a:p>
            <a:pPr algn="ctr"/>
            <a:r>
              <a:rPr lang="en-US" sz="1700" b="1" dirty="0" err="1">
                <a:solidFill>
                  <a:srgbClr val="00B050"/>
                </a:solidFill>
                <a:latin typeface="Cambria" panose="02040503050406030204" pitchFamily="18" charset="0"/>
                <a:ea typeface="Cambria" panose="02040503050406030204" pitchFamily="18" charset="0"/>
              </a:rPr>
              <a:t>Thời</a:t>
            </a:r>
            <a:r>
              <a:rPr lang="en-US" sz="1700" b="1" dirty="0">
                <a:solidFill>
                  <a:srgbClr val="00B050"/>
                </a:solidFill>
                <a:latin typeface="Cambria" panose="02040503050406030204" pitchFamily="18" charset="0"/>
                <a:ea typeface="Cambria" panose="02040503050406030204" pitchFamily="18" charset="0"/>
              </a:rPr>
              <a:t> </a:t>
            </a:r>
            <a:r>
              <a:rPr lang="en-US" sz="1700" b="1" dirty="0" err="1">
                <a:solidFill>
                  <a:srgbClr val="00B050"/>
                </a:solidFill>
                <a:latin typeface="Cambria" panose="02040503050406030204" pitchFamily="18" charset="0"/>
                <a:ea typeface="Cambria" panose="02040503050406030204" pitchFamily="18" charset="0"/>
              </a:rPr>
              <a:t>gian</a:t>
            </a:r>
            <a:r>
              <a:rPr lang="en-US" sz="1700" b="1" dirty="0">
                <a:solidFill>
                  <a:srgbClr val="00B050"/>
                </a:solidFill>
                <a:latin typeface="Cambria" panose="02040503050406030204" pitchFamily="18" charset="0"/>
                <a:ea typeface="Cambria" panose="02040503050406030204" pitchFamily="18" charset="0"/>
              </a:rPr>
              <a:t>: 5 </a:t>
            </a:r>
            <a:r>
              <a:rPr lang="en-US" sz="1700" b="1" dirty="0" err="1">
                <a:solidFill>
                  <a:srgbClr val="00B050"/>
                </a:solidFill>
                <a:latin typeface="Cambria" panose="02040503050406030204" pitchFamily="18" charset="0"/>
                <a:ea typeface="Cambria" panose="02040503050406030204" pitchFamily="18" charset="0"/>
              </a:rPr>
              <a:t>phút</a:t>
            </a:r>
            <a:endParaRPr lang="en-US" sz="1700" b="1" dirty="0">
              <a:solidFill>
                <a:srgbClr val="00B050"/>
              </a:solidFill>
              <a:latin typeface="Cambria" panose="02040503050406030204" pitchFamily="18" charset="0"/>
              <a:ea typeface="Cambria" panose="02040503050406030204" pitchFamily="18" charset="0"/>
            </a:endParaRPr>
          </a:p>
          <a:p>
            <a:pPr algn="ctr"/>
            <a:r>
              <a:rPr lang="en-US" sz="1700" b="1" dirty="0">
                <a:solidFill>
                  <a:srgbClr val="FF0000"/>
                </a:solidFill>
                <a:latin typeface="Cambria" panose="02040503050406030204" pitchFamily="18" charset="0"/>
                <a:ea typeface="Cambria" panose="02040503050406030204" pitchFamily="18" charset="0"/>
              </a:rPr>
              <a:t>NHIỆM VỤ</a:t>
            </a:r>
          </a:p>
          <a:p>
            <a:pPr algn="just"/>
            <a:r>
              <a:rPr lang="en-US" sz="1700" b="1" dirty="0">
                <a:solidFill>
                  <a:srgbClr val="00B050"/>
                </a:solidFill>
                <a:latin typeface="Cambria" panose="02040503050406030204" pitchFamily="18" charset="0"/>
                <a:ea typeface="Cambria" panose="02040503050406030204" pitchFamily="18" charset="0"/>
              </a:rPr>
              <a:t>* NHÓM 1, 2, 3 VÀ 4: </a:t>
            </a:r>
            <a:r>
              <a:rPr lang="en-US" sz="1700" i="1" dirty="0" err="1">
                <a:solidFill>
                  <a:srgbClr val="FF0000"/>
                </a:solidFill>
                <a:latin typeface="Cambria" panose="02040503050406030204" pitchFamily="18" charset="0"/>
                <a:ea typeface="Cambria" panose="02040503050406030204" pitchFamily="18" charset="0"/>
              </a:rPr>
              <a:t>Quan</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các</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hình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ảnh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và</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kênh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chữ</a:t>
            </a:r>
            <a:r>
              <a:rPr lang="en-US" sz="1700" i="1" dirty="0">
                <a:solidFill>
                  <a:srgbClr val="FF0000"/>
                </a:solidFill>
                <a:latin typeface="Cambria" panose="02040503050406030204" pitchFamily="18" charset="0"/>
                <a:ea typeface="Cambria" panose="02040503050406030204" pitchFamily="18" charset="0"/>
              </a:rPr>
              <a:t> SGK, </a:t>
            </a:r>
            <a:r>
              <a:rPr lang="en-US" sz="1700" i="1" dirty="0" err="1">
                <a:solidFill>
                  <a:srgbClr val="FF0000"/>
                </a:solidFill>
                <a:latin typeface="Cambria" panose="02040503050406030204" pitchFamily="18" charset="0"/>
                <a:ea typeface="Cambria" panose="02040503050406030204" pitchFamily="18" charset="0"/>
              </a:rPr>
              <a:t>cho</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biết</a:t>
            </a:r>
            <a:r>
              <a:rPr lang="en-US" sz="1700" i="1" dirty="0">
                <a:solidFill>
                  <a:srgbClr val="FF0000"/>
                </a:solidFill>
                <a:latin typeface="Cambria" panose="02040503050406030204" pitchFamily="18" charset="0"/>
                <a:ea typeface="Cambria" panose="02040503050406030204" pitchFamily="18" charset="0"/>
              </a:rPr>
              <a:t>:</a:t>
            </a:r>
          </a:p>
          <a:p>
            <a:pPr algn="just"/>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Vị</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trí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và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lãnh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thổ</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đã</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quy</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đặc</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điểm</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cơ</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bản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của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nước</a:t>
            </a:r>
            <a:r>
              <a:rPr lang="en-US" sz="1700" i="1" dirty="0">
                <a:solidFill>
                  <a:srgbClr val="FF0000"/>
                </a:solidFill>
                <a:latin typeface="Times New Roman"/>
                <a:ea typeface="Times New Roman"/>
              </a:rPr>
              <a:t> ta </a:t>
            </a:r>
            <a:r>
              <a:rPr lang="en-US" sz="1700" i="1" dirty="0" err="1">
                <a:solidFill>
                  <a:srgbClr val="FF0000"/>
                </a:solidFill>
                <a:latin typeface="Times New Roman"/>
                <a:ea typeface="Times New Roman"/>
              </a:rPr>
              <a:t>là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gì</a:t>
            </a:r>
            <a:r>
              <a:rPr lang="en-US" sz="1700" i="1" dirty="0">
                <a:solidFill>
                  <a:srgbClr val="FF0000"/>
                </a:solidFill>
                <a:latin typeface="Times New Roman"/>
                <a:ea typeface="Times New Roman"/>
              </a:rPr>
              <a:t>?</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Vị trí địa lí và lãnh thổ ảnh hưởng đến sự phân hóa khí hậu nước ta như thế nào?</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Vì sao thiên nhiên nước ta chịu ảnh hưởng sâu sắc của biển?</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b="1" dirty="0">
                <a:solidFill>
                  <a:srgbClr val="00B050"/>
                </a:solidFill>
                <a:latin typeface="Cambria" panose="02040503050406030204" pitchFamily="18" charset="0"/>
                <a:ea typeface="Cambria" panose="02040503050406030204" pitchFamily="18" charset="0"/>
              </a:rPr>
              <a:t>* NHÓM 5, 6, 7 VÀ 8: </a:t>
            </a:r>
            <a:r>
              <a:rPr lang="vi-VN" sz="1700" i="1" dirty="0">
                <a:solidFill>
                  <a:srgbClr val="FF0000"/>
                </a:solidFill>
                <a:latin typeface="Cambria" panose="02040503050406030204" pitchFamily="18" charset="0"/>
                <a:ea typeface="Cambria" panose="02040503050406030204" pitchFamily="18" charset="0"/>
              </a:rPr>
              <a:t>Quan sát các hình ảnh và kênh chữ SGK, cho biết</a:t>
            </a:r>
            <a:r>
              <a:rPr lang="en-US" sz="1700" i="1" dirty="0">
                <a:solidFill>
                  <a:srgbClr val="FF0000"/>
                </a:solidFill>
                <a:latin typeface="Cambria" panose="02040503050406030204" pitchFamily="18" charset="0"/>
                <a:ea typeface="Cambria" panose="02040503050406030204" pitchFamily="18" charset="0"/>
              </a:rPr>
              <a:t>:</a:t>
            </a: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Vì sao tài nguyên sinh vật</a:t>
            </a:r>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nước ta lại phong phú?</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Vị trí địa lí và phạm vi lãnh thổ tạo nên sự phân hoá đa dạng của thiên nhiên nước ta </a:t>
            </a:r>
            <a:r>
              <a:rPr lang="en-US" sz="1700" i="1" dirty="0" err="1">
                <a:solidFill>
                  <a:srgbClr val="FF0000"/>
                </a:solidFill>
                <a:latin typeface="Cambria" panose="02040503050406030204" pitchFamily="18" charset="0"/>
                <a:ea typeface="Cambria" panose="02040503050406030204" pitchFamily="18" charset="0"/>
              </a:rPr>
              <a:t>như</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thế</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nào</a:t>
            </a:r>
            <a:r>
              <a:rPr lang="en-US" sz="1700" i="1" dirty="0">
                <a:solidFill>
                  <a:srgbClr val="FF0000"/>
                </a:solidFill>
                <a:latin typeface="Cambria" panose="02040503050406030204" pitchFamily="18" charset="0"/>
                <a:ea typeface="Cambria" panose="02040503050406030204" pitchFamily="18" charset="0"/>
              </a:rPr>
              <a:t>?</a:t>
            </a: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Kể tên một số thiên tai thường xảy ra ở nước 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13716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a:latin typeface="Cambria" pitchFamily="18" charset="0"/>
                <a:ea typeface="Cambria" pitchFamily="18" charset="0"/>
              </a:rPr>
              <a:t>Khai</a:t>
            </a:r>
            <a:r>
              <a:rPr lang="en-US" sz="1600" dirty="0">
                <a:latin typeface="Cambria" pitchFamily="18" charset="0"/>
                <a:ea typeface="Cambria" pitchFamily="18" charset="0"/>
              </a:rPr>
              <a:t> </a:t>
            </a:r>
            <a:r>
              <a:rPr lang="en-US" sz="1600" dirty="0" err="1">
                <a:latin typeface="Cambria" pitchFamily="18" charset="0"/>
                <a:ea typeface="Cambria" pitchFamily="18" charset="0"/>
              </a:rPr>
              <a:t>thác</a:t>
            </a:r>
            <a:r>
              <a:rPr lang="en-US" sz="1600" dirty="0">
                <a:latin typeface="Cambria" pitchFamily="18" charset="0"/>
                <a:ea typeface="Cambria" pitchFamily="18" charset="0"/>
              </a:rPr>
              <a:t> </a:t>
            </a:r>
            <a:r>
              <a:rPr lang="en-US" sz="1600" dirty="0" err="1">
                <a:latin typeface="Cambria" pitchFamily="18" charset="0"/>
                <a:ea typeface="Cambria" pitchFamily="18" charset="0"/>
              </a:rPr>
              <a:t>năng</a:t>
            </a:r>
            <a:r>
              <a:rPr lang="en-US" sz="1600" dirty="0">
                <a:latin typeface="Cambria" pitchFamily="18" charset="0"/>
                <a:ea typeface="Cambria" pitchFamily="18" charset="0"/>
              </a:rPr>
              <a:t> </a:t>
            </a:r>
            <a:r>
              <a:rPr lang="en-US" sz="1600" dirty="0" err="1">
                <a:latin typeface="Cambria" pitchFamily="18" charset="0"/>
                <a:ea typeface="Cambria" pitchFamily="18" charset="0"/>
              </a:rPr>
              <a:t>lượng</a:t>
            </a:r>
            <a:r>
              <a:rPr lang="en-US" sz="1600" dirty="0">
                <a:latin typeface="Cambria" pitchFamily="18" charset="0"/>
                <a:ea typeface="Cambria" pitchFamily="18" charset="0"/>
              </a:rPr>
              <a:t> </a:t>
            </a:r>
            <a:r>
              <a:rPr lang="en-US" sz="1600" dirty="0" err="1">
                <a:latin typeface="Cambria" pitchFamily="18" charset="0"/>
                <a:ea typeface="Cambria" pitchFamily="18" charset="0"/>
              </a:rPr>
              <a:t>Mặt</a:t>
            </a:r>
            <a:r>
              <a:rPr lang="en-US" sz="1600" dirty="0">
                <a:latin typeface="Cambria" pitchFamily="18" charset="0"/>
                <a:ea typeface="Cambria" pitchFamily="18" charset="0"/>
              </a:rPr>
              <a:t> </a:t>
            </a:r>
            <a:r>
              <a:rPr lang="en-US" sz="1600" dirty="0" err="1">
                <a:latin typeface="Cambria" pitchFamily="18" charset="0"/>
                <a:ea typeface="Cambria" pitchFamily="18" charset="0"/>
              </a:rPr>
              <a:t>Trời</a:t>
            </a:r>
            <a:r>
              <a:rPr lang="en-US" sz="1600" dirty="0">
                <a:latin typeface="Cambria" pitchFamily="18" charset="0"/>
                <a:ea typeface="Cambria" pitchFamily="18" charset="0"/>
              </a:rPr>
              <a:t> ở </a:t>
            </a:r>
            <a:r>
              <a:rPr lang="en-US" sz="1600" dirty="0" err="1">
                <a:latin typeface="Cambria" pitchFamily="18" charset="0"/>
                <a:ea typeface="Cambria" pitchFamily="18" charset="0"/>
              </a:rPr>
              <a:t>Ninh</a:t>
            </a:r>
            <a:r>
              <a:rPr lang="en-US" sz="1600" dirty="0">
                <a:latin typeface="Cambria" pitchFamily="18" charset="0"/>
                <a:ea typeface="Cambria" pitchFamily="18" charset="0"/>
              </a:rPr>
              <a:t> </a:t>
            </a:r>
            <a:r>
              <a:rPr lang="en-US" sz="1600" dirty="0" err="1">
                <a:latin typeface="Cambria" pitchFamily="18" charset="0"/>
                <a:ea typeface="Cambria" pitchFamily="18" charset="0"/>
              </a:rPr>
              <a:t>Thuận</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a:latin typeface="Cambria" pitchFamily="18" charset="0"/>
                <a:ea typeface="Cambria" pitchFamily="18" charset="0"/>
              </a:rPr>
              <a:t>Bãi</a:t>
            </a:r>
            <a:r>
              <a:rPr lang="en-US" sz="1600" dirty="0">
                <a:latin typeface="Cambria" pitchFamily="18" charset="0"/>
                <a:ea typeface="Cambria" pitchFamily="18" charset="0"/>
              </a:rPr>
              <a:t> </a:t>
            </a:r>
            <a:r>
              <a:rPr lang="en-US" sz="1600" dirty="0" err="1">
                <a:latin typeface="Cambria" pitchFamily="18" charset="0"/>
                <a:ea typeface="Cambria" pitchFamily="18" charset="0"/>
              </a:rPr>
              <a:t>biển</a:t>
            </a:r>
            <a:r>
              <a:rPr lang="en-US" sz="1600" dirty="0">
                <a:latin typeface="Cambria" pitchFamily="18" charset="0"/>
                <a:ea typeface="Cambria" pitchFamily="18" charset="0"/>
              </a:rPr>
              <a:t> </a:t>
            </a:r>
            <a:r>
              <a:rPr lang="en-US" sz="1600" dirty="0" err="1">
                <a:latin typeface="Cambria" pitchFamily="18" charset="0"/>
                <a:ea typeface="Cambria" pitchFamily="18" charset="0"/>
              </a:rPr>
              <a:t>Mỹ</a:t>
            </a:r>
            <a:r>
              <a:rPr lang="en-US" sz="1600" dirty="0">
                <a:latin typeface="Cambria" pitchFamily="18" charset="0"/>
                <a:ea typeface="Cambria" pitchFamily="18" charset="0"/>
              </a:rPr>
              <a:t> </a:t>
            </a:r>
            <a:r>
              <a:rPr lang="en-US" sz="1600" dirty="0" err="1">
                <a:latin typeface="Cambria" pitchFamily="18" charset="0"/>
                <a:ea typeface="Cambria" pitchFamily="18" charset="0"/>
              </a:rPr>
              <a:t>Khê</a:t>
            </a:r>
            <a:r>
              <a:rPr lang="en-US" sz="1600" dirty="0">
                <a:latin typeface="Cambria" pitchFamily="18" charset="0"/>
                <a:ea typeface="Cambria" pitchFamily="18" charset="0"/>
              </a:rPr>
              <a:t>, </a:t>
            </a:r>
          </a:p>
          <a:p>
            <a:pPr algn="ctr"/>
            <a:r>
              <a:rPr lang="en-US" sz="1600" dirty="0" err="1">
                <a:latin typeface="Cambria" pitchFamily="18" charset="0"/>
                <a:ea typeface="Cambria" pitchFamily="18" charset="0"/>
              </a:rPr>
              <a:t>Đà</a:t>
            </a:r>
            <a:r>
              <a:rPr lang="en-US" sz="1600" dirty="0">
                <a:latin typeface="Cambria" pitchFamily="18" charset="0"/>
                <a:ea typeface="Cambria" pitchFamily="18" charset="0"/>
              </a:rPr>
              <a:t> </a:t>
            </a:r>
            <a:r>
              <a:rPr lang="en-US" sz="1600" dirty="0" err="1">
                <a:latin typeface="Cambria" pitchFamily="18" charset="0"/>
                <a:ea typeface="Cambria" pitchFamily="18" charset="0"/>
              </a:rPr>
              <a:t>Nẵng</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a:latin typeface="Cambria" pitchFamily="18" charset="0"/>
                <a:ea typeface="Cambria" pitchFamily="18" charset="0"/>
              </a:rPr>
              <a:t>Vườn</a:t>
            </a:r>
            <a:r>
              <a:rPr lang="en-US" sz="1600" dirty="0">
                <a:latin typeface="Cambria" pitchFamily="18" charset="0"/>
                <a:ea typeface="Cambria" pitchFamily="18" charset="0"/>
              </a:rPr>
              <a:t> </a:t>
            </a:r>
            <a:r>
              <a:rPr lang="en-US" sz="1600" dirty="0" err="1">
                <a:latin typeface="Cambria" pitchFamily="18" charset="0"/>
                <a:ea typeface="Cambria" pitchFamily="18" charset="0"/>
              </a:rPr>
              <a:t>quốc</a:t>
            </a:r>
            <a:r>
              <a:rPr lang="en-US" sz="1600" dirty="0">
                <a:latin typeface="Cambria" pitchFamily="18" charset="0"/>
                <a:ea typeface="Cambria" pitchFamily="18" charset="0"/>
              </a:rPr>
              <a:t> </a:t>
            </a:r>
            <a:r>
              <a:rPr lang="en-US" sz="1600" dirty="0" err="1">
                <a:latin typeface="Cambria" pitchFamily="18" charset="0"/>
                <a:ea typeface="Cambria" pitchFamily="18" charset="0"/>
              </a:rPr>
              <a:t>gia</a:t>
            </a:r>
            <a:r>
              <a:rPr lang="en-US" sz="1600" dirty="0">
                <a:latin typeface="Cambria" pitchFamily="18" charset="0"/>
                <a:ea typeface="Cambria" pitchFamily="18" charset="0"/>
              </a:rPr>
              <a:t> </a:t>
            </a:r>
            <a:r>
              <a:rPr lang="en-US" sz="1600" dirty="0" err="1">
                <a:latin typeface="Cambria" pitchFamily="18" charset="0"/>
                <a:ea typeface="Cambria" pitchFamily="18" charset="0"/>
              </a:rPr>
              <a:t>Cúc</a:t>
            </a:r>
            <a:r>
              <a:rPr lang="en-US" sz="1600" dirty="0">
                <a:latin typeface="Cambria" pitchFamily="18" charset="0"/>
                <a:ea typeface="Cambria" pitchFamily="18" charset="0"/>
              </a:rPr>
              <a:t> </a:t>
            </a:r>
            <a:r>
              <a:rPr lang="en-US" sz="1600" dirty="0" err="1">
                <a:latin typeface="Cambria" pitchFamily="18" charset="0"/>
                <a:ea typeface="Cambria" pitchFamily="18" charset="0"/>
              </a:rPr>
              <a:t>Phương</a:t>
            </a:r>
            <a:r>
              <a:rPr lang="en-US" sz="1600" dirty="0">
                <a:latin typeface="Cambria" pitchFamily="18" charset="0"/>
                <a:ea typeface="Cambria" pitchFamily="18" charset="0"/>
              </a:rPr>
              <a:t>, </a:t>
            </a:r>
            <a:r>
              <a:rPr lang="en-US" sz="1600" dirty="0" err="1">
                <a:latin typeface="Cambria" pitchFamily="18" charset="0"/>
                <a:ea typeface="Cambria" pitchFamily="18" charset="0"/>
              </a:rPr>
              <a:t>Ninh</a:t>
            </a:r>
            <a:r>
              <a:rPr lang="en-US" sz="1600" dirty="0">
                <a:latin typeface="Cambria" pitchFamily="18" charset="0"/>
                <a:ea typeface="Cambria" pitchFamily="18" charset="0"/>
              </a:rPr>
              <a:t> </a:t>
            </a:r>
            <a:r>
              <a:rPr lang="en-US" sz="1600" dirty="0" err="1">
                <a:latin typeface="Cambria" pitchFamily="18" charset="0"/>
                <a:ea typeface="Cambria" pitchFamily="18" charset="0"/>
              </a:rPr>
              <a:t>Bình</a:t>
            </a:r>
            <a:endParaRPr lang="en-US" sz="1600" dirty="0">
              <a:latin typeface="Cambria" pitchFamily="18" charset="0"/>
              <a:ea typeface="Cambria" pitchFamily="18" charset="0"/>
            </a:endParaRPr>
          </a:p>
        </p:txBody>
      </p:sp>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1252" y="1299019"/>
            <a:ext cx="2125747" cy="20537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6324600" y="6096000"/>
            <a:ext cx="2743199" cy="338554"/>
          </a:xfrm>
          <a:prstGeom prst="rect">
            <a:avLst/>
          </a:prstGeom>
          <a:noFill/>
        </p:spPr>
        <p:txBody>
          <a:bodyPr wrap="square" rtlCol="0">
            <a:spAutoFit/>
          </a:bodyPr>
          <a:lstStyle/>
          <a:p>
            <a:pPr algn="ctr"/>
            <a:r>
              <a:rPr lang="en-US" sz="1600" dirty="0" err="1">
                <a:latin typeface="Cambria" pitchFamily="18" charset="0"/>
                <a:ea typeface="Cambria" pitchFamily="18" charset="0"/>
              </a:rPr>
              <a:t>Đất</a:t>
            </a:r>
            <a:r>
              <a:rPr lang="en-US" sz="1600" dirty="0">
                <a:latin typeface="Cambria" pitchFamily="18" charset="0"/>
                <a:ea typeface="Cambria" pitchFamily="18" charset="0"/>
              </a:rPr>
              <a:t> </a:t>
            </a:r>
            <a:r>
              <a:rPr lang="en-US" sz="1600" dirty="0" err="1">
                <a:latin typeface="Cambria" pitchFamily="18" charset="0"/>
                <a:ea typeface="Cambria" pitchFamily="18" charset="0"/>
              </a:rPr>
              <a:t>feralit</a:t>
            </a:r>
            <a:r>
              <a:rPr lang="en-US" sz="1600" dirty="0">
                <a:latin typeface="Cambria" pitchFamily="18" charset="0"/>
                <a:ea typeface="Cambria" pitchFamily="18" charset="0"/>
              </a:rPr>
              <a:t> </a:t>
            </a:r>
          </a:p>
        </p:txBody>
      </p:sp>
      <p:pic>
        <p:nvPicPr>
          <p:cNvPr id="5121"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7361" y="1290221"/>
            <a:ext cx="220184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51251" y="4018959"/>
            <a:ext cx="2125747" cy="207703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2840" y="4008532"/>
            <a:ext cx="2206361" cy="208746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7630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293"/>
                                        </p:tgtEl>
                                        <p:attrNameLst>
                                          <p:attrName>style.visibility</p:attrName>
                                        </p:attrNameLst>
                                      </p:cBhvr>
                                      <p:to>
                                        <p:strVal val="visible"/>
                                      </p:to>
                                    </p:set>
                                    <p:animEffect transition="in" filter="randombar(horizontal)">
                                      <p:cBhvr>
                                        <p:cTn id="33" dur="500"/>
                                        <p:tgtEl>
                                          <p:spTgt spid="12293"/>
                                        </p:tgtEl>
                                      </p:cBhvr>
                                    </p:animEffect>
                                  </p:childTnLst>
                                </p:cTn>
                              </p:par>
                              <p:par>
                                <p:cTn id="34" presetID="14" presetClass="entr" presetSubtype="10" fill="hold" nodeType="withEffect">
                                  <p:stCondLst>
                                    <p:cond delay="0"/>
                                  </p:stCondLst>
                                  <p:childTnLst>
                                    <p:set>
                                      <p:cBhvr>
                                        <p:cTn id="35" dur="1" fill="hold">
                                          <p:stCondLst>
                                            <p:cond delay="0"/>
                                          </p:stCondLst>
                                        </p:cTn>
                                        <p:tgtEl>
                                          <p:spTgt spid="5121"/>
                                        </p:tgtEl>
                                        <p:attrNameLst>
                                          <p:attrName>style.visibility</p:attrName>
                                        </p:attrNameLst>
                                      </p:cBhvr>
                                      <p:to>
                                        <p:strVal val="visible"/>
                                      </p:to>
                                    </p:set>
                                    <p:animEffect transition="in" filter="randombar(horizontal)">
                                      <p:cBhvr>
                                        <p:cTn id="36" dur="500"/>
                                        <p:tgtEl>
                                          <p:spTgt spid="512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5122"/>
                                        </p:tgtEl>
                                        <p:attrNameLst>
                                          <p:attrName>style.visibility</p:attrName>
                                        </p:attrNameLst>
                                      </p:cBhvr>
                                      <p:to>
                                        <p:strVal val="visible"/>
                                      </p:to>
                                    </p:set>
                                    <p:animEffect transition="in" filter="randombar(horizontal)">
                                      <p:cBhvr>
                                        <p:cTn id="45" dur="500"/>
                                        <p:tgtEl>
                                          <p:spTgt spid="5122"/>
                                        </p:tgtEl>
                                      </p:cBhvr>
                                    </p:animEffect>
                                  </p:childTnLst>
                                </p:cTn>
                              </p:par>
                              <p:par>
                                <p:cTn id="46" presetID="14" presetClass="entr" presetSubtype="10" fill="hold" nodeType="with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randombar(horizontal)">
                                      <p:cBhvr>
                                        <p:cTn id="48" dur="500"/>
                                        <p:tgtEl>
                                          <p:spTgt spid="205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9" dur="500"/>
                                        <p:tgtEl>
                                          <p:spTgt spid="22">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64" dur="500"/>
                                        <p:tgtEl>
                                          <p:spTgt spid="22">
                                            <p:txEl>
                                              <p:pRg st="5" end="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69" dur="500"/>
                                        <p:tgtEl>
                                          <p:spTgt spid="22">
                                            <p:txEl>
                                              <p:pRg st="6" end="6"/>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74" dur="500"/>
                                        <p:tgtEl>
                                          <p:spTgt spid="22">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79" dur="500"/>
                                        <p:tgtEl>
                                          <p:spTgt spid="22">
                                            <p:txEl>
                                              <p:pRg st="8" end="8"/>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84" dur="500"/>
                                        <p:tgtEl>
                                          <p:spTgt spid="22">
                                            <p:txEl>
                                              <p:pRg st="9" end="9"/>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nodeType="clickEffect">
                                  <p:stCondLst>
                                    <p:cond delay="0"/>
                                  </p:stCondLst>
                                  <p:childTnLst>
                                    <p:set>
                                      <p:cBhvr>
                                        <p:cTn id="88"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89"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830006183"/>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04661" y="3646105"/>
            <a:ext cx="643139" cy="707886"/>
          </a:xfrm>
          <a:prstGeom prst="rect">
            <a:avLst/>
          </a:prstGeom>
          <a:noFill/>
        </p:spPr>
        <p:txBody>
          <a:bodyPr wrap="square" rtlCol="0">
            <a:spAutoFit/>
          </a:bodyPr>
          <a:lstStyle/>
          <a:p>
            <a:r>
              <a:rPr lang="en-US" sz="4000" b="1" dirty="0">
                <a:solidFill>
                  <a:srgbClr val="FF0000"/>
                </a:solidFill>
                <a:latin typeface="Cambria" pitchFamily="18" charset="0"/>
                <a:ea typeface="Cambria" pitchFamily="18" charset="0"/>
              </a:rPr>
              <a:t>1</a:t>
            </a:r>
          </a:p>
        </p:txBody>
      </p:sp>
    </p:spTree>
    <p:extLst>
      <p:ext uri="{BB962C8B-B14F-4D97-AF65-F5344CB8AC3E}">
        <p14:creationId xmlns:p14="http://schemas.microsoft.com/office/powerpoint/2010/main" val="1029118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3178567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804661" y="3646105"/>
            <a:ext cx="643139" cy="707886"/>
          </a:xfrm>
          <a:prstGeom prst="rect">
            <a:avLst/>
          </a:prstGeom>
          <a:noFill/>
        </p:spPr>
        <p:txBody>
          <a:bodyPr wrap="square" rtlCol="0">
            <a:spAutoFit/>
          </a:bodyPr>
          <a:lstStyle/>
          <a:p>
            <a:r>
              <a:rPr lang="en-US" sz="4000" b="1" dirty="0">
                <a:solidFill>
                  <a:srgbClr val="FF0000"/>
                </a:solidFill>
                <a:latin typeface="Cambria" pitchFamily="18" charset="0"/>
                <a:ea typeface="Cambria" pitchFamily="18" charset="0"/>
              </a:rPr>
              <a:t>5</a:t>
            </a:r>
          </a:p>
        </p:txBody>
      </p:sp>
    </p:spTree>
    <p:extLst>
      <p:ext uri="{BB962C8B-B14F-4D97-AF65-F5344CB8AC3E}">
        <p14:creationId xmlns:p14="http://schemas.microsoft.com/office/powerpoint/2010/main" val="901795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491311"/>
          </a:xfrm>
          <a:prstGeom prst="wedgeRoundRectCallout">
            <a:avLst>
              <a:gd name="adj1" fmla="val 48045"/>
              <a:gd name="adj2" fmla="val 5824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25457"/>
            <a:ext cx="6553198" cy="3108543"/>
          </a:xfrm>
          <a:prstGeom prst="rect">
            <a:avLst/>
          </a:prstGeom>
        </p:spPr>
        <p:txBody>
          <a:bodyPr wrap="square">
            <a:spAutoFit/>
          </a:bodyPr>
          <a:lstStyle/>
          <a:p>
            <a:pPr algn="just">
              <a:spcBef>
                <a:spcPts val="600"/>
              </a:spcBef>
              <a:spcAft>
                <a:spcPts val="0"/>
              </a:spcAft>
            </a:pPr>
            <a:r>
              <a:rPr lang="vi-VN" sz="1900" dirty="0">
                <a:latin typeface="Cambria" pitchFamily="18" charset="0"/>
                <a:ea typeface="Cambria" pitchFamily="18" charset="0"/>
                <a:cs typeface="Times New Roman"/>
              </a:rPr>
              <a:t>- </a:t>
            </a:r>
            <a:r>
              <a:rPr lang="en-US" sz="1900" dirty="0">
                <a:latin typeface="Cambria" pitchFamily="18" charset="0"/>
                <a:ea typeface="Cambria" pitchFamily="18" charset="0"/>
                <a:cs typeface="Times New Roman"/>
              </a:rPr>
              <a:t>T</a:t>
            </a:r>
            <a:r>
              <a:rPr lang="vi-VN" sz="1900" dirty="0">
                <a:latin typeface="Cambria" pitchFamily="18" charset="0"/>
                <a:ea typeface="Cambria" pitchFamily="18" charset="0"/>
                <a:cs typeface="Times New Roman"/>
              </a:rPr>
              <a:t>hiên nhiên nước ta mang tính chất nhiệt đới ẩm gió mùa, chịu ảnh hưởng sâu sắc của biển và phân hóa đa dạng</a:t>
            </a:r>
            <a:r>
              <a:rPr lang="en-US" sz="1900" dirty="0">
                <a:latin typeface="Cambria" pitchFamily="18" charset="0"/>
                <a:ea typeface="Cambria" pitchFamily="18" charset="0"/>
                <a:cs typeface="Times New Roman"/>
              </a:rPr>
              <a:t>.</a:t>
            </a:r>
            <a:endParaRPr lang="vi-VN" sz="1900" dirty="0">
              <a:latin typeface="Cambria" pitchFamily="18" charset="0"/>
              <a:ea typeface="Cambria" pitchFamily="18" charset="0"/>
              <a:cs typeface="Times New Roman"/>
            </a:endParaRPr>
          </a:p>
          <a:p>
            <a:pPr algn="just">
              <a:spcBef>
                <a:spcPts val="600"/>
              </a:spcBef>
              <a:spcAft>
                <a:spcPts val="0"/>
              </a:spcAft>
            </a:pPr>
            <a:r>
              <a:rPr lang="vi-VN" sz="1900" dirty="0">
                <a:latin typeface="Cambria" pitchFamily="18" charset="0"/>
                <a:ea typeface="Cambria" pitchFamily="18" charset="0"/>
                <a:cs typeface="Times New Roman"/>
              </a:rPr>
              <a:t>- Khí hậu: một năm có 2 mùa rõ rệt, chịu ảnh hưởng của các cơn bão lớn.</a:t>
            </a:r>
          </a:p>
          <a:p>
            <a:pPr algn="just">
              <a:spcBef>
                <a:spcPts val="600"/>
              </a:spcBef>
              <a:spcAft>
                <a:spcPts val="0"/>
              </a:spcAft>
            </a:pPr>
            <a:r>
              <a:rPr lang="vi-VN" sz="1900" dirty="0">
                <a:latin typeface="Cambria" pitchFamily="18" charset="0"/>
                <a:ea typeface="Cambria" pitchFamily="18" charset="0"/>
                <a:cs typeface="Times New Roman"/>
              </a:rPr>
              <a:t>- Sinh vật và đất: hệ sinh thái rừng nhiệt đới gió mùa phát triển trên đất feralit là cảnh quan tiêu biểu.</a:t>
            </a:r>
          </a:p>
          <a:p>
            <a:pPr algn="just">
              <a:spcBef>
                <a:spcPts val="600"/>
              </a:spcBef>
              <a:spcAft>
                <a:spcPts val="0"/>
              </a:spcAft>
            </a:pPr>
            <a:r>
              <a:rPr lang="vi-VN" sz="1900" dirty="0">
                <a:latin typeface="Cambria" pitchFamily="18" charset="0"/>
                <a:ea typeface="Cambria" pitchFamily="18" charset="0"/>
                <a:cs typeface="Times New Roman"/>
              </a:rPr>
              <a:t>- Thiên nhiên phân hóa đa dạng: </a:t>
            </a:r>
          </a:p>
          <a:p>
            <a:pPr algn="just">
              <a:spcBef>
                <a:spcPts val="600"/>
              </a:spcBef>
              <a:spcAft>
                <a:spcPts val="0"/>
              </a:spcAft>
            </a:pPr>
            <a:r>
              <a:rPr lang="vi-VN" sz="1900" dirty="0">
                <a:latin typeface="Cambria" pitchFamily="18" charset="0"/>
                <a:ea typeface="Cambria" pitchFamily="18" charset="0"/>
                <a:cs typeface="Times New Roman"/>
              </a:rPr>
              <a:t>+ Khí hậu phân hóa theo chiều Bắc - Nam và Đông - Tây.</a:t>
            </a:r>
          </a:p>
          <a:p>
            <a:pPr algn="just">
              <a:spcBef>
                <a:spcPts val="600"/>
              </a:spcBef>
              <a:spcAft>
                <a:spcPts val="0"/>
              </a:spcAft>
            </a:pPr>
            <a:r>
              <a:rPr lang="vi-VN" sz="1900" dirty="0">
                <a:latin typeface="Cambria" pitchFamily="18" charset="0"/>
                <a:ea typeface="Cambria" pitchFamily="18" charset="0"/>
                <a:cs typeface="Times New Roman"/>
              </a:rPr>
              <a:t>+ Sinh vật và đất ở nước ta phong phú, đa dạng.</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Tree>
    <p:extLst>
      <p:ext uri="{BB962C8B-B14F-4D97-AF65-F5344CB8AC3E}">
        <p14:creationId xmlns:p14="http://schemas.microsoft.com/office/powerpoint/2010/main" val="600690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446490" y="1174790"/>
            <a:ext cx="6259110" cy="4539704"/>
          </a:xfrm>
          <a:prstGeom prst="rect">
            <a:avLst/>
          </a:prstGeom>
        </p:spPr>
        <p:txBody>
          <a:bodyPr wrap="square">
            <a:spAutoFit/>
          </a:bodyPr>
          <a:lstStyle/>
          <a:p>
            <a:pPr algn="ctr"/>
            <a:r>
              <a:rPr lang="en-US" sz="1700" b="1" dirty="0">
                <a:solidFill>
                  <a:srgbClr val="009900"/>
                </a:solidFill>
                <a:latin typeface="Cambria" panose="02040503050406030204" pitchFamily="18" charset="0"/>
                <a:ea typeface="Cambria" panose="02040503050406030204" pitchFamily="18" charset="0"/>
              </a:rPr>
              <a:t>CÁC BỘ PHẬN CỦA VÙNG BIỂN NƯỚC TA</a:t>
            </a:r>
          </a:p>
          <a:p>
            <a:pPr algn="just"/>
            <a:r>
              <a:rPr lang="vi-VN" sz="1700" dirty="0">
                <a:solidFill>
                  <a:srgbClr val="0000FF"/>
                </a:solidFill>
                <a:latin typeface="Cambria" panose="02040503050406030204" pitchFamily="18" charset="0"/>
                <a:ea typeface="Cambria" panose="02040503050406030204" pitchFamily="18" charset="0"/>
              </a:rPr>
              <a:t>- Nội thuỷ là vùng nước tiếp giáp với bờ biển, ở phía trong đường cơ sở và là bộ phận lãnh thổ của Việt Nam.</a:t>
            </a:r>
          </a:p>
          <a:p>
            <a:pPr algn="just"/>
            <a:r>
              <a:rPr lang="vi-VN" sz="1700" dirty="0">
                <a:solidFill>
                  <a:srgbClr val="0000FF"/>
                </a:solidFill>
                <a:latin typeface="Cambria" panose="02040503050406030204" pitchFamily="18" charset="0"/>
                <a:ea typeface="Cambria" panose="02040503050406030204" pitchFamily="18" charset="0"/>
              </a:rPr>
              <a:t>- Lãnh hải là vùng biển có chiều rộng 12 hải lí tính từ đường cơ sở ra phía biển. Ranh giới ngoài của lãnh hải là biên giới quốc gia trên biển của Việt Nam.</a:t>
            </a:r>
          </a:p>
          <a:p>
            <a:pPr algn="just"/>
            <a:r>
              <a:rPr lang="vi-VN" sz="1700" dirty="0">
                <a:solidFill>
                  <a:srgbClr val="0000FF"/>
                </a:solidFill>
                <a:latin typeface="Cambria" panose="02040503050406030204" pitchFamily="18" charset="0"/>
                <a:ea typeface="Cambria" panose="02040503050406030204" pitchFamily="18" charset="0"/>
              </a:rPr>
              <a:t>- Vùng tiếp giáp lãnh hải là vùng biển tiếp liền và nằm ngoài lãnh hải Việt Nam, có chiều rộng 12 hải lí tính từ ranh giới ngoài của lãnh hải.</a:t>
            </a:r>
          </a:p>
          <a:p>
            <a:pPr algn="just"/>
            <a:r>
              <a:rPr lang="vi-VN" sz="1700" dirty="0">
                <a:solidFill>
                  <a:srgbClr val="0000FF"/>
                </a:solidFill>
                <a:latin typeface="Cambria" panose="02040503050406030204" pitchFamily="18" charset="0"/>
                <a:ea typeface="Cambria" panose="02040503050406030204" pitchFamily="18" charset="0"/>
              </a:rPr>
              <a:t>- Vùng đặc quyền kinh tế là vùng biển tiếp liền và nằm ngoài lãnh hải Việt Nam, hợp với lãnh hải thành một vùng biển có chiều rộng 200 hải lí tính từ đường cơ sở.</a:t>
            </a:r>
          </a:p>
          <a:p>
            <a:pPr algn="just"/>
            <a:r>
              <a:rPr lang="vi-VN" sz="1700" dirty="0">
                <a:solidFill>
                  <a:srgbClr val="0000FF"/>
                </a:solidFill>
                <a:latin typeface="Cambria" panose="02040503050406030204" pitchFamily="18" charset="0"/>
                <a:ea typeface="Cambria" panose="02040503050406030204" pitchFamily="18" charset="0"/>
              </a:rPr>
              <a:t>- Thềm lục địa Việt Nam 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p>
          <a:p>
            <a:pPr algn="just"/>
            <a:endParaRPr lang="en-US" sz="1700" dirty="0">
              <a:solidFill>
                <a:srgbClr val="0000FF"/>
              </a:solidFill>
              <a:latin typeface="Cambria" panose="02040503050406030204" pitchFamily="18" charset="0"/>
              <a:ea typeface="Cambria" panose="02040503050406030204" pitchFamily="18" charset="0"/>
            </a:endParaRPr>
          </a:p>
        </p:txBody>
      </p:sp>
      <p:pic>
        <p:nvPicPr>
          <p:cNvPr id="14338"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400" y="5442433"/>
            <a:ext cx="6096000" cy="11107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4338"/>
                                        </p:tgtEl>
                                        <p:attrNameLst>
                                          <p:attrName>style.visibility</p:attrName>
                                        </p:attrNameLst>
                                      </p:cBhvr>
                                      <p:to>
                                        <p:strVal val="visible"/>
                                      </p:to>
                                    </p:set>
                                    <p:animEffect transition="in" filter="randombar(horizontal)">
                                      <p:cBhvr>
                                        <p:cTn id="26"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082591" y="3174651"/>
            <a:ext cx="3900452" cy="2236728"/>
            <a:chOff x="6778038" y="2742002"/>
            <a:chExt cx="5200603" cy="2236728"/>
          </a:xfrm>
        </p:grpSpPr>
        <p:sp>
          <p:nvSpPr>
            <p:cNvPr id="9" name="Rectangle 8"/>
            <p:cNvSpPr/>
            <p:nvPr/>
          </p:nvSpPr>
          <p:spPr>
            <a:xfrm>
              <a:off x="6778038" y="2818139"/>
              <a:ext cx="3966162" cy="2160591"/>
            </a:xfrm>
            <a:prstGeom prst="rect">
              <a:avLst/>
            </a:prstGeom>
          </p:spPr>
          <p:txBody>
            <a:bodyPr wrap="square">
              <a:spAutoFit/>
            </a:bodyPr>
            <a:lstStyle/>
            <a:p>
              <a:pPr marR="0" lvl="0" algn="just">
                <a:lnSpc>
                  <a:spcPct val="120000"/>
                </a:lnSpc>
                <a:spcBef>
                  <a:spcPts val="0"/>
                </a:spcBef>
                <a:spcAft>
                  <a:spcPts val="0"/>
                </a:spcAft>
              </a:pPr>
              <a:r>
                <a:rPr lang="en-US" sz="2800" b="1" dirty="0" err="1">
                  <a:latin typeface="#9Slide03 SFU Futura_12" panose="00000400000000000000" pitchFamily="2" charset="0"/>
                  <a:ea typeface="Cambria" panose="02040503050406030204" pitchFamily="18" charset="0"/>
                  <a:cs typeface="Times New Roman" panose="02020603050405020304" pitchFamily="18" charset="0"/>
                </a:rPr>
                <a:t>Sau</a:t>
              </a:r>
              <a:r>
                <a:rPr lang="en-US" sz="2800" b="1" dirty="0">
                  <a:latin typeface="#9Slide03 SFU Futura_12" panose="00000400000000000000" pitchFamily="2" charset="0"/>
                  <a:ea typeface="Cambria" panose="02040503050406030204" pitchFamily="18" charset="0"/>
                  <a:cs typeface="Times New Roman" panose="02020603050405020304" pitchFamily="18" charset="0"/>
                </a:rPr>
                <a:t> 10 </a:t>
              </a:r>
              <a:r>
                <a:rPr lang="en-US" sz="2800" b="1" dirty="0" err="1">
                  <a:latin typeface="#9Slide03 SFU Futura_12" panose="00000400000000000000" pitchFamily="2" charset="0"/>
                  <a:ea typeface="Cambria" panose="02040503050406030204" pitchFamily="18" charset="0"/>
                  <a:cs typeface="Times New Roman" panose="02020603050405020304" pitchFamily="18" charset="0"/>
                </a:rPr>
                <a:t>tiếng</a:t>
              </a:r>
              <a:r>
                <a:rPr lang="en-US" sz="2800" b="1" dirty="0">
                  <a:latin typeface="#9Slide03 SFU Futura_12" panose="00000400000000000000" pitchFamily="2" charset="0"/>
                  <a:ea typeface="Cambria" panose="02040503050406030204" pitchFamily="18" charset="0"/>
                  <a:cs typeface="Times New Roman" panose="02020603050405020304" pitchFamily="18" charset="0"/>
                </a:rPr>
                <a:t> </a:t>
              </a:r>
              <a:r>
                <a:rPr lang="en-US" sz="2800" b="1" dirty="0" err="1">
                  <a:latin typeface="#9Slide03 SFU Futura_12" panose="00000400000000000000" pitchFamily="2" charset="0"/>
                  <a:ea typeface="Cambria" panose="02040503050406030204" pitchFamily="18" charset="0"/>
                  <a:cs typeface="Times New Roman" panose="02020603050405020304" pitchFamily="18" charset="0"/>
                </a:rPr>
                <a:t>đếm</a:t>
              </a:r>
              <a:r>
                <a:rPr lang="en-US" sz="2800" b="1" dirty="0">
                  <a:latin typeface="#9Slide03 SFU Futura_12" panose="00000400000000000000" pitchFamily="2" charset="0"/>
                  <a:ea typeface="Cambria" panose="02040503050406030204" pitchFamily="18" charset="0"/>
                  <a:cs typeface="Times New Roman" panose="02020603050405020304" pitchFamily="18" charset="0"/>
                </a:rPr>
                <a:t> </a:t>
              </a:r>
              <a:r>
                <a:rPr lang="en-US" sz="2800" b="1" dirty="0" err="1">
                  <a:latin typeface="#9Slide03 SFU Futura_12" panose="00000400000000000000" pitchFamily="2" charset="0"/>
                  <a:ea typeface="Cambria" panose="02040503050406030204" pitchFamily="18" charset="0"/>
                  <a:cs typeface="Times New Roman" panose="02020603050405020304" pitchFamily="18" charset="0"/>
                </a:rPr>
                <a:t>của</a:t>
              </a:r>
              <a:r>
                <a:rPr lang="en-US" sz="2800" b="1" dirty="0">
                  <a:latin typeface="#9Slide03 SFU Futura_12" panose="00000400000000000000" pitchFamily="2" charset="0"/>
                  <a:ea typeface="Cambria" panose="02040503050406030204" pitchFamily="18" charset="0"/>
                  <a:cs typeface="Times New Roman" panose="02020603050405020304" pitchFamily="18" charset="0"/>
                </a:rPr>
                <a:t> GV, </a:t>
              </a:r>
              <a:r>
                <a:rPr lang="en-US" sz="2800" b="1" dirty="0" err="1">
                  <a:latin typeface="#9Slide03 SFU Futura_12" panose="00000400000000000000" pitchFamily="2" charset="0"/>
                  <a:ea typeface="Cambria" panose="02040503050406030204" pitchFamily="18" charset="0"/>
                  <a:cs typeface="Times New Roman" panose="02020603050405020304" pitchFamily="18" charset="0"/>
                </a:rPr>
                <a:t>đồng</a:t>
              </a:r>
              <a:r>
                <a:rPr lang="en-US" sz="2800" b="1" dirty="0">
                  <a:latin typeface="#9Slide03 SFU Futura_12" panose="00000400000000000000" pitchFamily="2" charset="0"/>
                  <a:ea typeface="Cambria" panose="02040503050406030204" pitchFamily="18" charset="0"/>
                  <a:cs typeface="Times New Roman" panose="02020603050405020304" pitchFamily="18" charset="0"/>
                </a:rPr>
                <a:t> </a:t>
              </a:r>
              <a:r>
                <a:rPr lang="en-US" sz="2800" b="1" dirty="0" err="1">
                  <a:latin typeface="#9Slide03 SFU Futura_12" panose="00000400000000000000" pitchFamily="2" charset="0"/>
                  <a:ea typeface="Cambria" panose="02040503050406030204" pitchFamily="18" charset="0"/>
                  <a:cs typeface="Times New Roman" panose="02020603050405020304" pitchFamily="18" charset="0"/>
                </a:rPr>
                <a:t>loạt</a:t>
              </a:r>
              <a:r>
                <a:rPr lang="en-US" sz="2800" b="1" dirty="0">
                  <a:latin typeface="#9Slide03 SFU Futura_12" panose="00000400000000000000" pitchFamily="2" charset="0"/>
                  <a:ea typeface="Cambria" panose="02040503050406030204" pitchFamily="18" charset="0"/>
                  <a:cs typeface="Times New Roman" panose="02020603050405020304" pitchFamily="18" charset="0"/>
                </a:rPr>
                <a:t> </a:t>
              </a:r>
              <a:r>
                <a:rPr lang="en-US" sz="2800" b="1" dirty="0" err="1">
                  <a:solidFill>
                    <a:srgbClr val="FF0000"/>
                  </a:solidFill>
                  <a:latin typeface="#9Slide03 SFU Futura_12" panose="00000400000000000000" pitchFamily="2" charset="0"/>
                  <a:ea typeface="Cambria" panose="02040503050406030204" pitchFamily="18" charset="0"/>
                  <a:cs typeface="Times New Roman" panose="02020603050405020304" pitchFamily="18" charset="0"/>
                </a:rPr>
                <a:t>giơ</a:t>
              </a:r>
              <a:r>
                <a:rPr lang="en-US" sz="2800" b="1" dirty="0">
                  <a:solidFill>
                    <a:srgbClr val="FF0000"/>
                  </a:solidFill>
                  <a:latin typeface="#9Slide03 SFU Futura_12" panose="00000400000000000000" pitchFamily="2" charset="0"/>
                  <a:ea typeface="Cambria" panose="02040503050406030204" pitchFamily="18" charset="0"/>
                  <a:cs typeface="Times New Roman" panose="02020603050405020304" pitchFamily="18" charset="0"/>
                </a:rPr>
                <a:t> </a:t>
              </a:r>
              <a:r>
                <a:rPr lang="en-US" sz="2800" b="1" dirty="0" err="1">
                  <a:solidFill>
                    <a:srgbClr val="FF0000"/>
                  </a:solidFill>
                  <a:latin typeface="#9Slide03 SFU Futura_12" panose="00000400000000000000" pitchFamily="2" charset="0"/>
                  <a:ea typeface="Cambria" panose="02040503050406030204" pitchFamily="18" charset="0"/>
                  <a:cs typeface="Times New Roman" panose="02020603050405020304" pitchFamily="18" charset="0"/>
                </a:rPr>
                <a:t>bảng</a:t>
              </a:r>
              <a:r>
                <a:rPr lang="en-US" sz="2800" b="1" dirty="0">
                  <a:solidFill>
                    <a:srgbClr val="FF0000"/>
                  </a:solidFill>
                  <a:latin typeface="#9Slide03 SFU Futura_12" panose="00000400000000000000" pitchFamily="2" charset="0"/>
                  <a:ea typeface="Cambria" panose="02040503050406030204" pitchFamily="18" charset="0"/>
                  <a:cs typeface="Times New Roman" panose="02020603050405020304" pitchFamily="18" charset="0"/>
                </a:rPr>
                <a:t> </a:t>
              </a:r>
              <a:r>
                <a:rPr lang="en-US" sz="2800" b="1" dirty="0" err="1">
                  <a:solidFill>
                    <a:srgbClr val="FF0000"/>
                  </a:solidFill>
                  <a:latin typeface="#9Slide03 SFU Futura_12" panose="00000400000000000000" pitchFamily="2" charset="0"/>
                  <a:ea typeface="Cambria" panose="02040503050406030204" pitchFamily="18" charset="0"/>
                  <a:cs typeface="Times New Roman" panose="02020603050405020304" pitchFamily="18" charset="0"/>
                </a:rPr>
                <a:t>lên</a:t>
              </a:r>
              <a:r>
                <a:rPr lang="en-US" sz="2800" b="1" dirty="0">
                  <a:solidFill>
                    <a:srgbClr val="FF0000"/>
                  </a:solidFill>
                  <a:latin typeface="#9Slide03 SFU Futura_12" panose="00000400000000000000" pitchFamily="2" charset="0"/>
                  <a:ea typeface="Cambria" panose="02040503050406030204" pitchFamily="18" charset="0"/>
                  <a:cs typeface="Times New Roman" panose="02020603050405020304" pitchFamily="18" charset="0"/>
                </a:rPr>
                <a:t>.</a:t>
              </a:r>
              <a:endParaRPr lang="en-US" sz="2000" b="1" dirty="0">
                <a:latin typeface="#9Slide03 SFU Futura_12" panose="00000400000000000000" pitchFamily="2" charset="0"/>
                <a:ea typeface="Arial" panose="020B0604020202020204" pitchFamily="34" charset="0"/>
                <a:cs typeface="Times New Roman" panose="02020603050405020304" pitchFamily="18" charset="0"/>
              </a:endParaRPr>
            </a:p>
          </p:txBody>
        </p:sp>
        <p:pic>
          <p:nvPicPr>
            <p:cNvPr id="11" name="Picture 6" descr="Hình ảnh Bảng điểm Cậu Bé, Cậu Bé Clipart, Phim Hoạt Hình, Ký Clipart  Vector và PNG với nền trong suốt để tải xuống miễn phí"/>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750" b="94750" l="10000" r="90000">
                          <a14:foregroundMark x1="66417" y1="94750" x2="66417" y2="94750"/>
                          <a14:foregroundMark x1="67750" y1="77000" x2="67750" y2="77000"/>
                          <a14:foregroundMark x1="55250" y1="19000" x2="55250" y2="19000"/>
                          <a14:foregroundMark x1="63500" y1="6583" x2="63500" y2="6583"/>
                          <a14:foregroundMark x1="58750" y1="4750" x2="58750" y2="4750"/>
                        </a14:backgroundRemoval>
                      </a14:imgEffect>
                    </a14:imgLayer>
                  </a14:imgProps>
                </a:ext>
                <a:ext uri="{28A0092B-C50C-407E-A947-70E740481C1C}">
                  <a14:useLocalDpi xmlns:a14="http://schemas.microsoft.com/office/drawing/2010/main" val="0"/>
                </a:ext>
              </a:extLst>
            </a:blip>
            <a:srcRect l="23240" r="10647" b="11725"/>
            <a:stretch/>
          </p:blipFill>
          <p:spPr bwMode="auto">
            <a:xfrm>
              <a:off x="10881361" y="2742002"/>
              <a:ext cx="1097280" cy="14651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519398" y="1419512"/>
            <a:ext cx="2469890" cy="1137258"/>
            <a:chOff x="312163" y="1593928"/>
            <a:chExt cx="3293187" cy="1137258"/>
          </a:xfrm>
        </p:grpSpPr>
        <p:sp>
          <p:nvSpPr>
            <p:cNvPr id="13" name="Rectangle 12"/>
            <p:cNvSpPr/>
            <p:nvPr/>
          </p:nvSpPr>
          <p:spPr>
            <a:xfrm>
              <a:off x="1326416" y="1650271"/>
              <a:ext cx="2278934" cy="1052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FF0000"/>
                </a:solidFill>
                <a:latin typeface="#9Slide05 SVNUT Triumph" panose="00000500000000000000" pitchFamily="2" charset="0"/>
                <a:cs typeface="Arial" panose="020B0604020202020204" pitchFamily="34" charset="0"/>
              </a:endParaRPr>
            </a:p>
          </p:txBody>
        </p:sp>
        <p:pic>
          <p:nvPicPr>
            <p:cNvPr id="14" name="Picture 10" descr="Green, Plant and Concept Vector | Thiệp hoa, Biểu trưng, Thiệ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2163" y="1593928"/>
              <a:ext cx="1223320" cy="11372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0" y="-47290"/>
            <a:ext cx="3851290" cy="2684418"/>
            <a:chOff x="148014" y="-47290"/>
            <a:chExt cx="4802589" cy="2684418"/>
          </a:xfrm>
        </p:grpSpPr>
        <p:sp>
          <p:nvSpPr>
            <p:cNvPr id="16" name="Rectangle 15"/>
            <p:cNvSpPr/>
            <p:nvPr/>
          </p:nvSpPr>
          <p:spPr>
            <a:xfrm>
              <a:off x="250380" y="82583"/>
              <a:ext cx="4700223" cy="255454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lIns="91440" tIns="45720" rIns="91440" bIns="45720">
              <a:spAutoFit/>
            </a:bodyPr>
            <a:lstStyle/>
            <a:p>
              <a:pPr algn="ctr"/>
              <a:r>
                <a:rPr lang="en-US" sz="72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  </a:t>
              </a:r>
              <a:r>
                <a:rPr lang="en-US" sz="80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KHỞI ĐỘNG</a:t>
              </a:r>
            </a:p>
          </p:txBody>
        </p:sp>
        <p:pic>
          <p:nvPicPr>
            <p:cNvPr id="17" name="Hình ảnh 4">
              <a:extLst>
                <a:ext uri="{FF2B5EF4-FFF2-40B4-BE49-F238E27FC236}">
                  <a16:creationId xmlns="" xmlns:a16="http://schemas.microsoft.com/office/drawing/2014/main" id="{C41E5DA5-E68D-4D65-B82E-8681E976871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148014" y="-47290"/>
              <a:ext cx="885022" cy="1511345"/>
            </a:xfrm>
            <a:prstGeom prst="rect">
              <a:avLst/>
            </a:prstGeom>
          </p:spPr>
        </p:pic>
      </p:grpSp>
      <p:sp>
        <p:nvSpPr>
          <p:cNvPr id="2" name="Rectangle 1"/>
          <p:cNvSpPr/>
          <p:nvPr/>
        </p:nvSpPr>
        <p:spPr>
          <a:xfrm>
            <a:off x="4100099" y="1026167"/>
            <a:ext cx="4882943" cy="1754326"/>
          </a:xfrm>
          <a:prstGeom prst="rect">
            <a:avLst/>
          </a:prstGeom>
          <a:ln>
            <a:solidFill>
              <a:schemeClr val="tx1"/>
            </a:solidFill>
            <a:prstDash val="sysDot"/>
          </a:ln>
        </p:spPr>
        <p:txBody>
          <a:bodyPr wrap="square">
            <a:spAutoFit/>
          </a:bodyPr>
          <a:lstStyle/>
          <a:p>
            <a:pPr algn="just"/>
            <a:r>
              <a:rPr lang="vi-VN" sz="3600" b="1" dirty="0">
                <a:solidFill>
                  <a:srgbClr val="FF0000"/>
                </a:solidFill>
                <a:latin typeface="#9Slide03 SFU Futura_12" panose="00000400000000000000" pitchFamily="2" charset="0"/>
                <a:cs typeface="Arial" panose="020B0604020202020204" pitchFamily="34" charset="0"/>
              </a:rPr>
              <a:t>Quan sát </a:t>
            </a:r>
            <a:r>
              <a:rPr lang="en-US" sz="3600" b="1" dirty="0" err="1">
                <a:solidFill>
                  <a:srgbClr val="FF0000"/>
                </a:solidFill>
                <a:latin typeface="#9Slide03 SFU Futura_12" panose="00000400000000000000" pitchFamily="2" charset="0"/>
                <a:cs typeface="Arial" panose="020B0604020202020204" pitchFamily="34" charset="0"/>
              </a:rPr>
              <a:t>hình</a:t>
            </a:r>
            <a:r>
              <a:rPr lang="en-US" sz="3600" b="1" dirty="0">
                <a:solidFill>
                  <a:srgbClr val="FF0000"/>
                </a:solidFill>
                <a:latin typeface="#9Slide03 SFU Futura_12" panose="00000400000000000000" pitchFamily="2" charset="0"/>
                <a:cs typeface="Arial" panose="020B0604020202020204" pitchFamily="34" charset="0"/>
              </a:rPr>
              <a:t> </a:t>
            </a:r>
            <a:r>
              <a:rPr lang="en-US" sz="3600" b="1" dirty="0" err="1">
                <a:solidFill>
                  <a:srgbClr val="FF0000"/>
                </a:solidFill>
                <a:latin typeface="#9Slide03 SFU Futura_12" panose="00000400000000000000" pitchFamily="2" charset="0"/>
                <a:cs typeface="Arial" panose="020B0604020202020204" pitchFamily="34" charset="0"/>
              </a:rPr>
              <a:t>ảnh</a:t>
            </a:r>
            <a:r>
              <a:rPr lang="vi-VN" sz="3600" b="1" dirty="0">
                <a:solidFill>
                  <a:srgbClr val="FF0000"/>
                </a:solidFill>
                <a:latin typeface="#9Slide03 SFU Futura_12" panose="00000400000000000000" pitchFamily="2" charset="0"/>
                <a:cs typeface="Arial" panose="020B0604020202020204" pitchFamily="34" charset="0"/>
              </a:rPr>
              <a:t>, hãy</a:t>
            </a:r>
            <a:r>
              <a:rPr lang="en-US" sz="3600" b="1" dirty="0">
                <a:solidFill>
                  <a:srgbClr val="FF0000"/>
                </a:solidFill>
                <a:latin typeface="#9Slide03 SFU Futura_12" panose="00000400000000000000" pitchFamily="2" charset="0"/>
                <a:cs typeface="Arial" panose="020B0604020202020204" pitchFamily="34" charset="0"/>
              </a:rPr>
              <a:t> </a:t>
            </a:r>
            <a:r>
              <a:rPr lang="en-US" sz="3600" b="1" dirty="0" err="1">
                <a:solidFill>
                  <a:srgbClr val="FF0000"/>
                </a:solidFill>
                <a:latin typeface="#9Slide03 SFU Futura_12" panose="00000400000000000000" pitchFamily="2" charset="0"/>
                <a:cs typeface="Arial" panose="020B0604020202020204" pitchFamily="34" charset="0"/>
              </a:rPr>
              <a:t>cho</a:t>
            </a:r>
            <a:r>
              <a:rPr lang="en-US" sz="3600" b="1" dirty="0">
                <a:solidFill>
                  <a:srgbClr val="FF0000"/>
                </a:solidFill>
                <a:latin typeface="#9Slide03 SFU Futura_12" panose="00000400000000000000" pitchFamily="2" charset="0"/>
                <a:cs typeface="Arial" panose="020B0604020202020204" pitchFamily="34" charset="0"/>
              </a:rPr>
              <a:t> </a:t>
            </a:r>
            <a:r>
              <a:rPr lang="en-US" sz="3600" b="1" dirty="0" err="1">
                <a:solidFill>
                  <a:srgbClr val="FF0000"/>
                </a:solidFill>
                <a:latin typeface="#9Slide03 SFU Futura_12" panose="00000400000000000000" pitchFamily="2" charset="0"/>
                <a:cs typeface="Arial" panose="020B0604020202020204" pitchFamily="34" charset="0"/>
              </a:rPr>
              <a:t>biết</a:t>
            </a:r>
            <a:r>
              <a:rPr lang="en-US" sz="3600" b="1" dirty="0">
                <a:solidFill>
                  <a:srgbClr val="FF0000"/>
                </a:solidFill>
                <a:latin typeface="#9Slide03 SFU Futura_12" panose="00000400000000000000" pitchFamily="2" charset="0"/>
                <a:cs typeface="Arial" panose="020B0604020202020204" pitchFamily="34" charset="0"/>
              </a:rPr>
              <a:t> </a:t>
            </a:r>
            <a:r>
              <a:rPr lang="en-US" sz="3600" b="1" dirty="0" err="1">
                <a:solidFill>
                  <a:srgbClr val="FF0000"/>
                </a:solidFill>
                <a:latin typeface="#9Slide03 SFU Futura_12" panose="00000400000000000000" pitchFamily="2" charset="0"/>
                <a:cs typeface="Arial" panose="020B0604020202020204" pitchFamily="34" charset="0"/>
              </a:rPr>
              <a:t>đó</a:t>
            </a:r>
            <a:r>
              <a:rPr lang="en-US" sz="3600" b="1" dirty="0">
                <a:solidFill>
                  <a:srgbClr val="FF0000"/>
                </a:solidFill>
                <a:latin typeface="#9Slide03 SFU Futura_12" panose="00000400000000000000" pitchFamily="2" charset="0"/>
                <a:cs typeface="Arial" panose="020B0604020202020204" pitchFamily="34" charset="0"/>
              </a:rPr>
              <a:t> </a:t>
            </a:r>
            <a:r>
              <a:rPr lang="en-US" sz="3600" b="1" dirty="0" err="1">
                <a:solidFill>
                  <a:srgbClr val="FF0000"/>
                </a:solidFill>
                <a:latin typeface="#9Slide03 SFU Futura_12" panose="00000400000000000000" pitchFamily="2" charset="0"/>
                <a:cs typeface="Arial" panose="020B0604020202020204" pitchFamily="34" charset="0"/>
              </a:rPr>
              <a:t>là</a:t>
            </a:r>
            <a:r>
              <a:rPr lang="en-US" sz="3600" b="1" dirty="0">
                <a:solidFill>
                  <a:srgbClr val="FF0000"/>
                </a:solidFill>
                <a:latin typeface="#9Slide03 SFU Futura_12" panose="00000400000000000000" pitchFamily="2" charset="0"/>
                <a:cs typeface="Arial" panose="020B0604020202020204" pitchFamily="34" charset="0"/>
              </a:rPr>
              <a:t> </a:t>
            </a:r>
            <a:r>
              <a:rPr lang="en-US" sz="3600" b="1" dirty="0" err="1">
                <a:solidFill>
                  <a:srgbClr val="FF0000"/>
                </a:solidFill>
                <a:latin typeface="#9Slide03 SFU Futura_12" panose="00000400000000000000" pitchFamily="2" charset="0"/>
                <a:cs typeface="Arial" panose="020B0604020202020204" pitchFamily="34" charset="0"/>
              </a:rPr>
              <a:t>gì</a:t>
            </a:r>
            <a:r>
              <a:rPr lang="en-US" sz="3600" b="1" dirty="0">
                <a:solidFill>
                  <a:srgbClr val="FF0000"/>
                </a:solidFill>
                <a:latin typeface="#9Slide03 SFU Futura_12" panose="00000400000000000000" pitchFamily="2" charset="0"/>
                <a:cs typeface="Arial" panose="020B0604020202020204" pitchFamily="34" charset="0"/>
              </a:rPr>
              <a:t>? Ở </a:t>
            </a:r>
            <a:r>
              <a:rPr lang="en-US" sz="3600" b="1" dirty="0" err="1">
                <a:solidFill>
                  <a:srgbClr val="FF0000"/>
                </a:solidFill>
                <a:latin typeface="#9Slide03 SFU Futura_12" panose="00000400000000000000" pitchFamily="2" charset="0"/>
                <a:cs typeface="Arial" panose="020B0604020202020204" pitchFamily="34" charset="0"/>
              </a:rPr>
              <a:t>đâu</a:t>
            </a:r>
            <a:r>
              <a:rPr lang="en-US" sz="3600" b="1" dirty="0">
                <a:solidFill>
                  <a:srgbClr val="FF0000"/>
                </a:solidFill>
                <a:latin typeface="#9Slide03 SFU Futura_12" panose="00000400000000000000" pitchFamily="2" charset="0"/>
                <a:cs typeface="Arial" panose="020B0604020202020204" pitchFamily="34" charset="0"/>
              </a:rPr>
              <a:t> (</a:t>
            </a:r>
            <a:r>
              <a:rPr lang="en-US" sz="3600" b="1" dirty="0" err="1">
                <a:solidFill>
                  <a:srgbClr val="FF0000"/>
                </a:solidFill>
                <a:latin typeface="#9Slide03 SFU Futura_12" panose="00000400000000000000" pitchFamily="2" charset="0"/>
                <a:cs typeface="Arial" panose="020B0604020202020204" pitchFamily="34" charset="0"/>
              </a:rPr>
              <a:t>tỉnh</a:t>
            </a:r>
            <a:r>
              <a:rPr lang="en-US" sz="3600" b="1" dirty="0">
                <a:solidFill>
                  <a:srgbClr val="FF0000"/>
                </a:solidFill>
                <a:latin typeface="#9Slide03 SFU Futura_12" panose="00000400000000000000" pitchFamily="2" charset="0"/>
                <a:cs typeface="Arial" panose="020B0604020202020204" pitchFamily="34" charset="0"/>
              </a:rPr>
              <a:t> </a:t>
            </a:r>
            <a:r>
              <a:rPr lang="en-US" sz="3600" b="1" dirty="0" err="1">
                <a:solidFill>
                  <a:srgbClr val="FF0000"/>
                </a:solidFill>
                <a:latin typeface="#9Slide03 SFU Futura_12" panose="00000400000000000000" pitchFamily="2" charset="0"/>
                <a:cs typeface="Arial" panose="020B0604020202020204" pitchFamily="34" charset="0"/>
              </a:rPr>
              <a:t>nào</a:t>
            </a:r>
            <a:r>
              <a:rPr lang="en-US" sz="3600" b="1" dirty="0">
                <a:solidFill>
                  <a:srgbClr val="FF0000"/>
                </a:solidFill>
                <a:latin typeface="#9Slide03 SFU Futura_12" panose="00000400000000000000" pitchFamily="2" charset="0"/>
                <a:cs typeface="Arial" panose="020B0604020202020204" pitchFamily="34" charset="0"/>
              </a:rPr>
              <a:t>)? </a:t>
            </a:r>
          </a:p>
        </p:txBody>
      </p:sp>
      <p:grpSp>
        <p:nvGrpSpPr>
          <p:cNvPr id="7" name="Group 6"/>
          <p:cNvGrpSpPr/>
          <p:nvPr/>
        </p:nvGrpSpPr>
        <p:grpSpPr>
          <a:xfrm>
            <a:off x="2871637" y="5042118"/>
            <a:ext cx="4755798" cy="2246769"/>
            <a:chOff x="7425882" y="4990161"/>
            <a:chExt cx="6341064" cy="2246769"/>
          </a:xfrm>
        </p:grpSpPr>
        <p:sp>
          <p:nvSpPr>
            <p:cNvPr id="5" name="Rectangle 4"/>
            <p:cNvSpPr/>
            <p:nvPr/>
          </p:nvSpPr>
          <p:spPr>
            <a:xfrm>
              <a:off x="7425882" y="4990161"/>
              <a:ext cx="4312727" cy="2246769"/>
            </a:xfrm>
            <a:prstGeom prst="rect">
              <a:avLst/>
            </a:prstGeom>
          </p:spPr>
          <p:txBody>
            <a:bodyPr wrap="square">
              <a:spAutoFit/>
            </a:bodyPr>
            <a:lstStyle/>
            <a:p>
              <a:pPr algn="just"/>
              <a:r>
                <a:rPr lang="en-US" sz="2800" b="1" dirty="0">
                  <a:latin typeface="#9Slide03 SFU Futura_12" panose="00000400000000000000" pitchFamily="2" charset="0"/>
                  <a:cs typeface="Arial" panose="020B0604020202020204" pitchFamily="34" charset="0"/>
                </a:rPr>
                <a:t>HS </a:t>
              </a:r>
              <a:r>
                <a:rPr lang="en-US" sz="2800" b="1" dirty="0" err="1">
                  <a:latin typeface="#9Slide03 SFU Futura_12" panose="00000400000000000000" pitchFamily="2" charset="0"/>
                  <a:cs typeface="Arial" panose="020B0604020202020204" pitchFamily="34" charset="0"/>
                </a:rPr>
                <a:t>trả</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lời</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sai</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ngồi</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xuống</a:t>
              </a:r>
              <a:r>
                <a:rPr lang="en-US" sz="2800" b="1" dirty="0">
                  <a:latin typeface="#9Slide03 SFU Futura_12" panose="00000400000000000000" pitchFamily="2" charset="0"/>
                  <a:cs typeface="Arial" panose="020B0604020202020204" pitchFamily="34" charset="0"/>
                </a:rPr>
                <a:t>. HS </a:t>
              </a:r>
              <a:r>
                <a:rPr lang="en-US" sz="2800" b="1" dirty="0" err="1">
                  <a:latin typeface="#9Slide03 SFU Futura_12" panose="00000400000000000000" pitchFamily="2" charset="0"/>
                  <a:cs typeface="Arial" panose="020B0604020202020204" pitchFamily="34" charset="0"/>
                </a:rPr>
                <a:t>trả</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lời</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đúng</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được</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quyền</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đoán</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tiếp</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hình</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ảnh</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tiếp</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theo.</a:t>
              </a:r>
              <a:endParaRPr lang="en-US" sz="2800" b="1" dirty="0">
                <a:latin typeface="#9Slide03 SFU Futura_12" panose="00000400000000000000" pitchFamily="2" charset="0"/>
              </a:endParaRPr>
            </a:p>
          </p:txBody>
        </p:sp>
        <p:pic>
          <p:nvPicPr>
            <p:cNvPr id="18" name="Picture 4" descr="Sit Down Icons - Download Free Vector Icons | Noun Projec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52770" y="5172789"/>
              <a:ext cx="1214176" cy="12141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219697" y="3059343"/>
            <a:ext cx="4100658" cy="1931190"/>
            <a:chOff x="251365" y="2736747"/>
            <a:chExt cx="5467544" cy="1931190"/>
          </a:xfrm>
        </p:grpSpPr>
        <p:sp>
          <p:nvSpPr>
            <p:cNvPr id="4" name="Rectangle 3"/>
            <p:cNvSpPr/>
            <p:nvPr/>
          </p:nvSpPr>
          <p:spPr>
            <a:xfrm>
              <a:off x="251365" y="2852055"/>
              <a:ext cx="3834465" cy="1815882"/>
            </a:xfrm>
            <a:prstGeom prst="rect">
              <a:avLst/>
            </a:prstGeom>
          </p:spPr>
          <p:txBody>
            <a:bodyPr wrap="square">
              <a:spAutoFit/>
            </a:bodyPr>
            <a:lstStyle/>
            <a:p>
              <a:pPr algn="just"/>
              <a:r>
                <a:rPr lang="en-US" sz="2800" b="1" dirty="0">
                  <a:latin typeface="#9Slide03 SFU Futura_12" panose="00000400000000000000" pitchFamily="2" charset="0"/>
                  <a:cs typeface="Arial" panose="020B0604020202020204" pitchFamily="34" charset="0"/>
                </a:rPr>
                <a:t>GV </a:t>
              </a:r>
              <a:r>
                <a:rPr lang="en-US" sz="2800" b="1" dirty="0" err="1">
                  <a:latin typeface="#9Slide03 SFU Futura_12" panose="00000400000000000000" pitchFamily="2" charset="0"/>
                  <a:cs typeface="Arial" panose="020B0604020202020204" pitchFamily="34" charset="0"/>
                </a:rPr>
                <a:t>chiếu</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lần</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lượt</a:t>
              </a:r>
              <a:r>
                <a:rPr lang="en-US" sz="2800" b="1" dirty="0">
                  <a:latin typeface="#9Slide03 SFU Futura_12" panose="00000400000000000000" pitchFamily="2" charset="0"/>
                  <a:cs typeface="Arial" panose="020B0604020202020204" pitchFamily="34" charset="0"/>
                </a:rPr>
                <a:t> </a:t>
              </a:r>
              <a:r>
                <a:rPr lang="en-US" sz="2800" b="1" dirty="0">
                  <a:solidFill>
                    <a:srgbClr val="FF0000"/>
                  </a:solidFill>
                  <a:latin typeface="#9Slide03 SFU Futura_12" panose="00000400000000000000" pitchFamily="2" charset="0"/>
                  <a:cs typeface="Arial" panose="020B0604020202020204" pitchFamily="34" charset="0"/>
                </a:rPr>
                <a:t>4</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hình</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ảnh</a:t>
              </a:r>
              <a:r>
                <a:rPr lang="en-US" sz="2800" b="1" dirty="0">
                  <a:latin typeface="#9Slide03 SFU Futura_12" panose="00000400000000000000" pitchFamily="2" charset="0"/>
                  <a:cs typeface="Arial" panose="020B0604020202020204" pitchFamily="34" charset="0"/>
                </a:rPr>
                <a:t>. HS </a:t>
              </a:r>
              <a:r>
                <a:rPr lang="en-US" sz="2800" b="1" dirty="0" err="1">
                  <a:latin typeface="#9Slide03 SFU Futura_12" panose="00000400000000000000" pitchFamily="2" charset="0"/>
                  <a:cs typeface="Arial" panose="020B0604020202020204" pitchFamily="34" charset="0"/>
                </a:rPr>
                <a:t>ghi</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vào</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giấy</a:t>
              </a:r>
              <a:r>
                <a:rPr lang="en-US" sz="2800" b="1" dirty="0">
                  <a:latin typeface="#9Slide03 SFU Futura_12" panose="00000400000000000000" pitchFamily="2" charset="0"/>
                  <a:cs typeface="Arial" panose="020B0604020202020204" pitchFamily="34" charset="0"/>
                </a:rPr>
                <a:t> </a:t>
              </a:r>
              <a:r>
                <a:rPr lang="en-US" sz="2800" b="1" dirty="0">
                  <a:solidFill>
                    <a:srgbClr val="FF0000"/>
                  </a:solidFill>
                  <a:latin typeface="#9Slide03 SFU Futura_12" panose="00000400000000000000" pitchFamily="2" charset="0"/>
                  <a:cs typeface="Arial" panose="020B0604020202020204" pitchFamily="34" charset="0"/>
                </a:rPr>
                <a:t>A4</a:t>
              </a:r>
              <a:endParaRPr lang="en-US" sz="2800" b="1" dirty="0">
                <a:solidFill>
                  <a:srgbClr val="FF0000"/>
                </a:solidFill>
                <a:latin typeface="#9Slide03 SFU Futura_12" panose="00000400000000000000" pitchFamily="2" charset="0"/>
              </a:endParaRPr>
            </a:p>
          </p:txBody>
        </p:sp>
        <p:pic>
          <p:nvPicPr>
            <p:cNvPr id="19" name="Picture 2" descr="Album Ảnh"/>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7795" b="7061"/>
            <a:stretch/>
          </p:blipFill>
          <p:spPr bwMode="auto">
            <a:xfrm>
              <a:off x="4085830" y="2736747"/>
              <a:ext cx="1633079" cy="13904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11947612"/>
      </p:ext>
    </p:extLst>
  </p:cSld>
  <p:clrMapOvr>
    <a:masterClrMapping/>
  </p:clrMapOvr>
  <p:transition spd="slow" advClick="0">
    <p:fade/>
    <p:sndAc>
      <p:stSnd>
        <p:snd r:embed="rId3"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43238" y="20807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Dựa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kiến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thức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đã</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học</a:t>
            </a:r>
            <a:r>
              <a:rPr lang="en-US" sz="2100" i="1" dirty="0">
                <a:solidFill>
                  <a:srgbClr val="FF0000"/>
                </a:solidFill>
                <a:latin typeface="Cambria" panose="02040503050406030204" pitchFamily="18" charset="0"/>
                <a:ea typeface="Cambria" panose="02040503050406030204" pitchFamily="18" charset="0"/>
              </a:rPr>
              <a:t>, h</a:t>
            </a:r>
            <a:r>
              <a:rPr lang="vi-VN" sz="2100" i="1" dirty="0">
                <a:solidFill>
                  <a:srgbClr val="FF0000"/>
                </a:solidFill>
                <a:latin typeface="Cambria" panose="02040503050406030204" pitchFamily="18" charset="0"/>
                <a:ea typeface="Cambria" panose="02040503050406030204" pitchFamily="18" charset="0"/>
              </a:rPr>
              <a:t>ãy </a:t>
            </a:r>
            <a:r>
              <a:rPr lang="en-US" sz="2100" i="1" dirty="0">
                <a:solidFill>
                  <a:srgbClr val="FF0000"/>
                </a:solidFill>
                <a:latin typeface="Cambria" panose="02040503050406030204" pitchFamily="18" charset="0"/>
                <a:ea typeface="Cambria" panose="02040503050406030204" pitchFamily="18" charset="0"/>
              </a:rPr>
              <a:t>v</a:t>
            </a:r>
            <a:r>
              <a:rPr lang="vi-VN" sz="2100" i="1" dirty="0">
                <a:solidFill>
                  <a:srgbClr val="FF0000"/>
                </a:solidFill>
                <a:latin typeface="Cambria" panose="02040503050406030204" pitchFamily="18" charset="0"/>
                <a:ea typeface="Cambria" panose="02040503050406030204" pitchFamily="18" charset="0"/>
              </a:rPr>
              <a:t>ẽ sơ đồ thể hiện ảnh hưởng của vị trí địa lí và phạm vi lãnh thổ tới đặc điểm tự nhiên Việt Nam. </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7826" y="2021229"/>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2" descr="Vẽ sơ đồ thể hiện ảnh hưởng của vị trí địa lí và phạm vi lãnh thổ "/>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t="5783" r="1377"/>
          <a:stretch/>
        </p:blipFill>
        <p:spPr bwMode="auto">
          <a:xfrm>
            <a:off x="2282792" y="2961781"/>
            <a:ext cx="5184808" cy="3652638"/>
          </a:xfrm>
          <a:prstGeom prst="rect">
            <a:avLst/>
          </a:prstGeom>
          <a:noFill/>
          <a:ln>
            <a:noFill/>
          </a:ln>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0489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376922" y="1981200"/>
            <a:ext cx="7462278" cy="769441"/>
          </a:xfrm>
          <a:prstGeom prst="rect">
            <a:avLst/>
          </a:prstGeom>
          <a:solidFill>
            <a:srgbClr val="BCFCD4"/>
          </a:solidFill>
          <a:ln w="12700">
            <a:solidFill>
              <a:srgbClr val="009900"/>
            </a:solidFill>
          </a:ln>
        </p:spPr>
        <p:txBody>
          <a:bodyPr wrap="square">
            <a:spAutoFit/>
          </a:bodyPr>
          <a:lstStyle/>
          <a:p>
            <a:pPr algn="just"/>
            <a:r>
              <a:rPr lang="vi-VN" sz="2200" i="1" dirty="0">
                <a:solidFill>
                  <a:srgbClr val="FF0000"/>
                </a:solidFill>
                <a:latin typeface="Cambria" panose="02040503050406030204" pitchFamily="18" charset="0"/>
                <a:ea typeface="Cambria" panose="02040503050406030204" pitchFamily="18" charset="0"/>
              </a:rPr>
              <a:t>Tìm hiểu về những thuận lợi của vị trí địa lí nước ta trong việc giao lưu với các nước trong khu vực và trên thế giới.</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3309" y="1903258"/>
            <a:ext cx="880700" cy="9253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37401" y="4267201"/>
            <a:ext cx="934199" cy="990600"/>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6" name="Diagram 35"/>
          <p:cNvGraphicFramePr/>
          <p:nvPr>
            <p:extLst>
              <p:ext uri="{D42A27DB-BD31-4B8C-83A1-F6EECF244321}">
                <p14:modId xmlns:p14="http://schemas.microsoft.com/office/powerpoint/2010/main" val="3795532517"/>
              </p:ext>
            </p:extLst>
          </p:nvPr>
        </p:nvGraphicFramePr>
        <p:xfrm>
          <a:off x="1406600" y="2945260"/>
          <a:ext cx="7432600" cy="372461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616584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p:cTn id="20" dur="500" fill="hold"/>
                                        <p:tgtEl>
                                          <p:spTgt spid="36"/>
                                        </p:tgtEl>
                                        <p:attrNameLst>
                                          <p:attrName>ppt_w</p:attrName>
                                        </p:attrNameLst>
                                      </p:cBhvr>
                                      <p:tavLst>
                                        <p:tav tm="0">
                                          <p:val>
                                            <p:fltVal val="0"/>
                                          </p:val>
                                        </p:tav>
                                        <p:tav tm="100000">
                                          <p:val>
                                            <p:strVal val="#ppt_w"/>
                                          </p:val>
                                        </p:tav>
                                      </p:tavLst>
                                    </p:anim>
                                    <p:anim calcmode="lin" valueType="num">
                                      <p:cBhvr>
                                        <p:cTn id="21" dur="500" fill="hold"/>
                                        <p:tgtEl>
                                          <p:spTgt spid="36"/>
                                        </p:tgtEl>
                                        <p:attrNameLst>
                                          <p:attrName>ppt_h</p:attrName>
                                        </p:attrNameLst>
                                      </p:cBhvr>
                                      <p:tavLst>
                                        <p:tav tm="0">
                                          <p:val>
                                            <p:fltVal val="0"/>
                                          </p:val>
                                        </p:tav>
                                        <p:tav tm="100000">
                                          <p:val>
                                            <p:strVal val="#ppt_h"/>
                                          </p:val>
                                        </p:tav>
                                      </p:tavLst>
                                    </p:anim>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Graphic spid="3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VỊ TRÍ ĐỊA LÍ VÀ PHẠM VI LÃNH THỔ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1</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a:ln w="10541" cmpd="sng">
                  <a:solidFill>
                    <a:schemeClr val="accent1">
                      <a:shade val="88000"/>
                      <a:satMod val="110000"/>
                    </a:schemeClr>
                  </a:solidFill>
                  <a:prstDash val="solid"/>
                </a:ln>
                <a:solidFill>
                  <a:srgbClr val="002060"/>
                </a:solidFill>
                <a:latin typeface="Cambria" pitchFamily="18" charset="0"/>
              </a:rPr>
              <a:t>GV </a:t>
            </a:r>
            <a:r>
              <a:rPr lang="en-US" sz="2500" b="1" dirty="0" err="1">
                <a:ln w="10541" cmpd="sng">
                  <a:solidFill>
                    <a:schemeClr val="accent1">
                      <a:shade val="88000"/>
                      <a:satMod val="110000"/>
                    </a:schemeClr>
                  </a:solidFill>
                  <a:prstDash val="solid"/>
                </a:ln>
                <a:solidFill>
                  <a:srgbClr val="002060"/>
                </a:solidFill>
                <a:latin typeface="Cambria" pitchFamily="18" charset="0"/>
              </a:rPr>
              <a:t>dạy:LÊ</a:t>
            </a:r>
            <a:r>
              <a:rPr lang="en-US" sz="2500" b="1">
                <a:ln w="10541" cmpd="sng">
                  <a:solidFill>
                    <a:schemeClr val="accent1">
                      <a:shade val="88000"/>
                      <a:satMod val="110000"/>
                    </a:schemeClr>
                  </a:solidFill>
                  <a:prstDash val="solid"/>
                </a:ln>
                <a:solidFill>
                  <a:srgbClr val="002060"/>
                </a:solidFill>
                <a:latin typeface="Cambria" pitchFamily="18" charset="0"/>
              </a:rPr>
              <a:t> THỊ THANH TRÚC</a:t>
            </a:r>
            <a:endParaRPr lang="en-US" sz="2500" b="1" dirty="0">
              <a:ln w="10541" cmpd="sng">
                <a:solidFill>
                  <a:schemeClr val="accent1">
                    <a:shade val="88000"/>
                    <a:satMod val="110000"/>
                  </a:schemeClr>
                </a:solidFill>
                <a:prstDash val="solid"/>
              </a:ln>
              <a:solidFill>
                <a:srgbClr val="002060"/>
              </a:solidFill>
              <a:latin typeface="Cambria" pitchFamily="18" charset="0"/>
            </a:endParaRPr>
          </a:p>
          <a:p>
            <a:pPr algn="l"/>
            <a:r>
              <a:rPr lang="en-US" sz="2500" b="1" dirty="0" err="1">
                <a:ln w="10541" cmpd="sng">
                  <a:solidFill>
                    <a:schemeClr val="accent1">
                      <a:shade val="88000"/>
                      <a:satMod val="110000"/>
                    </a:schemeClr>
                  </a:solidFill>
                  <a:prstDash val="solid"/>
                </a:ln>
                <a:solidFill>
                  <a:srgbClr val="002060"/>
                </a:solidFill>
                <a:latin typeface="Cambria" pitchFamily="18" charset="0"/>
              </a:rPr>
              <a:t>Lớp</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solidFill>
                  <a:srgbClr val="FF0000"/>
                </a:solidFill>
                <a:effectLst>
                  <a:outerShdw blurRad="38100" dist="38100" dir="2700000" algn="tl">
                    <a:srgbClr val="000000">
                      <a:alpha val="43137"/>
                    </a:srgbClr>
                  </a:outerShdw>
                </a:effectLst>
                <a:latin typeface="Cambria" pitchFamily="18" charset="0"/>
              </a:rPr>
              <a:t>BÀI 1. VỊ TRÍ ĐỊA LÍ VÀ PHẠM VI LÃNH THỔ VIỆT NAM</a:t>
            </a:r>
          </a:p>
          <a:p>
            <a:r>
              <a:rPr lang="en-US" sz="22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VỊ TRÍ ĐỊA LÍ</a:t>
            </a: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a:solidFill>
                  <a:srgbClr val="0D30DD"/>
                </a:solidFill>
                <a:effectLst>
                  <a:outerShdw blurRad="38100" dist="38100" dir="2700000" algn="tl">
                    <a:srgbClr val="000000">
                      <a:alpha val="43137"/>
                    </a:srgbClr>
                  </a:outerShdw>
                </a:effectLst>
                <a:latin typeface="Cambria" pitchFamily="18" charset="0"/>
              </a:rPr>
              <a:t>PHẠM VI LÃNH THỔ</a:t>
            </a: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ẢNH HƯỞNG CỦA VỊ TRÍ ĐỊA LÍ VÀ PHẠM VI LÃNH THỔ ĐỐI VỚI SỰ HÌNH THÀNH ĐẶC ĐIỂM ĐỊA LÍ TỰ NHIÊN VIỆT NAM</a:t>
            </a: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345731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44052" y="1298217"/>
            <a:ext cx="3657601" cy="1107996"/>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1.1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cho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Việt Nam nằm ở đâu</a:t>
            </a:r>
            <a:r>
              <a:rPr lang="en-US" sz="2200" i="1" dirty="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1128" y="1229717"/>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5" name="Picture 24"/>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7800"/>
          </a:xfrm>
          <a:prstGeom prst="rect">
            <a:avLst/>
          </a:prstGeom>
          <a:noFill/>
          <a:ln>
            <a:solidFill>
              <a:srgbClr val="FF0000"/>
            </a:solidFill>
          </a:ln>
        </p:spPr>
      </p:pic>
      <p:graphicFrame>
        <p:nvGraphicFramePr>
          <p:cNvPr id="23" name="Diagram 22"/>
          <p:cNvGraphicFramePr/>
          <p:nvPr>
            <p:extLst>
              <p:ext uri="{D42A27DB-BD31-4B8C-83A1-F6EECF244321}">
                <p14:modId xmlns:p14="http://schemas.microsoft.com/office/powerpoint/2010/main" val="2329512299"/>
              </p:ext>
            </p:extLst>
          </p:nvPr>
        </p:nvGraphicFramePr>
        <p:xfrm>
          <a:off x="677552" y="2655560"/>
          <a:ext cx="4504048" cy="389763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837477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200329"/>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hành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chính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Việt</a:t>
            </a:r>
            <a:r>
              <a:rPr lang="en-US" sz="2400" i="1" dirty="0">
                <a:solidFill>
                  <a:srgbClr val="FF0000"/>
                </a:solidFill>
                <a:latin typeface="Cambria" panose="02040503050406030204" pitchFamily="18" charset="0"/>
                <a:ea typeface="Cambria" panose="02040503050406030204" pitchFamily="18" charset="0"/>
              </a:rPr>
              <a:t> Nam, x</a:t>
            </a:r>
            <a:r>
              <a:rPr lang="vi-VN" sz="2400" i="1" dirty="0">
                <a:solidFill>
                  <a:srgbClr val="FF0000"/>
                </a:solidFill>
                <a:latin typeface="Cambria" panose="02040503050406030204" pitchFamily="18" charset="0"/>
                <a:ea typeface="Cambria" panose="02040503050406030204" pitchFamily="18" charset="0"/>
              </a:rPr>
              <a:t>ác định vị trí tiếp giáp của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097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6329" y="3633787"/>
            <a:ext cx="3657601" cy="24622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cs typeface="Times New Roman"/>
              </a:rPr>
              <a:t>- Phía bắc giáp: Trung Quốc.</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tây giáp Lào và Cam-pu-chia.</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đông và nam giáp Biển Đông.</a:t>
            </a:r>
            <a:endParaRPr lang="en-US" sz="2400" dirty="0">
              <a:effectLst/>
              <a:latin typeface="Cambria" pitchFamily="18" charset="0"/>
              <a:ea typeface="Cambria" pitchFamily="18" charset="0"/>
            </a:endParaRP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2" name="Freeform 41"/>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79685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randombar(horizont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randombar(horizontal)">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8" dur="500"/>
                                        <p:tgtEl>
                                          <p:spTgt spid="32">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2" grpId="0" animBg="1"/>
      <p:bldP spid="26"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0791" y="1311233"/>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đồ</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hành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chính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Việt</a:t>
            </a:r>
            <a:r>
              <a:rPr lang="en-US" sz="2100" i="1" dirty="0">
                <a:solidFill>
                  <a:srgbClr val="FF0000"/>
                </a:solidFill>
                <a:latin typeface="Cambria" panose="02040503050406030204" pitchFamily="18" charset="0"/>
                <a:ea typeface="Cambria" panose="02040503050406030204" pitchFamily="18" charset="0"/>
              </a:rPr>
              <a:t> Nam, x</a:t>
            </a:r>
            <a:r>
              <a:rPr lang="vi-VN" sz="2100" i="1" dirty="0">
                <a:solidFill>
                  <a:srgbClr val="FF0000"/>
                </a:solidFill>
                <a:latin typeface="Cambria" panose="02040503050406030204" pitchFamily="18" charset="0"/>
                <a:ea typeface="Cambria" panose="02040503050406030204" pitchFamily="18" charset="0"/>
              </a:rPr>
              <a:t>ác định hệ tọa độ địa lí trên đất liền và trên biển ở </a:t>
            </a:r>
            <a:r>
              <a:rPr lang="en-US" sz="2100" i="1" dirty="0">
                <a:solidFill>
                  <a:srgbClr val="FF0000"/>
                </a:solidFill>
                <a:latin typeface="Cambria" panose="02040503050406030204" pitchFamily="18" charset="0"/>
                <a:ea typeface="Cambria" panose="02040503050406030204" pitchFamily="18" charset="0"/>
              </a:rPr>
              <a:t>    </a:t>
            </a:r>
            <a:r>
              <a:rPr lang="vi-VN" sz="2100" i="1" dirty="0">
                <a:solidFill>
                  <a:srgbClr val="FF0000"/>
                </a:solidFill>
                <a:latin typeface="Cambria" panose="02040503050406030204" pitchFamily="18" charset="0"/>
                <a:ea typeface="Cambria" panose="02040503050406030204" pitchFamily="18" charset="0"/>
              </a:rPr>
              <a:t>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15033" y="139019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44412" y="2819400"/>
            <a:ext cx="3657601" cy="372409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đất</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liền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bắc</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23°23′B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8°34′B,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109°24′Đ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102°09′Đ.</a:t>
            </a:r>
            <a:endParaRPr lang="en-US" sz="2100" dirty="0">
              <a:latin typeface="Cambria" pitchFamily="18" charset="0"/>
              <a:ea typeface="Cambria" pitchFamily="18" charset="0"/>
            </a:endParaRPr>
          </a:p>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vùng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biển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địa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lí</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của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nước</a:t>
            </a:r>
            <a:r>
              <a:rPr lang="en-US" sz="2100" dirty="0">
                <a:latin typeface="Cambria" pitchFamily="18" charset="0"/>
                <a:ea typeface="Cambria" pitchFamily="18" charset="0"/>
                <a:cs typeface="Times New Roman"/>
              </a:rPr>
              <a:t> ta </a:t>
            </a:r>
            <a:r>
              <a:rPr lang="en-US" sz="2100" dirty="0" err="1">
                <a:latin typeface="Cambria" pitchFamily="18" charset="0"/>
                <a:ea typeface="Cambria" pitchFamily="18" charset="0"/>
                <a:cs typeface="Times New Roman"/>
              </a:rPr>
              <a:t>còn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kéo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dài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tới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khoảng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vĩ</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6°50'B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và</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kinh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101°Đ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117°20’Đ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a:t>
            </a:r>
            <a:endParaRPr lang="en-US" sz="2100" dirty="0">
              <a:effectLst/>
              <a:latin typeface="Cambria" pitchFamily="18" charset="0"/>
              <a:ea typeface="Cambria" pitchFamily="18" charset="0"/>
            </a:endParaRPr>
          </a:p>
        </p:txBody>
      </p:sp>
      <p:pic>
        <p:nvPicPr>
          <p:cNvPr id="45"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6" name="Freeform 45"/>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9" name="Straight Arrow Connector 48"/>
          <p:cNvCxnSpPr/>
          <p:nvPr/>
        </p:nvCxnSpPr>
        <p:spPr>
          <a:xfrm>
            <a:off x="5516305" y="1790925"/>
            <a:ext cx="1494095" cy="7923"/>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5516305" y="1798848"/>
            <a:ext cx="7476"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7017876" y="1798848"/>
            <a:ext cx="14952"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523781" y="5512318"/>
            <a:ext cx="1509047" cy="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04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randombar(horizontal)">
                                      <p:cBhvr>
                                        <p:cTn id="15" dur="500"/>
                                        <p:tgtEl>
                                          <p:spTgt spid="4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randombar(horizontal)">
                                      <p:cBhvr>
                                        <p:cTn id="18" dur="500"/>
                                        <p:tgtEl>
                                          <p:spTgt spid="4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randombar(horizontal)">
                                      <p:cBhvr>
                                        <p:cTn id="21" dur="500"/>
                                        <p:tgtEl>
                                          <p:spTgt spid="48"/>
                                        </p:tgtEl>
                                      </p:cBhvr>
                                    </p:animEffect>
                                  </p:childTnLst>
                                </p:cTn>
                              </p:par>
                              <p:par>
                                <p:cTn id="22" presetID="14" presetClass="entr" presetSubtype="1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randombar(horizontal)">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barn(inVertical)">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barn(inVertical)">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arn(inVertical)">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6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6" grpId="0" animBg="1"/>
      <p:bldP spid="47" grpId="0" animBg="1"/>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86001"/>
            <a:ext cx="6792509" cy="3048000"/>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581632"/>
            <a:ext cx="6553198" cy="2523768"/>
          </a:xfrm>
          <a:prstGeom prst="rect">
            <a:avLst/>
          </a:prstGeom>
        </p:spPr>
        <p:txBody>
          <a:bodyPr wrap="square">
            <a:spAutoFit/>
          </a:bodyPr>
          <a:lstStyle/>
          <a:p>
            <a:pPr algn="just">
              <a:spcBef>
                <a:spcPts val="600"/>
              </a:spcBef>
              <a:spcAft>
                <a:spcPts val="0"/>
              </a:spcAft>
            </a:pPr>
            <a:r>
              <a:rPr lang="nl-NL" sz="2300" dirty="0">
                <a:latin typeface="Cambria" pitchFamily="18" charset="0"/>
                <a:ea typeface="Cambria" pitchFamily="18" charset="0"/>
                <a:cs typeface="Times New Roman"/>
              </a:rPr>
              <a:t>- Việt Nam nằm ở rìa phía đông của bán đảo Đông Dương, gần trung tâm khu vực Đông Nam Á.</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Tiếp giáp: </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Phía bắc giáp: Trung Quốc.</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Phía tây giáp Lào và Campuchia.</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rPr>
              <a:t>+ Phía đông và nam giáp Biển Đông.</a:t>
            </a:r>
            <a:endParaRPr lang="en-US" sz="2300" dirty="0">
              <a:effectLst/>
              <a:latin typeface="Cambria" pitchFamily="18" charset="0"/>
              <a:ea typeface="Cambria" pitchFamily="18" charset="0"/>
            </a:endParaRPr>
          </a:p>
        </p:txBody>
      </p:sp>
    </p:spTree>
    <p:extLst>
      <p:ext uri="{BB962C8B-B14F-4D97-AF65-F5344CB8AC3E}">
        <p14:creationId xmlns:p14="http://schemas.microsoft.com/office/powerpoint/2010/main" val="3972239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11512"/>
            <a:ext cx="3657601" cy="2462213"/>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bản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hành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chính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cho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p</a:t>
            </a:r>
            <a:r>
              <a:rPr lang="vi-VN" sz="2200" i="1" dirty="0">
                <a:solidFill>
                  <a:srgbClr val="FF0000"/>
                </a:solidFill>
                <a:latin typeface="Cambria" panose="02040503050406030204" pitchFamily="18" charset="0"/>
                <a:ea typeface="Cambria" panose="02040503050406030204" pitchFamily="18" charset="0"/>
              </a:rPr>
              <a:t>hạm vi lãnh thổ nước ta gồm những bộ phận nào?</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Vùng đất có diện tích bao nhiêu và gồm những bộ phận nào?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90150"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graphicFrame>
        <p:nvGraphicFramePr>
          <p:cNvPr id="23" name="Diagram 22"/>
          <p:cNvGraphicFramePr/>
          <p:nvPr>
            <p:extLst>
              <p:ext uri="{D42A27DB-BD31-4B8C-83A1-F6EECF244321}">
                <p14:modId xmlns:p14="http://schemas.microsoft.com/office/powerpoint/2010/main" val="2783620275"/>
              </p:ext>
            </p:extLst>
          </p:nvPr>
        </p:nvGraphicFramePr>
        <p:xfrm>
          <a:off x="1484374" y="3931307"/>
          <a:ext cx="3697226" cy="292669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5564</TotalTime>
  <Words>2081</Words>
  <Application>Microsoft Office PowerPoint</Application>
  <PresentationFormat>On-screen Show (4:3)</PresentationFormat>
  <Paragraphs>177</Paragraphs>
  <Slides>21</Slides>
  <Notes>3</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KHỞI ĐỘNG</vt:lpstr>
      <vt:lpstr>PowerPoint Presentation</vt:lpstr>
      <vt:lpstr>VỊ TRÍ ĐỊA LÍ VÀ PHẠM VI LÃNH THỔ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THCSBINHHOA</cp:lastModifiedBy>
  <cp:revision>420</cp:revision>
  <dcterms:created xsi:type="dcterms:W3CDTF">2016-02-15T14:28:12Z</dcterms:created>
  <dcterms:modified xsi:type="dcterms:W3CDTF">2024-09-06T09:50:16Z</dcterms:modified>
</cp:coreProperties>
</file>