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77" r:id="rId2"/>
    <p:sldMasterId id="2147484001" r:id="rId3"/>
    <p:sldMasterId id="2147484039" r:id="rId4"/>
    <p:sldMasterId id="2147484106" r:id="rId5"/>
    <p:sldMasterId id="2147484116" r:id="rId6"/>
    <p:sldMasterId id="2147484131" r:id="rId7"/>
  </p:sldMasterIdLst>
  <p:notesMasterIdLst>
    <p:notesMasterId r:id="rId46"/>
  </p:notesMasterIdLst>
  <p:sldIdLst>
    <p:sldId id="299" r:id="rId8"/>
    <p:sldId id="439" r:id="rId9"/>
    <p:sldId id="517" r:id="rId10"/>
    <p:sldId id="472" r:id="rId11"/>
    <p:sldId id="515" r:id="rId12"/>
    <p:sldId id="516" r:id="rId13"/>
    <p:sldId id="258" r:id="rId14"/>
    <p:sldId id="508" r:id="rId15"/>
    <p:sldId id="509" r:id="rId16"/>
    <p:sldId id="510" r:id="rId17"/>
    <p:sldId id="511" r:id="rId18"/>
    <p:sldId id="512" r:id="rId19"/>
    <p:sldId id="513" r:id="rId20"/>
    <p:sldId id="514" r:id="rId21"/>
    <p:sldId id="519" r:id="rId22"/>
    <p:sldId id="518" r:id="rId23"/>
    <p:sldId id="414" r:id="rId24"/>
    <p:sldId id="471" r:id="rId25"/>
    <p:sldId id="521" r:id="rId26"/>
    <p:sldId id="520" r:id="rId27"/>
    <p:sldId id="259" r:id="rId28"/>
    <p:sldId id="522" r:id="rId29"/>
    <p:sldId id="523" r:id="rId30"/>
    <p:sldId id="536" r:id="rId31"/>
    <p:sldId id="535" r:id="rId32"/>
    <p:sldId id="524" r:id="rId33"/>
    <p:sldId id="525" r:id="rId34"/>
    <p:sldId id="438" r:id="rId35"/>
    <p:sldId id="526" r:id="rId36"/>
    <p:sldId id="527" r:id="rId37"/>
    <p:sldId id="528" r:id="rId38"/>
    <p:sldId id="443" r:id="rId39"/>
    <p:sldId id="444" r:id="rId40"/>
    <p:sldId id="530" r:id="rId41"/>
    <p:sldId id="531" r:id="rId42"/>
    <p:sldId id="532" r:id="rId43"/>
    <p:sldId id="533" r:id="rId44"/>
    <p:sldId id="534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5D2E7A"/>
    <a:srgbClr val="9A8EDF"/>
    <a:srgbClr val="0BA2E5"/>
    <a:srgbClr val="BC7A1A"/>
    <a:srgbClr val="C47812"/>
    <a:srgbClr val="4E3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wmf"/><Relationship Id="rId6" Type="http://schemas.openxmlformats.org/officeDocument/2006/relationships/image" Target="../media/image67.emf"/><Relationship Id="rId5" Type="http://schemas.openxmlformats.org/officeDocument/2006/relationships/image" Target="../media/image66.wmf"/><Relationship Id="rId4" Type="http://schemas.openxmlformats.org/officeDocument/2006/relationships/image" Target="../media/image6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7" Type="http://schemas.openxmlformats.org/officeDocument/2006/relationships/image" Target="../media/image87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e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10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88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026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01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45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21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07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0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213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665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55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6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39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7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40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16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51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1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5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09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87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525246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551385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74DA7-4CFC-4456-8874-ECA7255B21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34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D68C66-4EA2-413F-ACB2-091F176EC3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3547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2F7A30-AE5F-40EA-9AE0-483D9E0145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2494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6A6A84-A821-477B-BE38-114022720D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1180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974A62-AE20-4981-B466-ED49104C06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686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CD335B-B670-4F40-BE25-F90D2BD6E3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9181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D703D-5351-4EC1-94EA-2EA7835F57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9640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62D463-2B9B-4892-A120-CCF5E135380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553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52FDFB-3826-4064-B468-D568CF87AC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5876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F3C215-D833-4F90-B565-710F2EF614D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343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3C5CC8-C786-45AB-B9D0-F64B0F9AB6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771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EF0FC0-2723-405F-B3F0-D8941CED87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321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12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1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5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624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96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44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05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30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57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53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53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93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6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87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26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641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64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2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34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2D12-589A-4C6C-9C18-7BB957B4D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4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Title &amp; some text slide 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82533" y="301167"/>
            <a:ext cx="932800" cy="1716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25"/>
          <p:cNvSpPr/>
          <p:nvPr/>
        </p:nvSpPr>
        <p:spPr>
          <a:xfrm>
            <a:off x="744205" y="587483"/>
            <a:ext cx="932800" cy="9476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25"/>
          <p:cNvSpPr/>
          <p:nvPr/>
        </p:nvSpPr>
        <p:spPr>
          <a:xfrm>
            <a:off x="1042499" y="1345312"/>
            <a:ext cx="336000" cy="4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25"/>
          <p:cNvSpPr/>
          <p:nvPr/>
        </p:nvSpPr>
        <p:spPr>
          <a:xfrm>
            <a:off x="11582300" y="6278647"/>
            <a:ext cx="247200" cy="2512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25"/>
          <p:cNvSpPr/>
          <p:nvPr/>
        </p:nvSpPr>
        <p:spPr>
          <a:xfrm>
            <a:off x="11582300" y="5911668"/>
            <a:ext cx="247200" cy="2512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2146467" y="2233867"/>
            <a:ext cx="78992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914500" y="1083580"/>
            <a:ext cx="4072400" cy="734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8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CC824F-CDC8-483A-89C9-32C85C2A5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3A0E17F-AE5A-4EDA-A917-769611AF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F9FAE9-9A81-4A68-A3C5-276C8EDD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5C5790-CD78-4841-AEB5-D6F318E5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3DD322-FF64-4900-956D-69BE7B3A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A2ECE2-8B2A-4A91-937A-C042CE78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E3A734-A20D-4BE9-B57A-6BAF2977A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16235D-312E-48B7-9586-EF30465D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8768F1-DBA8-434B-BB2D-F50DB1C8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BBCAAF-4FB7-439C-97EB-2A0C660C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943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36DF4-A2C5-4484-9E4A-03DE0090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D9AD22-1625-4108-B808-E0699814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8194BF-9D65-49F7-AB96-A2089607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4C4AE-25F2-4C3B-81E6-E6A96440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A17D63-F4C3-4EED-9F74-B3DDE6A4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7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0CBA83-F284-4E4E-A27F-F3C8B162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16D55C-14AB-4A7F-8FDF-8E13D81F6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166D90-F293-47EA-962B-167C8B3C7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70228C-E83A-4F32-9506-E058C682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AC024C-BA6D-4CF3-8F16-BFA3F0A2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B881D4-C0D8-4C1B-8F02-269A7FE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7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3484CC-EEB0-4DF9-9EC2-4B46D4FF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7C72D04-34BB-412B-977E-03F7D7C3D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54070D-D2D6-4405-8474-6CD6A5A96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89B41F4-6EEB-4E25-837A-8F0803FA1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E9ED293-3870-4822-9D8A-779456A1C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0C512F4-3B32-40E8-AE83-5B20E660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C5534BB-1B26-4FB8-BFF2-9F1D9D0D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DEC9E43-2A92-455D-99C2-2609CD7C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30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5AE178-F2D2-4FB1-A60C-F97B6560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E6A6DE-56F6-4068-8F85-B1D960BA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4092B8-E16F-4879-B6AF-D2BA69C1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41DDDD-8322-4E8D-9761-84B7DDBE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18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23C516C-4301-47AC-9232-36856EDE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2B7459-A442-468E-9BAC-7E741609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D9519FB-5A4E-4F84-9DAB-9FCECEFD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95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D88945-0764-42E0-A6E8-0BC372A4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036C49-BCEC-48DD-8D71-C7BF3567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A5BD4B-A6C8-418F-AE49-A42634F03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95F7A9-3FA8-4D15-9B3F-0E316F89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D367D5-596E-4C9A-8A47-E0FADA34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FCE4FB-41B9-403B-AA47-936E41E8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4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C2FF20-E7AE-47E3-948E-CCDE30F8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07D8692-73B2-4131-A0B1-990C976D3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4EA6C3-F853-47EC-9B77-080F98A6A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3B6A2D-5C56-4F15-8224-A1ACDAD8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B5B395-B622-4250-A3E3-ECF2BD66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B3DE0A-AF61-49C0-81FC-D9F90054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372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01F106-A14C-4455-AC17-FB383823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9B72F7-0AE6-4F3F-A01B-6EC5A36B8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A4F4A4-78EF-475B-90C1-93CAF017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9321DA-2EE9-4D26-99A3-38B6C04C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9CB75D-E57F-49E7-8FCC-C63C488C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141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9AE005-9FA9-4F91-A57D-4874E8C3F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A36589-950F-4B95-A434-B9A3F0949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64DD45-FCF8-4EEC-97FB-24B7BFE3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649B61-B205-4EC6-8E19-A36111DF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19ED51-B4C1-49E1-95C0-71DC61C5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4077" r:id="rId12"/>
    <p:sldLayoutId id="21474840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1FCBF-8CCB-4411-9F2B-D68540F067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1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31666-EC31-4200-97B2-8E2B28DBF58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3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3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1ED50FC-150B-49CC-B705-0CA49393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6A7949-830A-485C-9D82-6CB0F9D9B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18244A-E666-4037-8DFA-CEC8E4348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908F-DB63-4F95-9AFB-AD621F170DFB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DB8EE2-77B8-4522-8EB1-9D3653B32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190C53-7140-4DC7-BE95-8705B74A2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CCA10-63AA-4BA6-B80B-3D2A6367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5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1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openxmlformats.org/officeDocument/2006/relationships/slide" Target="slide13.xml"/><Relationship Id="rId2" Type="http://schemas.openxmlformats.org/officeDocument/2006/relationships/image" Target="../media/image25.jpeg"/><Relationship Id="rId16" Type="http://schemas.microsoft.com/office/2007/relationships/hdphoto" Target="../media/hdphoto4.wdp"/><Relationship Id="rId20" Type="http://schemas.openxmlformats.org/officeDocument/2006/relationships/slide" Target="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slide" Target="slide12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slide" Target="slide11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4.wmf"/><Relationship Id="rId3" Type="http://schemas.openxmlformats.org/officeDocument/2006/relationships/image" Target="../media/image25.jpeg"/><Relationship Id="rId7" Type="http://schemas.microsoft.com/office/2007/relationships/hdphoto" Target="../media/hdphoto7.wdp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11" Type="http://schemas.openxmlformats.org/officeDocument/2006/relationships/slide" Target="slide10.xml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8.emf"/><Relationship Id="rId3" Type="http://schemas.openxmlformats.org/officeDocument/2006/relationships/image" Target="../media/image25.jpeg"/><Relationship Id="rId7" Type="http://schemas.microsoft.com/office/2007/relationships/hdphoto" Target="../media/hdphoto7.wdp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11" Type="http://schemas.openxmlformats.org/officeDocument/2006/relationships/slide" Target="slide10.xml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10" Type="http://schemas.openxmlformats.org/officeDocument/2006/relationships/slide" Target="slide10.xml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9.wmf"/><Relationship Id="rId3" Type="http://schemas.openxmlformats.org/officeDocument/2006/relationships/image" Target="../media/image25.jpeg"/><Relationship Id="rId7" Type="http://schemas.microsoft.com/office/2007/relationships/hdphoto" Target="../media/hdphoto7.wdp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11" Type="http://schemas.openxmlformats.org/officeDocument/2006/relationships/slide" Target="slide10.xml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1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9.wmf"/><Relationship Id="rId4" Type="http://schemas.openxmlformats.org/officeDocument/2006/relationships/image" Target="../media/image46.png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1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1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7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1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64.emf"/><Relationship Id="rId3" Type="http://schemas.openxmlformats.org/officeDocument/2006/relationships/image" Target="../media/image68.jpeg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63.emf"/><Relationship Id="rId20" Type="http://schemas.openxmlformats.org/officeDocument/2006/relationships/image" Target="../media/image65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67.emf"/><Relationship Id="rId5" Type="http://schemas.openxmlformats.org/officeDocument/2006/relationships/image" Target="../media/image70.jpeg"/><Relationship Id="rId15" Type="http://schemas.openxmlformats.org/officeDocument/2006/relationships/oleObject" Target="../embeddings/oleObject20.bin"/><Relationship Id="rId23" Type="http://schemas.openxmlformats.org/officeDocument/2006/relationships/oleObject" Target="../embeddings/oleObject24.bin"/><Relationship Id="rId10" Type="http://schemas.openxmlformats.org/officeDocument/2006/relationships/image" Target="../media/image75.jpeg"/><Relationship Id="rId19" Type="http://schemas.openxmlformats.org/officeDocument/2006/relationships/oleObject" Target="../embeddings/oleObject22.bin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62.wmf"/><Relationship Id="rId22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0.wmf"/><Relationship Id="rId11" Type="http://schemas.openxmlformats.org/officeDocument/2006/relationships/image" Target="../media/image79.wmf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46.png"/><Relationship Id="rId9" Type="http://schemas.openxmlformats.org/officeDocument/2006/relationships/image" Target="../media/image7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3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8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3.svg"/><Relationship Id="rId11" Type="http://schemas.openxmlformats.org/officeDocument/2006/relationships/image" Target="../media/image78.svg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71.sv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78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3616311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8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6375" y="1869982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95" y="1637520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76659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1844581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hlinkClick r:id="rId9" action="ppaction://hlinksldjump"/>
          </p:cNvPr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61452" y="579921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action="ppaction://hlinksldjump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70400" y="18034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7" action="ppaction://hlinksldjump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112000" y="16794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 action="ppaction://hlinksldjump"/>
              </a:rPr>
              <a:t>4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ched Right Arrow 2">
            <a:hlinkClick r:id="rId20" action="ppaction://hlinksldjump"/>
          </p:cNvPr>
          <p:cNvSpPr/>
          <p:nvPr/>
        </p:nvSpPr>
        <p:spPr>
          <a:xfrm>
            <a:off x="6095999" y="5852671"/>
            <a:ext cx="1251135" cy="787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2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90058" y="934818"/>
            <a:ext cx="78232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kumimoji="0" lang="en-US" sz="39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9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3900" b="1" i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 cho biết x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trò chơi tung đồng xu là bao nhiêu?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2252" y="461161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11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663133"/>
              </p:ext>
            </p:extLst>
          </p:nvPr>
        </p:nvGraphicFramePr>
        <p:xfrm>
          <a:off x="5546725" y="5397500"/>
          <a:ext cx="3619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Equation" r:id="rId12" imgW="190440" imgH="533160" progId="Equation.DSMT4">
                  <p:embed/>
                </p:oleObj>
              </mc:Choice>
              <mc:Fallback>
                <p:oleObj name="Equation" r:id="rId12" imgW="1904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46725" y="5397500"/>
                        <a:ext cx="361950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41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90058" y="934818"/>
            <a:ext cx="782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9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9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3900" b="1" i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trò chơi </a:t>
            </a: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nói chung, nếu k là số kết quả thuận lợi cho một biến cố, n là số các kết quả có thể xảy ra khi quay thì xác suất của biến cố đó </a:t>
            </a: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3" name="Picture 1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4" name="TextBox 13">
              <a:hlinkClick r:id="rId11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62252" y="461161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177018"/>
              </p:ext>
            </p:extLst>
          </p:nvPr>
        </p:nvGraphicFramePr>
        <p:xfrm>
          <a:off x="5836520" y="5349142"/>
          <a:ext cx="40957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Equation" r:id="rId12" imgW="409704" imgH="1000026" progId="Equation.DSMT4">
                  <p:embed/>
                </p:oleObj>
              </mc:Choice>
              <mc:Fallback>
                <p:oleObj name="Equation" r:id="rId12" imgW="409704" imgH="10000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36520" y="5349142"/>
                        <a:ext cx="409575" cy="1000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36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94560" y="764999"/>
            <a:ext cx="765483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9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9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3900" b="1" i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12 thẻ, mỗi thẻ đánh một số từ 1 đến 12. Rút ngẫu nhiên 1 thẻ trong 12 thẻ đó.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kết quả thuận lợi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thẻ rút ra là số tự nhiên có 2 chữ số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6" name="TextBox 15">
              <a:hlinkClick r:id="rId10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2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90058" y="934818"/>
            <a:ext cx="782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9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9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</a:t>
            </a:r>
            <a:r>
              <a:rPr kumimoji="0" lang="en-US" sz="3900" b="1" i="0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altLang="en-US" sz="39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12 thẻ, mỗi thẻ đánh một số từ 1 đến 12. Rút ngẫu nhiên 1 thẻ trong 12 thẻ đó.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thẻ rút ra là số tự nhiên có 2 chữ số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1284" y="4815175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2" name="Picture 1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3" name="TextBox 12">
              <a:hlinkClick r:id="rId11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423816"/>
              </p:ext>
            </p:extLst>
          </p:nvPr>
        </p:nvGraphicFramePr>
        <p:xfrm>
          <a:off x="5384800" y="5556250"/>
          <a:ext cx="1117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name="Equation" r:id="rId12" imgW="1117440" imgH="939600" progId="Equation.DSMT4">
                  <p:embed/>
                </p:oleObj>
              </mc:Choice>
              <mc:Fallback>
                <p:oleObj name="Equation" r:id="rId12" imgW="111744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84800" y="5556250"/>
                        <a:ext cx="1117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22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D90DE1-6DFB-4057-A887-45E341558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42" y="145071"/>
            <a:ext cx="11459183" cy="64397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89" name="Picture 41">
            <a:extLst>
              <a:ext uri="{FF2B5EF4-FFF2-40B4-BE49-F238E27FC236}">
                <a16:creationId xmlns="" xmlns:a16="http://schemas.microsoft.com/office/drawing/2014/main" id="{60077141-C129-43B2-B8EE-37C8887F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" y="-449914"/>
            <a:ext cx="12109958" cy="74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51">
            <a:extLst>
              <a:ext uri="{FF2B5EF4-FFF2-40B4-BE49-F238E27FC236}">
                <a16:creationId xmlns="" xmlns:a16="http://schemas.microsoft.com/office/drawing/2014/main" id="{5CD48D37-5367-4C2E-8628-E924459D1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048">
            <a:off x="2434046" y="1131793"/>
            <a:ext cx="544513" cy="1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59">
            <a:extLst>
              <a:ext uri="{FF2B5EF4-FFF2-40B4-BE49-F238E27FC236}">
                <a16:creationId xmlns="" xmlns:a16="http://schemas.microsoft.com/office/drawing/2014/main" id="{BD387F42-D23C-4171-8DFB-F146A21F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45510" flipH="1" flipV="1">
            <a:off x="2537131" y="2291230"/>
            <a:ext cx="726226" cy="1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>
            <a:extLst>
              <a:ext uri="{FF2B5EF4-FFF2-40B4-BE49-F238E27FC236}">
                <a16:creationId xmlns="" xmlns:a16="http://schemas.microsoft.com/office/drawing/2014/main" id="{6181354B-EFD7-4681-86F4-DDBCA371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098" y="1572899"/>
            <a:ext cx="568325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200">
            <a:extLst>
              <a:ext uri="{FF2B5EF4-FFF2-40B4-BE49-F238E27FC236}">
                <a16:creationId xmlns="" xmlns:a16="http://schemas.microsoft.com/office/drawing/2014/main" id="{3E01B623-9A79-4879-8279-C3DA5DAF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81" y="1423579"/>
            <a:ext cx="676798" cy="6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5857860A-4E28-4D26-B0F1-444099B9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74" y="2069240"/>
            <a:ext cx="3896774" cy="22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="" xmlns:a16="http://schemas.microsoft.com/office/drawing/2014/main" id="{B46CED40-2DBE-4157-A906-1B2079AC6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2" y="180426"/>
            <a:ext cx="2444184" cy="13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S” </a:t>
            </a:r>
            <a:r>
              <a:rPr lang="en-US" sz="2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1/2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60">
            <a:extLst>
              <a:ext uri="{FF2B5EF4-FFF2-40B4-BE49-F238E27FC236}">
                <a16:creationId xmlns="" xmlns:a16="http://schemas.microsoft.com/office/drawing/2014/main" id="{53C918E3-0E12-4DCE-8D03-82BD2DCB9435}"/>
              </a:ext>
            </a:extLst>
          </p:cNvPr>
          <p:cNvSpPr/>
          <p:nvPr/>
        </p:nvSpPr>
        <p:spPr>
          <a:xfrm>
            <a:off x="2851615" y="974460"/>
            <a:ext cx="2239246" cy="1229295"/>
          </a:xfrm>
          <a:prstGeom prst="roundRect">
            <a:avLst>
              <a:gd name="adj" fmla="val 50000"/>
            </a:avLst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="" xmlns:a16="http://schemas.microsoft.com/office/drawing/2014/main" id="{D28B4A0F-2DBC-484C-AD79-8BCAEDBE1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379" y="974460"/>
            <a:ext cx="1607968" cy="12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Rounded Rectangle 192">
            <a:extLst>
              <a:ext uri="{FF2B5EF4-FFF2-40B4-BE49-F238E27FC236}">
                <a16:creationId xmlns="" xmlns:a16="http://schemas.microsoft.com/office/drawing/2014/main" id="{6411984D-32B0-4032-82B0-5E07AE610C4D}"/>
              </a:ext>
            </a:extLst>
          </p:cNvPr>
          <p:cNvSpPr/>
          <p:nvPr/>
        </p:nvSpPr>
        <p:spPr>
          <a:xfrm>
            <a:off x="7381289" y="924277"/>
            <a:ext cx="2159811" cy="1345395"/>
          </a:xfrm>
          <a:prstGeom prst="roundRect">
            <a:avLst>
              <a:gd name="adj" fmla="val 50000"/>
            </a:avLst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Box 34">
            <a:extLst>
              <a:ext uri="{FF2B5EF4-FFF2-40B4-BE49-F238E27FC236}">
                <a16:creationId xmlns="" xmlns:a16="http://schemas.microsoft.com/office/drawing/2014/main" id="{84D9B518-2A5B-4F4A-AD40-4AD16C8C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770" y="954735"/>
            <a:ext cx="1814839" cy="12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trò chơi vò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số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ounded Rectangle 194">
            <a:extLst>
              <a:ext uri="{FF2B5EF4-FFF2-40B4-BE49-F238E27FC236}">
                <a16:creationId xmlns="" xmlns:a16="http://schemas.microsoft.com/office/drawing/2014/main" id="{34703510-16B8-44A5-B18C-2D53BD3B7EE2}"/>
              </a:ext>
            </a:extLst>
          </p:cNvPr>
          <p:cNvSpPr/>
          <p:nvPr/>
        </p:nvSpPr>
        <p:spPr>
          <a:xfrm>
            <a:off x="4344673" y="4987200"/>
            <a:ext cx="3935536" cy="2047428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4384" y="2478939"/>
            <a:ext cx="3343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MỘT SỐ TRÒ CHƠI ĐƠN GIẢN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5" name="Text Box 15">
            <a:extLst>
              <a:ext uri="{FF2B5EF4-FFF2-40B4-BE49-F238E27FC236}">
                <a16:creationId xmlns="" xmlns:a16="http://schemas.microsoft.com/office/drawing/2014/main" id="{B46CED40-2DBE-4157-A906-1B2079AC6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34" y="2236817"/>
            <a:ext cx="2444184" cy="126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N” </a:t>
            </a:r>
            <a:r>
              <a:rPr lang="en-US" sz="2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1/2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5400000">
            <a:off x="5989772" y="4309796"/>
            <a:ext cx="605279" cy="720138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14" y="5082840"/>
            <a:ext cx="28310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44466" y="2448713"/>
            <a:ext cx="31132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 </a:t>
            </a:r>
            <a:endParaRPr lang="vi-VN" sz="2000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59">
            <a:extLst>
              <a:ext uri="{FF2B5EF4-FFF2-40B4-BE49-F238E27FC236}">
                <a16:creationId xmlns="" xmlns:a16="http://schemas.microsoft.com/office/drawing/2014/main" id="{BD387F42-D23C-4171-8DFB-F146A21F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73449" flipH="1" flipV="1">
            <a:off x="9513318" y="2007774"/>
            <a:ext cx="949865" cy="19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>
            <a:extLst>
              <a:ext uri="{FF2B5EF4-FFF2-40B4-BE49-F238E27FC236}">
                <a16:creationId xmlns="" xmlns:a16="http://schemas.microsoft.com/office/drawing/2014/main" id="{BD387F42-D23C-4171-8DFB-F146A21F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497329" y="5877579"/>
            <a:ext cx="847344" cy="1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9" y="2764896"/>
            <a:ext cx="5812848" cy="2472364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96923" y="3413237"/>
            <a:ext cx="473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471" y="-146384"/>
            <a:ext cx="12634928" cy="7505454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2" y="4737350"/>
            <a:ext cx="1824746" cy="212065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945342" y="4737350"/>
            <a:ext cx="7668229" cy="2099641"/>
          </a:xfrm>
          <a:prstGeom prst="cloudCallout">
            <a:avLst>
              <a:gd name="adj1" fmla="val -75891"/>
              <a:gd name="adj2" fmla="val 630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236" y="1678727"/>
            <a:ext cx="10809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Một hộp có 52 chiếc thẻ cùng loại,mỗi thẻ đc ghi một trong các số 1, 2, 3, ..., 52; hai thẻ khác nhau thì ghi hai số khác nhau.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Rút ngẫu nhiên một thẻ trong hộp, tính xác suất của mỗi biến cố sau: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 Số xuất hiện trên thẻ được rút ra là số có chữ số hàng đơn vị là 5”.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 Số xuất hiện trên thẻ được rút ra là số có hai chữ số”.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 Số xuất hiện trên thẻ được rút ra là số có hai chữ số với tích các chữ số bằng 6”.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6337" y="652727"/>
            <a:ext cx="945002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1:</a:t>
            </a:r>
            <a:r>
              <a:rPr lang="nl-NL" sz="3200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xác suất của </a:t>
            </a:r>
            <a:r>
              <a:rPr lang="vi-VN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vài biến cố ngẫu nhiên </a:t>
            </a:r>
            <a:endParaRPr lang="en-US" sz="3200" dirty="0">
              <a:solidFill>
                <a:srgbClr val="5D2E7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-148471" y="789885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757" y="-263244"/>
            <a:ext cx="12495031" cy="7259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1578" y="724907"/>
            <a:ext cx="1024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6669" y="366745"/>
            <a:ext cx="1414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80423"/>
              </p:ext>
            </p:extLst>
          </p:nvPr>
        </p:nvGraphicFramePr>
        <p:xfrm>
          <a:off x="4934647" y="2447945"/>
          <a:ext cx="369834" cy="83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2" name="Equation" r:id="rId5" imgW="317160" imgH="596880" progId="Equation.DSMT4">
                  <p:embed/>
                </p:oleObj>
              </mc:Choice>
              <mc:Fallback>
                <p:oleObj name="Equation" r:id="rId5" imgW="31716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4647" y="2447945"/>
                        <a:ext cx="369834" cy="835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031688"/>
              </p:ext>
            </p:extLst>
          </p:nvPr>
        </p:nvGraphicFramePr>
        <p:xfrm>
          <a:off x="2709863" y="1262063"/>
          <a:ext cx="2328862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" name="Equation" r:id="rId7" imgW="1206360" imgH="253800" progId="Equation.DSMT4">
                  <p:embed/>
                </p:oleObj>
              </mc:Choice>
              <mc:Fallback>
                <p:oleObj name="Equation" r:id="rId7" imgW="1206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09863" y="1262063"/>
                        <a:ext cx="2328862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72"/>
          <p:cNvSpPr>
            <a:spLocks noChangeArrowheads="1"/>
          </p:cNvSpPr>
          <p:nvPr/>
        </p:nvSpPr>
        <p:spPr bwMode="auto">
          <a:xfrm>
            <a:off x="696669" y="1604585"/>
            <a:ext cx="10568575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Có 5 kết quả thuận lợi cho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biến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cố  “Số xuất hiện trên thẻ được rút ra là số có chữ số hàng đơn vị là 5” là: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5; 15; 25; 35; 45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7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Xác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suất của biến cố trên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là: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96669" y="3283697"/>
            <a:ext cx="1085247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 43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kết quả thuận lợi cho biến cố “Số xuất hiện trên thẻ được rút ra là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hai chữ số”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là: 10; 11; 12; 13; ....; 52  (Vì</a:t>
            </a:r>
            <a:r>
              <a:rPr lang="vi-VN" sz="2800" dirty="0" smtClean="0">
                <a:latin typeface="Times New Roman" panose="02020603050405020304" pitchFamily="18" charset="0"/>
              </a:rPr>
              <a:t> (52 – 10) + 1 = 43)</a:t>
            </a:r>
          </a:p>
          <a:p>
            <a:endParaRPr lang="vi-VN" sz="700" dirty="0" smtClean="0">
              <a:latin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</a:rPr>
              <a:t>Xác suất của biến cố này là: 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75817" y="4052628"/>
            <a:ext cx="543739" cy="919075"/>
            <a:chOff x="4411339" y="5467460"/>
            <a:chExt cx="543739" cy="919075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731384"/>
                </p:ext>
              </p:extLst>
            </p:nvPr>
          </p:nvGraphicFramePr>
          <p:xfrm>
            <a:off x="4427673" y="5486288"/>
            <a:ext cx="487634" cy="900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4" name="Equation" r:id="rId9" imgW="330120" imgH="609480" progId="Equation.DSMT4">
                    <p:embed/>
                  </p:oleObj>
                </mc:Choice>
                <mc:Fallback>
                  <p:oleObj name="Equation" r:id="rId9" imgW="330120" imgH="609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427673" y="5486288"/>
                          <a:ext cx="487634" cy="9002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4411339" y="546746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06496" y="4915537"/>
            <a:ext cx="1067636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c) Có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kết quả thuận lợi cho biến cố “ Số xuất hiện trên thẻ được rút ra là số có hai chữ số với tích các chữ số bằng 6” là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16; 23; 32</a:t>
            </a:r>
          </a:p>
          <a:p>
            <a:endParaRPr lang="vi-VN" sz="900" dirty="0" smtClean="0">
              <a:latin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</a:rPr>
              <a:t>Xác </a:t>
            </a:r>
            <a:r>
              <a:rPr lang="vi-VN" sz="2800" dirty="0">
                <a:latin typeface="Times New Roman" panose="02020603050405020304" pitchFamily="18" charset="0"/>
              </a:rPr>
              <a:t>suất của biến cố này là</a:t>
            </a:r>
            <a:r>
              <a:rPr lang="vi-VN" sz="2800" dirty="0" smtClean="0">
                <a:latin typeface="Times New Roman" panose="02020603050405020304" pitchFamily="18" charset="0"/>
              </a:rPr>
              <a:t>:</a:t>
            </a:r>
            <a:endParaRPr lang="en-US" sz="28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455026"/>
              </p:ext>
            </p:extLst>
          </p:nvPr>
        </p:nvGraphicFramePr>
        <p:xfrm>
          <a:off x="4810125" y="5778780"/>
          <a:ext cx="431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" name="Equation" r:id="rId11" imgW="431640" imgH="838080" progId="Equation.DSMT4">
                  <p:embed/>
                </p:oleObj>
              </mc:Choice>
              <mc:Fallback>
                <p:oleObj name="Equation" r:id="rId11" imgW="431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10125" y="5778780"/>
                        <a:ext cx="431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21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1" grpId="0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2928" y="-159395"/>
            <a:ext cx="12634928" cy="7505454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3388996" y="649229"/>
            <a:ext cx="7668229" cy="2099641"/>
          </a:xfrm>
          <a:prstGeom prst="cloudCallout">
            <a:avLst>
              <a:gd name="adj1" fmla="val -62160"/>
              <a:gd name="adj2" fmla="val -95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khai thác và phát triển bài tập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028" y="3122769"/>
            <a:ext cx="10809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 hộp có 52 chiếc thẻ cùng loại,mỗi thẻ đc ghi một trong các số 1, 2, 3, ..., 52; hai thẻ khác nhau thì ghi hai số khác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Rút ngẫu nhiên một thẻ trong hộp, tính xác suất của mỗi biến cố sau: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 Số xuất hiện trên thẻ được rút ra là số có chữ số hàng đơn vị là 5”.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 Số xuất hiện trên thẻ được rút ra là số có hai chữ số”.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 Số xuất hiện trên thẻ được rút ra là số có hai chữ số với tích các chữ số bằng 6”.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422563" y="214574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Hình ảnh 8">
            <a:extLst>
              <a:ext uri="{FF2B5EF4-FFF2-40B4-BE49-F238E27FC236}">
                <a16:creationId xmlns="" xmlns:a16="http://schemas.microsoft.com/office/drawing/2014/main" id="{888BABBE-B047-53DB-0AB1-7B5E922A3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" y="311111"/>
            <a:ext cx="23301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=""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=""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=""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=""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=""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=""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=""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=""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400" y="21511"/>
            <a:ext cx="12458733" cy="7124356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3527368" y="3659651"/>
            <a:ext cx="4227851" cy="1213618"/>
          </a:xfrm>
          <a:prstGeom prst="cloudCallout">
            <a:avLst>
              <a:gd name="adj1" fmla="val -21296"/>
              <a:gd name="adj2" fmla="val 2250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BT Bổ sung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510" y="680857"/>
            <a:ext cx="10809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      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hộp có 52 chiếc thẻ cùng loại,mỗi thẻ đc ghi một trong các số 1, 2, 3, ..., 52; hai thẻ khác nhau thì ghi hai số khác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Rút ngẫu nhiên một thẻ trong hộp, tính xác suất của mỗi biến cố sau: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 Số xuất hiện trên thẻ được rút ra là số có chữ số hàng đơn vị là 5”.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 Số xuất hiện trên thẻ được rút ra là số có hai chữ số”.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 Số xuất hiện trên thẻ được rút ra là số có hai chữ số với tích các chữ số bằng 6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”.</a:t>
            </a:r>
          </a:p>
        </p:txBody>
      </p:sp>
      <p:sp>
        <p:nvSpPr>
          <p:cNvPr id="9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351355" y="220805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6761" y="5009188"/>
            <a:ext cx="9324109" cy="10310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“Số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 hiện trên thẻ được rút ra là số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e) “Số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 hiện trên thẻ được rút ra là số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7" y="4425502"/>
            <a:ext cx="1683667" cy="16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296" y="0"/>
            <a:ext cx="12577296" cy="71478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3883" y="793580"/>
            <a:ext cx="9052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9" name="Oval Callout 8"/>
          <p:cNvSpPr/>
          <p:nvPr/>
        </p:nvSpPr>
        <p:spPr>
          <a:xfrm>
            <a:off x="2024742" y="3857962"/>
            <a:ext cx="7282542" cy="2230519"/>
          </a:xfrm>
          <a:prstGeom prst="wedgeEllipseCallout">
            <a:avLst>
              <a:gd name="adj1" fmla="val -48636"/>
              <a:gd name="adj2" fmla="val 46029"/>
            </a:avLst>
          </a:prstGeom>
          <a:solidFill>
            <a:srgbClr val="9A8E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-76200" y="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8099" y="888842"/>
            <a:ext cx="104005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Viết ngẫu nhiên một số tự nhiên có ba chữ số.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bao nhiêu cách viết một số tự nhiên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như vậy?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Tính xác suất của mỗi biến cố sau: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“Số tự nhiên được viết ra là lập phương của một số tự nhiên”.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“Số tự nhiên được viết ra là số chia hết cho 10”.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=""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-76200" y="4606311"/>
            <a:ext cx="2120858" cy="22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296" y="-54864"/>
            <a:ext cx="12577296" cy="71478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3883" y="793580"/>
            <a:ext cx="9052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-76200" y="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9643" y="793580"/>
            <a:ext cx="104005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ngẫu nhiên một số tự nhiên có ba chữ số.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bao nhiêu cách viết một số tự nhiên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 vậy?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xác suất của mỗi biến cố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lập phương của một số tự nhiên”.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số chia hết cho 10”.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=""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-76200" y="1116745"/>
            <a:ext cx="2120858" cy="2285734"/>
          </a:xfrm>
          <a:prstGeom prst="rect">
            <a:avLst/>
          </a:prstGeom>
        </p:spPr>
      </p:pic>
      <p:pic>
        <p:nvPicPr>
          <p:cNvPr id="12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6" y="4596898"/>
            <a:ext cx="2866747" cy="173257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2711250" y="3604158"/>
            <a:ext cx="7790858" cy="2194419"/>
          </a:xfrm>
          <a:prstGeom prst="cloudCallout">
            <a:avLst>
              <a:gd name="adj1" fmla="val -38537"/>
              <a:gd name="adj2" fmla="val 786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3883" y="793580"/>
            <a:ext cx="9052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73329" y="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4271" y="25484"/>
            <a:ext cx="10017729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ngẫu nhiên một số tự nhiên có ba chữ số.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bao nhiêu cách viết một số tự nhiên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 vậy?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xác suất của mỗi biến cố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lập phương của một số tự nhiên”.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số chia hết cho 10”.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=""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0665647" y="25484"/>
            <a:ext cx="1526353" cy="16450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61" y="3011809"/>
            <a:ext cx="11621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Gọi B là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tập  các kết quả có thể xảy ra khi viết ngẫu nhiên một số tự nhiên có ba chữ số. </a:t>
            </a:r>
            <a:endParaRPr lang="en-US" sz="2800" dirty="0"/>
          </a:p>
        </p:txBody>
      </p:sp>
      <p:pic>
        <p:nvPicPr>
          <p:cNvPr id="20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292" y="1105633"/>
            <a:ext cx="2439563" cy="14743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0385" y="2580029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Giải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108674"/>
              </p:ext>
            </p:extLst>
          </p:nvPr>
        </p:nvGraphicFramePr>
        <p:xfrm>
          <a:off x="1331151" y="3488862"/>
          <a:ext cx="3860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4" name="Equation" r:id="rId5" imgW="3860640" imgH="482400" progId="Equation.DSMT4">
                  <p:embed/>
                </p:oleObj>
              </mc:Choice>
              <mc:Fallback>
                <p:oleObj name="Equation" r:id="rId5" imgW="38606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1151" y="3488862"/>
                        <a:ext cx="38608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77738" y="3965916"/>
            <a:ext cx="4814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 Tập hợp B có số phần tử là:  </a:t>
            </a:r>
            <a:endParaRPr lang="en-US" sz="28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788397"/>
              </p:ext>
            </p:extLst>
          </p:nvPr>
        </p:nvGraphicFramePr>
        <p:xfrm>
          <a:off x="4780903" y="4050775"/>
          <a:ext cx="3238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5" name="Equation" r:id="rId7" imgW="3238200" imgH="393480" progId="Equation.DSMT4">
                  <p:embed/>
                </p:oleObj>
              </mc:Choice>
              <mc:Fallback>
                <p:oleObj name="Equation" r:id="rId7" imgW="323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0903" y="4050775"/>
                        <a:ext cx="3238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954489" y="4489136"/>
            <a:ext cx="6740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Có 900 cách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một số tự nhiên như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vậy.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213550" y="5083501"/>
            <a:ext cx="1165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b) Các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kết quả thuận lợi cho biến cố “Số tự nhiên được viết ra là lập phương của một số tự nhiên”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30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8" grpId="0"/>
      <p:bldP spid="21" grpId="0"/>
      <p:bldP spid="24" grpId="0"/>
      <p:bldP spid="26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0410" y="1650522"/>
            <a:ext cx="10423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HD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“Số tự nhiên được viết ra là lập phương của một số tự nhiên”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374536"/>
              </p:ext>
            </p:extLst>
          </p:nvPr>
        </p:nvGraphicFramePr>
        <p:xfrm>
          <a:off x="2773584" y="862136"/>
          <a:ext cx="4680536" cy="58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Equation" r:id="rId3" imgW="3860640" imgH="482400" progId="Equation.DSMT4">
                  <p:embed/>
                </p:oleObj>
              </mc:Choice>
              <mc:Fallback>
                <p:oleObj name="Equation" r:id="rId3" imgW="38606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3584" y="862136"/>
                        <a:ext cx="4680536" cy="585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923503" y="2377061"/>
            <a:ext cx="546064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4</a:t>
            </a:r>
            <a:r>
              <a:rPr lang="en-US" sz="28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64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125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6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216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7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343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512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9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729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10</a:t>
            </a:r>
            <a:r>
              <a:rPr lang="en-US" sz="28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1000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4792" y="3409256"/>
            <a:ext cx="3010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135757" y="3612575"/>
            <a:ext cx="15399120" cy="81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962966"/>
              </p:ext>
            </p:extLst>
          </p:nvPr>
        </p:nvGraphicFramePr>
        <p:xfrm>
          <a:off x="6323527" y="4086122"/>
          <a:ext cx="3737113" cy="514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Equation" r:id="rId5" imgW="1586811" imgH="215806" progId="Equation.DSMT4">
                  <p:embed/>
                </p:oleObj>
              </mc:Choice>
              <mc:Fallback>
                <p:oleObj name="Equation" r:id="rId5" imgW="1586811" imgH="21580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527" y="4086122"/>
                        <a:ext cx="3737113" cy="514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3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3883" y="793580"/>
            <a:ext cx="9052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73329" y="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4271" y="25484"/>
            <a:ext cx="10017729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ngẫu nhiên một số tự nhiên có ba chữ số.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bao nhiêu cách viết một số tự nhiên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 vậy?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xác suất của mỗi biến cố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lập phương của một số tự nhiên”.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số chia hết cho 10”.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=""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0665647" y="25484"/>
            <a:ext cx="1526353" cy="16450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61" y="3011809"/>
            <a:ext cx="11621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Gọi B là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tập  các kết quả có thể xảy ra khi viết ngẫu nhiên một số tự nhiên có ba chữ số. </a:t>
            </a:r>
            <a:endParaRPr lang="en-US" sz="2800" dirty="0"/>
          </a:p>
        </p:txBody>
      </p:sp>
      <p:pic>
        <p:nvPicPr>
          <p:cNvPr id="20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292" y="1105633"/>
            <a:ext cx="2439563" cy="14743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0385" y="2580029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Giải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331151" y="3488862"/>
          <a:ext cx="3860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Equation" r:id="rId5" imgW="3860640" imgH="482400" progId="Equation.DSMT4">
                  <p:embed/>
                </p:oleObj>
              </mc:Choice>
              <mc:Fallback>
                <p:oleObj name="Equation" r:id="rId5" imgW="38606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1151" y="3488862"/>
                        <a:ext cx="38608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77738" y="3965916"/>
            <a:ext cx="4814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 Tập hợp B có số phần tử là:  </a:t>
            </a:r>
            <a:endParaRPr lang="en-US" sz="28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4780903" y="4050775"/>
          <a:ext cx="3238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Equation" r:id="rId7" imgW="3238200" imgH="393480" progId="Equation.DSMT4">
                  <p:embed/>
                </p:oleObj>
              </mc:Choice>
              <mc:Fallback>
                <p:oleObj name="Equation" r:id="rId7" imgW="323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0903" y="4050775"/>
                        <a:ext cx="3238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954489" y="4489136"/>
            <a:ext cx="6740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Có 900 cách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một số tự nhiên như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vậy.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213550" y="5083501"/>
            <a:ext cx="1165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b) Các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kết quả thuận lợi cho biến cố “Số tự nhiên được viết ra là lập phương của một số tự nhiên”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181346" y="6080262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Xác suất của biến cố trên là:</a:t>
            </a:r>
            <a:endParaRPr lang="en-US" sz="2800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4683125" y="5923534"/>
          <a:ext cx="1524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" name="Equation" r:id="rId9" imgW="1523880" imgH="838080" progId="Equation.DSMT4">
                  <p:embed/>
                </p:oleObj>
              </mc:Choice>
              <mc:Fallback>
                <p:oleObj name="Equation" r:id="rId9" imgW="1523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83125" y="5923534"/>
                        <a:ext cx="1524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142841" y="5514388"/>
            <a:ext cx="5796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125; 216; 343; 512; 729 (có 5 kết quả)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10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3883" y="793580"/>
            <a:ext cx="9052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73329" y="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4271" y="25484"/>
            <a:ext cx="10017729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ngẫu nhiên một số tự nhiên có ba chữ số.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bao nhiêu cách viết một số tự nhiên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 vậy?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xác suất của mỗi biến cố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lập phương của một số tự nhiên”.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“Số tự nhiên được viết ra là số chia hết cho 10”.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图片 37">
            <a:extLst>
              <a:ext uri="{FF2B5EF4-FFF2-40B4-BE49-F238E27FC236}">
                <a16:creationId xmlns=""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0665647" y="25484"/>
            <a:ext cx="1526353" cy="1645012"/>
          </a:xfrm>
          <a:prstGeom prst="rect">
            <a:avLst/>
          </a:prstGeom>
        </p:spPr>
      </p:pic>
      <p:pic>
        <p:nvPicPr>
          <p:cNvPr id="20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292" y="1105633"/>
            <a:ext cx="2439563" cy="14743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0385" y="2580029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9371" y="3046935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900 cách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một số tự nhiên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nhiên có ba chữ số.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4851" y="534722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Xác suất của biến cố trên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329" y="3639856"/>
            <a:ext cx="1165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Các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 quả thuận lợi cho biến cố “Số tự nhiên được viết ra là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chia hết cho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10” là: 100; 110; 120; 130; ... 990</a:t>
            </a:r>
          </a:p>
        </p:txBody>
      </p:sp>
      <p:sp>
        <p:nvSpPr>
          <p:cNvPr id="3" name="Rectangle 2"/>
          <p:cNvSpPr/>
          <p:nvPr/>
        </p:nvSpPr>
        <p:spPr>
          <a:xfrm>
            <a:off x="-271147" y="468328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các kết quả thuận lợi là: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883951"/>
              </p:ext>
            </p:extLst>
          </p:nvPr>
        </p:nvGraphicFramePr>
        <p:xfrm>
          <a:off x="4193335" y="4812807"/>
          <a:ext cx="3276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Equation" r:id="rId5" imgW="3276360" imgH="393480" progId="Equation.DSMT4">
                  <p:embed/>
                </p:oleObj>
              </mc:Choice>
              <mc:Fallback>
                <p:oleObj name="Equation" r:id="rId5" imgW="3276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3335" y="4812807"/>
                        <a:ext cx="32766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984392"/>
              </p:ext>
            </p:extLst>
          </p:nvPr>
        </p:nvGraphicFramePr>
        <p:xfrm>
          <a:off x="5053953" y="5312166"/>
          <a:ext cx="1346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4" name="Equation" r:id="rId7" imgW="1346040" imgH="838080" progId="Equation.DSMT4">
                  <p:embed/>
                </p:oleObj>
              </mc:Choice>
              <mc:Fallback>
                <p:oleObj name="Equation" r:id="rId7" imgW="13460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53953" y="5312166"/>
                        <a:ext cx="1346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7469935" y="4694667"/>
            <a:ext cx="147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(kết quả)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5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472" y="-55079"/>
            <a:ext cx="12968359" cy="7505454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055" y="737815"/>
            <a:ext cx="1162829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5D2E7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D2E7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D2E7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lang="en-US" sz="3200" b="1" dirty="0" err="1" smtClean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5D2E7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5D2E7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368631" y="1295886"/>
            <a:ext cx="2100942" cy="679218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071" y="1432318"/>
            <a:ext cx="116831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Nam); Phuket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Lan);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Marasusa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Tropea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Italia);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Macarella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Ifaty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Madagascar);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Kenya); Ipanema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Brazil); Cancun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Mexico); Bondi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Brazil); Scotia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  <a:p>
            <a:pPr marL="457200" indent="-4572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Á”;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8464" y="5600807"/>
            <a:ext cx="6542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just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70448" y="5797296"/>
            <a:ext cx="18288" cy="12557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1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257" y="-70898"/>
            <a:ext cx="12714514" cy="6928898"/>
          </a:xfrm>
          <a:prstGeom prst="rect">
            <a:avLst/>
          </a:prstGeom>
        </p:spPr>
      </p:pic>
      <p:graphicFrame>
        <p:nvGraphicFramePr>
          <p:cNvPr id="130" name="Object 129">
            <a:extLst>
              <a:ext uri="{FF2B5EF4-FFF2-40B4-BE49-F238E27FC236}">
                <a16:creationId xmlns=""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=""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=""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7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=""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Cloud Callout 28"/>
          <p:cNvSpPr/>
          <p:nvPr/>
        </p:nvSpPr>
        <p:spPr>
          <a:xfrm>
            <a:off x="3695228" y="482837"/>
            <a:ext cx="7790858" cy="2194419"/>
          </a:xfrm>
          <a:prstGeom prst="cloudCallout">
            <a:avLst>
              <a:gd name="adj1" fmla="val -59630"/>
              <a:gd name="adj2" fmla="val 366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7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10" y="1224092"/>
            <a:ext cx="2253904" cy="1868896"/>
          </a:xfrm>
          <a:prstGeom prst="rect">
            <a:avLst/>
          </a:prstGeom>
        </p:spPr>
      </p:pic>
      <p:sp>
        <p:nvSpPr>
          <p:cNvPr id="13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215470" y="675854"/>
            <a:ext cx="2406865" cy="789597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Bảng 2">
            <a:extLst>
              <a:ext uri="{FF2B5EF4-FFF2-40B4-BE49-F238E27FC236}">
                <a16:creationId xmlns="" xmlns:a16="http://schemas.microsoft.com/office/drawing/2014/main" id="{E7EB5996-AB3D-3BE8-92E9-D2F3F03E0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715602"/>
              </p:ext>
            </p:extLst>
          </p:nvPr>
        </p:nvGraphicFramePr>
        <p:xfrm>
          <a:off x="215470" y="3192414"/>
          <a:ext cx="11606416" cy="3200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60001">
                  <a:extLst>
                    <a:ext uri="{9D8B030D-6E8A-4147-A177-3AD203B41FA5}">
                      <a16:colId xmlns="" xmlns:a16="http://schemas.microsoft.com/office/drawing/2014/main" val="281446508"/>
                    </a:ext>
                  </a:extLst>
                </a:gridCol>
                <a:gridCol w="4487729">
                  <a:extLst>
                    <a:ext uri="{9D8B030D-6E8A-4147-A177-3AD203B41FA5}">
                      <a16:colId xmlns="" xmlns:a16="http://schemas.microsoft.com/office/drawing/2014/main" val="575966987"/>
                    </a:ext>
                  </a:extLst>
                </a:gridCol>
                <a:gridCol w="1458686">
                  <a:extLst>
                    <a:ext uri="{9D8B030D-6E8A-4147-A177-3AD203B41FA5}">
                      <a16:colId xmlns="" xmlns:a16="http://schemas.microsoft.com/office/drawing/2014/main" val="2870670250"/>
                    </a:ext>
                  </a:extLst>
                </a:gridCol>
              </a:tblGrid>
              <a:tr h="2550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cố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lợi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suất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960358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2515712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Á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6136722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Phi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3012279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Úc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3548387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Nam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cực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537713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Mỹ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2747455"/>
                  </a:ext>
                </a:extLst>
              </a:tr>
            </a:tbl>
          </a:graphicData>
        </a:graphic>
      </p:graphicFrame>
      <p:sp>
        <p:nvSpPr>
          <p:cNvPr id="44" name="Hình chữ nhật 49">
            <a:extLst>
              <a:ext uri="{FF2B5EF4-FFF2-40B4-BE49-F238E27FC236}">
                <a16:creationId xmlns="" xmlns:a16="http://schemas.microsoft.com/office/drawing/2014/main" id="{6A1BF32B-5B8E-FA6A-E9BD-847D28E68F9F}"/>
              </a:ext>
            </a:extLst>
          </p:cNvPr>
          <p:cNvSpPr/>
          <p:nvPr/>
        </p:nvSpPr>
        <p:spPr>
          <a:xfrm>
            <a:off x="4001588" y="2786633"/>
            <a:ext cx="5524500" cy="39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146" y="1189347"/>
            <a:ext cx="116831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Nam); Phuket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Lan);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Marasusa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Tropea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Italia);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Macarella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Ifaty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Madagascar);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Lamu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Kenya); Ipanema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Brazil); Cancun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Mexico); Bondi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Brazil); Scotia (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Á”;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3150" y="5430288"/>
            <a:ext cx="6542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92070" y="5536036"/>
            <a:ext cx="18288" cy="12557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168112" y="153964"/>
            <a:ext cx="2846171" cy="785352"/>
            <a:chOff x="4168112" y="153964"/>
            <a:chExt cx="2846171" cy="785352"/>
          </a:xfrm>
        </p:grpSpPr>
        <p:sp>
          <p:nvSpPr>
            <p:cNvPr id="3" name="Rounded Rectangle 2"/>
            <p:cNvSpPr/>
            <p:nvPr/>
          </p:nvSpPr>
          <p:spPr>
            <a:xfrm>
              <a:off x="4168112" y="153964"/>
              <a:ext cx="2803120" cy="7853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4196812" y="222606"/>
              <a:ext cx="281747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 NHÓM</a:t>
              </a:r>
              <a:endPara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Hình ảnh 7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93" y="13063"/>
            <a:ext cx="1553217" cy="1287900"/>
          </a:xfrm>
          <a:prstGeom prst="rect">
            <a:avLst/>
          </a:prstGeom>
        </p:spPr>
      </p:pic>
      <p:sp>
        <p:nvSpPr>
          <p:cNvPr id="16" name="Hình Bầu dục 3">
            <a:extLst>
              <a:ext uri="{FF2B5EF4-FFF2-40B4-BE49-F238E27FC236}">
                <a16:creationId xmlns=""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159518" y="1047313"/>
            <a:ext cx="2100942" cy="679218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4 MINUTE TIMER - COUNTDOWN TIMER (MINIMAL)">
            <a:hlinkClick r:id="" action="ppaction://media"/>
            <a:extLst>
              <a:ext uri="{FF2B5EF4-FFF2-40B4-BE49-F238E27FC236}">
                <a16:creationId xmlns="" xmlns:a16="http://schemas.microsoft.com/office/drawing/2014/main" id="{F87FAE56-C585-BC94-CB70-69CFE2A0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9585" y="98317"/>
            <a:ext cx="2029096" cy="11413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29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2427"/>
            <a:ext cx="9144000" cy="954707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59405" y="170480"/>
            <a:ext cx="604684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2081815" y="1487466"/>
            <a:ext cx="3036871" cy="1181885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6553201" y="1487466"/>
            <a:ext cx="3036871" cy="1181885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281901" y="999443"/>
            <a:ext cx="1491266" cy="149126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753287" y="1021631"/>
            <a:ext cx="1491266" cy="14912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162801" y="2770784"/>
            <a:ext cx="3134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5014" y="1601354"/>
            <a:ext cx="178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7844" y="1536603"/>
            <a:ext cx="1058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80" y="64965"/>
            <a:ext cx="695778" cy="69577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AB94B4B0-319C-729D-5833-BBEF0ED4B355}"/>
              </a:ext>
            </a:extLst>
          </p:cNvPr>
          <p:cNvSpPr txBox="1"/>
          <p:nvPr/>
        </p:nvSpPr>
        <p:spPr>
          <a:xfrm>
            <a:off x="2362200" y="2604037"/>
            <a:ext cx="33220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S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S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S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1" grpId="0"/>
      <p:bldP spid="2" grpId="0"/>
      <p:bldP spid="2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="" xmlns:a16="http://schemas.microsoft.com/office/drawing/2014/main" id="{E7EB5996-AB3D-3BE8-92E9-D2F3F03E0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90150"/>
              </p:ext>
            </p:extLst>
          </p:nvPr>
        </p:nvGraphicFramePr>
        <p:xfrm>
          <a:off x="1600200" y="518160"/>
          <a:ext cx="8991600" cy="62483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97200">
                  <a:extLst>
                    <a:ext uri="{9D8B030D-6E8A-4147-A177-3AD203B41FA5}">
                      <a16:colId xmlns="" xmlns:a16="http://schemas.microsoft.com/office/drawing/2014/main" val="281446508"/>
                    </a:ext>
                  </a:extLst>
                </a:gridCol>
                <a:gridCol w="4470400">
                  <a:extLst>
                    <a:ext uri="{9D8B030D-6E8A-4147-A177-3AD203B41FA5}">
                      <a16:colId xmlns="" xmlns:a16="http://schemas.microsoft.com/office/drawing/2014/main" val="575966987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870670250"/>
                    </a:ext>
                  </a:extLst>
                </a:gridCol>
              </a:tblGrid>
              <a:tr h="6455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cố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lợi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suất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960358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2515712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Á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6136722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Phi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3012279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Úc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3548387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Nam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cực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537713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Mỹ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2747455"/>
                  </a:ext>
                </a:extLst>
              </a:tr>
            </a:tbl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2515C044-F7C9-3305-3A24-55CD67B13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03959"/>
            <a:ext cx="876300" cy="8763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C636B77-B91A-1F18-ED60-9C3CD4058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203959"/>
            <a:ext cx="914400" cy="876300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DDA2B130-6D3A-2038-0CE3-37F49B60E713}"/>
              </a:ext>
            </a:extLst>
          </p:cNvPr>
          <p:cNvSpPr/>
          <p:nvPr/>
        </p:nvSpPr>
        <p:spPr>
          <a:xfrm>
            <a:off x="5391150" y="1209039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Marasusa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Tropea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(Italia)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FEE7A79F-2F94-D280-D634-C2286F31081D}"/>
              </a:ext>
            </a:extLst>
          </p:cNvPr>
          <p:cNvSpPr/>
          <p:nvPr/>
        </p:nvSpPr>
        <p:spPr>
          <a:xfrm>
            <a:off x="7696200" y="1203959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Macarella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(TBN)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674FC2FD-647A-BDD8-FFE1-B6F0C8A54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08199"/>
            <a:ext cx="1219200" cy="8763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08DCF0C3-A20F-C6C1-DF9E-ECB0D7669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30" y="2108199"/>
            <a:ext cx="1080770" cy="876300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8397B60F-2432-043B-9017-E9740AA4229A}"/>
              </a:ext>
            </a:extLst>
          </p:cNvPr>
          <p:cNvSpPr/>
          <p:nvPr/>
        </p:nvSpPr>
        <p:spPr>
          <a:xfrm>
            <a:off x="5676900" y="2080259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(VN)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="" xmlns:a16="http://schemas.microsoft.com/office/drawing/2014/main" id="{36383978-E07B-F876-A006-685F568D3027}"/>
              </a:ext>
            </a:extLst>
          </p:cNvPr>
          <p:cNvSpPr/>
          <p:nvPr/>
        </p:nvSpPr>
        <p:spPr>
          <a:xfrm>
            <a:off x="7810500" y="2108199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Phuket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(Thái Lan)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5DCAD529-F754-6561-6DBA-1D83BC31EC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64329"/>
            <a:ext cx="1219200" cy="906959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="" xmlns:a16="http://schemas.microsoft.com/office/drawing/2014/main" id="{B9730292-27EB-6C01-6710-2FD744BA4E2A}"/>
              </a:ext>
            </a:extLst>
          </p:cNvPr>
          <p:cNvSpPr/>
          <p:nvPr/>
        </p:nvSpPr>
        <p:spPr>
          <a:xfrm>
            <a:off x="5791200" y="3019697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Ifaty</a:t>
            </a:r>
            <a:endParaRPr lang="en-US" sz="1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1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Hình ảnh 28">
            <a:extLst>
              <a:ext uri="{FF2B5EF4-FFF2-40B4-BE49-F238E27FC236}">
                <a16:creationId xmlns="" xmlns:a16="http://schemas.microsoft.com/office/drawing/2014/main" id="{D3C574DE-316C-33F9-44C4-DF116E3F44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15" y="3047638"/>
            <a:ext cx="1080770" cy="883558"/>
          </a:xfrm>
          <a:prstGeom prst="rect">
            <a:avLst/>
          </a:prstGeom>
        </p:spPr>
      </p:pic>
      <p:sp>
        <p:nvSpPr>
          <p:cNvPr id="30" name="Hình chữ nhật 29">
            <a:extLst>
              <a:ext uri="{FF2B5EF4-FFF2-40B4-BE49-F238E27FC236}">
                <a16:creationId xmlns="" xmlns:a16="http://schemas.microsoft.com/office/drawing/2014/main" id="{BC42D7D2-2B3E-64BC-6BE6-968E4CD703F6}"/>
              </a:ext>
            </a:extLst>
          </p:cNvPr>
          <p:cNvSpPr/>
          <p:nvPr/>
        </p:nvSpPr>
        <p:spPr>
          <a:xfrm>
            <a:off x="7924800" y="2956559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Lamu</a:t>
            </a:r>
            <a:endParaRPr 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(Kenya)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341F2F88-B606-4BBB-965C-7B1FFF6404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6092"/>
            <a:ext cx="1543050" cy="839905"/>
          </a:xfrm>
          <a:prstGeom prst="rect">
            <a:avLst/>
          </a:prstGeom>
        </p:spPr>
      </p:pic>
      <p:sp>
        <p:nvSpPr>
          <p:cNvPr id="33" name="Hình chữ nhật 32">
            <a:extLst>
              <a:ext uri="{FF2B5EF4-FFF2-40B4-BE49-F238E27FC236}">
                <a16:creationId xmlns="" xmlns:a16="http://schemas.microsoft.com/office/drawing/2014/main" id="{606F35D0-DDD5-921A-8757-79558D152171}"/>
              </a:ext>
            </a:extLst>
          </p:cNvPr>
          <p:cNvSpPr/>
          <p:nvPr/>
        </p:nvSpPr>
        <p:spPr>
          <a:xfrm>
            <a:off x="6056354" y="4023391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(Australia)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Hình ảnh 34">
            <a:extLst>
              <a:ext uri="{FF2B5EF4-FFF2-40B4-BE49-F238E27FC236}">
                <a16:creationId xmlns="" xmlns:a16="http://schemas.microsoft.com/office/drawing/2014/main" id="{E86067D4-20F9-EE1C-037A-3ECEDD698B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60" y="4934889"/>
            <a:ext cx="1315742" cy="876300"/>
          </a:xfrm>
          <a:prstGeom prst="rect">
            <a:avLst/>
          </a:prstGeom>
        </p:spPr>
      </p:pic>
      <p:sp>
        <p:nvSpPr>
          <p:cNvPr id="36" name="Hình chữ nhật 35">
            <a:extLst>
              <a:ext uri="{FF2B5EF4-FFF2-40B4-BE49-F238E27FC236}">
                <a16:creationId xmlns="" xmlns:a16="http://schemas.microsoft.com/office/drawing/2014/main" id="{4FC48884-4F49-6D97-87AA-F688BA6DF848}"/>
              </a:ext>
            </a:extLst>
          </p:cNvPr>
          <p:cNvSpPr/>
          <p:nvPr/>
        </p:nvSpPr>
        <p:spPr>
          <a:xfrm>
            <a:off x="5880111" y="4944175"/>
            <a:ext cx="1816089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Hình ảnh 37">
            <a:extLst>
              <a:ext uri="{FF2B5EF4-FFF2-40B4-BE49-F238E27FC236}">
                <a16:creationId xmlns="" xmlns:a16="http://schemas.microsoft.com/office/drawing/2014/main" id="{F19966C6-980D-E1FE-D9C1-0FBD266DC7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60" y="5855998"/>
            <a:ext cx="1397994" cy="865751"/>
          </a:xfrm>
          <a:prstGeom prst="rect">
            <a:avLst/>
          </a:prstGeom>
        </p:spPr>
      </p:pic>
      <p:sp>
        <p:nvSpPr>
          <p:cNvPr id="39" name="Hình chữ nhật 38">
            <a:extLst>
              <a:ext uri="{FF2B5EF4-FFF2-40B4-BE49-F238E27FC236}">
                <a16:creationId xmlns="" xmlns:a16="http://schemas.microsoft.com/office/drawing/2014/main" id="{E8CD365A-09D7-3ED3-3F01-A824D424E760}"/>
              </a:ext>
            </a:extLst>
          </p:cNvPr>
          <p:cNvSpPr/>
          <p:nvPr/>
        </p:nvSpPr>
        <p:spPr>
          <a:xfrm>
            <a:off x="5779135" y="5829761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Cancun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(Mexico)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="" xmlns:a16="http://schemas.microsoft.com/office/drawing/2014/main" id="{4E5265EC-DAE6-22E1-BE42-DA3A5E312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0"/>
          <a:stretch/>
        </p:blipFill>
        <p:spPr>
          <a:xfrm>
            <a:off x="7010401" y="5872479"/>
            <a:ext cx="1106677" cy="903363"/>
          </a:xfrm>
          <a:prstGeom prst="rect">
            <a:avLst/>
          </a:prstGeom>
        </p:spPr>
      </p:pic>
      <p:sp>
        <p:nvSpPr>
          <p:cNvPr id="42" name="Hình chữ nhật 41">
            <a:extLst>
              <a:ext uri="{FF2B5EF4-FFF2-40B4-BE49-F238E27FC236}">
                <a16:creationId xmlns="" xmlns:a16="http://schemas.microsoft.com/office/drawing/2014/main" id="{097FE647-ED35-71F3-4BB1-50044C88DBD0}"/>
              </a:ext>
            </a:extLst>
          </p:cNvPr>
          <p:cNvSpPr/>
          <p:nvPr/>
        </p:nvSpPr>
        <p:spPr>
          <a:xfrm>
            <a:off x="7868920" y="5908035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Ipanema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(Brazil)</a:t>
            </a:r>
            <a:endParaRPr lang="vi-VN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Đối tượng 42">
            <a:extLst>
              <a:ext uri="{FF2B5EF4-FFF2-40B4-BE49-F238E27FC236}">
                <a16:creationId xmlns="" xmlns:a16="http://schemas.microsoft.com/office/drawing/2014/main" id="{5BD81D35-BC75-9721-B806-A1D0264F8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773708"/>
              </p:ext>
            </p:extLst>
          </p:nvPr>
        </p:nvGraphicFramePr>
        <p:xfrm>
          <a:off x="9739984" y="1281618"/>
          <a:ext cx="255833" cy="720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8" name="Equation" r:id="rId13" imgW="139680" imgH="393480" progId="Equation.DSMT4">
                  <p:embed/>
                </p:oleObj>
              </mc:Choice>
              <mc:Fallback>
                <p:oleObj name="Equation" r:id="rId13" imgW="139680" imgH="393480" progId="Equation.DSMT4">
                  <p:embed/>
                  <p:pic>
                    <p:nvPicPr>
                      <p:cNvPr id="43" name="Đối tượng 42">
                        <a:extLst>
                          <a:ext uri="{FF2B5EF4-FFF2-40B4-BE49-F238E27FC236}">
                            <a16:creationId xmlns="" xmlns:a16="http://schemas.microsoft.com/office/drawing/2014/main" id="{5BD81D35-BC75-9721-B806-A1D0264F8E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739984" y="1281618"/>
                        <a:ext cx="255833" cy="720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Đối tượng 43">
            <a:extLst>
              <a:ext uri="{FF2B5EF4-FFF2-40B4-BE49-F238E27FC236}">
                <a16:creationId xmlns="" xmlns:a16="http://schemas.microsoft.com/office/drawing/2014/main" id="{F5159079-8FB6-1311-FA4F-F4678CEDA5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648531"/>
              </p:ext>
            </p:extLst>
          </p:nvPr>
        </p:nvGraphicFramePr>
        <p:xfrm>
          <a:off x="9698397" y="3144113"/>
          <a:ext cx="255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9" name="Equation" r:id="rId15" imgW="256201" imgH="721032" progId="Equation.DSMT4">
                  <p:embed/>
                </p:oleObj>
              </mc:Choice>
              <mc:Fallback>
                <p:oleObj name="Equation" r:id="rId15" imgW="256201" imgH="721032" progId="Equation.DSMT4">
                  <p:embed/>
                  <p:pic>
                    <p:nvPicPr>
                      <p:cNvPr id="44" name="Đối tượng 43">
                        <a:extLst>
                          <a:ext uri="{FF2B5EF4-FFF2-40B4-BE49-F238E27FC236}">
                            <a16:creationId xmlns="" xmlns:a16="http://schemas.microsoft.com/office/drawing/2014/main" id="{F5159079-8FB6-1311-FA4F-F4678CEDA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698397" y="3144113"/>
                        <a:ext cx="2555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Đối tượng 44">
            <a:extLst>
              <a:ext uri="{FF2B5EF4-FFF2-40B4-BE49-F238E27FC236}">
                <a16:creationId xmlns="" xmlns:a16="http://schemas.microsoft.com/office/drawing/2014/main" id="{66F405DA-E41D-30F0-E255-8CA608B20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99059"/>
              </p:ext>
            </p:extLst>
          </p:nvPr>
        </p:nvGraphicFramePr>
        <p:xfrm>
          <a:off x="9707564" y="2242185"/>
          <a:ext cx="255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0" name="Equation" r:id="rId17" imgW="256201" imgH="721032" progId="Equation.DSMT4">
                  <p:embed/>
                </p:oleObj>
              </mc:Choice>
              <mc:Fallback>
                <p:oleObj name="Equation" r:id="rId17" imgW="256201" imgH="721032" progId="Equation.DSMT4">
                  <p:embed/>
                  <p:pic>
                    <p:nvPicPr>
                      <p:cNvPr id="45" name="Đối tượng 44">
                        <a:extLst>
                          <a:ext uri="{FF2B5EF4-FFF2-40B4-BE49-F238E27FC236}">
                            <a16:creationId xmlns="" xmlns:a16="http://schemas.microsoft.com/office/drawing/2014/main" id="{66F405DA-E41D-30F0-E255-8CA608B20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707564" y="2242185"/>
                        <a:ext cx="2555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Đối tượng 45">
            <a:extLst>
              <a:ext uri="{FF2B5EF4-FFF2-40B4-BE49-F238E27FC236}">
                <a16:creationId xmlns="" xmlns:a16="http://schemas.microsoft.com/office/drawing/2014/main" id="{934BEAA6-6EC4-9689-D913-026763E21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769554"/>
              </p:ext>
            </p:extLst>
          </p:nvPr>
        </p:nvGraphicFramePr>
        <p:xfrm>
          <a:off x="9707563" y="5928510"/>
          <a:ext cx="255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1" name="Equation" r:id="rId19" imgW="256201" imgH="721032" progId="Equation.DSMT4">
                  <p:embed/>
                </p:oleObj>
              </mc:Choice>
              <mc:Fallback>
                <p:oleObj name="Equation" r:id="rId19" imgW="256201" imgH="721032" progId="Equation.DSMT4">
                  <p:embed/>
                  <p:pic>
                    <p:nvPicPr>
                      <p:cNvPr id="46" name="Đối tượng 45">
                        <a:extLst>
                          <a:ext uri="{FF2B5EF4-FFF2-40B4-BE49-F238E27FC236}">
                            <a16:creationId xmlns="" xmlns:a16="http://schemas.microsoft.com/office/drawing/2014/main" id="{934BEAA6-6EC4-9689-D913-026763E21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707563" y="5928510"/>
                        <a:ext cx="2555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Đối tượng 47">
            <a:extLst>
              <a:ext uri="{FF2B5EF4-FFF2-40B4-BE49-F238E27FC236}">
                <a16:creationId xmlns="" xmlns:a16="http://schemas.microsoft.com/office/drawing/2014/main" id="{6E1D19F8-8667-0878-94FC-3374DD377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980582"/>
              </p:ext>
            </p:extLst>
          </p:nvPr>
        </p:nvGraphicFramePr>
        <p:xfrm>
          <a:off x="9661256" y="4108686"/>
          <a:ext cx="348199" cy="674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2" name="Equation" r:id="rId21" imgW="203040" imgH="393480" progId="Equation.DSMT4">
                  <p:embed/>
                </p:oleObj>
              </mc:Choice>
              <mc:Fallback>
                <p:oleObj name="Equation" r:id="rId21" imgW="203040" imgH="393480" progId="Equation.DSMT4">
                  <p:embed/>
                  <p:pic>
                    <p:nvPicPr>
                      <p:cNvPr id="48" name="Đối tượng 47">
                        <a:extLst>
                          <a:ext uri="{FF2B5EF4-FFF2-40B4-BE49-F238E27FC236}">
                            <a16:creationId xmlns="" xmlns:a16="http://schemas.microsoft.com/office/drawing/2014/main" id="{6E1D19F8-8667-0878-94FC-3374DD377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661256" y="4108686"/>
                        <a:ext cx="348199" cy="674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Đối tượng 48">
            <a:extLst>
              <a:ext uri="{FF2B5EF4-FFF2-40B4-BE49-F238E27FC236}">
                <a16:creationId xmlns="" xmlns:a16="http://schemas.microsoft.com/office/drawing/2014/main" id="{814FC737-1264-D2E2-CBA8-DD1CE6627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163169"/>
              </p:ext>
            </p:extLst>
          </p:nvPr>
        </p:nvGraphicFramePr>
        <p:xfrm>
          <a:off x="9646566" y="5010025"/>
          <a:ext cx="34925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3" name="Equation" r:id="rId23" imgW="349038" imgH="675247" progId="Equation.DSMT4">
                  <p:embed/>
                </p:oleObj>
              </mc:Choice>
              <mc:Fallback>
                <p:oleObj name="Equation" r:id="rId23" imgW="349038" imgH="675247" progId="Equation.DSMT4">
                  <p:embed/>
                  <p:pic>
                    <p:nvPicPr>
                      <p:cNvPr id="49" name="Đối tượng 48">
                        <a:extLst>
                          <a:ext uri="{FF2B5EF4-FFF2-40B4-BE49-F238E27FC236}">
                            <a16:creationId xmlns="" xmlns:a16="http://schemas.microsoft.com/office/drawing/2014/main" id="{814FC737-1264-D2E2-CBA8-DD1CE66272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646566" y="5010025"/>
                        <a:ext cx="349250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Hình chữ nhật 49">
            <a:extLst>
              <a:ext uri="{FF2B5EF4-FFF2-40B4-BE49-F238E27FC236}">
                <a16:creationId xmlns="" xmlns:a16="http://schemas.microsoft.com/office/drawing/2014/main" id="{6A1BF32B-5B8E-FA6A-E9BD-847D28E68F9F}"/>
              </a:ext>
            </a:extLst>
          </p:cNvPr>
          <p:cNvSpPr/>
          <p:nvPr/>
        </p:nvSpPr>
        <p:spPr>
          <a:xfrm>
            <a:off x="3505200" y="112379"/>
            <a:ext cx="5524500" cy="39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7" grpId="0"/>
      <p:bldP spid="30" grpId="0"/>
      <p:bldP spid="33" grpId="0"/>
      <p:bldP spid="36" grpId="0"/>
      <p:bldP spid="39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06" y="3002946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29938" y="2371650"/>
            <a:ext cx="120898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625" b="1" dirty="0" smtClean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1440" y="3429000"/>
            <a:ext cx="358784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9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810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Object 129">
            <a:extLst>
              <a:ext uri="{FF2B5EF4-FFF2-40B4-BE49-F238E27FC236}">
                <a16:creationId xmlns=""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=""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=""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=""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96" y="4726366"/>
            <a:ext cx="3042257" cy="18386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0898"/>
            <a:ext cx="12192000" cy="6928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2673" y="676726"/>
            <a:ext cx="10923980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100.000 đ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100.000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100.000 đ.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5198"/>
            <a:ext cx="12192000" cy="7043198"/>
          </a:xfrm>
          <a:prstGeom prst="rect">
            <a:avLst/>
          </a:prstGeom>
        </p:spPr>
      </p:pic>
      <p:graphicFrame>
        <p:nvGraphicFramePr>
          <p:cNvPr id="130" name="Object 129">
            <a:extLst>
              <a:ext uri="{FF2B5EF4-FFF2-40B4-BE49-F238E27FC236}">
                <a16:creationId xmlns=""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=""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=""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0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=""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015444" y="249367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4629" y="639331"/>
            <a:ext cx="1065698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Giải: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100000 đ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100.000đ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940597"/>
              </p:ext>
            </p:extLst>
          </p:nvPr>
        </p:nvGraphicFramePr>
        <p:xfrm>
          <a:off x="7841194" y="3455727"/>
          <a:ext cx="444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" name="Equation" r:id="rId8" imgW="444240" imgH="838080" progId="Equation.DSMT4">
                  <p:embed/>
                </p:oleObj>
              </mc:Choice>
              <mc:Fallback>
                <p:oleObj name="Equation" r:id="rId8" imgW="4442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1194" y="3455727"/>
                        <a:ext cx="444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82"/>
          <p:cNvSpPr>
            <a:spLocks noChangeArrowheads="1"/>
          </p:cNvSpPr>
          <p:nvPr/>
        </p:nvSpPr>
        <p:spPr bwMode="auto">
          <a:xfrm>
            <a:off x="503104" y="4507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572583"/>
              </p:ext>
            </p:extLst>
          </p:nvPr>
        </p:nvGraphicFramePr>
        <p:xfrm>
          <a:off x="8425152" y="4167098"/>
          <a:ext cx="103346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" name="Equation" r:id="rId10" imgW="1041120" imgH="838080" progId="Equation.DSMT4">
                  <p:embed/>
                </p:oleObj>
              </mc:Choice>
              <mc:Fallback>
                <p:oleObj name="Equation" r:id="rId10" imgW="1041120" imgH="838080" progId="Equation.DSMT4">
                  <p:embed/>
                  <p:pic>
                    <p:nvPicPr>
                      <p:cNvPr id="0" name="Object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5152" y="4167098"/>
                        <a:ext cx="1033463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019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24282" y="1097877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-40967" y="3828356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027043" y="59883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581448" y="2578392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811609" y="428768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568245" y="559173"/>
            <a:ext cx="4909380" cy="178348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 chắc xác suất của một vài biến cố ngẫu nhiên trong trò chơi “Tung đồng xu” và trò chơi “Vòng quay số” đã học.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09058" y="4019065"/>
            <a:ext cx="9025891" cy="21040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sbt.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 “Xác suất của biến cố ngẫu nhiên trong trò chơi chọn ngẫu nhiên một đối tượng từ một nhóm đối tượng”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1393" y="14646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0400" y="2697935"/>
            <a:ext cx="4467225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Tìm hiểu các mô hình trò chơi tương tự và tìm xác suất của biến cố ng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ẫ</a:t>
            </a: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u nhiên bất kì.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343825" y="0"/>
            <a:ext cx="6923744" cy="7693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247119" y="92268"/>
            <a:ext cx="478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 DẪN VỀ NHÀ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948" y="1102295"/>
            <a:ext cx="1157125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sbt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2022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An,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Chi, Minh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Nam,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 hợp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kết quả có thể xảy ra đối với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chọn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Tính số phần tử của tập hợp A.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xác suất của mỗi biến 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7”.</a:t>
            </a: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xác suất của mỗi biến 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8”.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343825" y="0"/>
            <a:ext cx="6923744" cy="7693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247119" y="92268"/>
            <a:ext cx="478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 DẪN VỀ NHÀ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777" y="769313"/>
            <a:ext cx="1157125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17(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sbt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2022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An,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Chi,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 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 kết quả có thể xảy ra đối với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được 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Tính số phần tử của tập hợp 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xác suất của mỗi biến cố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7”.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xác suất của mỗi biến cố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8”.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064522"/>
            <a:ext cx="12192000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k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ết quả thuận lợi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8”.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mỗi biến cố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8”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860136"/>
              </p:ext>
            </p:extLst>
          </p:nvPr>
        </p:nvGraphicFramePr>
        <p:xfrm>
          <a:off x="9772654" y="5947831"/>
          <a:ext cx="2540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Equation" r:id="rId4" imgW="253800" imgH="838080" progId="Equation.DSMT4">
                  <p:embed/>
                </p:oleObj>
              </mc:Choice>
              <mc:Fallback>
                <p:oleObj name="Equation" r:id="rId4" imgW="253800" imgH="8380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2654" y="5947831"/>
                        <a:ext cx="254000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8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118" y="808354"/>
            <a:ext cx="1199288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sbt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pSp>
        <p:nvGrpSpPr>
          <p:cNvPr id="5" name="组合 34"/>
          <p:cNvGrpSpPr/>
          <p:nvPr/>
        </p:nvGrpSpPr>
        <p:grpSpPr>
          <a:xfrm>
            <a:off x="2343825" y="0"/>
            <a:ext cx="6923744" cy="7693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47119" y="92268"/>
            <a:ext cx="478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 DẪN VỀ NHÀ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74507"/>
              </p:ext>
            </p:extLst>
          </p:nvPr>
        </p:nvGraphicFramePr>
        <p:xfrm>
          <a:off x="2136506" y="1318333"/>
          <a:ext cx="1409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4" name="Equation" r:id="rId3" imgW="1409400" imgH="482400" progId="Equation.DSMT4">
                  <p:embed/>
                </p:oleObj>
              </mc:Choice>
              <mc:Fallback>
                <p:oleObj name="Equation" r:id="rId3" imgW="1409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6506" y="1318333"/>
                        <a:ext cx="14097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249072"/>
              </p:ext>
            </p:extLst>
          </p:nvPr>
        </p:nvGraphicFramePr>
        <p:xfrm>
          <a:off x="4106408" y="1331033"/>
          <a:ext cx="20891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5" name="Equation" r:id="rId5" imgW="2082600" imgH="482400" progId="Equation.DSMT4">
                  <p:embed/>
                </p:oleObj>
              </mc:Choice>
              <mc:Fallback>
                <p:oleObj name="Equation" r:id="rId5" imgW="2082600" imgH="482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408" y="1331033"/>
                        <a:ext cx="208915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195558" y="1265338"/>
            <a:ext cx="51956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612605"/>
              </p:ext>
            </p:extLst>
          </p:nvPr>
        </p:nvGraphicFramePr>
        <p:xfrm>
          <a:off x="11239155" y="1304643"/>
          <a:ext cx="368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6" name="Equation" r:id="rId7" imgW="368280" imgH="406080" progId="Equation.DSMT4">
                  <p:embed/>
                </p:oleObj>
              </mc:Choice>
              <mc:Fallback>
                <p:oleObj name="Equation" r:id="rId7" imgW="3682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39155" y="1304643"/>
                        <a:ext cx="368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199117" y="1800933"/>
            <a:ext cx="11408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endParaRPr lang="en-US" sz="28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546255"/>
              </p:ext>
            </p:extLst>
          </p:nvPr>
        </p:nvGraphicFramePr>
        <p:xfrm>
          <a:off x="1580539" y="1914955"/>
          <a:ext cx="914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7" name="Equation" r:id="rId9" imgW="914400" imgH="393480" progId="Equation.DSMT4">
                  <p:embed/>
                </p:oleObj>
              </mc:Choice>
              <mc:Fallback>
                <p:oleObj name="Equation" r:id="rId9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0539" y="1914955"/>
                        <a:ext cx="914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576400"/>
              </p:ext>
            </p:extLst>
          </p:nvPr>
        </p:nvGraphicFramePr>
        <p:xfrm>
          <a:off x="2956365" y="1899457"/>
          <a:ext cx="889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8" name="Equation" r:id="rId11" imgW="888840" imgH="393480" progId="Equation.DSMT4">
                  <p:embed/>
                </p:oleObj>
              </mc:Choice>
              <mc:Fallback>
                <p:oleObj name="Equation" r:id="rId11" imgW="888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56365" y="1899457"/>
                        <a:ext cx="889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67216" y="2338941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388899"/>
              </p:ext>
            </p:extLst>
          </p:nvPr>
        </p:nvGraphicFramePr>
        <p:xfrm>
          <a:off x="5037257" y="2368002"/>
          <a:ext cx="3619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" name="Equation" r:id="rId13" imgW="362123" imgH="400010" progId="Equation.DSMT4">
                  <p:embed/>
                </p:oleObj>
              </mc:Choice>
              <mc:Fallback>
                <p:oleObj name="Equation" r:id="rId13" imgW="362123" imgH="40001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37257" y="2368002"/>
                        <a:ext cx="3619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5412593" y="2307945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7216" y="2862161"/>
            <a:ext cx="1147234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Tính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xác suất của biến cố “Số tự nhiên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Tính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xác suất của biến cố “Số tự nhiên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14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-1" y="4167919"/>
            <a:ext cx="1219200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9027" y="4615378"/>
            <a:ext cx="6894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49311" y="5153224"/>
            <a:ext cx="120933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thuận lợi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“Số tự nhiên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404678" y="6115154"/>
            <a:ext cx="98299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suất của biến cố “Số tự nhiên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vi-V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63395"/>
              </p:ext>
            </p:extLst>
          </p:nvPr>
        </p:nvGraphicFramePr>
        <p:xfrm>
          <a:off x="10098465" y="5983422"/>
          <a:ext cx="241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" name="Equation" r:id="rId15" imgW="241200" imgH="838080" progId="Equation.DSMT4">
                  <p:embed/>
                </p:oleObj>
              </mc:Choice>
              <mc:Fallback>
                <p:oleObj name="Equation" r:id="rId15" imgW="2412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98465" y="5983422"/>
                        <a:ext cx="241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07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79000"/>
          </a:srgbClr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2557433" y="2475260"/>
            <a:ext cx="720146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1523" y="118681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45345" y="484918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17458" y="106300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35558" y="452208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84730" y="4988397"/>
            <a:ext cx="1029447" cy="9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013" y="2035534"/>
            <a:ext cx="99152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MỘT SỐ TRÒ CHƠI ĐƠN GIẢN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9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88" y="-698121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Nội dung tiết 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srgbClr val="70AD47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6504" y="2404347"/>
            <a:ext cx="8473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lại lí thuyết đã học ở tiết trước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3022" y="3048466"/>
            <a:ext cx="815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 dụng vào giải quyết một số bài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6504" y="3620500"/>
            <a:ext cx="7706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rộng, vận dụng cao vào một vài tình huống cụ thể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9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=""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Hình chữ nhật 57">
            <a:extLst>
              <a:ext uri="{FF2B5EF4-FFF2-40B4-BE49-F238E27FC236}">
                <a16:creationId xmlns=""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667763" y="-290891"/>
            <a:ext cx="8686349" cy="3334098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362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=""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88252" y="-216773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=""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=""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=""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10599565" y="1586814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=""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=""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=""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=""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=""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=""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10590041" y="-220487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=""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=""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=""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vi-VN" sz="36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55542" y="-204583"/>
            <a:ext cx="83465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 chắc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cách tìm xác suất của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 vài biến cố ngẫu nhiên trong trò chơi “Tung đồng xu” và trò chơi “Vòng quay số” và trò chơi “Chọn ngẫu nhiên”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àm thành thạo một số BT cơ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bản trong SGK và mở rộng thêm với các mô thình trò chơi tương tự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Năng lực tư duy và lập luận toán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NĂNG LỰC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 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9" y="2764896"/>
            <a:ext cx="5812848" cy="2472364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96923" y="3413237"/>
            <a:ext cx="61132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6600" b="1" dirty="0" smtClean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en-US" altLang="zh-CN" sz="66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53"/>
            <a:ext cx="14217080" cy="65718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39536" y="1123419"/>
            <a:ext cx="3979052" cy="35864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2"/>
          <p:cNvSpPr txBox="1"/>
          <p:nvPr/>
        </p:nvSpPr>
        <p:spPr>
          <a:xfrm>
            <a:off x="1299411" y="1123418"/>
            <a:ext cx="4307305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KHỞI ĐỘNG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733" y="-1972524"/>
            <a:ext cx="17271465" cy="108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7798</TotalTime>
  <Words>3362</Words>
  <Application>Microsoft Office PowerPoint</Application>
  <PresentationFormat>Widescreen</PresentationFormat>
  <Paragraphs>308</Paragraphs>
  <Slides>38</Slides>
  <Notes>17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微软雅黑</vt:lpstr>
      <vt:lpstr>宋体</vt:lpstr>
      <vt:lpstr>Agency FB</vt:lpstr>
      <vt:lpstr>Arial</vt:lpstr>
      <vt:lpstr>Calibri</vt:lpstr>
      <vt:lpstr>Calibri Light</vt:lpstr>
      <vt:lpstr>Times New Roman</vt:lpstr>
      <vt:lpstr>Wingdings</vt:lpstr>
      <vt:lpstr>幼圆</vt:lpstr>
      <vt:lpstr>思源黑体 Heavy</vt:lpstr>
      <vt:lpstr>思源黑体 Normal</vt:lpstr>
      <vt:lpstr>等线</vt:lpstr>
      <vt:lpstr>Custom Design</vt:lpstr>
      <vt:lpstr>5_Office Theme</vt:lpstr>
      <vt:lpstr>Office 主题</vt:lpstr>
      <vt:lpstr>Default Design</vt:lpstr>
      <vt:lpstr>Office Theme</vt:lpstr>
      <vt:lpstr>1_Custom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Mơ</dc:creator>
  <cp:lastModifiedBy>Admin</cp:lastModifiedBy>
  <cp:revision>506</cp:revision>
  <dcterms:created xsi:type="dcterms:W3CDTF">2021-08-12T00:09:30Z</dcterms:created>
  <dcterms:modified xsi:type="dcterms:W3CDTF">2023-07-19T13:52:43Z</dcterms:modified>
</cp:coreProperties>
</file>