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98" r:id="rId3"/>
    <p:sldId id="256" r:id="rId4"/>
    <p:sldId id="258" r:id="rId5"/>
    <p:sldId id="259" r:id="rId6"/>
    <p:sldId id="260" r:id="rId7"/>
    <p:sldId id="439" r:id="rId8"/>
    <p:sldId id="446" r:id="rId9"/>
    <p:sldId id="431" r:id="rId10"/>
    <p:sldId id="261" r:id="rId11"/>
    <p:sldId id="257" r:id="rId12"/>
    <p:sldId id="396" r:id="rId13"/>
    <p:sldId id="397" r:id="rId14"/>
    <p:sldId id="398" r:id="rId15"/>
    <p:sldId id="440" r:id="rId16"/>
    <p:sldId id="399" r:id="rId17"/>
    <p:sldId id="400" r:id="rId18"/>
    <p:sldId id="401" r:id="rId19"/>
    <p:sldId id="402" r:id="rId20"/>
    <p:sldId id="441" r:id="rId21"/>
    <p:sldId id="403" r:id="rId22"/>
    <p:sldId id="442" r:id="rId23"/>
    <p:sldId id="404" r:id="rId24"/>
    <p:sldId id="405" r:id="rId25"/>
    <p:sldId id="443" r:id="rId26"/>
    <p:sldId id="406" r:id="rId27"/>
    <p:sldId id="407" r:id="rId28"/>
    <p:sldId id="444" r:id="rId29"/>
    <p:sldId id="410" r:id="rId30"/>
    <p:sldId id="445" r:id="rId31"/>
    <p:sldId id="408" r:id="rId32"/>
    <p:sldId id="3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AABF7-2F13-4F60-9E73-5BE5208BD577}" type="datetimeFigureOut">
              <a:rPr lang="en-US" smtClean="0"/>
              <a:t>20/5/2025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D139E-728A-436B-BA37-7E265C5DDA62}" type="slidenum">
              <a:rPr lang="en-US" smtClean="0"/>
              <a:t>‹#›</a:t>
            </a:fld>
            <a:endParaRPr lang="en-US"/>
          </a:p>
        </p:txBody>
      </p:sp>
    </p:spTree>
    <p:extLst>
      <p:ext uri="{BB962C8B-B14F-4D97-AF65-F5344CB8AC3E}">
        <p14:creationId xmlns:p14="http://schemas.microsoft.com/office/powerpoint/2010/main" val="343189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351F6B-90AD-4971-9C19-DE66F4A6756D}" type="slidenum">
              <a:rPr kumimoji="0" lang="en-US" altLang="en-US" sz="1200" b="0" i="0" u="none" strike="noStrike" kern="1200" cap="none" spc="0" normalizeH="0" baseline="0" noProof="0" smtClean="0">
                <a:ln>
                  <a:noFill/>
                </a:ln>
                <a:solidFill>
                  <a:srgbClr val="000000"/>
                </a:solidFill>
                <a:effectLst/>
                <a:uLnTx/>
                <a:uFillTx/>
                <a:latin typeface="VNI-Times"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VNI-Times" pitchFamily="2" charset="0"/>
              <a:ea typeface="+mn-ea"/>
              <a:cs typeface="+mn-cs"/>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u="sng" smtClean="0"/>
              <a:t>Slide 8</a:t>
            </a:r>
            <a:r>
              <a:rPr lang="en-US" altLang="en-US" smtClean="0"/>
              <a:t>: C1-Tra loi.</a:t>
            </a:r>
          </a:p>
        </p:txBody>
      </p:sp>
    </p:spTree>
    <p:extLst>
      <p:ext uri="{BB962C8B-B14F-4D97-AF65-F5344CB8AC3E}">
        <p14:creationId xmlns:p14="http://schemas.microsoft.com/office/powerpoint/2010/main" val="157616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150845-AEC1-448F-ABC5-9ECE2300A2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4109095-4DCA-4B8E-B015-8BBFEF00D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1882FB9-D917-49A8-9E24-F48A14774E2A}"/>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5" name="Footer Placeholder 4">
            <a:extLst>
              <a:ext uri="{FF2B5EF4-FFF2-40B4-BE49-F238E27FC236}">
                <a16:creationId xmlns="" xmlns:a16="http://schemas.microsoft.com/office/drawing/2014/main" id="{FEF1DF76-0067-48F7-AA49-614E66532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0E6255-2443-4C8A-9DF2-A109138BABE6}"/>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422984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9DE9C3-6854-445C-8EDD-357AA0760C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99F0230-CBD8-42EB-B8D2-C4099B53B6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0E4C2C8-2042-442E-B022-02AC47DE9B42}"/>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5" name="Footer Placeholder 4">
            <a:extLst>
              <a:ext uri="{FF2B5EF4-FFF2-40B4-BE49-F238E27FC236}">
                <a16:creationId xmlns="" xmlns:a16="http://schemas.microsoft.com/office/drawing/2014/main" id="{82B885A8-8A5C-4606-AB00-53450E461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F30AF4-5D39-4E79-8425-3F7DB97A82B6}"/>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416205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879B440-812B-4479-A4D4-954E73BA7F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C28E493-275D-4956-AB66-6E33EE4EFB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9493913-5891-4E28-9784-2BFC65D30F41}"/>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5" name="Footer Placeholder 4">
            <a:extLst>
              <a:ext uri="{FF2B5EF4-FFF2-40B4-BE49-F238E27FC236}">
                <a16:creationId xmlns="" xmlns:a16="http://schemas.microsoft.com/office/drawing/2014/main" id="{8D66202E-FC62-4939-8992-46339BC12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5603CC-0041-4699-AC32-1C7D69F5F737}"/>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181011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E4DF6FA-F9BB-444F-A871-F6A1983E72E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5011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7DE2EEC-F405-4F64-B636-335FD1CA57F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9292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EF1BB19-C15F-4A27-A985-9D03FB5041BA}"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7268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FED9C29-2E33-45BF-8E96-34E40514E89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0905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1C67697-15E7-4272-922E-5D93D5E5F8D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2491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59931FE-6384-4C5D-8E50-76E51E4A0F3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10451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6AA0C16-97B2-4231-B4E5-3CE774CB2A0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46065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3CC18FF-58F1-4798-A3DB-566A059147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877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FA6958-C0A4-4681-A9FD-A1568A699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DC9E433-3AA6-44FE-9F17-3C3F667AE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1799CB-2A61-4463-9AE4-9E5729D9D92F}"/>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5" name="Footer Placeholder 4">
            <a:extLst>
              <a:ext uri="{FF2B5EF4-FFF2-40B4-BE49-F238E27FC236}">
                <a16:creationId xmlns="" xmlns:a16="http://schemas.microsoft.com/office/drawing/2014/main" id="{FFACD423-8431-4F89-8279-D71516997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D5CEE5-FD7A-45C1-8D90-C9B734D7CEB8}"/>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2460647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991A3AB-B5CC-4AF5-80B7-5ADA9A143D3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11475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7AB95B-8158-443A-B64B-8A8C3DE9247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28324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8FB58F5-6A46-4AE8-936B-81488A38887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2511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AC077A-5B31-4B2D-84F5-C61E2A92D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410E7DA-3547-460D-8418-FA7291C2D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71D998E-F15D-44AC-BBAF-BC86A9121078}"/>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5" name="Footer Placeholder 4">
            <a:extLst>
              <a:ext uri="{FF2B5EF4-FFF2-40B4-BE49-F238E27FC236}">
                <a16:creationId xmlns="" xmlns:a16="http://schemas.microsoft.com/office/drawing/2014/main" id="{4ED10D12-236C-47D3-B31F-6C0DE927C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809ADD-95F1-488B-8B8F-BFBF11BD2B0C}"/>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322924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2B283F-A831-4A69-BA99-D4E06BA31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C7CB287-3578-4924-A032-A82852ACC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0AA29A0-2E6E-4F37-958E-A14602B89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151E557-3F8A-4904-9E73-D6DA33D61B3A}"/>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6" name="Footer Placeholder 5">
            <a:extLst>
              <a:ext uri="{FF2B5EF4-FFF2-40B4-BE49-F238E27FC236}">
                <a16:creationId xmlns="" xmlns:a16="http://schemas.microsoft.com/office/drawing/2014/main" id="{85BAB769-B586-4DA9-AA72-274729AF9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155C1E7-2742-4957-AA58-CA4D5AF930F8}"/>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108430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7F7E2C-8BD8-4A26-A154-510C0D6E14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E3323B1-2A33-4EB0-8A3B-7A53F30D2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37C67BD-E456-448B-91A3-ABDC05A7B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DB040D8-AE65-482F-9916-A3367F2B1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AFB28A9-1ABA-49FD-ABD1-0859A4A954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442A51E-34CC-4BFD-9199-4912F8C4A3B6}"/>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8" name="Footer Placeholder 7">
            <a:extLst>
              <a:ext uri="{FF2B5EF4-FFF2-40B4-BE49-F238E27FC236}">
                <a16:creationId xmlns="" xmlns:a16="http://schemas.microsoft.com/office/drawing/2014/main" id="{9BD176D5-9C53-4385-9969-234C81A3CE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4E1786D-BEAE-4B84-B089-A73F351A503C}"/>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80995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84FB47-FDC9-432A-A74E-3ED41DB7C8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D3B1214-7F86-4E65-919A-70EA87ADEE15}"/>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4" name="Footer Placeholder 3">
            <a:extLst>
              <a:ext uri="{FF2B5EF4-FFF2-40B4-BE49-F238E27FC236}">
                <a16:creationId xmlns="" xmlns:a16="http://schemas.microsoft.com/office/drawing/2014/main" id="{C1A99896-55DC-44C4-8707-596B7305D7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E576279-854D-40B8-B579-673A5896344E}"/>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2203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195959-A98F-4156-8FD2-8361A5F88010}"/>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3" name="Footer Placeholder 2">
            <a:extLst>
              <a:ext uri="{FF2B5EF4-FFF2-40B4-BE49-F238E27FC236}">
                <a16:creationId xmlns="" xmlns:a16="http://schemas.microsoft.com/office/drawing/2014/main" id="{101BB880-4AFE-4FFC-86CF-1C47EBB93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37F854A-B44D-429E-9458-608F1DC9758B}"/>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380028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C6957-7722-41AE-A106-14BF036FA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A86D4BD-C2A7-4CE6-9F83-1519562D0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EC653B6-29E9-4644-929A-1C934C778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53AFAAF-EF52-451B-AFFD-74756761F9B0}"/>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6" name="Footer Placeholder 5">
            <a:extLst>
              <a:ext uri="{FF2B5EF4-FFF2-40B4-BE49-F238E27FC236}">
                <a16:creationId xmlns="" xmlns:a16="http://schemas.microsoft.com/office/drawing/2014/main" id="{FE8795FC-D786-43F2-AAE1-BED758F61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5439F49-E154-4349-9317-D83C3945AD0A}"/>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148351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9518A-2180-4D79-B92A-C4B2D7F4D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B52B473-31DC-438C-979F-3DB629225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6321648-A6C1-4B99-B27B-A9FB12D3C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73D0EFB-7B7B-42FB-B4C2-D2424E5A5C98}"/>
              </a:ext>
            </a:extLst>
          </p:cNvPr>
          <p:cNvSpPr>
            <a:spLocks noGrp="1"/>
          </p:cNvSpPr>
          <p:nvPr>
            <p:ph type="dt" sz="half" idx="10"/>
          </p:nvPr>
        </p:nvSpPr>
        <p:spPr/>
        <p:txBody>
          <a:bodyPr/>
          <a:lstStyle/>
          <a:p>
            <a:fld id="{ED225E64-D495-4AFE-AC61-93DE3C72D970}" type="datetimeFigureOut">
              <a:rPr lang="en-US" smtClean="0"/>
              <a:t>20/5/2025</a:t>
            </a:fld>
            <a:endParaRPr lang="en-US"/>
          </a:p>
        </p:txBody>
      </p:sp>
      <p:sp>
        <p:nvSpPr>
          <p:cNvPr id="6" name="Footer Placeholder 5">
            <a:extLst>
              <a:ext uri="{FF2B5EF4-FFF2-40B4-BE49-F238E27FC236}">
                <a16:creationId xmlns="" xmlns:a16="http://schemas.microsoft.com/office/drawing/2014/main" id="{EFF8FB04-BBA6-42E0-999E-B6757E641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9421719-A13E-40AF-841B-E56E8E011C74}"/>
              </a:ext>
            </a:extLst>
          </p:cNvPr>
          <p:cNvSpPr>
            <a:spLocks noGrp="1"/>
          </p:cNvSpPr>
          <p:nvPr>
            <p:ph type="sldNum" sz="quarter" idx="12"/>
          </p:nvPr>
        </p:nvSpPr>
        <p:spPr/>
        <p:txBody>
          <a:bodyPr/>
          <a:lstStyle/>
          <a:p>
            <a:fld id="{1E695CDE-2B47-4B99-AB83-A0BEE1486138}" type="slidenum">
              <a:rPr lang="en-US" smtClean="0"/>
              <a:t>‹#›</a:t>
            </a:fld>
            <a:endParaRPr lang="en-US"/>
          </a:p>
        </p:txBody>
      </p:sp>
    </p:spTree>
    <p:extLst>
      <p:ext uri="{BB962C8B-B14F-4D97-AF65-F5344CB8AC3E}">
        <p14:creationId xmlns:p14="http://schemas.microsoft.com/office/powerpoint/2010/main" val="347112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EA15769-8F00-467E-A6C0-8132B5097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172FCEC-CA3D-4150-AD9E-8D7DC1272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92E3E12-8836-4F5A-AFD4-2634F5F9B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25E64-D495-4AFE-AC61-93DE3C72D970}" type="datetimeFigureOut">
              <a:rPr lang="en-US" smtClean="0"/>
              <a:t>20/5/2025</a:t>
            </a:fld>
            <a:endParaRPr lang="en-US"/>
          </a:p>
        </p:txBody>
      </p:sp>
      <p:sp>
        <p:nvSpPr>
          <p:cNvPr id="5" name="Footer Placeholder 4">
            <a:extLst>
              <a:ext uri="{FF2B5EF4-FFF2-40B4-BE49-F238E27FC236}">
                <a16:creationId xmlns="" xmlns:a16="http://schemas.microsoft.com/office/drawing/2014/main" id="{834905AB-1F79-4426-AB86-F3C5EB3E7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95EF23C-381A-4762-AE0D-D3AD93BD7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95CDE-2B47-4B99-AB83-A0BEE1486138}" type="slidenum">
              <a:rPr lang="en-US" smtClean="0"/>
              <a:t>‹#›</a:t>
            </a:fld>
            <a:endParaRPr lang="en-US"/>
          </a:p>
        </p:txBody>
      </p:sp>
    </p:spTree>
    <p:extLst>
      <p:ext uri="{BB962C8B-B14F-4D97-AF65-F5344CB8AC3E}">
        <p14:creationId xmlns:p14="http://schemas.microsoft.com/office/powerpoint/2010/main" val="2088962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9869CD19-15EB-4408-9503-1CA39889D4B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85387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 y="-1"/>
            <a:ext cx="12188243" cy="6858001"/>
          </a:xfrm>
          <a:prstGeom prst="rect">
            <a:avLst/>
          </a:prstGeom>
        </p:spPr>
      </p:pic>
      <p:sp>
        <p:nvSpPr>
          <p:cNvPr id="6" name="Rectangle 5"/>
          <p:cNvSpPr/>
          <p:nvPr/>
        </p:nvSpPr>
        <p:spPr>
          <a:xfrm>
            <a:off x="11178" y="322239"/>
            <a:ext cx="12165883" cy="14465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lvl="0" algn="ctr"/>
            <a:r>
              <a:rPr lang="en-US" sz="8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28</a:t>
            </a:r>
            <a:r>
              <a:rPr lang="vi-VN" sz="8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8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LỰC MA SÁT</a:t>
            </a:r>
          </a:p>
        </p:txBody>
      </p:sp>
    </p:spTree>
    <p:extLst>
      <p:ext uri="{BB962C8B-B14F-4D97-AF65-F5344CB8AC3E}">
        <p14:creationId xmlns:p14="http://schemas.microsoft.com/office/powerpoint/2010/main" val="85198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67DAB3B1-4650-4E06-8116-C7D8010974F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3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66DF30D-5646-48A3-8443-B0B0E845C208}"/>
              </a:ext>
            </a:extLst>
          </p:cNvPr>
          <p:cNvSpPr txBox="1"/>
          <p:nvPr/>
        </p:nvSpPr>
        <p:spPr>
          <a:xfrm>
            <a:off x="0" y="58024"/>
            <a:ext cx="12192000" cy="6740307"/>
          </a:xfrm>
          <a:prstGeom prst="rect">
            <a:avLst/>
          </a:prstGeom>
          <a:noFill/>
        </p:spPr>
        <p:txBody>
          <a:bodyPr wrap="square">
            <a:spAutoFit/>
          </a:bodyPr>
          <a:lstStyle/>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Khi lực kéo đạt đến một giá trị xác định thì </a:t>
            </a:r>
            <a:r>
              <a:rPr lang="en-US" sz="4800" dirty="0" err="1" smtClean="0">
                <a:solidFill>
                  <a:srgbClr val="333333"/>
                </a:solidFill>
                <a:latin typeface="Times New Roman" panose="02020603050405020304" pitchFamily="18" charset="0"/>
                <a:cs typeface="Times New Roman" panose="02020603050405020304" pitchFamily="18" charset="0"/>
              </a:rPr>
              <a:t>kh</a:t>
            </a:r>
            <a:r>
              <a:rPr lang="vi-VN" sz="4800" b="0" i="0" dirty="0" smtClean="0">
                <a:solidFill>
                  <a:srgbClr val="333333"/>
                </a:solidFill>
                <a:effectLst/>
                <a:latin typeface="Times New Roman" panose="02020603050405020304" pitchFamily="18" charset="0"/>
                <a:cs typeface="Times New Roman" panose="02020603050405020304" pitchFamily="18" charset="0"/>
              </a:rPr>
              <a:t>ối </a:t>
            </a:r>
            <a:r>
              <a:rPr lang="vi-VN" sz="4800" b="0" i="0" dirty="0">
                <a:solidFill>
                  <a:srgbClr val="333333"/>
                </a:solidFill>
                <a:effectLst/>
                <a:latin typeface="Times New Roman" panose="02020603050405020304" pitchFamily="18" charset="0"/>
                <a:cs typeface="Times New Roman" panose="02020603050405020304" pitchFamily="18" charset="0"/>
              </a:rPr>
              <a:t>gỗ bắt đầu trượt. Lúc đó lực ma sát nghỉ có số đo lớn nhất.</a:t>
            </a:r>
          </a:p>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Khi đã trượt, lực ma sát giữa gỗ và mặt bàn là lực ma sát trượt.</a:t>
            </a:r>
          </a:p>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Lực ma sát có thể vừa có lợi, vừa có hại. </a:t>
            </a:r>
            <a:endParaRPr lang="en-US" sz="4800" b="0" i="0" smtClean="0">
              <a:solidFill>
                <a:srgbClr val="333333"/>
              </a:solidFill>
              <a:effectLst/>
              <a:latin typeface="Times New Roman" panose="02020603050405020304" pitchFamily="18" charset="0"/>
              <a:cs typeface="Times New Roman" panose="02020603050405020304" pitchFamily="18" charset="0"/>
            </a:endParaRPr>
          </a:p>
          <a:p>
            <a:pPr algn="just"/>
            <a:r>
              <a:rPr lang="vi-VN" sz="4800" b="1" i="0" smtClean="0">
                <a:solidFill>
                  <a:srgbClr val="FF0000"/>
                </a:solidFill>
                <a:effectLst/>
                <a:latin typeface="Times New Roman" panose="02020603050405020304" pitchFamily="18" charset="0"/>
                <a:cs typeface="Times New Roman" panose="02020603050405020304" pitchFamily="18" charset="0"/>
              </a:rPr>
              <a:t>Ví </a:t>
            </a:r>
            <a:r>
              <a:rPr lang="vi-VN" sz="4800" b="1" i="0" dirty="0">
                <a:solidFill>
                  <a:srgbClr val="FF0000"/>
                </a:solidFill>
                <a:effectLst/>
                <a:latin typeface="Times New Roman" panose="02020603050405020304" pitchFamily="18" charset="0"/>
                <a:cs typeface="Times New Roman" panose="02020603050405020304" pitchFamily="18" charset="0"/>
              </a:rPr>
              <a:t>dụ</a:t>
            </a:r>
            <a:r>
              <a:rPr lang="en-US" sz="4800" dirty="0">
                <a:solidFill>
                  <a:srgbClr val="333333"/>
                </a:solidFill>
                <a:latin typeface="Times New Roman" panose="02020603050405020304" pitchFamily="18" charset="0"/>
                <a:cs typeface="Times New Roman" panose="02020603050405020304" pitchFamily="18" charset="0"/>
              </a:rPr>
              <a:t>:</a:t>
            </a:r>
            <a:r>
              <a:rPr lang="vi-VN" sz="4800" b="0" i="0" dirty="0">
                <a:solidFill>
                  <a:srgbClr val="333333"/>
                </a:solidFill>
                <a:effectLst/>
                <a:latin typeface="Times New Roman" panose="02020603050405020304" pitchFamily="18" charset="0"/>
                <a:cs typeface="Times New Roman" panose="02020603050405020304" pitchFamily="18" charset="0"/>
              </a:rPr>
              <a:t> </a:t>
            </a:r>
            <a:r>
              <a:rPr lang="en-US" sz="4800" b="0" i="0" dirty="0">
                <a:solidFill>
                  <a:srgbClr val="333333"/>
                </a:solidFill>
                <a:effectLst/>
                <a:latin typeface="Times New Roman" panose="02020603050405020304" pitchFamily="18" charset="0"/>
                <a:cs typeface="Times New Roman" panose="02020603050405020304" pitchFamily="18" charset="0"/>
              </a:rPr>
              <a:t>K</a:t>
            </a:r>
            <a:r>
              <a:rPr lang="vi-VN" sz="4800" b="0" i="0" dirty="0">
                <a:solidFill>
                  <a:srgbClr val="333333"/>
                </a:solidFill>
                <a:effectLst/>
                <a:latin typeface="Times New Roman" panose="02020603050405020304" pitchFamily="18" charset="0"/>
                <a:cs typeface="Times New Roman" panose="02020603050405020304" pitchFamily="18" charset="0"/>
              </a:rPr>
              <a:t>hi viết bảng, ma sát giữa bảng và phấn khiến phấn bị mòn là có hại nhưng ma sát này cũng giúp phấn bám trên bảng tạo ra chữ viết.</a:t>
            </a:r>
          </a:p>
        </p:txBody>
      </p:sp>
    </p:spTree>
    <p:extLst>
      <p:ext uri="{BB962C8B-B14F-4D97-AF65-F5344CB8AC3E}">
        <p14:creationId xmlns:p14="http://schemas.microsoft.com/office/powerpoint/2010/main" val="15407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 xmlns:a16="http://schemas.microsoft.com/office/drawing/2014/main" id="{00A2F8D0-D562-4769-90B6-676C3EAEC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0F44653-1B51-490F-AA91-5E9A1D382E05}"/>
              </a:ext>
            </a:extLst>
          </p:cNvPr>
          <p:cNvSpPr txBox="1"/>
          <p:nvPr/>
        </p:nvSpPr>
        <p:spPr>
          <a:xfrm>
            <a:off x="41565" y="57877"/>
            <a:ext cx="12067309" cy="3785652"/>
          </a:xfrm>
          <a:prstGeom prst="rect">
            <a:avLst/>
          </a:prstGeom>
          <a:noFill/>
        </p:spPr>
        <p:txBody>
          <a:bodyPr wrap="square">
            <a:spAutoFit/>
          </a:bodyPr>
          <a:lstStyle/>
          <a:p>
            <a:pPr algn="just"/>
            <a:r>
              <a:rPr lang="en-US" sz="6000" b="0" i="0" smtClean="0">
                <a:solidFill>
                  <a:srgbClr val="333333"/>
                </a:solidFill>
                <a:effectLst/>
                <a:latin typeface="Times New Roman" panose="02020603050405020304" pitchFamily="18" charset="0"/>
                <a:cs typeface="Times New Roman" panose="02020603050405020304" pitchFamily="18" charset="0"/>
              </a:rPr>
              <a:t>❗</a:t>
            </a:r>
            <a:r>
              <a:rPr lang="vi-VN" sz="6000" b="0" i="0" smtClean="0">
                <a:solidFill>
                  <a:srgbClr val="333333"/>
                </a:solidFill>
                <a:effectLst/>
                <a:latin typeface="Times New Roman" panose="02020603050405020304" pitchFamily="18" charset="0"/>
                <a:cs typeface="Times New Roman" panose="02020603050405020304" pitchFamily="18" charset="0"/>
              </a:rPr>
              <a:t>Trong </a:t>
            </a:r>
            <a:r>
              <a:rPr lang="vi-VN" sz="6000" b="0" i="0" dirty="0">
                <a:solidFill>
                  <a:srgbClr val="333333"/>
                </a:solidFill>
                <a:effectLst/>
                <a:latin typeface="Times New Roman" panose="02020603050405020304" pitchFamily="18" charset="0"/>
                <a:cs typeface="Times New Roman" panose="02020603050405020304" pitchFamily="18" charset="0"/>
              </a:rPr>
              <a:t>trường hợp một quả bóng lăn trên mặt sàn nằm ngang thì lực ma sát xuất hiện giữa bóng và sàn khi đó gọi là lực ma sát lăn.</a:t>
            </a:r>
            <a:endParaRPr lang="en-US" sz="6000" dirty="0">
              <a:latin typeface="Times New Roman" panose="02020603050405020304" pitchFamily="18" charset="0"/>
              <a:cs typeface="Times New Roman" panose="02020603050405020304" pitchFamily="18" charset="0"/>
            </a:endParaRPr>
          </a:p>
        </p:txBody>
      </p:sp>
      <p:pic>
        <p:nvPicPr>
          <p:cNvPr id="5122" name="Picture 2" descr="ma sát lăn">
            <a:extLst>
              <a:ext uri="{FF2B5EF4-FFF2-40B4-BE49-F238E27FC236}">
                <a16:creationId xmlns="" xmlns:a16="http://schemas.microsoft.com/office/drawing/2014/main" id="{EDF24EEB-369A-4B1D-9781-B520709E2CC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81745" y="3671455"/>
            <a:ext cx="6331528" cy="317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2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3B627DF-1135-4A72-9EEE-4263393F78D2}"/>
              </a:ext>
            </a:extLst>
          </p:cNvPr>
          <p:cNvSpPr txBox="1"/>
          <p:nvPr/>
        </p:nvSpPr>
        <p:spPr>
          <a:xfrm>
            <a:off x="55419" y="257216"/>
            <a:ext cx="12053455" cy="6278642"/>
          </a:xfrm>
          <a:prstGeom prst="rect">
            <a:avLst/>
          </a:prstGeom>
          <a:noFill/>
        </p:spPr>
        <p:txBody>
          <a:bodyPr wrap="square">
            <a:spAutoFit/>
          </a:bodyPr>
          <a:lstStyle/>
          <a:p>
            <a:pPr marL="0" marR="0" algn="just">
              <a:spcBef>
                <a:spcPts val="0"/>
              </a:spcBef>
              <a:spcAft>
                <a:spcPts val="0"/>
              </a:spcAft>
            </a:pPr>
            <a:r>
              <a:rPr lang="en-US" altLang="en-US" sz="6600" b="1" i="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480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rgbClr val="0070C0"/>
                </a:solidFill>
                <a:effectLst/>
                <a:latin typeface="Times New Roman"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Lực</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ma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sát</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nghỉ</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xuất</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hiện</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khi</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một</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vật</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bị</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kéo</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hoặc</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đẩy</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mà</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vẫn</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đứng</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yên</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trên</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một</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bề</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mặt</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4800" b="1"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4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4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800" b="1">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a:latin typeface="Times New Roman" pitchFamily="18" charset="0"/>
                <a:ea typeface="Calibri" panose="020F0502020204030204" pitchFamily="34" charset="0"/>
                <a:cs typeface="Times New Roman" pitchFamily="18" charset="0"/>
              </a:rPr>
              <a:t> </a:t>
            </a:r>
            <a:r>
              <a:rPr lang="en-US" sz="4800" b="1" i="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đậu</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bến</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nghỉ</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yên</a:t>
            </a:r>
            <a:r>
              <a:rPr lang="en-US" sz="4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solidFill>
                <a:srgbClr val="0070C0"/>
              </a:solidFill>
              <a:effectLst/>
              <a:latin typeface="Times New Roman" pitchFamily="18" charset="0"/>
              <a:ea typeface="Calibri" panose="020F0502020204030204" pitchFamily="34" charset="0"/>
              <a:cs typeface="Times New Roman" pitchFamily="18" charset="0"/>
            </a:endParaRPr>
          </a:p>
          <a:p>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Người</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đứng</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trên</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thang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máy</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cuốn</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lên</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dốc</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xuống</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dốc</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di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chuyển</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cùng</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với</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thang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cuốn</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nhờ</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lực</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ma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sát</a:t>
            </a:r>
            <a:r>
              <a:rPr lang="en-US" sz="4800" b="1" i="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i="1" dirty="0" err="1">
                <a:solidFill>
                  <a:srgbClr val="0070C0"/>
                </a:solidFill>
                <a:effectLst/>
                <a:latin typeface="Times New Roman" panose="02020603050405020304" pitchFamily="18" charset="0"/>
                <a:ea typeface="Calibri" panose="020F0502020204030204" pitchFamily="34" charset="0"/>
                <a:cs typeface="Times New Roman" pitchFamily="18" charset="0"/>
              </a:rPr>
              <a:t>nghỉ</a:t>
            </a:r>
            <a:endParaRPr lang="en-US" sz="4800" b="1" dirty="0">
              <a:solidFill>
                <a:srgbClr val="0070C0"/>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31803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3A70D0F-0607-41AF-BE4C-246D69053A1C}"/>
              </a:ext>
            </a:extLst>
          </p:cNvPr>
          <p:cNvSpPr txBox="1"/>
          <p:nvPr/>
        </p:nvSpPr>
        <p:spPr>
          <a:xfrm>
            <a:off x="110840" y="71872"/>
            <a:ext cx="12011889" cy="3416320"/>
          </a:xfrm>
          <a:prstGeom prst="rect">
            <a:avLst/>
          </a:prstGeom>
          <a:noFill/>
        </p:spPr>
        <p:txBody>
          <a:bodyPr wrap="square">
            <a:spAutoFit/>
          </a:bodyPr>
          <a:lstStyle/>
          <a:p>
            <a:pPr algn="just"/>
            <a:r>
              <a:rPr lang="en-US" sz="3600" b="1" i="0" dirty="0" err="1">
                <a:solidFill>
                  <a:srgbClr val="FF0000"/>
                </a:solidFill>
                <a:effectLst/>
                <a:latin typeface="Times New Roman" panose="02020603050405020304" pitchFamily="18" charset="0"/>
                <a:cs typeface="Times New Roman" panose="02020603050405020304" pitchFamily="18" charset="0"/>
              </a:rPr>
              <a:t>Câu</a:t>
            </a:r>
            <a:r>
              <a:rPr lang="en-US" sz="3600" b="1" i="0" dirty="0">
                <a:solidFill>
                  <a:srgbClr val="FF0000"/>
                </a:solidFill>
                <a:effectLst/>
                <a:latin typeface="Times New Roman" panose="02020603050405020304" pitchFamily="18" charset="0"/>
                <a:cs typeface="Times New Roman" panose="02020603050405020304" pitchFamily="18" charset="0"/>
              </a:rPr>
              <a:t> 1</a:t>
            </a:r>
            <a:r>
              <a:rPr lang="en-US" sz="3600" b="0" i="0" dirty="0">
                <a:effectLst/>
                <a:latin typeface="Times New Roman" panose="02020603050405020304" pitchFamily="18" charset="0"/>
                <a:cs typeface="Times New Roman" panose="02020603050405020304" pitchFamily="18" charset="0"/>
              </a:rPr>
              <a:t>: </a:t>
            </a:r>
            <a:r>
              <a:rPr lang="vi-VN" sz="3600" b="0" i="0" dirty="0">
                <a:effectLst/>
                <a:latin typeface="Times New Roman" panose="02020603050405020304" pitchFamily="18" charset="0"/>
                <a:cs typeface="Times New Roman" panose="02020603050405020304" pitchFamily="18" charset="0"/>
              </a:rPr>
              <a:t>Lực giúp tay ta cầm nắm được các vật mà vật không rơi khỏi tay là</a:t>
            </a:r>
          </a:p>
          <a:p>
            <a:pPr algn="just"/>
            <a:r>
              <a:rPr lang="en-US" sz="3600" b="0" i="0" dirty="0">
                <a:effectLst/>
                <a:latin typeface="Times New Roman" panose="02020603050405020304" pitchFamily="18" charset="0"/>
                <a:cs typeface="Times New Roman" panose="02020603050405020304" pitchFamily="18" charset="0"/>
              </a:rPr>
              <a:t>a. T</a:t>
            </a:r>
            <a:r>
              <a:rPr lang="vi-VN" sz="3600" b="0" i="0" dirty="0">
                <a:effectLst/>
                <a:latin typeface="Times New Roman" panose="02020603050405020304" pitchFamily="18" charset="0"/>
                <a:cs typeface="Times New Roman" panose="02020603050405020304" pitchFamily="18" charset="0"/>
              </a:rPr>
              <a:t>rọng lực.</a:t>
            </a:r>
          </a:p>
          <a:p>
            <a:pPr algn="just"/>
            <a:r>
              <a:rPr lang="en-US" sz="3600" b="0" i="0" dirty="0">
                <a:effectLst/>
                <a:latin typeface="Times New Roman" panose="02020603050405020304" pitchFamily="18" charset="0"/>
                <a:cs typeface="Times New Roman" panose="02020603050405020304" pitchFamily="18" charset="0"/>
              </a:rPr>
              <a:t>b. L</a:t>
            </a:r>
            <a:r>
              <a:rPr lang="vi-VN" sz="3600" b="0" i="0" dirty="0">
                <a:effectLst/>
                <a:latin typeface="Times New Roman" panose="02020603050405020304" pitchFamily="18" charset="0"/>
                <a:cs typeface="Times New Roman" panose="02020603050405020304" pitchFamily="18" charset="0"/>
              </a:rPr>
              <a:t>ực kéo.</a:t>
            </a:r>
          </a:p>
          <a:p>
            <a:pPr algn="just"/>
            <a:r>
              <a:rPr lang="en-US" sz="3600" b="0" i="0" dirty="0">
                <a:effectLst/>
                <a:latin typeface="Times New Roman" panose="02020603050405020304" pitchFamily="18" charset="0"/>
                <a:cs typeface="Times New Roman" panose="02020603050405020304" pitchFamily="18" charset="0"/>
              </a:rPr>
              <a:t>c. L</a:t>
            </a:r>
            <a:r>
              <a:rPr lang="vi-VN" sz="3600" b="0" i="0" dirty="0">
                <a:effectLst/>
                <a:latin typeface="Times New Roman" panose="02020603050405020304" pitchFamily="18" charset="0"/>
                <a:cs typeface="Times New Roman" panose="02020603050405020304" pitchFamily="18" charset="0"/>
              </a:rPr>
              <a:t>ực ma sát trượt.</a:t>
            </a:r>
          </a:p>
          <a:p>
            <a:pPr algn="just"/>
            <a:r>
              <a:rPr lang="en-US" sz="3600" b="0" i="0" dirty="0">
                <a:effectLst/>
                <a:latin typeface="Times New Roman" panose="02020603050405020304" pitchFamily="18" charset="0"/>
                <a:cs typeface="Times New Roman" panose="02020603050405020304" pitchFamily="18" charset="0"/>
              </a:rPr>
              <a:t>d. L</a:t>
            </a:r>
            <a:r>
              <a:rPr lang="vi-VN" sz="3600" b="0" i="0" dirty="0">
                <a:effectLst/>
                <a:latin typeface="Times New Roman" panose="02020603050405020304" pitchFamily="18" charset="0"/>
                <a:cs typeface="Times New Roman" panose="02020603050405020304" pitchFamily="18" charset="0"/>
              </a:rPr>
              <a:t>ực ma sát nghỉ.</a:t>
            </a:r>
          </a:p>
        </p:txBody>
      </p:sp>
      <p:sp>
        <p:nvSpPr>
          <p:cNvPr id="5" name="TextBox 4">
            <a:extLst>
              <a:ext uri="{FF2B5EF4-FFF2-40B4-BE49-F238E27FC236}">
                <a16:creationId xmlns="" xmlns:a16="http://schemas.microsoft.com/office/drawing/2014/main" id="{70F0A200-9EE4-4A3A-8518-D244DC69BC28}"/>
              </a:ext>
            </a:extLst>
          </p:cNvPr>
          <p:cNvSpPr txBox="1"/>
          <p:nvPr/>
        </p:nvSpPr>
        <p:spPr>
          <a:xfrm>
            <a:off x="-1" y="3424676"/>
            <a:ext cx="12122729" cy="3477875"/>
          </a:xfrm>
          <a:prstGeom prst="rect">
            <a:avLst/>
          </a:prstGeom>
          <a:noFill/>
        </p:spPr>
        <p:txBody>
          <a:bodyPr wrap="square">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Câu</a:t>
            </a:r>
            <a:r>
              <a:rPr lang="en-US" sz="4000" b="1" i="0" dirty="0">
                <a:solidFill>
                  <a:srgbClr val="FF0000"/>
                </a:solidFill>
                <a:effectLst/>
                <a:latin typeface="Times New Roman" panose="02020603050405020304" pitchFamily="18" charset="0"/>
                <a:cs typeface="Times New Roman" panose="02020603050405020304" pitchFamily="18" charset="0"/>
              </a:rPr>
              <a:t> 2</a:t>
            </a:r>
            <a:r>
              <a:rPr lang="en-US" sz="3600" b="0" i="0" dirty="0">
                <a:effectLst/>
                <a:latin typeface="Times New Roman" panose="02020603050405020304" pitchFamily="18" charset="0"/>
                <a:cs typeface="Times New Roman" panose="02020603050405020304" pitchFamily="18" charset="0"/>
              </a:rPr>
              <a:t>: </a:t>
            </a:r>
            <a:r>
              <a:rPr lang="vi-VN" sz="3600" b="0" i="0" dirty="0">
                <a:effectLst/>
                <a:latin typeface="Times New Roman" panose="02020603050405020304" pitchFamily="18" charset="0"/>
                <a:cs typeface="Times New Roman" panose="02020603050405020304" pitchFamily="18" charset="0"/>
              </a:rPr>
              <a:t>Khi trên chỗ đất trơn, ta bám chặt ngón chân xuống nền đất là để</a:t>
            </a:r>
          </a:p>
          <a:p>
            <a:pPr algn="just"/>
            <a:r>
              <a:rPr lang="en-US" sz="3600" b="0" i="0" dirty="0">
                <a:effectLst/>
                <a:latin typeface="Times New Roman" panose="02020603050405020304" pitchFamily="18" charset="0"/>
                <a:cs typeface="Times New Roman" panose="02020603050405020304" pitchFamily="18" charset="0"/>
              </a:rPr>
              <a:t>a. G</a:t>
            </a:r>
            <a:r>
              <a:rPr lang="vi-VN" sz="3600" b="0" i="0" dirty="0">
                <a:effectLst/>
                <a:latin typeface="Times New Roman" panose="02020603050405020304" pitchFamily="18" charset="0"/>
                <a:cs typeface="Times New Roman" panose="02020603050405020304" pitchFamily="18" charset="0"/>
              </a:rPr>
              <a:t>iảm áp lực của chân lên mặt đất.</a:t>
            </a:r>
          </a:p>
          <a:p>
            <a:pPr algn="just"/>
            <a:r>
              <a:rPr lang="en-US" sz="3600" b="0" i="0" dirty="0">
                <a:effectLst/>
                <a:latin typeface="Times New Roman" panose="02020603050405020304" pitchFamily="18" charset="0"/>
                <a:cs typeface="Times New Roman" panose="02020603050405020304" pitchFamily="18" charset="0"/>
              </a:rPr>
              <a:t>b. </a:t>
            </a:r>
            <a:r>
              <a:rPr lang="en-US" sz="3600" dirty="0">
                <a:latin typeface="Times New Roman" panose="02020603050405020304" pitchFamily="18" charset="0"/>
                <a:cs typeface="Times New Roman" panose="02020603050405020304" pitchFamily="18" charset="0"/>
              </a:rPr>
              <a:t>T</a:t>
            </a:r>
            <a:r>
              <a:rPr lang="vi-VN" sz="3600" dirty="0">
                <a:latin typeface="Times New Roman" panose="02020603050405020304" pitchFamily="18" charset="0"/>
                <a:cs typeface="Times New Roman" panose="02020603050405020304" pitchFamily="18" charset="0"/>
              </a:rPr>
              <a:t>ăng ma sát giữa chân với nền đất</a:t>
            </a:r>
            <a:r>
              <a:rPr lang="en-US" sz="3600" dirty="0">
                <a:latin typeface="Times New Roman" panose="02020603050405020304" pitchFamily="18" charset="0"/>
                <a:cs typeface="Times New Roman" panose="02020603050405020304" pitchFamily="18" charset="0"/>
              </a:rPr>
              <a:t>.</a:t>
            </a:r>
            <a:endParaRPr lang="vi-VN" sz="3600" b="0" i="0" dirty="0">
              <a:effectLst/>
              <a:latin typeface="Times New Roman" panose="02020603050405020304" pitchFamily="18" charset="0"/>
              <a:cs typeface="Times New Roman" panose="02020603050405020304" pitchFamily="18" charset="0"/>
            </a:endParaRPr>
          </a:p>
          <a:p>
            <a:pPr algn="just"/>
            <a:r>
              <a:rPr lang="en-US" sz="3600" b="0" i="0" dirty="0">
                <a:effectLst/>
                <a:latin typeface="Times New Roman" panose="02020603050405020304" pitchFamily="18" charset="0"/>
                <a:cs typeface="Times New Roman" panose="02020603050405020304" pitchFamily="18" charset="0"/>
              </a:rPr>
              <a:t>c. G</a:t>
            </a:r>
            <a:r>
              <a:rPr lang="vi-VN" sz="3600" b="0" i="0" dirty="0">
                <a:effectLst/>
                <a:latin typeface="Times New Roman" panose="02020603050405020304" pitchFamily="18" charset="0"/>
                <a:cs typeface="Times New Roman" panose="02020603050405020304" pitchFamily="18" charset="0"/>
              </a:rPr>
              <a:t>iảm ma sát giữa chân với nền đất.</a:t>
            </a:r>
          </a:p>
          <a:p>
            <a:pPr algn="just"/>
            <a:r>
              <a:rPr lang="en-US" sz="3600" b="0" i="0" dirty="0">
                <a:effectLst/>
                <a:latin typeface="Times New Roman" panose="02020603050405020304" pitchFamily="18" charset="0"/>
                <a:cs typeface="Times New Roman" panose="02020603050405020304" pitchFamily="18" charset="0"/>
              </a:rPr>
              <a:t>d. T</a:t>
            </a:r>
            <a:r>
              <a:rPr lang="vi-VN" sz="3600" dirty="0">
                <a:latin typeface="Times New Roman" panose="02020603050405020304" pitchFamily="18" charset="0"/>
                <a:cs typeface="Times New Roman" panose="02020603050405020304" pitchFamily="18" charset="0"/>
              </a:rPr>
              <a:t>ăng áp lực của chân lên mặt đất.</a:t>
            </a:r>
            <a:endParaRPr lang="vi-VN" sz="3600" b="0" i="0" dirty="0">
              <a:effectLst/>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14C36526-4038-4F5B-9CDF-560CDD3F0760}"/>
              </a:ext>
            </a:extLst>
          </p:cNvPr>
          <p:cNvSpPr/>
          <p:nvPr/>
        </p:nvSpPr>
        <p:spPr>
          <a:xfrm>
            <a:off x="69271" y="2937164"/>
            <a:ext cx="595747" cy="487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74083153-99FD-4E15-9C2B-CE68458E9F87}"/>
              </a:ext>
            </a:extLst>
          </p:cNvPr>
          <p:cNvSpPr/>
          <p:nvPr/>
        </p:nvSpPr>
        <p:spPr>
          <a:xfrm>
            <a:off x="-2" y="5132836"/>
            <a:ext cx="595747" cy="487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5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76C1C41-253A-43C0-BE1F-8ACC8B2B36E6}"/>
              </a:ext>
            </a:extLst>
          </p:cNvPr>
          <p:cNvSpPr txBox="1"/>
          <p:nvPr/>
        </p:nvSpPr>
        <p:spPr>
          <a:xfrm>
            <a:off x="69277" y="55420"/>
            <a:ext cx="12053452" cy="2862322"/>
          </a:xfrm>
          <a:prstGeom prst="rect">
            <a:avLst/>
          </a:prstGeom>
          <a:noFill/>
        </p:spPr>
        <p:txBody>
          <a:bodyPr wrap="square">
            <a:spAutoFit/>
          </a:bodyPr>
          <a:lstStyle/>
          <a:p>
            <a:pPr algn="just"/>
            <a:r>
              <a:rPr lang="vi-VN" sz="4800" b="1" i="0" dirty="0">
                <a:solidFill>
                  <a:srgbClr val="002060"/>
                </a:solidFill>
                <a:effectLst/>
                <a:latin typeface="Times New Roman" panose="02020603050405020304" pitchFamily="18" charset="0"/>
                <a:cs typeface="Times New Roman" panose="02020603050405020304" pitchFamily="18" charset="0"/>
              </a:rPr>
              <a:t>III. </a:t>
            </a:r>
            <a:r>
              <a:rPr lang="vi-VN" sz="4800" b="1" i="0" u="sng" dirty="0">
                <a:solidFill>
                  <a:srgbClr val="002060"/>
                </a:solidFill>
                <a:effectLst/>
                <a:latin typeface="Times New Roman" panose="02020603050405020304" pitchFamily="18" charset="0"/>
                <a:cs typeface="Times New Roman" panose="02020603050405020304" pitchFamily="18" charset="0"/>
              </a:rPr>
              <a:t>Lực ma sát và bề mặt </a:t>
            </a:r>
            <a:r>
              <a:rPr lang="vi-VN" sz="4800" b="1" i="0" u="sng">
                <a:solidFill>
                  <a:srgbClr val="002060"/>
                </a:solidFill>
                <a:effectLst/>
                <a:latin typeface="Times New Roman" panose="02020603050405020304" pitchFamily="18" charset="0"/>
                <a:cs typeface="Times New Roman" panose="02020603050405020304" pitchFamily="18" charset="0"/>
              </a:rPr>
              <a:t>tiếp </a:t>
            </a:r>
            <a:r>
              <a:rPr lang="vi-VN" sz="4800" b="1" i="0" u="sng" smtClean="0">
                <a:solidFill>
                  <a:srgbClr val="002060"/>
                </a:solidFill>
                <a:effectLst/>
                <a:latin typeface="Times New Roman" panose="02020603050405020304" pitchFamily="18" charset="0"/>
                <a:cs typeface="Times New Roman" panose="02020603050405020304" pitchFamily="18" charset="0"/>
              </a:rPr>
              <a:t>xúc</a:t>
            </a:r>
            <a:r>
              <a:rPr lang="en-US" sz="4800" b="1" i="0" smtClean="0">
                <a:solidFill>
                  <a:srgbClr val="002060"/>
                </a:solidFill>
                <a:effectLst/>
                <a:latin typeface="Times New Roman" panose="02020603050405020304" pitchFamily="18" charset="0"/>
                <a:cs typeface="Times New Roman" panose="02020603050405020304" pitchFamily="18" charset="0"/>
              </a:rPr>
              <a:t>:</a:t>
            </a:r>
            <a:endParaRPr lang="vi-VN" sz="4800" b="1" i="0" dirty="0">
              <a:solidFill>
                <a:srgbClr val="002060"/>
              </a:solidFill>
              <a:effectLst/>
              <a:latin typeface="Times New Roman" panose="02020603050405020304" pitchFamily="18" charset="0"/>
              <a:cs typeface="Times New Roman" panose="02020603050405020304" pitchFamily="18" charset="0"/>
            </a:endParaRPr>
          </a:p>
          <a:p>
            <a:pPr algn="just"/>
            <a:r>
              <a:rPr lang="vi-VN" sz="4400" b="0" i="0" smtClean="0">
                <a:solidFill>
                  <a:srgbClr val="333333"/>
                </a:solidFill>
                <a:effectLst/>
                <a:latin typeface="Times New Roman" panose="02020603050405020304" pitchFamily="18" charset="0"/>
                <a:cs typeface="Times New Roman" panose="02020603050405020304" pitchFamily="18" charset="0"/>
              </a:rPr>
              <a:t>Bề </a:t>
            </a:r>
            <a:r>
              <a:rPr lang="vi-VN" sz="4400" b="0" i="0" dirty="0">
                <a:solidFill>
                  <a:srgbClr val="333333"/>
                </a:solidFill>
                <a:effectLst/>
                <a:latin typeface="Times New Roman" panose="02020603050405020304" pitchFamily="18" charset="0"/>
                <a:cs typeface="Times New Roman" panose="02020603050405020304" pitchFamily="18" charset="0"/>
              </a:rPr>
              <a:t>mặt </a:t>
            </a:r>
            <a:r>
              <a:rPr lang="vi-VN" sz="4400" b="0" i="0">
                <a:solidFill>
                  <a:srgbClr val="333333"/>
                </a:solidFill>
                <a:effectLst/>
                <a:latin typeface="Times New Roman" panose="02020603050405020304" pitchFamily="18" charset="0"/>
                <a:cs typeface="Times New Roman" panose="02020603050405020304" pitchFamily="18" charset="0"/>
              </a:rPr>
              <a:t>một </a:t>
            </a:r>
            <a:r>
              <a:rPr lang="vi-VN" sz="4400" b="0" i="0" smtClean="0">
                <a:solidFill>
                  <a:srgbClr val="333333"/>
                </a:solidFill>
                <a:effectLst/>
                <a:latin typeface="Times New Roman" panose="02020603050405020304" pitchFamily="18" charset="0"/>
                <a:cs typeface="Times New Roman" panose="02020603050405020304" pitchFamily="18" charset="0"/>
              </a:rPr>
              <a:t>t</a:t>
            </a:r>
            <a:r>
              <a:rPr lang="en-US" sz="4400" smtClean="0">
                <a:solidFill>
                  <a:srgbClr val="333333"/>
                </a:solidFill>
                <a:latin typeface="Times New Roman" panose="02020603050405020304" pitchFamily="18" charset="0"/>
                <a:cs typeface="Times New Roman" panose="02020603050405020304" pitchFamily="18" charset="0"/>
              </a:rPr>
              <a:t>ấ</a:t>
            </a:r>
            <a:r>
              <a:rPr lang="vi-VN" sz="4400" b="0" i="0" smtClean="0">
                <a:solidFill>
                  <a:srgbClr val="333333"/>
                </a:solidFill>
                <a:effectLst/>
                <a:latin typeface="Times New Roman" panose="02020603050405020304" pitchFamily="18" charset="0"/>
                <a:cs typeface="Times New Roman" panose="02020603050405020304" pitchFamily="18" charset="0"/>
              </a:rPr>
              <a:t>m </a:t>
            </a:r>
            <a:r>
              <a:rPr lang="vi-VN" sz="4400" b="0" i="0" dirty="0">
                <a:solidFill>
                  <a:srgbClr val="333333"/>
                </a:solidFill>
                <a:effectLst/>
                <a:latin typeface="Times New Roman" panose="02020603050405020304" pitchFamily="18" charset="0"/>
                <a:cs typeface="Times New Roman" panose="02020603050405020304" pitchFamily="18" charset="0"/>
              </a:rPr>
              <a:t>kim loại rất nhẵn khi nhìn bằng mắt thường nhưng qua kính hiển vi có thể thấy gồ ghề với các chỗ lồi lõm đan xen nhau.</a:t>
            </a:r>
          </a:p>
        </p:txBody>
      </p:sp>
      <p:pic>
        <p:nvPicPr>
          <p:cNvPr id="6146" name="Picture 2">
            <a:extLst>
              <a:ext uri="{FF2B5EF4-FFF2-40B4-BE49-F238E27FC236}">
                <a16:creationId xmlns="" xmlns:a16="http://schemas.microsoft.com/office/drawing/2014/main" id="{DFFF5920-DB72-466E-8C20-C4458C8C0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1" y="2856186"/>
            <a:ext cx="6553202" cy="4001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8D43952F-629D-418A-8241-5E207E95F928}"/>
              </a:ext>
            </a:extLst>
          </p:cNvPr>
          <p:cNvSpPr txBox="1"/>
          <p:nvPr/>
        </p:nvSpPr>
        <p:spPr>
          <a:xfrm>
            <a:off x="6650179" y="2939625"/>
            <a:ext cx="5472545" cy="2800767"/>
          </a:xfrm>
          <a:prstGeom prst="rect">
            <a:avLst/>
          </a:prstGeom>
          <a:noFill/>
        </p:spPr>
        <p:txBody>
          <a:bodyPr wrap="square">
            <a:spAutoFit/>
          </a:bodyPr>
          <a:lstStyle/>
          <a:p>
            <a:pPr algn="just"/>
            <a:r>
              <a:rPr lang="en-US" altLang="en-US" sz="4400" b="1" i="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4000" smtClean="0">
                <a:latin typeface="Times New Roman" panose="02020603050405020304" pitchFamily="18" charset="0"/>
                <a:ea typeface="Calibri" panose="020F0502020204030204" pitchFamily="34" charset="0"/>
                <a:cs typeface="Times New Roman" panose="02020603050405020304" pitchFamily="18" charset="0"/>
              </a:rPr>
              <a:t> </a:t>
            </a:r>
            <a:r>
              <a:rPr lang="en-US" sz="4400" b="1" smtClean="0">
                <a:solidFill>
                  <a:srgbClr val="0070C0"/>
                </a:solidFill>
                <a:latin typeface="Times New Roman" panose="02020603050405020304" pitchFamily="18" charset="0"/>
                <a:cs typeface="Times New Roman" panose="02020603050405020304" pitchFamily="18" charset="0"/>
              </a:rPr>
              <a:t>T</a:t>
            </a:r>
            <a:r>
              <a:rPr lang="vi-VN" sz="4400" b="1" i="0" smtClean="0">
                <a:solidFill>
                  <a:srgbClr val="0070C0"/>
                </a:solidFill>
                <a:effectLst/>
                <a:latin typeface="Times New Roman" panose="02020603050405020304" pitchFamily="18" charset="0"/>
                <a:cs typeface="Times New Roman" panose="02020603050405020304" pitchFamily="18" charset="0"/>
              </a:rPr>
              <a:t>ương </a:t>
            </a:r>
            <a:r>
              <a:rPr lang="vi-VN" sz="4400" b="1" i="0" dirty="0">
                <a:solidFill>
                  <a:srgbClr val="0070C0"/>
                </a:solidFill>
                <a:effectLst/>
                <a:latin typeface="Times New Roman" panose="02020603050405020304" pitchFamily="18" charset="0"/>
                <a:cs typeface="Times New Roman" panose="02020603050405020304" pitchFamily="18" charset="0"/>
              </a:rPr>
              <a:t>tác giữa hai bề mặt tiếp xúc tạo nên ma sát giữa chúng.</a:t>
            </a:r>
            <a:endParaRPr lang="en-US" sz="4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8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00A742C-AA0D-4D8B-8C2A-AE6C7A41BFFA}"/>
              </a:ext>
            </a:extLst>
          </p:cNvPr>
          <p:cNvSpPr txBox="1"/>
          <p:nvPr/>
        </p:nvSpPr>
        <p:spPr>
          <a:xfrm>
            <a:off x="41565" y="0"/>
            <a:ext cx="12095018" cy="5262979"/>
          </a:xfrm>
          <a:prstGeom prst="rect">
            <a:avLst/>
          </a:prstGeom>
          <a:noFill/>
        </p:spPr>
        <p:txBody>
          <a:bodyPr wrap="square">
            <a:spAutoFit/>
          </a:bodyPr>
          <a:lstStyle/>
          <a:p>
            <a:pPr algn="just"/>
            <a:r>
              <a:rPr lang="vi-VN" sz="4800" b="1" i="0" dirty="0">
                <a:solidFill>
                  <a:srgbClr val="002060"/>
                </a:solidFill>
                <a:effectLst/>
                <a:latin typeface="Times New Roman" panose="02020603050405020304" pitchFamily="18" charset="0"/>
                <a:cs typeface="Times New Roman" panose="02020603050405020304" pitchFamily="18" charset="0"/>
              </a:rPr>
              <a:t>IV. </a:t>
            </a:r>
            <a:r>
              <a:rPr lang="vi-VN" sz="4800" b="1" i="0" u="sng" dirty="0">
                <a:solidFill>
                  <a:srgbClr val="002060"/>
                </a:solidFill>
                <a:effectLst/>
                <a:latin typeface="Times New Roman" panose="02020603050405020304" pitchFamily="18" charset="0"/>
                <a:cs typeface="Times New Roman" panose="02020603050405020304" pitchFamily="18" charset="0"/>
              </a:rPr>
              <a:t>Ma sát và </a:t>
            </a:r>
            <a:r>
              <a:rPr lang="vi-VN" sz="4800" b="1" i="0" u="sng">
                <a:solidFill>
                  <a:srgbClr val="002060"/>
                </a:solidFill>
                <a:effectLst/>
                <a:latin typeface="Times New Roman" panose="02020603050405020304" pitchFamily="18" charset="0"/>
                <a:cs typeface="Times New Roman" panose="02020603050405020304" pitchFamily="18" charset="0"/>
              </a:rPr>
              <a:t>chuyển </a:t>
            </a:r>
            <a:r>
              <a:rPr lang="vi-VN" sz="4800" b="1" i="0" u="sng" smtClean="0">
                <a:solidFill>
                  <a:srgbClr val="002060"/>
                </a:solidFill>
                <a:effectLst/>
                <a:latin typeface="Times New Roman" panose="02020603050405020304" pitchFamily="18" charset="0"/>
                <a:cs typeface="Times New Roman" panose="02020603050405020304" pitchFamily="18" charset="0"/>
              </a:rPr>
              <a:t>động</a:t>
            </a:r>
            <a:r>
              <a:rPr lang="en-US" sz="4800" b="1" i="0" smtClean="0">
                <a:solidFill>
                  <a:srgbClr val="002060"/>
                </a:solidFill>
                <a:effectLst/>
                <a:latin typeface="Times New Roman" panose="02020603050405020304" pitchFamily="18" charset="0"/>
                <a:cs typeface="Times New Roman" panose="02020603050405020304" pitchFamily="18" charset="0"/>
              </a:rPr>
              <a:t>:</a:t>
            </a:r>
            <a:endParaRPr lang="vi-VN" sz="4800" b="1" i="0" dirty="0">
              <a:solidFill>
                <a:srgbClr val="002060"/>
              </a:solidFill>
              <a:effectLst/>
              <a:latin typeface="Times New Roman" panose="02020603050405020304" pitchFamily="18" charset="0"/>
              <a:cs typeface="Times New Roman" panose="02020603050405020304" pitchFamily="18" charset="0"/>
            </a:endParaRPr>
          </a:p>
          <a:p>
            <a:pPr algn="just"/>
            <a:r>
              <a:rPr lang="en-US" sz="4800" b="1" i="0">
                <a:solidFill>
                  <a:srgbClr val="002060"/>
                </a:solidFill>
                <a:effectLst/>
                <a:latin typeface="Times New Roman" panose="02020603050405020304" pitchFamily="18" charset="0"/>
                <a:cs typeface="Times New Roman" panose="02020603050405020304" pitchFamily="18" charset="0"/>
              </a:rPr>
              <a:t>	</a:t>
            </a:r>
            <a:r>
              <a:rPr lang="vi-VN" sz="4800" b="1" i="0" smtClean="0">
                <a:solidFill>
                  <a:srgbClr val="002060"/>
                </a:solidFill>
                <a:effectLst/>
                <a:latin typeface="Times New Roman" panose="02020603050405020304" pitchFamily="18" charset="0"/>
                <a:cs typeface="Times New Roman" panose="02020603050405020304" pitchFamily="18" charset="0"/>
              </a:rPr>
              <a:t>1</a:t>
            </a:r>
            <a:r>
              <a:rPr lang="vi-VN" sz="4800" b="1" i="0" dirty="0">
                <a:solidFill>
                  <a:srgbClr val="002060"/>
                </a:solidFill>
                <a:effectLst/>
                <a:latin typeface="Times New Roman" panose="02020603050405020304" pitchFamily="18" charset="0"/>
                <a:cs typeface="Times New Roman" panose="02020603050405020304" pitchFamily="18" charset="0"/>
              </a:rPr>
              <a:t>. Làm giảm </a:t>
            </a:r>
            <a:r>
              <a:rPr lang="vi-VN" sz="4800" b="1" i="0">
                <a:solidFill>
                  <a:srgbClr val="002060"/>
                </a:solidFill>
                <a:effectLst/>
                <a:latin typeface="Times New Roman" panose="02020603050405020304" pitchFamily="18" charset="0"/>
                <a:cs typeface="Times New Roman" panose="02020603050405020304" pitchFamily="18" charset="0"/>
              </a:rPr>
              <a:t>ma </a:t>
            </a:r>
            <a:r>
              <a:rPr lang="vi-VN" sz="4800" b="1" i="0" smtClean="0">
                <a:solidFill>
                  <a:srgbClr val="002060"/>
                </a:solidFill>
                <a:effectLst/>
                <a:latin typeface="Times New Roman" panose="02020603050405020304" pitchFamily="18" charset="0"/>
                <a:cs typeface="Times New Roman" panose="02020603050405020304" pitchFamily="18" charset="0"/>
              </a:rPr>
              <a:t>sát</a:t>
            </a:r>
            <a:r>
              <a:rPr lang="en-US" sz="4800" b="1" i="0" smtClean="0">
                <a:solidFill>
                  <a:srgbClr val="002060"/>
                </a:solidFill>
                <a:effectLst/>
                <a:latin typeface="Times New Roman" panose="02020603050405020304" pitchFamily="18" charset="0"/>
                <a:cs typeface="Times New Roman" panose="02020603050405020304" pitchFamily="18" charset="0"/>
              </a:rPr>
              <a:t>.</a:t>
            </a:r>
            <a:endParaRPr lang="vi-VN" sz="4800" b="1" i="0" dirty="0">
              <a:solidFill>
                <a:srgbClr val="002060"/>
              </a:solidFill>
              <a:effectLst/>
              <a:latin typeface="Times New Roman" panose="02020603050405020304" pitchFamily="18" charset="0"/>
              <a:cs typeface="Times New Roman" panose="02020603050405020304" pitchFamily="18" charset="0"/>
            </a:endParaRPr>
          </a:p>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Lực ma sát có hại khi làm cản trở chuyển động </a:t>
            </a:r>
            <a:r>
              <a:rPr lang="vi-VN" sz="4800" b="0" i="0">
                <a:solidFill>
                  <a:srgbClr val="333333"/>
                </a:solidFill>
                <a:effectLst/>
                <a:latin typeface="Times New Roman" panose="02020603050405020304" pitchFamily="18" charset="0"/>
                <a:cs typeface="Times New Roman" panose="02020603050405020304" pitchFamily="18" charset="0"/>
              </a:rPr>
              <a:t>của </a:t>
            </a:r>
            <a:r>
              <a:rPr lang="vi-VN" sz="4800" b="0" i="0" smtClean="0">
                <a:solidFill>
                  <a:srgbClr val="333333"/>
                </a:solidFill>
                <a:effectLst/>
                <a:latin typeface="Times New Roman" panose="02020603050405020304" pitchFamily="18" charset="0"/>
                <a:cs typeface="Times New Roman" panose="02020603050405020304" pitchFamily="18" charset="0"/>
              </a:rPr>
              <a:t>vật</a:t>
            </a:r>
            <a:r>
              <a:rPr lang="en-US" sz="4800" b="0" i="0" smtClean="0">
                <a:solidFill>
                  <a:srgbClr val="333333"/>
                </a:solidFill>
                <a:effectLst/>
                <a:latin typeface="Times New Roman" panose="02020603050405020304" pitchFamily="18" charset="0"/>
                <a:cs typeface="Times New Roman" panose="02020603050405020304" pitchFamily="18" charset="0"/>
              </a:rPr>
              <a:t>.</a:t>
            </a:r>
          </a:p>
          <a:p>
            <a:pPr algn="just"/>
            <a:r>
              <a:rPr lang="vi-VN" sz="4800" b="1" i="0" smtClean="0">
                <a:solidFill>
                  <a:srgbClr val="FF0000"/>
                </a:solidFill>
                <a:effectLst/>
                <a:latin typeface="Times New Roman" panose="02020603050405020304" pitchFamily="18" charset="0"/>
                <a:cs typeface="Times New Roman" panose="02020603050405020304" pitchFamily="18" charset="0"/>
              </a:rPr>
              <a:t>ví </a:t>
            </a:r>
            <a:r>
              <a:rPr lang="vi-VN" sz="4800" b="1" i="0" dirty="0">
                <a:solidFill>
                  <a:srgbClr val="FF0000"/>
                </a:solidFill>
                <a:effectLst/>
                <a:latin typeface="Times New Roman" panose="02020603050405020304" pitchFamily="18" charset="0"/>
                <a:cs typeface="Times New Roman" panose="02020603050405020304" pitchFamily="18" charset="0"/>
              </a:rPr>
              <a:t>dụ</a:t>
            </a:r>
            <a:r>
              <a:rPr lang="vi-VN" sz="4800" b="0" i="0" dirty="0">
                <a:solidFill>
                  <a:srgbClr val="333333"/>
                </a:solidFill>
                <a:effectLst/>
                <a:latin typeface="Times New Roman" panose="02020603050405020304" pitchFamily="18" charset="0"/>
                <a:cs typeface="Times New Roman" panose="02020603050405020304" pitchFamily="18" charset="0"/>
              </a:rPr>
              <a:t>: </a:t>
            </a:r>
            <a:r>
              <a:rPr lang="en-US" sz="4800" b="0" i="0" dirty="0">
                <a:solidFill>
                  <a:srgbClr val="333333"/>
                </a:solidFill>
                <a:effectLst/>
                <a:latin typeface="Times New Roman" panose="02020603050405020304" pitchFamily="18" charset="0"/>
                <a:cs typeface="Times New Roman" panose="02020603050405020304" pitchFamily="18" charset="0"/>
              </a:rPr>
              <a:t>K</a:t>
            </a:r>
            <a:r>
              <a:rPr lang="vi-VN" sz="4800" b="0" i="0" dirty="0">
                <a:solidFill>
                  <a:srgbClr val="333333"/>
                </a:solidFill>
                <a:effectLst/>
                <a:latin typeface="Times New Roman" panose="02020603050405020304" pitchFamily="18" charset="0"/>
                <a:cs typeface="Times New Roman" panose="02020603050405020304" pitchFamily="18" charset="0"/>
              </a:rPr>
              <a:t>hi dùng cưa để cưa gỗ, ma sát trượt giữa mặt gỗ và mặt lưỡi cưa cản trở chuyển động của cưa, hay khi kéo, đẩy vật trên mặt sàn...</a:t>
            </a:r>
          </a:p>
        </p:txBody>
      </p:sp>
    </p:spTree>
    <p:extLst>
      <p:ext uri="{BB962C8B-B14F-4D97-AF65-F5344CB8AC3E}">
        <p14:creationId xmlns:p14="http://schemas.microsoft.com/office/powerpoint/2010/main" val="5032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 xmlns:a16="http://schemas.microsoft.com/office/drawing/2014/main" id="{F6747C91-BABC-4F97-80FA-C40A0FECE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639CE40-A8C6-4E8A-B443-9B8C3E81D786}"/>
              </a:ext>
            </a:extLst>
          </p:cNvPr>
          <p:cNvSpPr txBox="1"/>
          <p:nvPr/>
        </p:nvSpPr>
        <p:spPr>
          <a:xfrm>
            <a:off x="6068290" y="443344"/>
            <a:ext cx="6096000" cy="6186309"/>
          </a:xfrm>
          <a:prstGeom prst="rect">
            <a:avLst/>
          </a:prstGeom>
          <a:noFill/>
        </p:spPr>
        <p:txBody>
          <a:bodyPr wrap="square">
            <a:spAutoFit/>
          </a:bodyPr>
          <a:lstStyle/>
          <a:p>
            <a:pPr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Để làm giảm ma sát, người ta dùng nhiều cách khác nhau. </a:t>
            </a:r>
            <a:r>
              <a:rPr lang="vi-VN" sz="3600" b="1" i="0" dirty="0">
                <a:solidFill>
                  <a:srgbClr val="FF0000"/>
                </a:solidFill>
                <a:effectLst/>
                <a:latin typeface="Times New Roman" panose="02020603050405020304" pitchFamily="18" charset="0"/>
                <a:cs typeface="Times New Roman" panose="02020603050405020304" pitchFamily="18" charset="0"/>
              </a:rPr>
              <a:t>Ví dụ</a:t>
            </a:r>
            <a:r>
              <a:rPr lang="vi-VN" sz="3600" b="0" i="0" dirty="0">
                <a:solidFill>
                  <a:srgbClr val="333333"/>
                </a:solidFill>
                <a:effectLst/>
                <a:latin typeface="Times New Roman" panose="02020603050405020304" pitchFamily="18" charset="0"/>
                <a:cs typeface="Times New Roman" panose="02020603050405020304" pitchFamily="18" charset="0"/>
              </a:rPr>
              <a:t>:</a:t>
            </a:r>
          </a:p>
          <a:p>
            <a:pPr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Dùng dầu, mỡ được cho vào giữa các bộ phần bằng kim loại chuyển động trong động cơ để làm giảm ma sát, giúp động cơ hoạt động tốt hơn và giảm hao mòn bề mặt bộ phận.</a:t>
            </a:r>
          </a:p>
          <a:p>
            <a:pPr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Thay chuyển động trượt bằng chuyển động lăn.</a:t>
            </a:r>
          </a:p>
        </p:txBody>
      </p:sp>
      <p:pic>
        <p:nvPicPr>
          <p:cNvPr id="7172" name="Picture 4">
            <a:extLst>
              <a:ext uri="{FF2B5EF4-FFF2-40B4-BE49-F238E27FC236}">
                <a16:creationId xmlns="" xmlns:a16="http://schemas.microsoft.com/office/drawing/2014/main" id="{D40D8865-DA3E-48CD-9DA2-36EBDC80C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9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circle(in)">
                                      <p:cBhvr>
                                        <p:cTn id="1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3B627DF-1135-4A72-9EEE-4263393F78D2}"/>
              </a:ext>
            </a:extLst>
          </p:cNvPr>
          <p:cNvSpPr txBox="1"/>
          <p:nvPr/>
        </p:nvSpPr>
        <p:spPr>
          <a:xfrm>
            <a:off x="55419" y="124695"/>
            <a:ext cx="12053455" cy="6647974"/>
          </a:xfrm>
          <a:prstGeom prst="rect">
            <a:avLst/>
          </a:prstGeom>
          <a:noFill/>
        </p:spPr>
        <p:txBody>
          <a:bodyPr wrap="square">
            <a:spAutoFit/>
          </a:bodyPr>
          <a:lstStyle/>
          <a:p>
            <a:pPr marL="0" marR="0" algn="just">
              <a:spcBef>
                <a:spcPts val="0"/>
              </a:spcBef>
              <a:spcAft>
                <a:spcPts val="0"/>
              </a:spcAft>
            </a:pPr>
            <a:r>
              <a:rPr lang="en-US" altLang="en-US" sz="6600" b="1" i="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6600" smtClean="0">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fr-FR" sz="60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60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fr-FR" sz="60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ma </a:t>
            </a:r>
            <a:r>
              <a:rPr lang="fr-FR" sz="6000" b="1" i="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6000" dirty="0">
              <a:solidFill>
                <a:srgbClr val="002060"/>
              </a:solidFill>
              <a:effectLst/>
              <a:latin typeface="Times New Roman" pitchFamily="18" charset="0"/>
              <a:ea typeface="Calibri" panose="020F0502020204030204" pitchFamily="34" charset="0"/>
              <a:cs typeface="Times New Roman" pitchFamily="18" charset="0"/>
            </a:endParaRPr>
          </a:p>
          <a:p>
            <a:pPr marL="0" marR="0" algn="just">
              <a:spcBef>
                <a:spcPts val="0"/>
              </a:spcBef>
              <a:spcAft>
                <a:spcPts val="0"/>
              </a:spcAft>
            </a:pP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hại</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-&gt;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solidFill>
                <a:srgbClr val="0070C0"/>
              </a:solidFill>
              <a:effectLst/>
              <a:latin typeface="Times New Roman" pitchFamily="18" charset="0"/>
              <a:ea typeface="Calibri" panose="020F0502020204030204" pitchFamily="34" charset="0"/>
              <a:cs typeface="Times New Roman" pitchFamily="18" charset="0"/>
            </a:endParaRPr>
          </a:p>
          <a:p>
            <a:pPr marL="0" marR="0" algn="just">
              <a:spcBef>
                <a:spcPts val="0"/>
              </a:spcBef>
              <a:spcAft>
                <a:spcPts val="0"/>
              </a:spcAft>
            </a:pP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lăn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mỡ</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bôi</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trơn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solidFill>
                <a:srgbClr val="0070C0"/>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685630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6B87257-55A8-491B-8535-23A7B9D3E744}"/>
              </a:ext>
            </a:extLst>
          </p:cNvPr>
          <p:cNvSpPr txBox="1"/>
          <p:nvPr/>
        </p:nvSpPr>
        <p:spPr>
          <a:xfrm>
            <a:off x="83130" y="168771"/>
            <a:ext cx="12025745" cy="6647974"/>
          </a:xfrm>
          <a:prstGeom prst="rect">
            <a:avLst/>
          </a:prstGeom>
          <a:noFill/>
        </p:spPr>
        <p:txBody>
          <a:bodyPr wrap="square">
            <a:spAutoFit/>
          </a:bodyPr>
          <a:lstStyle/>
          <a:p>
            <a:pPr algn="just"/>
            <a:r>
              <a:rPr lang="en-US" altLang="en-US" sz="6000" b="1" i="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vi-VN" sz="6000" b="1" i="0" dirty="0">
                <a:solidFill>
                  <a:srgbClr val="002060"/>
                </a:solidFill>
                <a:effectLst/>
                <a:latin typeface="+mj-lt"/>
              </a:rPr>
              <a:t>I. </a:t>
            </a:r>
            <a:r>
              <a:rPr lang="vi-VN" sz="6000" b="1" i="0" u="sng" dirty="0">
                <a:solidFill>
                  <a:srgbClr val="002060"/>
                </a:solidFill>
                <a:effectLst/>
                <a:latin typeface="+mj-lt"/>
              </a:rPr>
              <a:t>Lực ma </a:t>
            </a:r>
            <a:r>
              <a:rPr lang="vi-VN" sz="6000" b="1" i="0" u="sng">
                <a:solidFill>
                  <a:srgbClr val="002060"/>
                </a:solidFill>
                <a:effectLst/>
                <a:latin typeface="+mj-lt"/>
              </a:rPr>
              <a:t>sát </a:t>
            </a:r>
            <a:r>
              <a:rPr lang="vi-VN" sz="6000" b="1" i="0" u="sng" smtClean="0">
                <a:solidFill>
                  <a:srgbClr val="002060"/>
                </a:solidFill>
                <a:effectLst/>
                <a:latin typeface="+mj-lt"/>
              </a:rPr>
              <a:t>trượt</a:t>
            </a:r>
            <a:r>
              <a:rPr lang="en-US" sz="6000" b="1" i="0" smtClean="0">
                <a:solidFill>
                  <a:srgbClr val="002060"/>
                </a:solidFill>
                <a:effectLst/>
                <a:latin typeface="+mj-lt"/>
              </a:rPr>
              <a:t>:</a:t>
            </a:r>
            <a:endParaRPr lang="vi-VN" sz="6000" b="1" i="0" dirty="0">
              <a:solidFill>
                <a:srgbClr val="002060"/>
              </a:solidFill>
              <a:effectLst/>
              <a:latin typeface="+mj-lt"/>
            </a:endParaRPr>
          </a:p>
          <a:p>
            <a:pPr algn="just"/>
            <a:r>
              <a:rPr lang="vi-VN" sz="6000" b="0" i="0" dirty="0">
                <a:solidFill>
                  <a:srgbClr val="333333"/>
                </a:solidFill>
                <a:effectLst/>
                <a:latin typeface="+mj-lt"/>
              </a:rPr>
              <a:t>Khi đẩy hoặc kéo vật này chuyển động trượt trên bề mặt của vật kia, giữa hai vật xuất hiện </a:t>
            </a:r>
            <a:r>
              <a:rPr lang="vi-VN" sz="6000" b="1" i="0" dirty="0">
                <a:solidFill>
                  <a:srgbClr val="333333"/>
                </a:solidFill>
                <a:effectLst/>
                <a:latin typeface="+mj-lt"/>
              </a:rPr>
              <a:t>lực ma sát</a:t>
            </a:r>
            <a:r>
              <a:rPr lang="vi-VN" sz="6000" b="0" i="0" dirty="0">
                <a:solidFill>
                  <a:srgbClr val="333333"/>
                </a:solidFill>
                <a:effectLst/>
                <a:latin typeface="+mj-lt"/>
              </a:rPr>
              <a:t> chống lại chuyển động. Lực ma sát trong trường hợp này là </a:t>
            </a:r>
            <a:r>
              <a:rPr lang="vi-VN" sz="6000" b="1" i="0" dirty="0">
                <a:solidFill>
                  <a:srgbClr val="333333"/>
                </a:solidFill>
                <a:effectLst/>
                <a:latin typeface="+mj-lt"/>
              </a:rPr>
              <a:t>lực ma sát trượt</a:t>
            </a:r>
            <a:r>
              <a:rPr lang="vi-VN" sz="6000" b="0" i="0" dirty="0">
                <a:solidFill>
                  <a:srgbClr val="333333"/>
                </a:solidFill>
                <a:effectLst/>
                <a:latin typeface="+mj-lt"/>
              </a:rPr>
              <a:t>.</a:t>
            </a:r>
          </a:p>
        </p:txBody>
      </p:sp>
    </p:spTree>
    <p:extLst>
      <p:ext uri="{BB962C8B-B14F-4D97-AF65-F5344CB8AC3E}">
        <p14:creationId xmlns:p14="http://schemas.microsoft.com/office/powerpoint/2010/main" val="37497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AFE8327-498B-4C6A-905F-EDE4065939C4}"/>
              </a:ext>
            </a:extLst>
          </p:cNvPr>
          <p:cNvSpPr txBox="1"/>
          <p:nvPr/>
        </p:nvSpPr>
        <p:spPr>
          <a:xfrm>
            <a:off x="27703" y="152403"/>
            <a:ext cx="6345388" cy="6186309"/>
          </a:xfrm>
          <a:prstGeom prst="rect">
            <a:avLst/>
          </a:prstGeom>
          <a:noFill/>
        </p:spPr>
        <p:txBody>
          <a:bodyPr wrap="square">
            <a:spAutoFit/>
          </a:bodyPr>
          <a:lstStyle/>
          <a:p>
            <a:pPr algn="just"/>
            <a:r>
              <a:rPr lang="vi-VN" sz="4400" b="1" i="0" dirty="0">
                <a:solidFill>
                  <a:srgbClr val="002060"/>
                </a:solidFill>
                <a:effectLst/>
                <a:latin typeface="Times New Roman" panose="02020603050405020304" pitchFamily="18" charset="0"/>
                <a:cs typeface="Times New Roman" panose="02020603050405020304" pitchFamily="18" charset="0"/>
              </a:rPr>
              <a:t>2. Làm tăng </a:t>
            </a:r>
            <a:r>
              <a:rPr lang="vi-VN" sz="4400" b="1" i="0">
                <a:solidFill>
                  <a:srgbClr val="002060"/>
                </a:solidFill>
                <a:effectLst/>
                <a:latin typeface="Times New Roman" panose="02020603050405020304" pitchFamily="18" charset="0"/>
                <a:cs typeface="Times New Roman" panose="02020603050405020304" pitchFamily="18" charset="0"/>
              </a:rPr>
              <a:t>ma </a:t>
            </a:r>
            <a:r>
              <a:rPr lang="vi-VN" sz="4400" b="1" i="0" smtClean="0">
                <a:solidFill>
                  <a:srgbClr val="002060"/>
                </a:solidFill>
                <a:effectLst/>
                <a:latin typeface="Times New Roman" panose="02020603050405020304" pitchFamily="18" charset="0"/>
                <a:cs typeface="Times New Roman" panose="02020603050405020304" pitchFamily="18" charset="0"/>
              </a:rPr>
              <a:t>sát</a:t>
            </a:r>
            <a:r>
              <a:rPr lang="en-US" sz="4400" b="1" i="0" smtClean="0">
                <a:solidFill>
                  <a:srgbClr val="002060"/>
                </a:solidFill>
                <a:effectLst/>
                <a:latin typeface="Times New Roman" panose="02020603050405020304" pitchFamily="18" charset="0"/>
                <a:cs typeface="Times New Roman" panose="02020603050405020304" pitchFamily="18" charset="0"/>
              </a:rPr>
              <a:t>:</a:t>
            </a:r>
            <a:endParaRPr lang="vi-VN" sz="4400" b="1" i="0" dirty="0">
              <a:solidFill>
                <a:srgbClr val="002060"/>
              </a:solidFill>
              <a:effectLst/>
              <a:latin typeface="Times New Roman" panose="02020603050405020304" pitchFamily="18" charset="0"/>
              <a:cs typeface="Times New Roman" panose="02020603050405020304" pitchFamily="18" charset="0"/>
            </a:endParaRPr>
          </a:p>
          <a:p>
            <a:pPr algn="just"/>
            <a:r>
              <a:rPr lang="en-US" sz="4400" b="0" i="0" dirty="0">
                <a:solidFill>
                  <a:srgbClr val="333333"/>
                </a:solidFill>
                <a:effectLst/>
                <a:latin typeface="Times New Roman" panose="02020603050405020304" pitchFamily="18" charset="0"/>
                <a:cs typeface="Times New Roman" panose="02020603050405020304" pitchFamily="18" charset="0"/>
              </a:rPr>
              <a:t>	</a:t>
            </a:r>
            <a:r>
              <a:rPr lang="vi-VN" sz="4400" b="0" i="0" dirty="0">
                <a:solidFill>
                  <a:srgbClr val="333333"/>
                </a:solidFill>
                <a:effectLst/>
                <a:latin typeface="Times New Roman" panose="02020603050405020304" pitchFamily="18" charset="0"/>
                <a:cs typeface="Times New Roman" panose="02020603050405020304" pitchFamily="18" charset="0"/>
              </a:rPr>
              <a:t>Lực ma sát cũng có ích và có vai trò quan trọng trong thế giới tự nhiên và cuộc sống.</a:t>
            </a:r>
          </a:p>
          <a:p>
            <a:pPr algn="just"/>
            <a:r>
              <a:rPr lang="en-US" sz="4400" b="0" i="0" dirty="0">
                <a:solidFill>
                  <a:srgbClr val="333333"/>
                </a:solidFill>
                <a:effectLst/>
                <a:latin typeface="Times New Roman" panose="02020603050405020304" pitchFamily="18" charset="0"/>
                <a:cs typeface="Times New Roman" panose="02020603050405020304" pitchFamily="18" charset="0"/>
              </a:rPr>
              <a:t>	</a:t>
            </a:r>
            <a:r>
              <a:rPr lang="vi-VN" sz="4400" b="0" i="0" dirty="0">
                <a:solidFill>
                  <a:srgbClr val="333333"/>
                </a:solidFill>
                <a:effectLst/>
                <a:latin typeface="Times New Roman" panose="02020603050405020304" pitchFamily="18" charset="0"/>
                <a:cs typeface="Times New Roman" panose="02020603050405020304" pitchFamily="18" charset="0"/>
              </a:rPr>
              <a:t>Nếu không có ma sát, con người không thể đứng, ngồi, đi bộ,...; ô tô, xe máy không thể chuyển động.</a:t>
            </a:r>
          </a:p>
        </p:txBody>
      </p:sp>
      <p:pic>
        <p:nvPicPr>
          <p:cNvPr id="8194" name="Picture 2">
            <a:extLst>
              <a:ext uri="{FF2B5EF4-FFF2-40B4-BE49-F238E27FC236}">
                <a16:creationId xmlns="" xmlns:a16="http://schemas.microsoft.com/office/drawing/2014/main" id="{57A80B8A-72BC-4B76-98EF-0C07E02F5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91" y="55420"/>
            <a:ext cx="5779952"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6C896B12-B840-486A-818B-5DE87773786C}"/>
              </a:ext>
            </a:extLst>
          </p:cNvPr>
          <p:cNvSpPr txBox="1"/>
          <p:nvPr/>
        </p:nvSpPr>
        <p:spPr>
          <a:xfrm>
            <a:off x="6331528" y="3729283"/>
            <a:ext cx="5818909"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4400" b="0" i="0" dirty="0">
                <a:solidFill>
                  <a:srgbClr val="333333"/>
                </a:solidFill>
                <a:effectLst/>
                <a:latin typeface="Times New Roman" panose="02020603050405020304" pitchFamily="18" charset="0"/>
                <a:cs typeface="Times New Roman" panose="02020603050405020304" pitchFamily="18" charset="0"/>
              </a:rPr>
              <a:t>Trong nhiều trường hợp, ma sát thúc đẩy chuyện động và ta cần tìm cách tăng ma sát.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7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3B627DF-1135-4A72-9EEE-4263393F78D2}"/>
              </a:ext>
            </a:extLst>
          </p:cNvPr>
          <p:cNvSpPr txBox="1"/>
          <p:nvPr/>
        </p:nvSpPr>
        <p:spPr>
          <a:xfrm>
            <a:off x="55419" y="124695"/>
            <a:ext cx="12053455" cy="6647974"/>
          </a:xfrm>
          <a:prstGeom prst="rect">
            <a:avLst/>
          </a:prstGeom>
          <a:noFill/>
        </p:spPr>
        <p:txBody>
          <a:bodyPr wrap="square">
            <a:spAutoFit/>
          </a:bodyPr>
          <a:lstStyle/>
          <a:p>
            <a:pPr marL="0" marR="0" algn="just">
              <a:spcBef>
                <a:spcPts val="0"/>
              </a:spcBef>
              <a:spcAft>
                <a:spcPts val="0"/>
              </a:spcAft>
            </a:pPr>
            <a:r>
              <a:rPr lang="en-US" altLang="en-US" sz="6600" b="1" i="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6600" smtClean="0">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fr-FR" sz="60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60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fr-FR" sz="60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ma </a:t>
            </a:r>
            <a:r>
              <a:rPr lang="fr-FR" sz="6000" b="1" i="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6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fr-FR"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fr-FR" sz="6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trơn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427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221B726-924C-4E90-8CAF-25A99FCAA739}"/>
              </a:ext>
            </a:extLst>
          </p:cNvPr>
          <p:cNvSpPr txBox="1"/>
          <p:nvPr/>
        </p:nvSpPr>
        <p:spPr>
          <a:xfrm>
            <a:off x="96986" y="251892"/>
            <a:ext cx="12011888" cy="6186309"/>
          </a:xfrm>
          <a:prstGeom prst="rect">
            <a:avLst/>
          </a:prstGeom>
          <a:noFill/>
        </p:spPr>
        <p:txBody>
          <a:bodyPr wrap="square">
            <a:spAutoFit/>
          </a:bodyPr>
          <a:lstStyle/>
          <a:p>
            <a:pPr algn="just"/>
            <a:r>
              <a:rPr lang="vi-VN" sz="6600" b="1" i="0" dirty="0">
                <a:solidFill>
                  <a:srgbClr val="002060"/>
                </a:solidFill>
                <a:effectLst/>
                <a:latin typeface="Times New Roman" panose="02020603050405020304" pitchFamily="18" charset="0"/>
                <a:cs typeface="Times New Roman" panose="02020603050405020304" pitchFamily="18" charset="0"/>
              </a:rPr>
              <a:t>3. Ma sát và an toàn </a:t>
            </a:r>
            <a:r>
              <a:rPr lang="vi-VN" sz="6600" b="1" i="0">
                <a:solidFill>
                  <a:srgbClr val="002060"/>
                </a:solidFill>
                <a:effectLst/>
                <a:latin typeface="Times New Roman" panose="02020603050405020304" pitchFamily="18" charset="0"/>
                <a:cs typeface="Times New Roman" panose="02020603050405020304" pitchFamily="18" charset="0"/>
              </a:rPr>
              <a:t>giao </a:t>
            </a:r>
            <a:r>
              <a:rPr lang="vi-VN" sz="6600" b="1" i="0" smtClean="0">
                <a:solidFill>
                  <a:srgbClr val="002060"/>
                </a:solidFill>
                <a:effectLst/>
                <a:latin typeface="Times New Roman" panose="02020603050405020304" pitchFamily="18" charset="0"/>
                <a:cs typeface="Times New Roman" panose="02020603050405020304" pitchFamily="18" charset="0"/>
              </a:rPr>
              <a:t>thông</a:t>
            </a:r>
            <a:r>
              <a:rPr lang="en-US" sz="6600" b="1" i="0" smtClean="0">
                <a:solidFill>
                  <a:srgbClr val="002060"/>
                </a:solidFill>
                <a:effectLst/>
                <a:latin typeface="Times New Roman" panose="02020603050405020304" pitchFamily="18" charset="0"/>
                <a:cs typeface="Times New Roman" panose="02020603050405020304" pitchFamily="18" charset="0"/>
              </a:rPr>
              <a:t>:</a:t>
            </a:r>
            <a:endParaRPr lang="vi-VN" sz="6600" b="1" i="0" dirty="0">
              <a:solidFill>
                <a:srgbClr val="002060"/>
              </a:solidFill>
              <a:effectLst/>
              <a:latin typeface="Times New Roman" panose="02020603050405020304" pitchFamily="18" charset="0"/>
              <a:cs typeface="Times New Roman" panose="02020603050405020304" pitchFamily="18" charset="0"/>
            </a:endParaRPr>
          </a:p>
          <a:p>
            <a:pPr algn="just"/>
            <a:r>
              <a:rPr lang="en-US" sz="6600" b="0" i="0" dirty="0">
                <a:solidFill>
                  <a:srgbClr val="333333"/>
                </a:solidFill>
                <a:effectLst/>
                <a:latin typeface="Times New Roman" panose="02020603050405020304" pitchFamily="18" charset="0"/>
                <a:cs typeface="Times New Roman" panose="02020603050405020304" pitchFamily="18" charset="0"/>
              </a:rPr>
              <a:t>	</a:t>
            </a:r>
            <a:r>
              <a:rPr lang="vi-VN" sz="6600" b="0" i="0" dirty="0">
                <a:solidFill>
                  <a:srgbClr val="333333"/>
                </a:solidFill>
                <a:effectLst/>
                <a:latin typeface="Times New Roman" panose="02020603050405020304" pitchFamily="18" charset="0"/>
                <a:cs typeface="Times New Roman" panose="02020603050405020304" pitchFamily="18" charset="0"/>
              </a:rPr>
              <a:t>Lực ma sát có vai trò quan trọng trong giao thông. Lực ma sát giữa bánh xe và mặt đường giữ cho bánh xe lăn trên đường không bị trượt.</a:t>
            </a:r>
          </a:p>
        </p:txBody>
      </p:sp>
    </p:spTree>
    <p:extLst>
      <p:ext uri="{BB962C8B-B14F-4D97-AF65-F5344CB8AC3E}">
        <p14:creationId xmlns:p14="http://schemas.microsoft.com/office/powerpoint/2010/main" val="37715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 xmlns:a16="http://schemas.microsoft.com/office/drawing/2014/main" id="{E306966C-110A-4840-B4CD-50F5BED1E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07"/>
            <a:ext cx="12192000" cy="44776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C21514A-3B69-4E8E-93BD-E9B09CC9712A}"/>
              </a:ext>
            </a:extLst>
          </p:cNvPr>
          <p:cNvSpPr txBox="1"/>
          <p:nvPr/>
        </p:nvSpPr>
        <p:spPr>
          <a:xfrm>
            <a:off x="55419" y="3687767"/>
            <a:ext cx="12053455"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Khi phanh, lực ma sát càng lớn thì xe dừng lại càng nhanh, tránh được các va chạm nguy hiểm. Lực ma sát cũng giúp xe không bị trượt khi xuống dốc.</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1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3B627DF-1135-4A72-9EEE-4263393F78D2}"/>
              </a:ext>
            </a:extLst>
          </p:cNvPr>
          <p:cNvSpPr txBox="1"/>
          <p:nvPr/>
        </p:nvSpPr>
        <p:spPr>
          <a:xfrm>
            <a:off x="55419" y="69275"/>
            <a:ext cx="12053455" cy="6093976"/>
          </a:xfrm>
          <a:prstGeom prst="rect">
            <a:avLst/>
          </a:prstGeom>
          <a:noFill/>
        </p:spPr>
        <p:txBody>
          <a:bodyPr wrap="square">
            <a:spAutoFit/>
          </a:bodyPr>
          <a:lstStyle/>
          <a:p>
            <a:pPr marL="0" marR="0" algn="just">
              <a:spcBef>
                <a:spcPts val="0"/>
              </a:spcBef>
              <a:spcAft>
                <a:spcPts val="0"/>
              </a:spcAft>
            </a:pPr>
            <a:r>
              <a:rPr lang="en-US" altLang="en-US" sz="5400" b="1" i="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r>
              <a:rPr lang="en-US" sz="480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smtClean="0">
                <a:solidFill>
                  <a:srgbClr val="002060"/>
                </a:solidFill>
                <a:effectLst/>
                <a:latin typeface="Times New Roman" pitchFamily="18" charset="0"/>
                <a:ea typeface="Calibri" panose="020F0502020204030204" pitchFamily="34" charset="0"/>
                <a:cs typeface="Times New Roman" panose="02020603050405020304" pitchFamily="18" charset="0"/>
              </a:rPr>
              <a:t>3</a:t>
            </a:r>
            <a:r>
              <a:rPr lang="en-US" sz="4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en-US" sz="4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4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4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4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48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thông:</a:t>
            </a:r>
            <a:endParaRPr lang="en-US" sz="4800" dirty="0">
              <a:solidFill>
                <a:srgbClr val="002060"/>
              </a:solidFill>
              <a:effectLst/>
              <a:latin typeface="Times New Roman" pitchFamily="18" charset="0"/>
              <a:ea typeface="Calibri" panose="020F0502020204030204" pitchFamily="34" charset="0"/>
              <a:cs typeface="Times New Roman" pitchFamily="18" charset="0"/>
            </a:endParaRPr>
          </a:p>
          <a:p>
            <a:pPr marL="0" marR="0" algn="just">
              <a:spcBef>
                <a:spcPts val="0"/>
              </a:spcBef>
              <a:spcAft>
                <a:spcPts val="0"/>
              </a:spcAft>
            </a:pPr>
            <a:r>
              <a:rPr lang="en-US" sz="4800" b="1" dirty="0">
                <a:solidFill>
                  <a:srgbClr val="0070C0"/>
                </a:solidFill>
                <a:effectLst/>
                <a:latin typeface="Times New Roman"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bánh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lăn</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dừng</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hẳn</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dốc</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chạm</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a:t>
            </a:r>
          </a:p>
          <a:p>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=&gt; Ma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sát</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rất</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quan</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trọng</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trong</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giao</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 </a:t>
            </a:r>
            <a:r>
              <a:rPr lang="en-US" sz="4800" b="1" dirty="0" err="1">
                <a:solidFill>
                  <a:srgbClr val="0070C0"/>
                </a:solidFill>
                <a:effectLst/>
                <a:latin typeface="Times New Roman" panose="02020603050405020304" pitchFamily="18" charset="0"/>
                <a:ea typeface="Calibri" panose="020F0502020204030204" pitchFamily="34" charset="0"/>
                <a:cs typeface="Times New Roman" pitchFamily="18" charset="0"/>
              </a:rPr>
              <a:t>thông</a:t>
            </a:r>
            <a:r>
              <a:rPr lang="en-US" sz="4800" b="1" dirty="0">
                <a:solidFill>
                  <a:srgbClr val="0070C0"/>
                </a:solidFill>
                <a:effectLst/>
                <a:latin typeface="Times New Roman" panose="02020603050405020304" pitchFamily="18" charset="0"/>
                <a:ea typeface="Calibri" panose="020F0502020204030204" pitchFamily="34" charset="0"/>
                <a:cs typeface="Times New Roman" pitchFamily="18" charset="0"/>
              </a:rPr>
              <a:t>.</a:t>
            </a:r>
          </a:p>
        </p:txBody>
      </p:sp>
    </p:spTree>
    <p:extLst>
      <p:ext uri="{BB962C8B-B14F-4D97-AF65-F5344CB8AC3E}">
        <p14:creationId xmlns:p14="http://schemas.microsoft.com/office/powerpoint/2010/main" val="72203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86F958-41A6-43DA-A92D-CDF8EA620AEC}"/>
              </a:ext>
            </a:extLst>
          </p:cNvPr>
          <p:cNvSpPr txBox="1"/>
          <p:nvPr/>
        </p:nvSpPr>
        <p:spPr>
          <a:xfrm>
            <a:off x="41562" y="196426"/>
            <a:ext cx="6054438" cy="6001643"/>
          </a:xfrm>
          <a:prstGeom prst="rect">
            <a:avLst/>
          </a:prstGeom>
          <a:noFill/>
        </p:spPr>
        <p:txBody>
          <a:bodyPr wrap="square">
            <a:spAutoFit/>
          </a:bodyPr>
          <a:lstStyle/>
          <a:p>
            <a:pPr algn="just"/>
            <a:r>
              <a:rPr lang="vi-VN" sz="4800" b="1" i="0" dirty="0">
                <a:solidFill>
                  <a:srgbClr val="002060"/>
                </a:solidFill>
                <a:effectLst/>
                <a:latin typeface="Times New Roman" panose="02020603050405020304" pitchFamily="18" charset="0"/>
                <a:cs typeface="Times New Roman" panose="02020603050405020304" pitchFamily="18" charset="0"/>
              </a:rPr>
              <a:t>V. </a:t>
            </a:r>
            <a:r>
              <a:rPr lang="vi-VN" sz="4800" b="1" i="0" u="sng" dirty="0">
                <a:solidFill>
                  <a:srgbClr val="002060"/>
                </a:solidFill>
                <a:effectLst/>
                <a:latin typeface="Times New Roman" panose="02020603050405020304" pitchFamily="18" charset="0"/>
                <a:cs typeface="Times New Roman" panose="02020603050405020304" pitchFamily="18" charset="0"/>
              </a:rPr>
              <a:t>Lực cản </a:t>
            </a:r>
            <a:r>
              <a:rPr lang="vi-VN" sz="4800" b="1" i="0" u="sng">
                <a:solidFill>
                  <a:srgbClr val="002060"/>
                </a:solidFill>
                <a:effectLst/>
                <a:latin typeface="Times New Roman" panose="02020603050405020304" pitchFamily="18" charset="0"/>
                <a:cs typeface="Times New Roman" panose="02020603050405020304" pitchFamily="18" charset="0"/>
              </a:rPr>
              <a:t>của </a:t>
            </a:r>
            <a:r>
              <a:rPr lang="vi-VN" sz="4800" b="1" i="0" u="sng" smtClean="0">
                <a:solidFill>
                  <a:srgbClr val="002060"/>
                </a:solidFill>
                <a:effectLst/>
                <a:latin typeface="Times New Roman" panose="02020603050405020304" pitchFamily="18" charset="0"/>
                <a:cs typeface="Times New Roman" panose="02020603050405020304" pitchFamily="18" charset="0"/>
              </a:rPr>
              <a:t>nước</a:t>
            </a:r>
            <a:r>
              <a:rPr lang="en-US" sz="4800" b="1" i="0" smtClean="0">
                <a:solidFill>
                  <a:srgbClr val="002060"/>
                </a:solidFill>
                <a:effectLst/>
                <a:latin typeface="Times New Roman" panose="02020603050405020304" pitchFamily="18" charset="0"/>
                <a:cs typeface="Times New Roman" panose="02020603050405020304" pitchFamily="18" charset="0"/>
              </a:rPr>
              <a:t>:</a:t>
            </a:r>
            <a:endParaRPr lang="vi-VN" sz="4800" b="1" i="0" dirty="0">
              <a:solidFill>
                <a:srgbClr val="002060"/>
              </a:solidFill>
              <a:effectLst/>
              <a:latin typeface="Times New Roman" panose="02020603050405020304" pitchFamily="18" charset="0"/>
              <a:cs typeface="Times New Roman" panose="02020603050405020304" pitchFamily="18" charset="0"/>
            </a:endParaRPr>
          </a:p>
          <a:p>
            <a:pPr algn="just"/>
            <a:r>
              <a:rPr lang="en-US" sz="4800" b="0" i="0" dirty="0">
                <a:solidFill>
                  <a:srgbClr val="333333"/>
                </a:solidFill>
                <a:effectLst/>
                <a:latin typeface="Times New Roman" panose="02020603050405020304" pitchFamily="18" charset="0"/>
                <a:cs typeface="Times New Roman" panose="02020603050405020304" pitchFamily="18" charset="0"/>
              </a:rPr>
              <a:t>	</a:t>
            </a:r>
            <a:r>
              <a:rPr lang="vi-VN" sz="4800" b="0" i="0" dirty="0">
                <a:solidFill>
                  <a:srgbClr val="333333"/>
                </a:solidFill>
                <a:effectLst/>
                <a:latin typeface="Times New Roman" panose="02020603050405020304" pitchFamily="18" charset="0"/>
                <a:cs typeface="Times New Roman" panose="02020603050405020304" pitchFamily="18" charset="0"/>
              </a:rPr>
              <a:t>Lực ma sát không chỉ xuất hiện khi các vật tiếp xúc với nhau mà cả khi chúng chuyển động </a:t>
            </a:r>
            <a:r>
              <a:rPr lang="vi-VN" sz="4800" b="1" i="0" dirty="0">
                <a:solidFill>
                  <a:srgbClr val="333333"/>
                </a:solidFill>
                <a:effectLst/>
                <a:latin typeface="Times New Roman" panose="02020603050405020304" pitchFamily="18" charset="0"/>
                <a:cs typeface="Times New Roman" panose="02020603050405020304" pitchFamily="18" charset="0"/>
              </a:rPr>
              <a:t>trong nước </a:t>
            </a:r>
            <a:r>
              <a:rPr lang="vi-VN" sz="4800" b="0" i="0" dirty="0">
                <a:solidFill>
                  <a:srgbClr val="333333"/>
                </a:solidFill>
                <a:effectLst/>
                <a:latin typeface="Times New Roman" panose="02020603050405020304" pitchFamily="18" charset="0"/>
                <a:cs typeface="Times New Roman" panose="02020603050405020304" pitchFamily="18" charset="0"/>
              </a:rPr>
              <a:t>hay </a:t>
            </a:r>
            <a:r>
              <a:rPr lang="vi-VN" sz="4800" b="1" i="0" dirty="0">
                <a:solidFill>
                  <a:srgbClr val="333333"/>
                </a:solidFill>
                <a:effectLst/>
                <a:latin typeface="Times New Roman" panose="02020603050405020304" pitchFamily="18" charset="0"/>
                <a:cs typeface="Times New Roman" panose="02020603050405020304" pitchFamily="18" charset="0"/>
              </a:rPr>
              <a:t>trong không khí</a:t>
            </a:r>
            <a:r>
              <a:rPr lang="vi-VN" sz="4800" b="0" i="0" dirty="0">
                <a:solidFill>
                  <a:srgbClr val="333333"/>
                </a:solidFill>
                <a:effectLst/>
                <a:latin typeface="Times New Roman" panose="02020603050405020304" pitchFamily="18" charset="0"/>
                <a:cs typeface="Times New Roman" panose="02020603050405020304" pitchFamily="18" charset="0"/>
              </a:rPr>
              <a:t>.</a:t>
            </a:r>
          </a:p>
        </p:txBody>
      </p:sp>
      <p:pic>
        <p:nvPicPr>
          <p:cNvPr id="10242" name="Picture 2">
            <a:extLst>
              <a:ext uri="{FF2B5EF4-FFF2-40B4-BE49-F238E27FC236}">
                <a16:creationId xmlns="" xmlns:a16="http://schemas.microsoft.com/office/drawing/2014/main" id="{E730C956-B077-4C53-9F2B-A96ED06DB7F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77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circle(in)">
                                      <p:cBhvr>
                                        <p:cTn id="10" dur="2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79C967D-1CCD-4F20-B2BE-54304B480741}"/>
              </a:ext>
            </a:extLst>
          </p:cNvPr>
          <p:cNvSpPr txBox="1"/>
          <p:nvPr/>
        </p:nvSpPr>
        <p:spPr>
          <a:xfrm>
            <a:off x="41563" y="55420"/>
            <a:ext cx="5583381" cy="6740307"/>
          </a:xfrm>
          <a:prstGeom prst="rect">
            <a:avLst/>
          </a:prstGeom>
          <a:noFill/>
        </p:spPr>
        <p:txBody>
          <a:bodyPr wrap="square">
            <a:spAutoFit/>
          </a:bodyPr>
          <a:lstStyle/>
          <a:p>
            <a:pPr algn="just"/>
            <a:r>
              <a:rPr lang="en-US" sz="5400" b="0" i="0" dirty="0">
                <a:solidFill>
                  <a:srgbClr val="333333"/>
                </a:solidFill>
                <a:effectLst/>
                <a:latin typeface="Times New Roman" panose="02020603050405020304" pitchFamily="18" charset="0"/>
                <a:cs typeface="Times New Roman" panose="02020603050405020304" pitchFamily="18" charset="0"/>
              </a:rPr>
              <a:t>	</a:t>
            </a:r>
            <a:r>
              <a:rPr lang="vi-VN" sz="5400" b="0" i="0" dirty="0">
                <a:solidFill>
                  <a:srgbClr val="333333"/>
                </a:solidFill>
                <a:effectLst/>
                <a:latin typeface="Times New Roman" panose="02020603050405020304" pitchFamily="18" charset="0"/>
                <a:cs typeface="Times New Roman" panose="02020603050405020304" pitchFamily="18" charset="0"/>
              </a:rPr>
              <a:t>Vật chuyển động trong nước sẽ bị nước cản trở. Ta có thể cảm nhận được lực cản này rõ khi học bơi hay quạt tay trong nước.</a:t>
            </a:r>
            <a:endParaRPr lang="en-US" sz="5400" dirty="0">
              <a:latin typeface="Times New Roman" panose="02020603050405020304" pitchFamily="18" charset="0"/>
              <a:cs typeface="Times New Roman" panose="02020603050405020304" pitchFamily="18" charset="0"/>
            </a:endParaRPr>
          </a:p>
        </p:txBody>
      </p:sp>
      <p:pic>
        <p:nvPicPr>
          <p:cNvPr id="11266" name="Picture 2">
            <a:extLst>
              <a:ext uri="{FF2B5EF4-FFF2-40B4-BE49-F238E27FC236}">
                <a16:creationId xmlns="" xmlns:a16="http://schemas.microsoft.com/office/drawing/2014/main" id="{0C7FCB85-D43E-4BA0-864A-B39825B539F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24944" y="2161309"/>
            <a:ext cx="6525491" cy="457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2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circle(in)">
                                      <p:cBhvr>
                                        <p:cTn id="12"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E46B92F-B862-4517-8AC2-83B9AE22A217}"/>
              </a:ext>
            </a:extLst>
          </p:cNvPr>
          <p:cNvSpPr txBox="1"/>
          <p:nvPr/>
        </p:nvSpPr>
        <p:spPr>
          <a:xfrm>
            <a:off x="0" y="512623"/>
            <a:ext cx="12192000" cy="5632311"/>
          </a:xfrm>
          <a:prstGeom prst="rect">
            <a:avLst/>
          </a:prstGeom>
          <a:noFill/>
        </p:spPr>
        <p:txBody>
          <a:bodyPr wrap="square">
            <a:spAutoFit/>
          </a:bodyPr>
          <a:lstStyle/>
          <a:p>
            <a:pPr marL="0" marR="0" algn="just">
              <a:spcBef>
                <a:spcPts val="0"/>
              </a:spcBef>
              <a:spcAft>
                <a:spcPts val="0"/>
              </a:spcAft>
            </a:pPr>
            <a:r>
              <a:rPr lang="en-US" altLang="en-US" sz="6000" b="1" i="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chịu</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6000" dirty="0">
                <a:solidFill>
                  <a:srgbClr val="FF0000"/>
                </a:solidFill>
                <a:effectLst/>
                <a:latin typeface="Times New Roman" panose="02020603050405020304" pitchFamily="18" charset="0"/>
                <a:ea typeface="Calibri" panose="020F0502020204030204" pitchFamily="34" charset="0"/>
              </a:rPr>
              <a:t>- </a:t>
            </a:r>
            <a:r>
              <a:rPr lang="en-US" sz="6000" b="1" dirty="0" err="1">
                <a:solidFill>
                  <a:srgbClr val="FF0000"/>
                </a:solidFill>
                <a:effectLst/>
                <a:latin typeface="Times New Roman" panose="02020603050405020304" pitchFamily="18" charset="0"/>
                <a:ea typeface="Calibri" panose="020F0502020204030204" pitchFamily="34" charset="0"/>
              </a:rPr>
              <a:t>Ví</a:t>
            </a:r>
            <a:r>
              <a:rPr lang="en-US" sz="6000" b="1" dirty="0">
                <a:solidFill>
                  <a:srgbClr val="FF0000"/>
                </a:solidFill>
                <a:effectLst/>
                <a:latin typeface="Times New Roman" panose="02020603050405020304" pitchFamily="18" charset="0"/>
                <a:ea typeface="Calibri" panose="020F0502020204030204" pitchFamily="34" charset="0"/>
              </a:rPr>
              <a:t> </a:t>
            </a:r>
            <a:r>
              <a:rPr lang="en-US" sz="6000" b="1" dirty="0" err="1">
                <a:solidFill>
                  <a:srgbClr val="FF0000"/>
                </a:solidFill>
                <a:effectLst/>
                <a:latin typeface="Times New Roman" panose="02020603050405020304" pitchFamily="18" charset="0"/>
                <a:ea typeface="Calibri" panose="020F0502020204030204" pitchFamily="34" charset="0"/>
              </a:rPr>
              <a:t>dụ</a:t>
            </a:r>
            <a:r>
              <a:rPr lang="en-US" sz="6000" b="1" dirty="0">
                <a:solidFill>
                  <a:srgbClr val="FF000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lực</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cản</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trong</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nước</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khi</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học</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bơi</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quạt</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tay</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trong</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nước</a:t>
            </a:r>
            <a:r>
              <a:rPr lang="en-US" sz="6000" dirty="0">
                <a:solidFill>
                  <a:srgbClr val="0070C0"/>
                </a:solidFill>
                <a:effectLst/>
                <a:latin typeface="Times New Roman" panose="02020603050405020304" pitchFamily="18" charset="0"/>
                <a:ea typeface="Calibri" panose="020F0502020204030204" pitchFamily="34" charset="0"/>
              </a:rPr>
              <a:t> ta </a:t>
            </a:r>
            <a:r>
              <a:rPr lang="en-US" sz="6000" dirty="0" err="1">
                <a:solidFill>
                  <a:srgbClr val="0070C0"/>
                </a:solidFill>
                <a:effectLst/>
                <a:latin typeface="Times New Roman" panose="02020603050405020304" pitchFamily="18" charset="0"/>
                <a:ea typeface="Calibri" panose="020F0502020204030204" pitchFamily="34" charset="0"/>
              </a:rPr>
              <a:t>sẽ</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cảm</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thấy</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bị</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cản</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trở</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nhiều</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hơn</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trên</a:t>
            </a:r>
            <a:r>
              <a:rPr lang="en-US" sz="6000" dirty="0">
                <a:solidFill>
                  <a:srgbClr val="0070C0"/>
                </a:solidFill>
                <a:effectLst/>
                <a:latin typeface="Times New Roman" panose="02020603050405020304" pitchFamily="18" charset="0"/>
                <a:ea typeface="Calibri" panose="020F0502020204030204" pitchFamily="34" charset="0"/>
              </a:rPr>
              <a:t> </a:t>
            </a:r>
            <a:r>
              <a:rPr lang="en-US" sz="6000" dirty="0" err="1">
                <a:solidFill>
                  <a:srgbClr val="0070C0"/>
                </a:solidFill>
                <a:effectLst/>
                <a:latin typeface="Times New Roman" panose="02020603050405020304" pitchFamily="18" charset="0"/>
                <a:ea typeface="Calibri" panose="020F0502020204030204" pitchFamily="34" charset="0"/>
              </a:rPr>
              <a:t>cạn</a:t>
            </a:r>
            <a:r>
              <a:rPr lang="en-US" sz="6000" dirty="0">
                <a:solidFill>
                  <a:srgbClr val="0070C0"/>
                </a:solidFill>
                <a:effectLst/>
                <a:latin typeface="Times New Roman" panose="02020603050405020304" pitchFamily="18" charset="0"/>
                <a:ea typeface="Calibri" panose="020F0502020204030204" pitchFamily="34" charset="0"/>
              </a:rPr>
              <a:t>…</a:t>
            </a:r>
            <a:endParaRPr lang="en-US" sz="6000" dirty="0">
              <a:solidFill>
                <a:srgbClr val="0070C0"/>
              </a:solidFill>
            </a:endParaRPr>
          </a:p>
        </p:txBody>
      </p:sp>
    </p:spTree>
    <p:extLst>
      <p:ext uri="{BB962C8B-B14F-4D97-AF65-F5344CB8AC3E}">
        <p14:creationId xmlns:p14="http://schemas.microsoft.com/office/powerpoint/2010/main" val="1279582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BA7B786-9C99-4C16-A7FC-53B2B9AEBEB4}"/>
              </a:ext>
            </a:extLst>
          </p:cNvPr>
          <p:cNvSpPr txBox="1"/>
          <p:nvPr/>
        </p:nvSpPr>
        <p:spPr>
          <a:xfrm>
            <a:off x="55419" y="38811"/>
            <a:ext cx="12067309" cy="6740307"/>
          </a:xfrm>
          <a:prstGeom prst="rect">
            <a:avLst/>
          </a:prstGeom>
          <a:noFill/>
        </p:spPr>
        <p:txBody>
          <a:bodyPr wrap="square">
            <a:spAutoFit/>
          </a:bodyPr>
          <a:lstStyle/>
          <a:p>
            <a:pPr marL="0" marR="0" algn="just">
              <a:spcBef>
                <a:spcPts val="0"/>
              </a:spcBef>
              <a:spcAft>
                <a:spcPts val="0"/>
              </a:spcAft>
              <a:tabLst>
                <a:tab pos="360045" algn="l"/>
                <a:tab pos="720090" algn="l"/>
              </a:tabLst>
            </a:pPr>
            <a:r>
              <a:rPr lang="nl-NL" sz="5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a:t>
            </a: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hãy cho biết trong các hiện tượng sau đây, ma sát có lợi hay có hại:</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360045" algn="l"/>
                <a:tab pos="720090" algn="l"/>
              </a:tabLst>
            </a:pP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Khi đi trên sàn nhẵn mới lau ướt dễ bị ngã</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360045" algn="l"/>
                <a:tab pos="720090" algn="l"/>
              </a:tabLst>
            </a:pP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Bảng trơn, viết phấn không rõ</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360045" algn="l"/>
                <a:tab pos="720090" algn="l"/>
              </a:tabLst>
            </a:pPr>
            <a:r>
              <a:rPr lang="nl-NL" sz="5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a:t>
            </a:r>
            <a:r>
              <a:rPr lang="nl-NL" sz="5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Phải làm thế nào để tăng ma sát có lợi hay giảm ma sát có hại trong các trường hợp trên?</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676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1AD94C-A86F-4056-AAED-6AF8398E80CA}"/>
              </a:ext>
            </a:extLst>
          </p:cNvPr>
          <p:cNvSpPr txBox="1"/>
          <p:nvPr/>
        </p:nvSpPr>
        <p:spPr>
          <a:xfrm>
            <a:off x="0" y="651168"/>
            <a:ext cx="12192000" cy="5262979"/>
          </a:xfrm>
          <a:prstGeom prst="rect">
            <a:avLst/>
          </a:prstGeom>
          <a:noFill/>
        </p:spPr>
        <p:txBody>
          <a:bodyPr wrap="square">
            <a:spAutoFit/>
          </a:bodyPr>
          <a:lstStyle/>
          <a:p>
            <a:pPr algn="just"/>
            <a:r>
              <a:rPr lang="vi-VN" sz="4800" b="1" i="0" dirty="0">
                <a:solidFill>
                  <a:srgbClr val="002060"/>
                </a:solidFill>
                <a:effectLst/>
                <a:latin typeface="Times New Roman" panose="02020603050405020304" pitchFamily="18" charset="0"/>
                <a:cs typeface="Times New Roman" panose="02020603050405020304" pitchFamily="18" charset="0"/>
              </a:rPr>
              <a:t>1</a:t>
            </a:r>
            <a:r>
              <a:rPr lang="vi-VN" sz="4800" b="0" i="0" dirty="0">
                <a:solidFill>
                  <a:srgbClr val="002060"/>
                </a:solidFill>
                <a:effectLst/>
                <a:latin typeface="Times New Roman" panose="02020603050405020304" pitchFamily="18" charset="0"/>
                <a:cs typeface="Times New Roman" panose="02020603050405020304" pitchFamily="18" charset="0"/>
              </a:rPr>
              <a:t>. Lực ma sát là lực tiếp xúc xuất hiện ở bề mặt tiếp xúc giữa hai vật, cản trở chuyển động của chúng.</a:t>
            </a:r>
          </a:p>
          <a:p>
            <a:pPr algn="just"/>
            <a:r>
              <a:rPr lang="vi-VN" sz="4800" b="1" i="0" dirty="0">
                <a:solidFill>
                  <a:srgbClr val="002060"/>
                </a:solidFill>
                <a:effectLst/>
                <a:latin typeface="Times New Roman" panose="02020603050405020304" pitchFamily="18" charset="0"/>
                <a:cs typeface="Times New Roman" panose="02020603050405020304" pitchFamily="18" charset="0"/>
              </a:rPr>
              <a:t>2</a:t>
            </a:r>
            <a:r>
              <a:rPr lang="vi-VN" sz="4800" b="0" i="0" dirty="0">
                <a:solidFill>
                  <a:srgbClr val="002060"/>
                </a:solidFill>
                <a:effectLst/>
                <a:latin typeface="Times New Roman" panose="02020603050405020304" pitchFamily="18" charset="0"/>
                <a:cs typeface="Times New Roman" panose="02020603050405020304" pitchFamily="18" charset="0"/>
              </a:rPr>
              <a:t>. Lực ma sát trượt xuất hiện khi hai vật trượt lên nhau, cản trở chuyển động của chúng.</a:t>
            </a:r>
          </a:p>
          <a:p>
            <a:pPr algn="just"/>
            <a:r>
              <a:rPr lang="vi-VN" sz="4800" b="1" i="0" dirty="0">
                <a:solidFill>
                  <a:srgbClr val="002060"/>
                </a:solidFill>
                <a:effectLst/>
                <a:latin typeface="Times New Roman" panose="02020603050405020304" pitchFamily="18" charset="0"/>
                <a:cs typeface="Times New Roman" panose="02020603050405020304" pitchFamily="18" charset="0"/>
              </a:rPr>
              <a:t>3</a:t>
            </a:r>
            <a:r>
              <a:rPr lang="vi-VN" sz="4800" b="0" i="0" dirty="0">
                <a:solidFill>
                  <a:srgbClr val="002060"/>
                </a:solidFill>
                <a:effectLst/>
                <a:latin typeface="Times New Roman" panose="02020603050405020304" pitchFamily="18" charset="0"/>
                <a:cs typeface="Times New Roman" panose="02020603050405020304" pitchFamily="18" charset="0"/>
              </a:rPr>
              <a:t>. Lực ma sát nghỉ xuất hiện khi một vật bị kéo hoặc đẩy mà vẫn đứng yên trên một bề mặt.</a:t>
            </a:r>
          </a:p>
        </p:txBody>
      </p:sp>
    </p:spTree>
    <p:extLst>
      <p:ext uri="{BB962C8B-B14F-4D97-AF65-F5344CB8AC3E}">
        <p14:creationId xmlns:p14="http://schemas.microsoft.com/office/powerpoint/2010/main" val="24715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59A554D9-A465-457E-A5BE-FD444C160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94" y="44160"/>
            <a:ext cx="12001935" cy="681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3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1AD94C-A86F-4056-AAED-6AF8398E80CA}"/>
              </a:ext>
            </a:extLst>
          </p:cNvPr>
          <p:cNvSpPr txBox="1"/>
          <p:nvPr/>
        </p:nvSpPr>
        <p:spPr>
          <a:xfrm>
            <a:off x="0" y="526476"/>
            <a:ext cx="12192000" cy="6001643"/>
          </a:xfrm>
          <a:prstGeom prst="rect">
            <a:avLst/>
          </a:prstGeom>
          <a:noFill/>
        </p:spPr>
        <p:txBody>
          <a:bodyPr wrap="square">
            <a:spAutoFit/>
          </a:bodyPr>
          <a:lstStyle/>
          <a:p>
            <a:pPr algn="just"/>
            <a:r>
              <a:rPr lang="vi-VN" sz="4800" b="1" i="0" dirty="0">
                <a:solidFill>
                  <a:srgbClr val="002060"/>
                </a:solidFill>
                <a:effectLst/>
                <a:latin typeface="Times New Roman" panose="02020603050405020304" pitchFamily="18" charset="0"/>
                <a:cs typeface="Times New Roman" panose="02020603050405020304" pitchFamily="18" charset="0"/>
              </a:rPr>
              <a:t>4</a:t>
            </a:r>
            <a:r>
              <a:rPr lang="vi-VN" sz="4800" b="0" i="0" dirty="0">
                <a:solidFill>
                  <a:srgbClr val="002060"/>
                </a:solidFill>
                <a:effectLst/>
                <a:latin typeface="Times New Roman" panose="02020603050405020304" pitchFamily="18" charset="0"/>
                <a:cs typeface="Times New Roman" panose="02020603050405020304" pitchFamily="18" charset="0"/>
              </a:rPr>
              <a:t>. Sự tương tác giữa bề mặt của hai vật tạo ra lực ma sát giữa chúng.</a:t>
            </a:r>
          </a:p>
          <a:p>
            <a:pPr algn="just"/>
            <a:r>
              <a:rPr lang="vi-VN" sz="4800" b="1" i="0" dirty="0">
                <a:solidFill>
                  <a:srgbClr val="002060"/>
                </a:solidFill>
                <a:effectLst/>
                <a:latin typeface="Times New Roman" panose="02020603050405020304" pitchFamily="18" charset="0"/>
                <a:cs typeface="Times New Roman" panose="02020603050405020304" pitchFamily="18" charset="0"/>
              </a:rPr>
              <a:t>5</a:t>
            </a:r>
            <a:r>
              <a:rPr lang="vi-VN" sz="4800" b="0" i="0" dirty="0">
                <a:solidFill>
                  <a:srgbClr val="002060"/>
                </a:solidFill>
                <a:effectLst/>
                <a:latin typeface="Times New Roman" panose="02020603050405020304" pitchFamily="18" charset="0"/>
                <a:cs typeface="Times New Roman" panose="02020603050405020304" pitchFamily="18" charset="0"/>
              </a:rPr>
              <a:t>. Lực ma sát có thể cản trở chuyển động và có thể giúp thúc đẩy chuyển động.</a:t>
            </a:r>
          </a:p>
          <a:p>
            <a:pPr algn="just"/>
            <a:r>
              <a:rPr lang="vi-VN" sz="4800" b="1" i="0" dirty="0">
                <a:solidFill>
                  <a:srgbClr val="002060"/>
                </a:solidFill>
                <a:effectLst/>
                <a:latin typeface="Times New Roman" panose="02020603050405020304" pitchFamily="18" charset="0"/>
                <a:cs typeface="Times New Roman" panose="02020603050405020304" pitchFamily="18" charset="0"/>
              </a:rPr>
              <a:t>6</a:t>
            </a:r>
            <a:r>
              <a:rPr lang="vi-VN" sz="4800" b="0" i="0" dirty="0">
                <a:solidFill>
                  <a:srgbClr val="002060"/>
                </a:solidFill>
                <a:effectLst/>
                <a:latin typeface="Times New Roman" panose="02020603050405020304" pitchFamily="18" charset="0"/>
                <a:cs typeface="Times New Roman" panose="02020603050405020304" pitchFamily="18" charset="0"/>
              </a:rPr>
              <a:t>. Ma sát có nhiều ảnh hưởng trong giao thông đường bộ.</a:t>
            </a:r>
          </a:p>
          <a:p>
            <a:pPr algn="just"/>
            <a:r>
              <a:rPr lang="vi-VN" sz="4800" b="1" i="0" dirty="0">
                <a:solidFill>
                  <a:srgbClr val="002060"/>
                </a:solidFill>
                <a:effectLst/>
                <a:latin typeface="Times New Roman" panose="02020603050405020304" pitchFamily="18" charset="0"/>
                <a:cs typeface="Times New Roman" panose="02020603050405020304" pitchFamily="18" charset="0"/>
              </a:rPr>
              <a:t>7</a:t>
            </a:r>
            <a:r>
              <a:rPr lang="vi-VN" sz="4800" b="0" i="0" dirty="0">
                <a:solidFill>
                  <a:srgbClr val="002060"/>
                </a:solidFill>
                <a:effectLst/>
                <a:latin typeface="Times New Roman" panose="02020603050405020304" pitchFamily="18" charset="0"/>
                <a:cs typeface="Times New Roman" panose="02020603050405020304" pitchFamily="18" charset="0"/>
              </a:rPr>
              <a:t>. Khi chuyển động trong nước, vật chịu lực cản mạnh hơn trong không khí.</a:t>
            </a:r>
          </a:p>
        </p:txBody>
      </p:sp>
    </p:spTree>
    <p:extLst>
      <p:ext uri="{BB962C8B-B14F-4D97-AF65-F5344CB8AC3E}">
        <p14:creationId xmlns:p14="http://schemas.microsoft.com/office/powerpoint/2010/main" val="360561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bill\Desktop\tải xuố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84153"/>
            <a:ext cx="12192000" cy="5257800"/>
          </a:xfrm>
        </p:spPr>
      </p:pic>
      <p:sp>
        <p:nvSpPr>
          <p:cNvPr id="3" name="Down Arrow 2"/>
          <p:cNvSpPr/>
          <p:nvPr/>
        </p:nvSpPr>
        <p:spPr>
          <a:xfrm>
            <a:off x="1600200" y="0"/>
            <a:ext cx="8991600" cy="2057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Hãy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làm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ngày</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để</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có</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một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xanh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tươi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WordArt 4"/>
          <p:cNvSpPr>
            <a:spLocks noChangeArrowheads="1" noChangeShapeType="1" noTextEdit="1"/>
          </p:cNvSpPr>
          <p:nvPr/>
        </p:nvSpPr>
        <p:spPr bwMode="auto">
          <a:xfrm>
            <a:off x="1524000" y="2590800"/>
            <a:ext cx="91440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endParaRPr lang="en-US" sz="714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Times New Roman"/>
              <a:cs typeface="Times New Roman"/>
            </a:endParaRPr>
          </a:p>
        </p:txBody>
      </p:sp>
      <p:pic>
        <p:nvPicPr>
          <p:cNvPr id="8" name="Picture 2" descr="Primula_Sinen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481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p:cNvSpPr>
            <a:spLocks noChangeArrowheads="1" noChangeShapeType="1" noTextEdit="1"/>
          </p:cNvSpPr>
          <p:nvPr/>
        </p:nvSpPr>
        <p:spPr bwMode="auto">
          <a:xfrm>
            <a:off x="1524000" y="2470484"/>
            <a:ext cx="9131300" cy="1241093"/>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fromWordArt="1">
            <a:prstTxWarp prst="textPlain">
              <a:avLst>
                <a:gd name="adj" fmla="val 50000"/>
              </a:avLst>
            </a:prstTxWarp>
          </a:bodyPr>
          <a:lstStyle/>
          <a:p>
            <a:pPr algn="ctr"/>
            <a:r>
              <a:rPr lang="en-US" sz="9600" b="1" kern="1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Bye and see you again</a:t>
            </a:r>
          </a:p>
        </p:txBody>
      </p:sp>
    </p:spTree>
    <p:extLst>
      <p:ext uri="{BB962C8B-B14F-4D97-AF65-F5344CB8AC3E}">
        <p14:creationId xmlns:p14="http://schemas.microsoft.com/office/powerpoint/2010/main" val="338795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A1D3D23-1D22-4039-8A0D-73DD8FC1FC27}"/>
              </a:ext>
            </a:extLst>
          </p:cNvPr>
          <p:cNvSpPr txBox="1"/>
          <p:nvPr/>
        </p:nvSpPr>
        <p:spPr>
          <a:xfrm>
            <a:off x="152401" y="249390"/>
            <a:ext cx="11928764" cy="6186309"/>
          </a:xfrm>
          <a:prstGeom prst="rect">
            <a:avLst/>
          </a:prstGeom>
          <a:noFill/>
        </p:spPr>
        <p:txBody>
          <a:bodyPr wrap="square">
            <a:spAutoFit/>
          </a:bodyPr>
          <a:lstStyle/>
          <a:p>
            <a:pPr algn="just"/>
            <a:r>
              <a:rPr lang="en-US" sz="6600" b="0" i="0" dirty="0">
                <a:solidFill>
                  <a:srgbClr val="333333"/>
                </a:solidFill>
                <a:effectLst/>
                <a:latin typeface="Times New Roman" panose="02020603050405020304" pitchFamily="18" charset="0"/>
                <a:cs typeface="Times New Roman" panose="02020603050405020304" pitchFamily="18" charset="0"/>
              </a:rPr>
              <a:t>	</a:t>
            </a:r>
            <a:r>
              <a:rPr lang="vi-VN" sz="6600" b="0" i="0" dirty="0">
                <a:solidFill>
                  <a:srgbClr val="333333"/>
                </a:solidFill>
                <a:effectLst/>
                <a:latin typeface="Times New Roman" panose="02020603050405020304" pitchFamily="18" charset="0"/>
                <a:cs typeface="Times New Roman" panose="02020603050405020304" pitchFamily="18" charset="0"/>
              </a:rPr>
              <a:t>Lực ma sát trượt cũng xuất hiện khi bóp phanh xe đạp. Lúc này lực xuất hiện do má phanh ép sát v</a:t>
            </a:r>
            <a:r>
              <a:rPr lang="en-US" sz="6600" dirty="0" err="1">
                <a:solidFill>
                  <a:srgbClr val="333333"/>
                </a:solidFill>
                <a:latin typeface="Times New Roman" panose="02020603050405020304" pitchFamily="18" charset="0"/>
                <a:cs typeface="Times New Roman" panose="02020603050405020304" pitchFamily="18" charset="0"/>
              </a:rPr>
              <a:t>ào</a:t>
            </a:r>
            <a:r>
              <a:rPr lang="vi-VN" sz="6600" b="0" i="0" dirty="0">
                <a:solidFill>
                  <a:srgbClr val="333333"/>
                </a:solidFill>
                <a:effectLst/>
                <a:latin typeface="Times New Roman" panose="02020603050405020304" pitchFamily="18" charset="0"/>
                <a:cs typeface="Times New Roman" panose="02020603050405020304" pitchFamily="18" charset="0"/>
              </a:rPr>
              <a:t> vành xe, cản trở chuyển động của bánh xe và làm xe nhanh chóng dừng lại.</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36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4AF5015B-1562-474E-89E3-A17A2FB5AD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5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3B627DF-1135-4A72-9EEE-4263393F78D2}"/>
              </a:ext>
            </a:extLst>
          </p:cNvPr>
          <p:cNvSpPr txBox="1"/>
          <p:nvPr/>
        </p:nvSpPr>
        <p:spPr>
          <a:xfrm>
            <a:off x="55419" y="193970"/>
            <a:ext cx="12053455" cy="6186309"/>
          </a:xfrm>
          <a:prstGeom prst="rect">
            <a:avLst/>
          </a:prstGeom>
          <a:noFill/>
        </p:spPr>
        <p:txBody>
          <a:bodyPr wrap="square">
            <a:spAutoFit/>
          </a:bodyPr>
          <a:lstStyle/>
          <a:p>
            <a:pPr marL="571500" indent="-571500" algn="just">
              <a:buFont typeface="Wingdings" panose="05000000000000000000" pitchFamily="2" charset="2"/>
              <a:buChar char="@"/>
            </a:pPr>
            <a:r>
              <a:rPr lang="en-US" sz="44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4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4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4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4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4400" b="1" i="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4400" b="1" i="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thùng</a:t>
            </a:r>
            <a:r>
              <a:rPr lang="en-US" sz="4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4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4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sàn</a:t>
            </a:r>
            <a:r>
              <a:rPr lang="en-US" sz="4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ct val="50000"/>
              </a:spcBef>
            </a:pPr>
            <a:r>
              <a:rPr lang="en-US" altLang="en-US" sz="4400" b="1" i="1" dirty="0" smtClean="0">
                <a:solidFill>
                  <a:srgbClr val="0070C0"/>
                </a:solidFill>
                <a:latin typeface="Times New Roman" panose="02020603050405020304" pitchFamily="18" charset="0"/>
                <a:cs typeface="Times New Roman" panose="02020603050405020304" pitchFamily="18" charset="0"/>
              </a:rPr>
              <a:t>- </a:t>
            </a:r>
            <a:r>
              <a:rPr lang="en-US" altLang="en-US" sz="4400" b="1" i="1" dirty="0" err="1" smtClean="0">
                <a:solidFill>
                  <a:srgbClr val="0070C0"/>
                </a:solidFill>
                <a:latin typeface="Times New Roman" panose="02020603050405020304" pitchFamily="18" charset="0"/>
                <a:cs typeface="Times New Roman" panose="02020603050405020304" pitchFamily="18" charset="0"/>
              </a:rPr>
              <a:t>Bánh</a:t>
            </a:r>
            <a:r>
              <a:rPr lang="en-US" altLang="en-US" sz="4400" b="1" i="1" dirty="0" smtClean="0">
                <a:solidFill>
                  <a:srgbClr val="0070C0"/>
                </a:solidFill>
                <a:latin typeface="Times New Roman" panose="02020603050405020304" pitchFamily="18" charset="0"/>
                <a:cs typeface="Times New Roman" panose="02020603050405020304" pitchFamily="18" charset="0"/>
              </a:rPr>
              <a:t> </a:t>
            </a:r>
            <a:r>
              <a:rPr lang="en-US" altLang="en-US" sz="4400" b="1" i="1" dirty="0" err="1" smtClean="0">
                <a:solidFill>
                  <a:srgbClr val="0070C0"/>
                </a:solidFill>
                <a:latin typeface="Times New Roman" panose="02020603050405020304" pitchFamily="18" charset="0"/>
                <a:cs typeface="Times New Roman" panose="02020603050405020304" pitchFamily="18" charset="0"/>
              </a:rPr>
              <a:t>xe</a:t>
            </a:r>
            <a:r>
              <a:rPr lang="en-US" altLang="en-US" sz="4400" b="1" i="1" dirty="0" smtClean="0">
                <a:solidFill>
                  <a:srgbClr val="0070C0"/>
                </a:solidFill>
                <a:latin typeface="Times New Roman" panose="02020603050405020304" pitchFamily="18" charset="0"/>
                <a:cs typeface="Times New Roman" panose="02020603050405020304" pitchFamily="18" charset="0"/>
              </a:rPr>
              <a:t> </a:t>
            </a:r>
            <a:r>
              <a:rPr lang="en-US" altLang="en-US" sz="4400" b="1" i="1" dirty="0" err="1" smtClean="0">
                <a:solidFill>
                  <a:srgbClr val="0070C0"/>
                </a:solidFill>
                <a:latin typeface="Times New Roman" panose="02020603050405020304" pitchFamily="18" charset="0"/>
                <a:cs typeface="Times New Roman" panose="02020603050405020304" pitchFamily="18" charset="0"/>
              </a:rPr>
              <a:t>ngừng</a:t>
            </a:r>
            <a:r>
              <a:rPr lang="en-US" altLang="en-US" sz="4400" b="1" i="1" dirty="0" smtClean="0">
                <a:solidFill>
                  <a:srgbClr val="0070C0"/>
                </a:solidFill>
                <a:latin typeface="Times New Roman" panose="02020603050405020304" pitchFamily="18" charset="0"/>
                <a:cs typeface="Times New Roman" panose="02020603050405020304" pitchFamily="18" charset="0"/>
              </a:rPr>
              <a:t> quay </a:t>
            </a:r>
            <a:r>
              <a:rPr lang="en-US" altLang="en-US" sz="4400" b="1" i="1" dirty="0" err="1" smtClean="0">
                <a:solidFill>
                  <a:srgbClr val="0070C0"/>
                </a:solidFill>
                <a:latin typeface="Times New Roman" panose="02020603050405020304" pitchFamily="18" charset="0"/>
                <a:cs typeface="Times New Roman" panose="02020603050405020304" pitchFamily="18" charset="0"/>
              </a:rPr>
              <a:t>trượt</a:t>
            </a:r>
            <a:r>
              <a:rPr lang="en-US" altLang="en-US" sz="4400" b="1" i="1" dirty="0" smtClean="0">
                <a:solidFill>
                  <a:srgbClr val="0070C0"/>
                </a:solidFill>
                <a:latin typeface="Times New Roman" panose="02020603050405020304" pitchFamily="18" charset="0"/>
                <a:cs typeface="Times New Roman" panose="02020603050405020304" pitchFamily="18" charset="0"/>
              </a:rPr>
              <a:t> </a:t>
            </a:r>
            <a:r>
              <a:rPr lang="en-US" altLang="en-US" sz="4400" b="1" i="1" dirty="0" err="1" smtClean="0">
                <a:solidFill>
                  <a:srgbClr val="0070C0"/>
                </a:solidFill>
                <a:latin typeface="Times New Roman" panose="02020603050405020304" pitchFamily="18" charset="0"/>
                <a:cs typeface="Times New Roman" panose="02020603050405020304" pitchFamily="18" charset="0"/>
              </a:rPr>
              <a:t>trên</a:t>
            </a:r>
            <a:r>
              <a:rPr lang="en-US" altLang="en-US" sz="4400" b="1" i="1" dirty="0" smtClean="0">
                <a:solidFill>
                  <a:srgbClr val="0070C0"/>
                </a:solidFill>
                <a:latin typeface="Times New Roman" panose="02020603050405020304" pitchFamily="18" charset="0"/>
                <a:cs typeface="Times New Roman" panose="02020603050405020304" pitchFamily="18" charset="0"/>
              </a:rPr>
              <a:t> </a:t>
            </a:r>
            <a:r>
              <a:rPr lang="en-US" altLang="en-US" sz="4400" b="1" i="1" dirty="0" err="1" smtClean="0">
                <a:solidFill>
                  <a:srgbClr val="0070C0"/>
                </a:solidFill>
                <a:latin typeface="Times New Roman" panose="02020603050405020304" pitchFamily="18" charset="0"/>
                <a:cs typeface="Times New Roman" panose="02020603050405020304" pitchFamily="18" charset="0"/>
              </a:rPr>
              <a:t>mặt</a:t>
            </a:r>
            <a:r>
              <a:rPr lang="en-US" altLang="en-US" sz="4400" b="1" i="1" dirty="0" smtClean="0">
                <a:solidFill>
                  <a:srgbClr val="0070C0"/>
                </a:solidFill>
                <a:latin typeface="Times New Roman" panose="02020603050405020304" pitchFamily="18" charset="0"/>
                <a:cs typeface="Times New Roman" panose="02020603050405020304" pitchFamily="18" charset="0"/>
              </a:rPr>
              <a:t> </a:t>
            </a:r>
            <a:r>
              <a:rPr lang="en-US" altLang="en-US" sz="4400" b="1" i="1" dirty="0" err="1" smtClean="0">
                <a:solidFill>
                  <a:srgbClr val="0070C0"/>
                </a:solidFill>
                <a:latin typeface="Times New Roman" panose="02020603050405020304" pitchFamily="18" charset="0"/>
                <a:cs typeface="Times New Roman" panose="02020603050405020304" pitchFamily="18" charset="0"/>
              </a:rPr>
              <a:t>đường</a:t>
            </a:r>
            <a:r>
              <a:rPr lang="en-US" altLang="en-US" sz="4400" b="1" i="1" dirty="0" smtClean="0">
                <a:solidFill>
                  <a:srgbClr val="0070C0"/>
                </a:solidFill>
                <a:latin typeface="Times New Roman" panose="02020603050405020304" pitchFamily="18" charset="0"/>
                <a:cs typeface="Times New Roman" panose="02020603050405020304" pitchFamily="18" charset="0"/>
              </a:rPr>
              <a:t> </a:t>
            </a:r>
            <a:r>
              <a:rPr lang="en-US" altLang="en-US" sz="4400" b="1" i="1" dirty="0" err="1" smtClean="0">
                <a:solidFill>
                  <a:srgbClr val="0070C0"/>
                </a:solidFill>
                <a:latin typeface="Times New Roman" panose="02020603050405020304" pitchFamily="18" charset="0"/>
                <a:cs typeface="Times New Roman" panose="02020603050405020304" pitchFamily="18" charset="0"/>
              </a:rPr>
              <a:t>khi</a:t>
            </a:r>
            <a:r>
              <a:rPr lang="en-US" altLang="en-US" sz="4400" b="1" i="1" dirty="0" smtClean="0">
                <a:solidFill>
                  <a:srgbClr val="0070C0"/>
                </a:solidFill>
                <a:latin typeface="Times New Roman" panose="02020603050405020304" pitchFamily="18" charset="0"/>
                <a:cs typeface="Times New Roman" panose="02020603050405020304" pitchFamily="18" charset="0"/>
              </a:rPr>
              <a:t> </a:t>
            </a:r>
            <a:r>
              <a:rPr lang="en-US" altLang="en-US" sz="4400" b="1" i="1" dirty="0" err="1" smtClean="0">
                <a:solidFill>
                  <a:srgbClr val="0070C0"/>
                </a:solidFill>
                <a:latin typeface="Times New Roman" panose="02020603050405020304" pitchFamily="18" charset="0"/>
                <a:cs typeface="Times New Roman" panose="02020603050405020304" pitchFamily="18" charset="0"/>
              </a:rPr>
              <a:t>thắng</a:t>
            </a:r>
            <a:r>
              <a:rPr lang="en-US" altLang="en-US" sz="4400" b="1" i="1" dirty="0" smtClean="0">
                <a:solidFill>
                  <a:srgbClr val="0070C0"/>
                </a:solidFill>
                <a:latin typeface="Times New Roman" panose="02020603050405020304" pitchFamily="18" charset="0"/>
                <a:cs typeface="Times New Roman" panose="02020603050405020304" pitchFamily="18" charset="0"/>
              </a:rPr>
              <a:t> </a:t>
            </a:r>
            <a:r>
              <a:rPr lang="en-US" altLang="en-US" sz="4400" b="1" i="1" dirty="0" err="1" smtClean="0">
                <a:solidFill>
                  <a:srgbClr val="0070C0"/>
                </a:solidFill>
                <a:latin typeface="Times New Roman" panose="02020603050405020304" pitchFamily="18" charset="0"/>
                <a:cs typeface="Times New Roman" panose="02020603050405020304" pitchFamily="18" charset="0"/>
              </a:rPr>
              <a:t>mạnh</a:t>
            </a:r>
            <a:r>
              <a:rPr lang="en-US" altLang="en-US" sz="4400" b="1" i="1" dirty="0" smtClean="0">
                <a:solidFill>
                  <a:srgbClr val="0070C0"/>
                </a:solidFill>
                <a:latin typeface="Times New Roman" panose="02020603050405020304" pitchFamily="18" charset="0"/>
                <a:cs typeface="Times New Roman" panose="02020603050405020304" pitchFamily="18" charset="0"/>
              </a:rPr>
              <a:t>.</a:t>
            </a:r>
          </a:p>
          <a:p>
            <a:pPr>
              <a:spcBef>
                <a:spcPct val="50000"/>
              </a:spcBef>
            </a:pPr>
            <a:r>
              <a:rPr lang="en-US" sz="4400" b="1" i="1" dirty="0" smtClean="0">
                <a:solidFill>
                  <a:srgbClr val="0070C0"/>
                </a:solidFill>
                <a:latin typeface="Times New Roman" panose="02020603050405020304" pitchFamily="18" charset="0"/>
                <a:cs typeface="Times New Roman" panose="02020603050405020304" pitchFamily="18" charset="0"/>
              </a:rPr>
              <a:t>- </a:t>
            </a:r>
            <a:r>
              <a:rPr lang="en-US" sz="4400" b="1" i="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Trượt</a:t>
            </a:r>
            <a:r>
              <a:rPr lang="en-US" sz="4400" b="1" i="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tuyết</a:t>
            </a:r>
            <a:r>
              <a:rPr lang="en-US" sz="4400" b="1" i="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8043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219" name="Text Box 11"/>
          <p:cNvSpPr txBox="1">
            <a:spLocks noChangeArrowheads="1"/>
          </p:cNvSpPr>
          <p:nvPr/>
        </p:nvSpPr>
        <p:spPr bwMode="auto">
          <a:xfrm>
            <a:off x="785611" y="304800"/>
            <a:ext cx="68343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fontAlgn="base">
              <a:spcBef>
                <a:spcPct val="0"/>
              </a:spcBef>
              <a:spcAft>
                <a:spcPct val="0"/>
              </a:spcAft>
              <a:buNone/>
            </a:pPr>
            <a:r>
              <a:rPr lang="en-US" altLang="en-US" b="1" u="sng" smtClean="0">
                <a:solidFill>
                  <a:srgbClr val="000000"/>
                </a:solidFill>
                <a:latin typeface="Times New Roman" panose="02020603050405020304" pitchFamily="18" charset="0"/>
                <a:cs typeface="Times New Roman" panose="02020603050405020304" pitchFamily="18" charset="0"/>
              </a:rPr>
              <a:t>C1</a:t>
            </a:r>
            <a:r>
              <a:rPr lang="en-US" altLang="en-US" sz="3600" b="1" smtClean="0">
                <a:solidFill>
                  <a:srgbClr val="000000"/>
                </a:solidFill>
                <a:latin typeface="Times New Roman" panose="02020603050405020304" pitchFamily="18" charset="0"/>
                <a:cs typeface="Times New Roman" panose="02020603050405020304" pitchFamily="18" charset="0"/>
              </a:rPr>
              <a:t>: Hãy </a:t>
            </a:r>
            <a:r>
              <a:rPr lang="en-US" altLang="en-US" sz="3600" b="1">
                <a:solidFill>
                  <a:srgbClr val="000000"/>
                </a:solidFill>
                <a:latin typeface="Times New Roman" panose="02020603050405020304" pitchFamily="18" charset="0"/>
                <a:cs typeface="Times New Roman" panose="02020603050405020304" pitchFamily="18" charset="0"/>
              </a:rPr>
              <a:t>tìm thêm ví dụ về lực ma sát trượt trong đời sống kĩ thuật </a:t>
            </a:r>
          </a:p>
        </p:txBody>
      </p:sp>
    </p:spTree>
    <p:extLst>
      <p:ext uri="{BB962C8B-B14F-4D97-AF65-F5344CB8AC3E}">
        <p14:creationId xmlns:p14="http://schemas.microsoft.com/office/powerpoint/2010/main" val="386482061"/>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0614" y="3862388"/>
            <a:ext cx="4463111" cy="2617132"/>
            <a:chOff x="1251889" y="4249738"/>
            <a:chExt cx="4463111" cy="2617132"/>
          </a:xfrm>
        </p:grpSpPr>
        <p:sp>
          <p:nvSpPr>
            <p:cNvPr id="4" name="Text Box 11"/>
            <p:cNvSpPr txBox="1">
              <a:spLocks noChangeArrowheads="1"/>
            </p:cNvSpPr>
            <p:nvPr/>
          </p:nvSpPr>
          <p:spPr bwMode="auto">
            <a:xfrm>
              <a:off x="1251889" y="6343650"/>
              <a:ext cx="44631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0" fontAlgn="base" hangingPunct="0">
                <a:spcBef>
                  <a:spcPct val="50000"/>
                </a:spcBef>
                <a:spcAft>
                  <a:spcPct val="0"/>
                </a:spcAft>
                <a:buClrTx/>
                <a:buSzTx/>
                <a:buNone/>
              </a:pPr>
              <a:r>
                <a:rPr lang="en-US" altLang="en-US" sz="2800" b="1" dirty="0">
                  <a:solidFill>
                    <a:srgbClr val="00B050"/>
                  </a:solidFill>
                  <a:latin typeface="Times New Roman" panose="02020603050405020304" pitchFamily="18" charset="0"/>
                  <a:cs typeface="Arial" panose="020B0604020202020204" pitchFamily="34" charset="0"/>
                </a:rPr>
                <a:t>c. </a:t>
              </a:r>
              <a:r>
                <a:rPr lang="en-US" altLang="en-US" sz="2800" b="1" dirty="0" err="1">
                  <a:solidFill>
                    <a:srgbClr val="00B050"/>
                  </a:solidFill>
                  <a:latin typeface="Times New Roman" panose="02020603050405020304" pitchFamily="18" charset="0"/>
                  <a:cs typeface="Arial" panose="020B0604020202020204" pitchFamily="34" charset="0"/>
                </a:rPr>
                <a:t>Thanh</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trượt</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và</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mặt</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băng</a:t>
              </a:r>
              <a:endParaRPr lang="en-US" altLang="en-US" sz="2800" b="1" dirty="0">
                <a:solidFill>
                  <a:srgbClr val="00B050"/>
                </a:solidFill>
                <a:latin typeface="Times New Roman" panose="02020603050405020304" pitchFamily="18" charset="0"/>
                <a:cs typeface="Arial" panose="020B0604020202020204" pitchFamily="34" charset="0"/>
              </a:endParaRPr>
            </a:p>
          </p:txBody>
        </p:sp>
        <p:pic>
          <p:nvPicPr>
            <p:cNvPr id="5" name="Picture 18" descr="CSSKI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49738"/>
              <a:ext cx="41084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20"/>
          <p:cNvSpPr>
            <a:spLocks noChangeArrowheads="1"/>
          </p:cNvSpPr>
          <p:nvPr/>
        </p:nvSpPr>
        <p:spPr bwMode="auto">
          <a:xfrm>
            <a:off x="1524001" y="565067"/>
            <a:ext cx="8816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3600" b="1" dirty="0" err="1">
                <a:solidFill>
                  <a:srgbClr val="0070C0"/>
                </a:solidFill>
                <a:latin typeface="Times New Roman" panose="02020603050405020304" pitchFamily="18" charset="0"/>
                <a:cs typeface="Arial" panose="020B0604020202020204" pitchFamily="34" charset="0"/>
              </a:rPr>
              <a:t>Lực</a:t>
            </a:r>
            <a:r>
              <a:rPr lang="en-US" altLang="en-US" sz="3600" b="1" dirty="0">
                <a:solidFill>
                  <a:srgbClr val="0070C0"/>
                </a:solidFill>
                <a:latin typeface="Times New Roman" panose="02020603050405020304" pitchFamily="18" charset="0"/>
                <a:cs typeface="Arial" panose="020B0604020202020204" pitchFamily="34" charset="0"/>
              </a:rPr>
              <a:t> ma </a:t>
            </a:r>
            <a:r>
              <a:rPr lang="en-US" altLang="en-US" sz="3600" b="1" dirty="0" err="1">
                <a:solidFill>
                  <a:srgbClr val="0070C0"/>
                </a:solidFill>
                <a:latin typeface="Times New Roman" panose="02020603050405020304" pitchFamily="18" charset="0"/>
                <a:cs typeface="Arial" panose="020B0604020202020204" pitchFamily="34" charset="0"/>
              </a:rPr>
              <a:t>sát</a:t>
            </a:r>
            <a:r>
              <a:rPr lang="en-US" altLang="en-US" sz="3600" b="1" dirty="0">
                <a:solidFill>
                  <a:srgbClr val="0070C0"/>
                </a:solidFill>
                <a:latin typeface="Times New Roman" panose="02020603050405020304" pitchFamily="18" charset="0"/>
                <a:cs typeface="Arial" panose="020B0604020202020204" pitchFamily="34" charset="0"/>
              </a:rPr>
              <a:t> </a:t>
            </a:r>
            <a:r>
              <a:rPr lang="en-US" altLang="en-US" sz="3600" b="1" dirty="0" err="1">
                <a:solidFill>
                  <a:srgbClr val="0070C0"/>
                </a:solidFill>
                <a:latin typeface="Times New Roman" panose="02020603050405020304" pitchFamily="18" charset="0"/>
                <a:cs typeface="Arial" panose="020B0604020202020204" pitchFamily="34" charset="0"/>
              </a:rPr>
              <a:t>trượt</a:t>
            </a:r>
            <a:r>
              <a:rPr lang="en-US" altLang="en-US" sz="3600" b="1" dirty="0">
                <a:solidFill>
                  <a:srgbClr val="0070C0"/>
                </a:solidFill>
                <a:latin typeface="Times New Roman" panose="02020603050405020304" pitchFamily="18" charset="0"/>
                <a:cs typeface="Arial" panose="020B0604020202020204" pitchFamily="34" charset="0"/>
              </a:rPr>
              <a:t> </a:t>
            </a:r>
            <a:r>
              <a:rPr lang="en-US" altLang="en-US" sz="3600" b="1" dirty="0" err="1">
                <a:solidFill>
                  <a:srgbClr val="0070C0"/>
                </a:solidFill>
                <a:latin typeface="Times New Roman" panose="02020603050405020304" pitchFamily="18" charset="0"/>
                <a:cs typeface="Arial" panose="020B0604020202020204" pitchFamily="34" charset="0"/>
              </a:rPr>
              <a:t>trong</a:t>
            </a:r>
            <a:r>
              <a:rPr lang="en-US" altLang="en-US" sz="3600" b="1" dirty="0">
                <a:solidFill>
                  <a:srgbClr val="0070C0"/>
                </a:solidFill>
                <a:latin typeface="Times New Roman" panose="02020603050405020304" pitchFamily="18" charset="0"/>
                <a:cs typeface="Arial" panose="020B0604020202020204" pitchFamily="34" charset="0"/>
              </a:rPr>
              <a:t> </a:t>
            </a:r>
            <a:r>
              <a:rPr lang="en-US" altLang="en-US" sz="3600" b="1" dirty="0" err="1">
                <a:solidFill>
                  <a:srgbClr val="0070C0"/>
                </a:solidFill>
                <a:latin typeface="Times New Roman" panose="02020603050405020304" pitchFamily="18" charset="0"/>
                <a:cs typeface="Arial" panose="020B0604020202020204" pitchFamily="34" charset="0"/>
              </a:rPr>
              <a:t>đời</a:t>
            </a:r>
            <a:r>
              <a:rPr lang="en-US" altLang="en-US" sz="3600" b="1" dirty="0">
                <a:solidFill>
                  <a:srgbClr val="0070C0"/>
                </a:solidFill>
                <a:latin typeface="Times New Roman" panose="02020603050405020304" pitchFamily="18" charset="0"/>
                <a:cs typeface="Arial" panose="020B0604020202020204" pitchFamily="34" charset="0"/>
              </a:rPr>
              <a:t> </a:t>
            </a:r>
            <a:r>
              <a:rPr lang="en-US" altLang="en-US" sz="3600" b="1" dirty="0" err="1">
                <a:solidFill>
                  <a:srgbClr val="0070C0"/>
                </a:solidFill>
                <a:latin typeface="Times New Roman" panose="02020603050405020304" pitchFamily="18" charset="0"/>
                <a:cs typeface="Arial" panose="020B0604020202020204" pitchFamily="34" charset="0"/>
              </a:rPr>
              <a:t>sống</a:t>
            </a:r>
            <a:r>
              <a:rPr lang="en-US" altLang="en-US" sz="3600" b="1" dirty="0">
                <a:solidFill>
                  <a:srgbClr val="0070C0"/>
                </a:solidFill>
                <a:latin typeface="Times New Roman" panose="02020603050405020304" pitchFamily="18" charset="0"/>
                <a:cs typeface="Arial" panose="020B0604020202020204" pitchFamily="34" charset="0"/>
              </a:rPr>
              <a:t> </a:t>
            </a:r>
            <a:r>
              <a:rPr lang="en-US" altLang="en-US" sz="3600" b="1" dirty="0" err="1">
                <a:solidFill>
                  <a:srgbClr val="0070C0"/>
                </a:solidFill>
                <a:latin typeface="Times New Roman" panose="02020603050405020304" pitchFamily="18" charset="0"/>
                <a:cs typeface="Arial" panose="020B0604020202020204" pitchFamily="34" charset="0"/>
              </a:rPr>
              <a:t>và</a:t>
            </a:r>
            <a:r>
              <a:rPr lang="en-US" altLang="en-US" sz="3600" b="1" dirty="0">
                <a:solidFill>
                  <a:srgbClr val="0070C0"/>
                </a:solidFill>
                <a:latin typeface="Times New Roman" panose="02020603050405020304" pitchFamily="18" charset="0"/>
                <a:cs typeface="Arial" panose="020B0604020202020204" pitchFamily="34" charset="0"/>
              </a:rPr>
              <a:t> </a:t>
            </a:r>
            <a:r>
              <a:rPr lang="en-US" altLang="en-US" sz="3600" b="1" dirty="0" err="1">
                <a:solidFill>
                  <a:srgbClr val="0070C0"/>
                </a:solidFill>
                <a:latin typeface="Times New Roman" panose="02020603050405020304" pitchFamily="18" charset="0"/>
                <a:cs typeface="Arial" panose="020B0604020202020204" pitchFamily="34" charset="0"/>
              </a:rPr>
              <a:t>kĩ</a:t>
            </a:r>
            <a:r>
              <a:rPr lang="en-US" altLang="en-US" sz="3600" b="1" dirty="0">
                <a:solidFill>
                  <a:srgbClr val="0070C0"/>
                </a:solidFill>
                <a:latin typeface="Times New Roman" panose="02020603050405020304" pitchFamily="18" charset="0"/>
                <a:cs typeface="Arial" panose="020B0604020202020204" pitchFamily="34" charset="0"/>
              </a:rPr>
              <a:t> </a:t>
            </a:r>
            <a:r>
              <a:rPr lang="en-US" altLang="en-US" sz="3600" b="1" dirty="0" err="1">
                <a:solidFill>
                  <a:srgbClr val="0070C0"/>
                </a:solidFill>
                <a:latin typeface="Times New Roman" panose="02020603050405020304" pitchFamily="18" charset="0"/>
                <a:cs typeface="Arial" panose="020B0604020202020204" pitchFamily="34" charset="0"/>
              </a:rPr>
              <a:t>thuật</a:t>
            </a:r>
            <a:r>
              <a:rPr lang="en-US" altLang="en-US" sz="3600" b="1" dirty="0">
                <a:solidFill>
                  <a:srgbClr val="0070C0"/>
                </a:solidFill>
                <a:latin typeface="Times New Roman" panose="02020603050405020304" pitchFamily="18" charset="0"/>
                <a:cs typeface="Arial" panose="020B0604020202020204" pitchFamily="34" charset="0"/>
              </a:rPr>
              <a:t>:</a:t>
            </a:r>
          </a:p>
        </p:txBody>
      </p:sp>
      <p:grpSp>
        <p:nvGrpSpPr>
          <p:cNvPr id="7" name="Group 6"/>
          <p:cNvGrpSpPr/>
          <p:nvPr/>
        </p:nvGrpSpPr>
        <p:grpSpPr>
          <a:xfrm>
            <a:off x="1568215" y="1502535"/>
            <a:ext cx="4292600" cy="2196446"/>
            <a:chOff x="1524000" y="2133600"/>
            <a:chExt cx="4292600" cy="2196446"/>
          </a:xfrm>
        </p:grpSpPr>
        <p:pic>
          <p:nvPicPr>
            <p:cNvPr id="8" name="Picture 14" descr="Kết quả hình ảnh cho đá mài d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429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5"/>
            <p:cNvSpPr>
              <a:spLocks noChangeArrowheads="1"/>
            </p:cNvSpPr>
            <p:nvPr/>
          </p:nvSpPr>
          <p:spPr bwMode="auto">
            <a:xfrm>
              <a:off x="1676400" y="3806826"/>
              <a:ext cx="3741738"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a:t>
              </a:r>
              <a:r>
                <a:rPr lang="en-US" sz="2800" b="1" dirty="0">
                  <a:solidFill>
                    <a:srgbClr val="00B050"/>
                  </a:solidFill>
                  <a:latin typeface="Times New Roman" pitchFamily="18" charset="0"/>
                  <a:cs typeface="Times New Roman" pitchFamily="18" charset="0"/>
                </a:rPr>
                <a:t>a. </a:t>
              </a:r>
              <a:r>
                <a:rPr lang="en-US" sz="2800" b="1" dirty="0" err="1">
                  <a:solidFill>
                    <a:srgbClr val="00B050"/>
                  </a:solidFill>
                  <a:latin typeface="Times New Roman" pitchFamily="18" charset="0"/>
                  <a:cs typeface="Times New Roman" pitchFamily="18" charset="0"/>
                </a:rPr>
                <a:t>Lưỡi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dao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và</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đá</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mài</a:t>
              </a:r>
              <a:endParaRPr lang="en-US" sz="2800" b="1" dirty="0">
                <a:solidFill>
                  <a:srgbClr val="00B050"/>
                </a:solidFill>
                <a:latin typeface="Times New Roman" pitchFamily="18" charset="0"/>
                <a:cs typeface="Times New Roman" pitchFamily="18" charset="0"/>
              </a:endParaRPr>
            </a:p>
          </p:txBody>
        </p:sp>
      </p:grpSp>
      <p:cxnSp>
        <p:nvCxnSpPr>
          <p:cNvPr id="10" name="Straight Connector 9"/>
          <p:cNvCxnSpPr/>
          <p:nvPr/>
        </p:nvCxnSpPr>
        <p:spPr>
          <a:xfrm>
            <a:off x="2682875" y="3806825"/>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25"/>
          <p:cNvSpPr>
            <a:spLocks noChangeArrowheads="1"/>
          </p:cNvSpPr>
          <p:nvPr/>
        </p:nvSpPr>
        <p:spPr bwMode="auto">
          <a:xfrm>
            <a:off x="6629400" y="3822701"/>
            <a:ext cx="3741738"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prstClr val="black"/>
                </a:solidFill>
                <a:latin typeface="Trebuchet MS"/>
              </a:rPr>
              <a:t> </a:t>
            </a:r>
          </a:p>
        </p:txBody>
      </p:sp>
      <p:grpSp>
        <p:nvGrpSpPr>
          <p:cNvPr id="12" name="Group 11"/>
          <p:cNvGrpSpPr/>
          <p:nvPr/>
        </p:nvGrpSpPr>
        <p:grpSpPr>
          <a:xfrm>
            <a:off x="6607175" y="1551434"/>
            <a:ext cx="4191000" cy="2196445"/>
            <a:chOff x="6477000" y="2133601"/>
            <a:chExt cx="4191000" cy="2196445"/>
          </a:xfrm>
        </p:grpSpPr>
        <p:pic>
          <p:nvPicPr>
            <p:cNvPr id="13" name="Picture 2" descr="http://hstatic.net/418/1000070418/10/2016/4-1/carpenter_lathe_carving_h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33601"/>
              <a:ext cx="41910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6705600" y="3806826"/>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2800" b="1" dirty="0">
                  <a:solidFill>
                    <a:srgbClr val="00B050"/>
                  </a:solidFill>
                  <a:latin typeface="Times New Roman" panose="02020603050405020304" pitchFamily="18" charset="0"/>
                  <a:cs typeface="Arial" panose="020B0604020202020204" pitchFamily="34" charset="0"/>
                </a:rPr>
                <a:t>b. </a:t>
              </a:r>
              <a:r>
                <a:rPr lang="en-US" altLang="en-US" sz="2800" b="1" dirty="0" err="1">
                  <a:solidFill>
                    <a:srgbClr val="00B050"/>
                  </a:solidFill>
                  <a:latin typeface="Times New Roman" panose="02020603050405020304" pitchFamily="18" charset="0"/>
                  <a:cs typeface="Arial" panose="020B0604020202020204" pitchFamily="34" charset="0"/>
                </a:rPr>
                <a:t>Thanh</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gỗ</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và</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dao</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tiện</a:t>
              </a:r>
              <a:r>
                <a:rPr lang="en-US" altLang="en-US" sz="2800" b="1" dirty="0">
                  <a:solidFill>
                    <a:srgbClr val="00B050"/>
                  </a:solidFill>
                  <a:latin typeface="Times New Roman" panose="02020603050405020304" pitchFamily="18" charset="0"/>
                  <a:cs typeface="Arial" panose="020B0604020202020204" pitchFamily="34" charset="0"/>
                </a:rPr>
                <a:t> </a:t>
              </a:r>
              <a:endParaRPr lang="en-US" altLang="en-US" sz="2800" dirty="0">
                <a:solidFill>
                  <a:srgbClr val="00B050"/>
                </a:solidFill>
                <a:latin typeface="Times New Roman" panose="02020603050405020304" pitchFamily="18" charset="0"/>
                <a:cs typeface="Arial" panose="020B0604020202020204" pitchFamily="34" charset="0"/>
              </a:endParaRPr>
            </a:p>
          </p:txBody>
        </p:sp>
      </p:grpSp>
      <p:grpSp>
        <p:nvGrpSpPr>
          <p:cNvPr id="15" name="Group 14"/>
          <p:cNvGrpSpPr/>
          <p:nvPr/>
        </p:nvGrpSpPr>
        <p:grpSpPr>
          <a:xfrm>
            <a:off x="6336405" y="3946526"/>
            <a:ext cx="5061397" cy="2532994"/>
            <a:chOff x="6271318" y="4378326"/>
            <a:chExt cx="5061397" cy="2532994"/>
          </a:xfrm>
        </p:grpSpPr>
        <p:pic>
          <p:nvPicPr>
            <p:cNvPr id="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378326"/>
              <a:ext cx="4038600"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1"/>
            <p:cNvSpPr txBox="1">
              <a:spLocks noChangeArrowheads="1"/>
            </p:cNvSpPr>
            <p:nvPr/>
          </p:nvSpPr>
          <p:spPr bwMode="auto">
            <a:xfrm>
              <a:off x="6271318" y="6388100"/>
              <a:ext cx="50613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0" fontAlgn="base" hangingPunct="0">
                <a:spcBef>
                  <a:spcPct val="50000"/>
                </a:spcBef>
                <a:spcAft>
                  <a:spcPct val="0"/>
                </a:spcAft>
                <a:buClrTx/>
                <a:buSzTx/>
                <a:buNone/>
              </a:pPr>
              <a:r>
                <a:rPr lang="en-US" altLang="en-US" sz="2800" b="1" dirty="0">
                  <a:solidFill>
                    <a:srgbClr val="00B050"/>
                  </a:solidFill>
                  <a:latin typeface="Times New Roman" panose="02020603050405020304" pitchFamily="18" charset="0"/>
                  <a:cs typeface="Arial" panose="020B0604020202020204" pitchFamily="34" charset="0"/>
                </a:rPr>
                <a:t>d. </a:t>
              </a:r>
              <a:r>
                <a:rPr lang="en-US" altLang="en-US" sz="2800" b="1" dirty="0" err="1">
                  <a:solidFill>
                    <a:srgbClr val="00B050"/>
                  </a:solidFill>
                  <a:latin typeface="Times New Roman" panose="02020603050405020304" pitchFamily="18" charset="0"/>
                  <a:cs typeface="Arial" panose="020B0604020202020204" pitchFamily="34" charset="0"/>
                </a:rPr>
                <a:t>Dây</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curoa</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và</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bánh</a:t>
              </a:r>
              <a:r>
                <a:rPr lang="en-US" altLang="en-US" sz="2800" b="1" dirty="0">
                  <a:solidFill>
                    <a:srgbClr val="00B050"/>
                  </a:solidFill>
                  <a:latin typeface="Times New Roman" panose="02020603050405020304" pitchFamily="18" charset="0"/>
                  <a:cs typeface="Arial" panose="020B0604020202020204" pitchFamily="34" charset="0"/>
                </a:rPr>
                <a:t> </a:t>
              </a:r>
              <a:r>
                <a:rPr lang="en-US" altLang="en-US" sz="2800" b="1" dirty="0" err="1">
                  <a:solidFill>
                    <a:srgbClr val="00B050"/>
                  </a:solidFill>
                  <a:latin typeface="Times New Roman" panose="02020603050405020304" pitchFamily="18" charset="0"/>
                  <a:cs typeface="Arial" panose="020B0604020202020204" pitchFamily="34" charset="0"/>
                </a:rPr>
                <a:t>truyền</a:t>
              </a:r>
              <a:endParaRPr lang="en-US" altLang="en-US" sz="2800" b="1" dirty="0">
                <a:solidFill>
                  <a:srgbClr val="00B050"/>
                </a:solidFill>
                <a:latin typeface="Times New Roman" panose="02020603050405020304" pitchFamily="18" charset="0"/>
                <a:cs typeface="Arial" panose="020B0604020202020204" pitchFamily="34" charset="0"/>
              </a:endParaRPr>
            </a:p>
          </p:txBody>
        </p:sp>
      </p:grpSp>
      <p:sp>
        <p:nvSpPr>
          <p:cNvPr id="18" name="Rectangle 17"/>
          <p:cNvSpPr/>
          <p:nvPr/>
        </p:nvSpPr>
        <p:spPr>
          <a:xfrm>
            <a:off x="2682875" y="5105400"/>
            <a:ext cx="4603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Tree>
    <p:extLst>
      <p:ext uri="{BB962C8B-B14F-4D97-AF65-F5344CB8AC3E}">
        <p14:creationId xmlns:p14="http://schemas.microsoft.com/office/powerpoint/2010/main" val="3658161669"/>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53F27E-0B46-46B6-90B1-CCC605FA2B33}"/>
              </a:ext>
            </a:extLst>
          </p:cNvPr>
          <p:cNvSpPr txBox="1"/>
          <p:nvPr/>
        </p:nvSpPr>
        <p:spPr>
          <a:xfrm>
            <a:off x="83130" y="484917"/>
            <a:ext cx="12025744" cy="5724644"/>
          </a:xfrm>
          <a:prstGeom prst="rect">
            <a:avLst/>
          </a:prstGeom>
          <a:noFill/>
        </p:spPr>
        <p:txBody>
          <a:bodyPr wrap="square">
            <a:spAutoFit/>
          </a:bodyPr>
          <a:lstStyle/>
          <a:p>
            <a:pPr algn="just"/>
            <a:r>
              <a:rPr lang="en-US" altLang="en-US" sz="6000" b="1" i="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 </a:t>
            </a:r>
            <a:r>
              <a:rPr lang="vi-VN" sz="6000" b="1" i="0" dirty="0">
                <a:solidFill>
                  <a:srgbClr val="002060"/>
                </a:solidFill>
                <a:effectLst/>
                <a:latin typeface="Times New Roman" panose="02020603050405020304" pitchFamily="18" charset="0"/>
                <a:cs typeface="Times New Roman" panose="02020603050405020304" pitchFamily="18" charset="0"/>
              </a:rPr>
              <a:t>II. </a:t>
            </a:r>
            <a:r>
              <a:rPr lang="vi-VN" sz="6000" b="1" i="0" u="sng" dirty="0">
                <a:solidFill>
                  <a:srgbClr val="002060"/>
                </a:solidFill>
                <a:effectLst/>
                <a:latin typeface="Times New Roman" panose="02020603050405020304" pitchFamily="18" charset="0"/>
                <a:cs typeface="Times New Roman" panose="02020603050405020304" pitchFamily="18" charset="0"/>
              </a:rPr>
              <a:t>Lực ma </a:t>
            </a:r>
            <a:r>
              <a:rPr lang="vi-VN" sz="6000" b="1" i="0" u="sng">
                <a:solidFill>
                  <a:srgbClr val="002060"/>
                </a:solidFill>
                <a:effectLst/>
                <a:latin typeface="Times New Roman" panose="02020603050405020304" pitchFamily="18" charset="0"/>
                <a:cs typeface="Times New Roman" panose="02020603050405020304" pitchFamily="18" charset="0"/>
              </a:rPr>
              <a:t>sát </a:t>
            </a:r>
            <a:r>
              <a:rPr lang="vi-VN" sz="6000" b="1" i="0" u="sng" smtClean="0">
                <a:solidFill>
                  <a:srgbClr val="002060"/>
                </a:solidFill>
                <a:effectLst/>
                <a:latin typeface="Times New Roman" panose="02020603050405020304" pitchFamily="18" charset="0"/>
                <a:cs typeface="Times New Roman" panose="02020603050405020304" pitchFamily="18" charset="0"/>
              </a:rPr>
              <a:t>nghỉ</a:t>
            </a:r>
            <a:r>
              <a:rPr lang="en-US" sz="6000" b="1" i="0" smtClean="0">
                <a:solidFill>
                  <a:srgbClr val="002060"/>
                </a:solidFill>
                <a:effectLst/>
                <a:latin typeface="Times New Roman" panose="02020603050405020304" pitchFamily="18" charset="0"/>
                <a:cs typeface="Times New Roman" panose="02020603050405020304" pitchFamily="18" charset="0"/>
              </a:rPr>
              <a:t>:</a:t>
            </a:r>
            <a:endParaRPr lang="vi-VN" sz="6000" b="1" i="0" dirty="0">
              <a:solidFill>
                <a:srgbClr val="002060"/>
              </a:solidFill>
              <a:effectLst/>
              <a:latin typeface="Times New Roman" panose="02020603050405020304" pitchFamily="18" charset="0"/>
              <a:cs typeface="Times New Roman" panose="02020603050405020304" pitchFamily="18" charset="0"/>
            </a:endParaRPr>
          </a:p>
          <a:p>
            <a:pPr algn="just"/>
            <a:r>
              <a:rPr lang="en-US" sz="6000" b="0" i="0" dirty="0">
                <a:solidFill>
                  <a:srgbClr val="333333"/>
                </a:solidFill>
                <a:effectLst/>
                <a:latin typeface="Times New Roman" panose="02020603050405020304" pitchFamily="18" charset="0"/>
                <a:cs typeface="Times New Roman" panose="02020603050405020304" pitchFamily="18" charset="0"/>
              </a:rPr>
              <a:t>	</a:t>
            </a:r>
            <a:r>
              <a:rPr lang="vi-VN" sz="6000" b="0" i="0" dirty="0">
                <a:solidFill>
                  <a:srgbClr val="333333"/>
                </a:solidFill>
                <a:effectLst/>
                <a:latin typeface="Times New Roman" panose="02020603050405020304" pitchFamily="18" charset="0"/>
                <a:cs typeface="Times New Roman" panose="02020603050405020304" pitchFamily="18" charset="0"/>
              </a:rPr>
              <a:t>Khi tác dụng vào vật một lực song song với mặt tiếp xúc nhưng vật chưa chuyển động thì mặt tiếp xúc đó tác dụng vào vật một </a:t>
            </a:r>
            <a:r>
              <a:rPr lang="vi-VN" sz="6000" b="1" i="0" dirty="0">
                <a:solidFill>
                  <a:srgbClr val="333333"/>
                </a:solidFill>
                <a:effectLst/>
                <a:latin typeface="Times New Roman" panose="02020603050405020304" pitchFamily="18" charset="0"/>
                <a:cs typeface="Times New Roman" panose="02020603050405020304" pitchFamily="18" charset="0"/>
              </a:rPr>
              <a:t>lực ma sát nghỉ </a:t>
            </a:r>
            <a:r>
              <a:rPr lang="vi-VN" sz="6000" b="0" i="0" dirty="0">
                <a:solidFill>
                  <a:srgbClr val="333333"/>
                </a:solidFill>
                <a:effectLst/>
                <a:latin typeface="Times New Roman" panose="02020603050405020304" pitchFamily="18" charset="0"/>
                <a:cs typeface="Times New Roman" panose="02020603050405020304" pitchFamily="18" charset="0"/>
              </a:rPr>
              <a:t>cân bằng với ngoại lực.</a:t>
            </a:r>
          </a:p>
        </p:txBody>
      </p:sp>
    </p:spTree>
    <p:extLst>
      <p:ext uri="{BB962C8B-B14F-4D97-AF65-F5344CB8AC3E}">
        <p14:creationId xmlns:p14="http://schemas.microsoft.com/office/powerpoint/2010/main" val="28931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935</Words>
  <Application>Microsoft Office PowerPoint</Application>
  <PresentationFormat>Custom</PresentationFormat>
  <Paragraphs>85</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PGD</dc:creator>
  <cp:lastModifiedBy>Admin</cp:lastModifiedBy>
  <cp:revision>50</cp:revision>
  <dcterms:created xsi:type="dcterms:W3CDTF">2021-12-22T09:03:10Z</dcterms:created>
  <dcterms:modified xsi:type="dcterms:W3CDTF">2025-05-20T08:36:11Z</dcterms:modified>
</cp:coreProperties>
</file>