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2" r:id="rId2"/>
    <p:sldMasterId id="2147483727" r:id="rId3"/>
  </p:sldMasterIdLst>
  <p:notesMasterIdLst>
    <p:notesMasterId r:id="rId45"/>
  </p:notesMasterIdLst>
  <p:sldIdLst>
    <p:sldId id="394" r:id="rId4"/>
    <p:sldId id="393" r:id="rId5"/>
    <p:sldId id="352" r:id="rId6"/>
    <p:sldId id="423" r:id="rId7"/>
    <p:sldId id="425" r:id="rId8"/>
    <p:sldId id="436" r:id="rId9"/>
    <p:sldId id="350" r:id="rId10"/>
    <p:sldId id="429" r:id="rId11"/>
    <p:sldId id="373" r:id="rId12"/>
    <p:sldId id="332" r:id="rId13"/>
    <p:sldId id="444" r:id="rId14"/>
    <p:sldId id="446" r:id="rId15"/>
    <p:sldId id="448" r:id="rId16"/>
    <p:sldId id="442" r:id="rId17"/>
    <p:sldId id="450" r:id="rId18"/>
    <p:sldId id="324" r:id="rId19"/>
    <p:sldId id="389" r:id="rId20"/>
    <p:sldId id="454" r:id="rId21"/>
    <p:sldId id="458" r:id="rId22"/>
    <p:sldId id="334" r:id="rId23"/>
    <p:sldId id="400" r:id="rId24"/>
    <p:sldId id="452" r:id="rId25"/>
    <p:sldId id="377" r:id="rId26"/>
    <p:sldId id="380" r:id="rId27"/>
    <p:sldId id="460" r:id="rId28"/>
    <p:sldId id="462" r:id="rId29"/>
    <p:sldId id="412" r:id="rId30"/>
    <p:sldId id="341" r:id="rId31"/>
    <p:sldId id="463" r:id="rId32"/>
    <p:sldId id="437" r:id="rId33"/>
    <p:sldId id="356" r:id="rId34"/>
    <p:sldId id="366" r:id="rId35"/>
    <p:sldId id="357" r:id="rId36"/>
    <p:sldId id="358" r:id="rId37"/>
    <p:sldId id="359" r:id="rId38"/>
    <p:sldId id="383" r:id="rId39"/>
    <p:sldId id="360" r:id="rId40"/>
    <p:sldId id="361" r:id="rId41"/>
    <p:sldId id="362" r:id="rId42"/>
    <p:sldId id="382" r:id="rId43"/>
    <p:sldId id="36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1"/>
    <a:srgbClr val="168836"/>
    <a:srgbClr val="4040F5"/>
    <a:srgbClr val="7F7FF8"/>
    <a:srgbClr val="E1F2FA"/>
    <a:srgbClr val="FEC407"/>
    <a:srgbClr val="FDC308"/>
    <a:srgbClr val="E4B3CC"/>
    <a:srgbClr val="C43D70"/>
    <a:srgbClr val="F37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1" d="100"/>
          <a:sy n="81" d="100"/>
        </p:scale>
        <p:origin x="-1038" y="426"/>
      </p:cViewPr>
      <p:guideLst>
        <p:guide orient="horz" pos="172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C4A62-41CF-4358-87D1-37070D0B03CE}" type="datetimeFigureOut">
              <a:rPr lang="en-US" smtClean="0"/>
              <a:pPr/>
              <a:t>29/2/2024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40811-B04F-45FF-BCEC-810A969B7BE7}" type="slidenum">
              <a:rPr lang="en-US" smtClean="0"/>
              <a:pPr/>
              <a:t>‹#›</a:t>
            </a:fld>
            <a:endParaRPr lang="en-US"/>
          </a:p>
        </p:txBody>
      </p:sp>
    </p:spTree>
    <p:extLst>
      <p:ext uri="{BB962C8B-B14F-4D97-AF65-F5344CB8AC3E}">
        <p14:creationId xmlns:p14="http://schemas.microsoft.com/office/powerpoint/2010/main" val="174354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solidFill>
                  <a:prstClr val="black"/>
                </a:solidFill>
              </a:rPr>
              <a:pPr/>
              <a:t>12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56D514A-7DE3-497E-8999-C71F9095E31E}" type="slidenum">
              <a:rPr lang="en-US"/>
              <a:pPr/>
              <a:t>‹#›</a:t>
            </a:fld>
            <a:endParaRPr lang="en-US"/>
          </a:p>
        </p:txBody>
      </p:sp>
    </p:spTree>
    <p:extLst>
      <p:ext uri="{BB962C8B-B14F-4D97-AF65-F5344CB8AC3E}">
        <p14:creationId xmlns:p14="http://schemas.microsoft.com/office/powerpoint/2010/main" val="2388032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21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176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78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530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133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330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89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803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18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5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349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clusion">
    <p:spTree>
      <p:nvGrpSpPr>
        <p:cNvPr id="1" name=""/>
        <p:cNvGrpSpPr/>
        <p:nvPr/>
      </p:nvGrpSpPr>
      <p:grpSpPr>
        <a:xfrm>
          <a:off x="0" y="0"/>
          <a:ext cx="0" cy="0"/>
          <a:chOff x="0" y="0"/>
          <a:chExt cx="0" cy="0"/>
        </a:xfrm>
      </p:grpSpPr>
      <p:sp>
        <p:nvSpPr>
          <p:cNvPr id="3" name="Title"/>
          <p:cNvSpPr>
            <a:spLocks noGrp="1"/>
          </p:cNvSpPr>
          <p:nvPr>
            <p:ph type="title" idx="10" hasCustomPrompt="1"/>
          </p:nvPr>
        </p:nvSpPr>
        <p:spPr>
          <a:xfrm>
            <a:off x="1528063" y="2202720"/>
            <a:ext cx="3358262" cy="461665"/>
          </a:xfrm>
        </p:spPr>
        <p:txBody>
          <a:bodyPr vert="horz" wrap="square" lIns="91440" tIns="45720" rIns="91440" bIns="45720" anchor="t" anchorCtr="0">
            <a:noAutofit/>
          </a:bodyPr>
          <a:lstStyle>
            <a:lvl1pPr marL="0" marR="0" indent="0" algn="l" rtl="0" eaLnBrk="1" fontAlgn="auto" hangingPunct="1">
              <a:lnSpc>
                <a:spcPct val="100000"/>
              </a:lnSpc>
              <a:spcBef>
                <a:spcPts val="0"/>
              </a:spcBef>
              <a:spcAft>
                <a:spcPts val="0"/>
              </a:spcAft>
              <a:buFontTx/>
              <a:buNone/>
              <a:defRPr sz="1800" b="1" i="0" u="none" strike="noStrike" kern="1200" cap="none" spc="0" baseline="0">
                <a:solidFill>
                  <a:schemeClr val="tx1">
                    <a:lumMod val="100000"/>
                  </a:schemeClr>
                </a:solidFill>
                <a:latin typeface="Raleway SemiBold" panose="020B0703030101060003" pitchFamily="34" charset="-52"/>
                <a:ea typeface="Roboto Medium" panose="02000000000000000000" pitchFamily="2" charset="0"/>
                <a:cs typeface="Roboto Medium" panose="02000000000000000000" pitchFamily="2" charset="0"/>
                <a:sym typeface="Roboto" panose="02000000000000000000" pitchFamily="2" charset="0"/>
              </a:defRPr>
            </a:lvl1pPr>
          </a:lstStyle>
          <a:p>
            <a:r>
              <a:rPr lang="en-US"/>
              <a:t>Click to add title</a:t>
            </a:r>
            <a:endParaRPr lang="ru-RU" dirty="0"/>
          </a:p>
        </p:txBody>
      </p:sp>
      <p:sp>
        <p:nvSpPr>
          <p:cNvPr id="4" name="Text 1"/>
          <p:cNvSpPr>
            <a:spLocks noGrp="1"/>
          </p:cNvSpPr>
          <p:nvPr>
            <p:ph type="body" idx="11" hasCustomPrompt="1"/>
          </p:nvPr>
        </p:nvSpPr>
        <p:spPr>
          <a:xfrm>
            <a:off x="1547114" y="2757724"/>
            <a:ext cx="3157235" cy="1557602"/>
          </a:xfrm>
        </p:spPr>
        <p:txBody>
          <a:bodyPr vert="horz" wrap="square" lIns="91440" tIns="45720" rIns="91440" bIns="45720" anchor="t" anchorCtr="0">
            <a:noAutofit/>
          </a:bodyPr>
          <a:lstStyle>
            <a:lvl1pPr marL="0" marR="0" indent="0" algn="l" rtl="0" eaLnBrk="1" fontAlgn="auto" hangingPunct="1">
              <a:lnSpc>
                <a:spcPct val="133000"/>
              </a:lnSpc>
              <a:spcBef>
                <a:spcPts val="0"/>
              </a:spcBef>
              <a:spcAft>
                <a:spcPts val="1238"/>
              </a:spcAft>
              <a:buFontTx/>
              <a:buNone/>
              <a:defRPr sz="1200" b="0" i="0" u="none" strike="noStrike" kern="1200" cap="none" spc="0" baseline="0">
                <a:solidFill>
                  <a:schemeClr val="tx1">
                    <a:lumMod val="75000"/>
                    <a:lumOff val="25000"/>
                  </a:schemeClr>
                </a:solidFill>
                <a:latin typeface="Merriweather" panose="00000500000000000000" pitchFamily="2" charset="-52"/>
                <a:ea typeface="Open Sans" panose="020B0606030504020204" pitchFamily="34" charset="0"/>
                <a:cs typeface="Open Sans" panose="020B0606030504020204" pitchFamily="34" charset="0"/>
                <a:sym typeface="Open Sans" panose="020B0606030504020204" pitchFamily="34" charset="0"/>
              </a:defRPr>
            </a:lvl1pPr>
          </a:lstStyle>
          <a:p>
            <a:pPr lvl="0"/>
            <a:r>
              <a:rPr lang="en-US"/>
              <a:t>Click to add text</a:t>
            </a:r>
            <a:endParaRPr lang="ru-RU" dirty="0"/>
          </a:p>
        </p:txBody>
      </p:sp>
      <p:sp>
        <p:nvSpPr>
          <p:cNvPr id="5" name="Picture 1"/>
          <p:cNvSpPr>
            <a:spLocks noGrp="1"/>
          </p:cNvSpPr>
          <p:nvPr>
            <p:ph type="pic" sz="quarter" idx="12"/>
          </p:nvPr>
        </p:nvSpPr>
        <p:spPr>
          <a:xfrm>
            <a:off x="0" y="0"/>
            <a:ext cx="9144000" cy="6858000"/>
          </a:xfrm>
        </p:spPr>
        <p:txBody>
          <a:bodyPr/>
          <a:lstStyle/>
          <a:p>
            <a:r>
              <a:rPr lang="ru-RU" dirty="0"/>
              <a:t>Вставка рисунка</a:t>
            </a:r>
          </a:p>
        </p:txBody>
      </p:sp>
    </p:spTree>
    <p:custDataLst>
      <p:tags r:id="rId1"/>
    </p:custDataLst>
    <p:extLst>
      <p:ext uri="{BB962C8B-B14F-4D97-AF65-F5344CB8AC3E}">
        <p14:creationId xmlns:p14="http://schemas.microsoft.com/office/powerpoint/2010/main" val="2136003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D9B08A6-0427-48EA-8A42-A8097F8F1A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213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56D514A-7DE3-497E-8999-C71F9095E31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132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7F3066-FB85-4409-B134-43E88C104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961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0E31D9-8499-467B-B055-3179EEE71C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527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AAC5E4-9578-4D96-80AF-032D348662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29/2/2024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06ADE2-B205-4EF2-879B-24520B7E9F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10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9AFB7B6-5E67-4129-893F-55AFCC1E6A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643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9C59FF-3CF6-4EB3-8EE4-66B911C5A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429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866739-7B28-479E-B90E-99896040D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691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AD37BB-BB9F-41BE-A401-C5F335880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019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8C8948-7856-453C-956A-3F60B2975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0076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D0937E-53E4-4406-93F0-2F3562DB9C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252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412A2-9D8F-4700-9A27-43C51C6B6B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072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045632-5E32-4919-813B-D33711EAF2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54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EF673A-195C-472C-8168-4E1B3E629D21}" type="datetimeFigureOut">
              <a:rPr lang="en-US" smtClean="0"/>
              <a:pPr/>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EF673A-195C-472C-8168-4E1B3E629D21}" type="datetimeFigureOut">
              <a:rPr lang="en-US" smtClean="0"/>
              <a:pPr/>
              <a:t>29/2/2024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EF673A-195C-472C-8168-4E1B3E629D21}" type="datetimeFigureOut">
              <a:rPr lang="en-US" smtClean="0"/>
              <a:pPr/>
              <a:t>29/2/2024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29/2/2024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673A-195C-472C-8168-4E1B3E629D21}" type="datetimeFigureOut">
              <a:rPr lang="en-US" smtClean="0"/>
              <a:pPr/>
              <a:t>29/2/2024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E9ED-F6DC-429C-A318-7B2FCA582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F673A-195C-472C-8168-4E1B3E629D21}" type="datetimeFigureOut">
              <a:rPr lang="en-US" smtClean="0">
                <a:solidFill>
                  <a:prstClr val="black">
                    <a:tint val="75000"/>
                  </a:prstClr>
                </a:solidFill>
              </a:rPr>
              <a:pPr/>
              <a:t>29/2/2024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1E9ED-F6DC-429C-A318-7B2FCA582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3785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D6F02B-72D7-497F-ABA0-B941ACC7DA1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2800087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38.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nh truon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533400" y="1600200"/>
            <a:ext cx="8382000" cy="76200"/>
          </a:xfrm>
          <a:prstGeom prst="rect">
            <a:avLst/>
          </a:prstGeom>
          <a:solidFill>
            <a:srgbClr val="00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fontAlgn="base">
              <a:lnSpc>
                <a:spcPct val="90000"/>
              </a:lnSpc>
              <a:spcBef>
                <a:spcPct val="20000"/>
              </a:spcBef>
              <a:spcAft>
                <a:spcPct val="0"/>
              </a:spcAft>
            </a:pPr>
            <a:r>
              <a:rPr lang="en-US" sz="4800" b="1" smtClean="0">
                <a:solidFill>
                  <a:srgbClr val="FF0000"/>
                </a:solidFill>
                <a:latin typeface="Times New Roman" pitchFamily="18" charset="0"/>
              </a:rPr>
              <a:t>NHIỆT LIỆT CHÀO MỪNG QUÝ THẦY CÔ ĐẾN DỰ GIỜ VÀ THĂM LỚP</a:t>
            </a:r>
          </a:p>
        </p:txBody>
      </p:sp>
      <p:sp>
        <p:nvSpPr>
          <p:cNvPr id="2052" name="Rectangle 4"/>
          <p:cNvSpPr>
            <a:spLocks noChangeArrowheads="1"/>
          </p:cNvSpPr>
          <p:nvPr/>
        </p:nvSpPr>
        <p:spPr bwMode="auto">
          <a:xfrm>
            <a:off x="0" y="0"/>
            <a:ext cx="9144000" cy="10668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en-US" sz="4400" b="1" smtClean="0">
              <a:solidFill>
                <a:srgbClr val="000000"/>
              </a:solidFill>
              <a:latin typeface="Times New Roman" pitchFamily="18" charset="0"/>
            </a:endParaRPr>
          </a:p>
        </p:txBody>
      </p:sp>
      <p:pic>
        <p:nvPicPr>
          <p:cNvPr id="2053" name="Picture 5" descr="KITT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86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KITT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886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WordArt 7"/>
          <p:cNvSpPr>
            <a:spLocks noChangeArrowheads="1" noChangeShapeType="1" noTextEdit="1"/>
          </p:cNvSpPr>
          <p:nvPr/>
        </p:nvSpPr>
        <p:spPr bwMode="auto">
          <a:xfrm>
            <a:off x="584200" y="38100"/>
            <a:ext cx="8001000" cy="7810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kern="10" smtClean="0">
                <a:ln w="9525">
                  <a:solidFill>
                    <a:srgbClr val="00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THCS BÌNH HÒA</a:t>
            </a:r>
            <a:endParaRPr lang="en-US" sz="3600" kern="10" smtClean="0">
              <a:ln w="9525">
                <a:solidFill>
                  <a:srgbClr val="00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952527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7107"/>
                                        </p:tgtEl>
                                        <p:attrNameLst>
                                          <p:attrName>style.visibility</p:attrName>
                                        </p:attrNameLst>
                                      </p:cBhvr>
                                      <p:to>
                                        <p:strVal val="visible"/>
                                      </p:to>
                                    </p:set>
                                    <p:anim to="" calcmode="lin" valueType="num">
                                      <p:cBhvr>
                                        <p:cTn id="7" dur="1" fill="hold"/>
                                        <p:tgtEl>
                                          <p:spTgt spid="47107"/>
                                        </p:tgtEl>
                                        <p:attrNameLst>
                                          <p:attrName/>
                                        </p:attrNameLst>
                                      </p:cBhvr>
                                    </p:anim>
                                  </p:childTnLst>
                                </p:cTn>
                              </p:par>
                              <p:par>
                                <p:cTn id="8" presetID="20" presetClass="entr" presetSubtype="0" repeatCount="indefinite" fill="hold" grpId="0" nodeType="withEffect">
                                  <p:stCondLst>
                                    <p:cond delay="0"/>
                                  </p:stCondLst>
                                  <p:childTnLst>
                                    <p:set>
                                      <p:cBhvr>
                                        <p:cTn id="9" dur="1" fill="hold">
                                          <p:stCondLst>
                                            <p:cond delay="0"/>
                                          </p:stCondLst>
                                        </p:cTn>
                                        <p:tgtEl>
                                          <p:spTgt spid="47111"/>
                                        </p:tgtEl>
                                        <p:attrNameLst>
                                          <p:attrName>style.visibility</p:attrName>
                                        </p:attrNameLst>
                                      </p:cBhvr>
                                      <p:to>
                                        <p:strVal val="visible"/>
                                      </p:to>
                                    </p:set>
                                    <p:animEffect transition="in" filter="wedge">
                                      <p:cBhvr>
                                        <p:cTn id="10" dur="2000"/>
                                        <p:tgtEl>
                                          <p:spTgt spid="47111"/>
                                        </p:tgtEl>
                                      </p:cBhvr>
                                    </p:animEffect>
                                  </p:childTnLst>
                                  <p:subTnLst>
                                    <p:audio>
                                      <p:cMediaNode>
                                        <p:cTn display="0" masterRel="sameClick">
                                          <p:stCondLst>
                                            <p:cond evt="begin" delay="0">
                                              <p:tn val="8"/>
                                            </p:cond>
                                          </p:stCondLst>
                                          <p:endCondLst>
                                            <p:cond evt="onStopAudio" delay="0">
                                              <p:tgtEl>
                                                <p:sldTgt/>
                                              </p:tgtEl>
                                            </p:cond>
                                          </p:endCondLst>
                                        </p:cTn>
                                        <p:tgtEl>
                                          <p:sndTgt r:embed="rId2" name="loi dat nuoc goi 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471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203200"/>
            <a:ext cx="8745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400" b="1" dirty="0" smtClean="0">
                <a:solidFill>
                  <a:srgbClr val="339966"/>
                </a:solidFill>
              </a:rPr>
              <a:t>II .</a:t>
            </a:r>
            <a:r>
              <a:rPr lang="en-US" sz="2400" b="1" u="sng" dirty="0" smtClean="0">
                <a:solidFill>
                  <a:srgbClr val="339966"/>
                </a:solidFill>
              </a:rPr>
              <a:t>THÔNG SỐ  KỸ THUẬT CỦA ĐỒ DÙNG ĐIỆN TRONG </a:t>
            </a:r>
            <a:r>
              <a:rPr lang="en-US" sz="2400" b="1" u="sng" smtClean="0">
                <a:solidFill>
                  <a:srgbClr val="339966"/>
                </a:solidFill>
              </a:rPr>
              <a:t>GIA ĐÌNH:</a:t>
            </a:r>
            <a:endParaRPr lang="en-US" altLang="vi-VN" sz="2400" b="1" u="sng" dirty="0">
              <a:solidFill>
                <a:srgbClr val="339966"/>
              </a:solidFill>
            </a:endParaRPr>
          </a:p>
        </p:txBody>
      </p:sp>
    </p:spTree>
    <p:extLst>
      <p:ext uri="{BB962C8B-B14F-4D97-AF65-F5344CB8AC3E}">
        <p14:creationId xmlns:p14="http://schemas.microsoft.com/office/powerpoint/2010/main" val="321031955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ông nghệ 8 Bài 37: Phân loại và số liệu kỹ thuật của đồ dùng điện"/>
          <p:cNvPicPr>
            <a:picLocks noChangeAspect="1" noChangeArrowheads="1"/>
          </p:cNvPicPr>
          <p:nvPr/>
        </p:nvPicPr>
        <p:blipFill>
          <a:blip r:embed="rId3"/>
          <a:srcRect/>
          <a:stretch>
            <a:fillRect/>
          </a:stretch>
        </p:blipFill>
        <p:spPr bwMode="auto">
          <a:xfrm>
            <a:off x="0" y="0"/>
            <a:ext cx="3209925" cy="3581400"/>
          </a:xfrm>
          <a:prstGeom prst="rect">
            <a:avLst/>
          </a:prstGeom>
          <a:noFill/>
        </p:spPr>
      </p:pic>
      <p:pic>
        <p:nvPicPr>
          <p:cNvPr id="1032" name="Picture 8" descr="Lý thuyết - Olm"/>
          <p:cNvPicPr>
            <a:picLocks noChangeAspect="1" noChangeArrowheads="1"/>
          </p:cNvPicPr>
          <p:nvPr/>
        </p:nvPicPr>
        <p:blipFill>
          <a:blip r:embed="rId4"/>
          <a:srcRect/>
          <a:stretch>
            <a:fillRect/>
          </a:stretch>
        </p:blipFill>
        <p:spPr bwMode="auto">
          <a:xfrm>
            <a:off x="3962400" y="0"/>
            <a:ext cx="5181600" cy="3505200"/>
          </a:xfrm>
          <a:prstGeom prst="rect">
            <a:avLst/>
          </a:prstGeom>
          <a:noFill/>
        </p:spPr>
      </p:pic>
      <p:sp>
        <p:nvSpPr>
          <p:cNvPr id="7" name="Rectangle 6"/>
          <p:cNvSpPr/>
          <p:nvPr/>
        </p:nvSpPr>
        <p:spPr>
          <a:xfrm>
            <a:off x="2473569" y="3323492"/>
            <a:ext cx="3521349" cy="461665"/>
          </a:xfrm>
          <a:prstGeom prst="rect">
            <a:avLst/>
          </a:prstGeom>
        </p:spPr>
        <p:txBody>
          <a:bodyPr wrap="none">
            <a:spAutoFit/>
          </a:bodyPr>
          <a:lstStyle/>
          <a:p>
            <a:r>
              <a:rPr lang="en-US" sz="2400" b="1" dirty="0" smtClean="0">
                <a:solidFill>
                  <a:srgbClr val="0000F1"/>
                </a:solidFill>
                <a:latin typeface="Times New Roman" panose="02020603050405020304" pitchFamily="18" charset="0"/>
                <a:cs typeface="Times New Roman" panose="02020603050405020304" pitchFamily="18" charset="0"/>
              </a:rPr>
              <a:t>THÔNG SỐ KỸ THUẬT</a:t>
            </a:r>
            <a:endParaRPr lang="en-US" sz="2400" b="1" dirty="0">
              <a:solidFill>
                <a:srgbClr val="0000F1"/>
              </a:solidFill>
            </a:endParaRPr>
          </a:p>
        </p:txBody>
      </p:sp>
      <p:sp>
        <p:nvSpPr>
          <p:cNvPr id="8" name="Rectangle 7"/>
          <p:cNvSpPr/>
          <p:nvPr/>
        </p:nvSpPr>
        <p:spPr>
          <a:xfrm>
            <a:off x="0" y="0"/>
            <a:ext cx="1828800" cy="369332"/>
          </a:xfrm>
          <a:prstGeom prst="rect">
            <a:avLst/>
          </a:prstGeom>
        </p:spPr>
        <p:txBody>
          <a:bodyPr wrap="square">
            <a:spAutoFit/>
          </a:bodyPr>
          <a:lstStyle/>
          <a:p>
            <a:pPr>
              <a:spcBef>
                <a:spcPct val="50000"/>
              </a:spcBef>
            </a:pPr>
            <a:r>
              <a:rPr lang="en-US" altLang="vi-VN" b="1" u="sng" err="1" smtClean="0">
                <a:solidFill>
                  <a:srgbClr val="FF0000"/>
                </a:solidFill>
              </a:rPr>
              <a:t>Máy</a:t>
            </a:r>
            <a:r>
              <a:rPr lang="en-US" altLang="vi-VN" b="1" u="sng" smtClean="0">
                <a:solidFill>
                  <a:srgbClr val="FF0000"/>
                </a:solidFill>
              </a:rPr>
              <a:t> </a:t>
            </a:r>
            <a:r>
              <a:rPr lang="en-US" altLang="vi-VN" b="1" u="sng" smtClean="0">
                <a:solidFill>
                  <a:srgbClr val="FF0000"/>
                </a:solidFill>
                <a:latin typeface="Times New Roman" pitchFamily="18" charset="0"/>
                <a:cs typeface="Times New Roman" pitchFamily="18" charset="0"/>
              </a:rPr>
              <a:t>nước </a:t>
            </a:r>
            <a:r>
              <a:rPr lang="en-US" altLang="vi-VN" b="1" u="sng" smtClean="0">
                <a:solidFill>
                  <a:srgbClr val="FF0000"/>
                </a:solidFill>
              </a:rPr>
              <a:t>nóng </a:t>
            </a:r>
            <a:endParaRPr lang="en-US" altLang="vi-VN" b="1" u="sng" dirty="0">
              <a:solidFill>
                <a:srgbClr val="FF0000"/>
              </a:solidFill>
            </a:endParaRPr>
          </a:p>
        </p:txBody>
      </p:sp>
      <p:sp>
        <p:nvSpPr>
          <p:cNvPr id="10" name="Rectangle 9"/>
          <p:cNvSpPr/>
          <p:nvPr/>
        </p:nvSpPr>
        <p:spPr>
          <a:xfrm>
            <a:off x="4800600" y="0"/>
            <a:ext cx="1828800" cy="369332"/>
          </a:xfrm>
          <a:prstGeom prst="rect">
            <a:avLst/>
          </a:prstGeom>
        </p:spPr>
        <p:txBody>
          <a:bodyPr wrap="square">
            <a:spAutoFit/>
          </a:bodyPr>
          <a:lstStyle/>
          <a:p>
            <a:pPr>
              <a:spcBef>
                <a:spcPct val="50000"/>
              </a:spcBef>
            </a:pPr>
            <a:r>
              <a:rPr lang="en-US" altLang="vi-VN" b="1" u="sng" dirty="0" err="1" smtClean="0">
                <a:solidFill>
                  <a:srgbClr val="FF0000"/>
                </a:solidFill>
              </a:rPr>
              <a:t>Bóng</a:t>
            </a:r>
            <a:r>
              <a:rPr lang="en-US" altLang="vi-VN" b="1" u="sng" dirty="0" smtClean="0">
                <a:solidFill>
                  <a:srgbClr val="FF0000"/>
                </a:solidFill>
              </a:rPr>
              <a:t> </a:t>
            </a:r>
            <a:r>
              <a:rPr lang="en-US" altLang="vi-VN" b="1" u="sng" dirty="0" err="1" smtClean="0">
                <a:solidFill>
                  <a:srgbClr val="FF0000"/>
                </a:solidFill>
              </a:rPr>
              <a:t>đèn</a:t>
            </a:r>
            <a:r>
              <a:rPr lang="en-US" altLang="vi-VN" b="1" u="sng" dirty="0" smtClean="0">
                <a:solidFill>
                  <a:srgbClr val="FF0000"/>
                </a:solidFill>
              </a:rPr>
              <a:t> </a:t>
            </a:r>
            <a:r>
              <a:rPr lang="en-US" altLang="vi-VN" b="1" u="sng" dirty="0" err="1" smtClean="0">
                <a:solidFill>
                  <a:srgbClr val="FF0000"/>
                </a:solidFill>
              </a:rPr>
              <a:t>điện</a:t>
            </a:r>
            <a:endParaRPr lang="en-US" altLang="vi-VN" b="1" u="sng" dirty="0">
              <a:solidFill>
                <a:srgbClr val="FF0000"/>
              </a:solidFill>
            </a:endParaRPr>
          </a:p>
        </p:txBody>
      </p:sp>
      <p:pic>
        <p:nvPicPr>
          <p:cNvPr id="12" name="Picture 2" descr="Nồi cơm điện Geidea 1L nắp gài AG-421 | Smart Kitchen"/>
          <p:cNvPicPr>
            <a:picLocks noChangeAspect="1" noChangeArrowheads="1"/>
          </p:cNvPicPr>
          <p:nvPr/>
        </p:nvPicPr>
        <p:blipFill>
          <a:blip r:embed="rId5"/>
          <a:srcRect/>
          <a:stretch>
            <a:fillRect/>
          </a:stretch>
        </p:blipFill>
        <p:spPr bwMode="auto">
          <a:xfrm>
            <a:off x="0" y="3785156"/>
            <a:ext cx="6134100" cy="3072843"/>
          </a:xfrm>
          <a:prstGeom prst="rect">
            <a:avLst/>
          </a:prstGeom>
          <a:noFill/>
        </p:spPr>
      </p:pic>
      <p:sp>
        <p:nvSpPr>
          <p:cNvPr id="13" name="Rectangle 12"/>
          <p:cNvSpPr/>
          <p:nvPr/>
        </p:nvSpPr>
        <p:spPr>
          <a:xfrm>
            <a:off x="457200" y="4038600"/>
            <a:ext cx="1828800" cy="369332"/>
          </a:xfrm>
          <a:prstGeom prst="rect">
            <a:avLst/>
          </a:prstGeom>
        </p:spPr>
        <p:txBody>
          <a:bodyPr wrap="square">
            <a:spAutoFit/>
          </a:bodyPr>
          <a:lstStyle/>
          <a:p>
            <a:pPr>
              <a:spcBef>
                <a:spcPct val="50000"/>
              </a:spcBef>
            </a:pPr>
            <a:r>
              <a:rPr lang="en-US" altLang="vi-VN" b="1" u="sng" dirty="0" err="1" smtClean="0">
                <a:solidFill>
                  <a:srgbClr val="FF0000"/>
                </a:solidFill>
              </a:rPr>
              <a:t>Nồi</a:t>
            </a:r>
            <a:r>
              <a:rPr lang="en-US" altLang="vi-VN" b="1" u="sng" dirty="0" smtClean="0">
                <a:solidFill>
                  <a:srgbClr val="FF0000"/>
                </a:solidFill>
              </a:rPr>
              <a:t> </a:t>
            </a:r>
            <a:r>
              <a:rPr lang="en-US" altLang="vi-VN" b="1" u="sng" dirty="0" err="1" smtClean="0">
                <a:solidFill>
                  <a:srgbClr val="FF0000"/>
                </a:solidFill>
              </a:rPr>
              <a:t>cơm</a:t>
            </a:r>
            <a:r>
              <a:rPr lang="en-US" altLang="vi-VN" b="1" u="sng" dirty="0" smtClean="0">
                <a:solidFill>
                  <a:srgbClr val="FF0000"/>
                </a:solidFill>
              </a:rPr>
              <a:t> </a:t>
            </a:r>
            <a:r>
              <a:rPr lang="en-US" altLang="vi-VN" b="1" u="sng" dirty="0" err="1" smtClean="0">
                <a:solidFill>
                  <a:srgbClr val="FF0000"/>
                </a:solidFill>
              </a:rPr>
              <a:t>điện</a:t>
            </a:r>
            <a:endParaRPr lang="en-US" altLang="vi-VN" b="1" u="sng" dirty="0">
              <a:solidFill>
                <a:srgbClr val="FF0000"/>
              </a:solidFill>
            </a:endParaRPr>
          </a:p>
        </p:txBody>
      </p:sp>
      <p:sp>
        <p:nvSpPr>
          <p:cNvPr id="14" name="Oval 92" descr="Picture4"/>
          <p:cNvSpPr>
            <a:spLocks noChangeArrowheads="1"/>
          </p:cNvSpPr>
          <p:nvPr/>
        </p:nvSpPr>
        <p:spPr bwMode="auto">
          <a:xfrm>
            <a:off x="609600" y="2286000"/>
            <a:ext cx="1600200" cy="9906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5" name="Oval 92" descr="Picture4"/>
          <p:cNvSpPr>
            <a:spLocks noChangeArrowheads="1"/>
          </p:cNvSpPr>
          <p:nvPr/>
        </p:nvSpPr>
        <p:spPr bwMode="auto">
          <a:xfrm>
            <a:off x="5562600" y="1447800"/>
            <a:ext cx="1143000" cy="15240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6" name="Oval 92" descr="Picture4"/>
          <p:cNvSpPr>
            <a:spLocks noChangeArrowheads="1"/>
          </p:cNvSpPr>
          <p:nvPr/>
        </p:nvSpPr>
        <p:spPr bwMode="auto">
          <a:xfrm>
            <a:off x="685800" y="5105400"/>
            <a:ext cx="914400" cy="13716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cxnSp>
        <p:nvCxnSpPr>
          <p:cNvPr id="17" name="Straight Arrow Connector 16"/>
          <p:cNvCxnSpPr/>
          <p:nvPr/>
        </p:nvCxnSpPr>
        <p:spPr>
          <a:xfrm flipV="1">
            <a:off x="1600200" y="3581400"/>
            <a:ext cx="2514600" cy="22097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0"/>
          </p:cNvCxnSpPr>
          <p:nvPr/>
        </p:nvCxnSpPr>
        <p:spPr>
          <a:xfrm flipH="1" flipV="1">
            <a:off x="1863971" y="2942492"/>
            <a:ext cx="2370273"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0"/>
            <a:endCxn id="15" idx="3"/>
          </p:cNvCxnSpPr>
          <p:nvPr/>
        </p:nvCxnSpPr>
        <p:spPr>
          <a:xfrm flipV="1">
            <a:off x="4234244" y="2748615"/>
            <a:ext cx="1495744" cy="574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248400" y="3872428"/>
            <a:ext cx="2915383" cy="275697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800" b="1" dirty="0" err="1" smtClean="0">
                <a:solidFill>
                  <a:prstClr val="black"/>
                </a:solidFill>
              </a:rPr>
              <a:t>Vậy</a:t>
            </a:r>
            <a:r>
              <a:rPr lang="en-US" sz="2800" b="1" dirty="0" smtClean="0">
                <a:solidFill>
                  <a:prstClr val="black"/>
                </a:solidFill>
              </a:rPr>
              <a:t> </a:t>
            </a:r>
            <a:r>
              <a:rPr lang="en-US" sz="2800" b="1" dirty="0" err="1" smtClean="0">
                <a:solidFill>
                  <a:prstClr val="black"/>
                </a:solidFill>
              </a:rPr>
              <a:t>thế</a:t>
            </a:r>
            <a:r>
              <a:rPr lang="en-US" sz="2800" b="1" dirty="0" smtClean="0">
                <a:solidFill>
                  <a:prstClr val="black"/>
                </a:solidFill>
              </a:rPr>
              <a:t> </a:t>
            </a:r>
            <a:r>
              <a:rPr lang="en-US" sz="2800" b="1" dirty="0" err="1" smtClean="0">
                <a:solidFill>
                  <a:prstClr val="black"/>
                </a:solidFill>
              </a:rPr>
              <a:t>nào</a:t>
            </a:r>
            <a:r>
              <a:rPr lang="en-US" sz="2800" b="1" dirty="0" smtClean="0">
                <a:solidFill>
                  <a:prstClr val="black"/>
                </a:solidFill>
              </a:rPr>
              <a:t> </a:t>
            </a:r>
            <a:r>
              <a:rPr lang="en-US" sz="2800" b="1" dirty="0" err="1" smtClean="0">
                <a:solidFill>
                  <a:prstClr val="black"/>
                </a:solidFill>
              </a:rPr>
              <a:t>là</a:t>
            </a:r>
            <a:r>
              <a:rPr lang="en-US" sz="2800" b="1" dirty="0" smtClean="0">
                <a:solidFill>
                  <a:prstClr val="black"/>
                </a:solidFill>
              </a:rPr>
              <a:t> </a:t>
            </a:r>
            <a:r>
              <a:rPr lang="en-US" sz="2800" b="1" dirty="0" err="1" smtClean="0">
                <a:solidFill>
                  <a:prstClr val="black"/>
                </a:solidFill>
              </a:rPr>
              <a:t>thông</a:t>
            </a:r>
            <a:r>
              <a:rPr lang="en-US" sz="2800" b="1" dirty="0" smtClean="0">
                <a:solidFill>
                  <a:prstClr val="black"/>
                </a:solidFill>
              </a:rPr>
              <a:t> </a:t>
            </a:r>
            <a:r>
              <a:rPr lang="en-US" sz="2800" b="1" dirty="0" err="1" smtClean="0">
                <a:solidFill>
                  <a:prstClr val="black"/>
                </a:solidFill>
              </a:rPr>
              <a:t>số</a:t>
            </a:r>
            <a:r>
              <a:rPr lang="en-US" sz="2800" b="1" dirty="0" smtClean="0">
                <a:solidFill>
                  <a:prstClr val="black"/>
                </a:solidFill>
              </a:rPr>
              <a:t> </a:t>
            </a:r>
            <a:r>
              <a:rPr lang="en-US" sz="2800" b="1" dirty="0" err="1" smtClean="0">
                <a:solidFill>
                  <a:prstClr val="black"/>
                </a:solidFill>
              </a:rPr>
              <a:t>kỹ</a:t>
            </a:r>
            <a:r>
              <a:rPr lang="en-US" sz="2800" b="1" dirty="0" smtClean="0">
                <a:solidFill>
                  <a:prstClr val="black"/>
                </a:solidFill>
              </a:rPr>
              <a:t> </a:t>
            </a:r>
            <a:r>
              <a:rPr lang="en-US" sz="2800" b="1" dirty="0" err="1" smtClean="0">
                <a:solidFill>
                  <a:prstClr val="black"/>
                </a:solidFill>
              </a:rPr>
              <a:t>thuật</a:t>
            </a:r>
            <a:r>
              <a:rPr lang="en-US" sz="2800" b="1" dirty="0" smtClean="0">
                <a:solidFill>
                  <a:prstClr val="black"/>
                </a:solidFill>
              </a:rPr>
              <a:t> </a:t>
            </a:r>
            <a:r>
              <a:rPr lang="en-US" sz="2800" b="1" dirty="0" err="1" smtClean="0">
                <a:solidFill>
                  <a:prstClr val="black"/>
                </a:solidFill>
              </a:rPr>
              <a:t>của</a:t>
            </a:r>
            <a:r>
              <a:rPr lang="en-US" sz="2800" b="1" dirty="0" smtClean="0">
                <a:solidFill>
                  <a:prstClr val="black"/>
                </a:solidFill>
              </a:rPr>
              <a:t> </a:t>
            </a:r>
            <a:r>
              <a:rPr lang="en-US" sz="2800" b="1" dirty="0" err="1" smtClean="0">
                <a:solidFill>
                  <a:prstClr val="black"/>
                </a:solidFill>
              </a:rPr>
              <a:t>các</a:t>
            </a:r>
            <a:r>
              <a:rPr lang="en-US" sz="2800" b="1" dirty="0" smtClean="0">
                <a:solidFill>
                  <a:prstClr val="black"/>
                </a:solidFill>
              </a:rPr>
              <a:t> </a:t>
            </a:r>
            <a:r>
              <a:rPr lang="en-US" sz="2800" b="1" dirty="0" err="1" smtClean="0">
                <a:solidFill>
                  <a:prstClr val="black"/>
                </a:solidFill>
              </a:rPr>
              <a:t>đồ</a:t>
            </a:r>
            <a:r>
              <a:rPr lang="en-US" sz="2800" b="1" dirty="0" smtClean="0">
                <a:solidFill>
                  <a:prstClr val="black"/>
                </a:solidFill>
              </a:rPr>
              <a:t> </a:t>
            </a:r>
            <a:r>
              <a:rPr lang="en-US" sz="2800" b="1" dirty="0" err="1" smtClean="0">
                <a:solidFill>
                  <a:prstClr val="black"/>
                </a:solidFill>
              </a:rPr>
              <a:t>dùng</a:t>
            </a:r>
            <a:r>
              <a:rPr lang="en-US" sz="2800" b="1" dirty="0" smtClean="0">
                <a:solidFill>
                  <a:prstClr val="black"/>
                </a:solidFill>
              </a:rPr>
              <a:t> </a:t>
            </a:r>
            <a:r>
              <a:rPr lang="en-US" sz="2800" b="1" dirty="0" err="1" smtClean="0">
                <a:solidFill>
                  <a:prstClr val="black"/>
                </a:solidFill>
              </a:rPr>
              <a:t>điện</a:t>
            </a:r>
            <a:r>
              <a:rPr lang="en-US" sz="2800" b="1" dirty="0" smtClean="0">
                <a:solidFill>
                  <a:prstClr val="black"/>
                </a:solidFill>
              </a:rPr>
              <a:t>?</a:t>
            </a:r>
            <a:endParaRPr lang="vi-VN" sz="2800" b="1" dirty="0">
              <a:solidFill>
                <a:prstClr val="black"/>
              </a:solidFill>
            </a:endParaRPr>
          </a:p>
        </p:txBody>
      </p:sp>
    </p:spTree>
    <p:extLst>
      <p:ext uri="{BB962C8B-B14F-4D97-AF65-F5344CB8AC3E}">
        <p14:creationId xmlns:p14="http://schemas.microsoft.com/office/powerpoint/2010/main" val="260499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ox(in)">
                                      <p:cBhvr>
                                        <p:cTn id="7" dur="500"/>
                                        <p:tgtEl>
                                          <p:spTgt spid="1030"/>
                                        </p:tgtEl>
                                      </p:cBhvr>
                                    </p:animEffect>
                                  </p:childTnLst>
                                </p:cTn>
                              </p:par>
                              <p:par>
                                <p:cTn id="8" presetID="4" presetClass="entr" presetSubtype="16"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box(in)">
                                      <p:cBhvr>
                                        <p:cTn id="10" dur="500"/>
                                        <p:tgtEl>
                                          <p:spTgt spid="1032"/>
                                        </p:tgtEl>
                                      </p:cBhvr>
                                    </p:animEffect>
                                  </p:childTnLst>
                                </p:cTn>
                              </p:par>
                              <p:par>
                                <p:cTn id="11" presetID="4"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ox(in)">
                                      <p:cBhvr>
                                        <p:cTn id="36" dur="500"/>
                                        <p:tgtEl>
                                          <p:spTgt spid="15"/>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ox(i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ox(in)">
                                      <p:cBhvr>
                                        <p:cTn id="44" dur="500"/>
                                        <p:tgtEl>
                                          <p:spTgt spid="18"/>
                                        </p:tgtEl>
                                      </p:cBhvr>
                                    </p:animEffect>
                                  </p:childTnLst>
                                </p:cTn>
                              </p:par>
                              <p:par>
                                <p:cTn id="45" presetID="4"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500"/>
                                        <p:tgtEl>
                                          <p:spTgt spid="19"/>
                                        </p:tgtEl>
                                      </p:cBhvr>
                                    </p:animEffect>
                                  </p:childTnLst>
                                </p:cTn>
                              </p:par>
                              <p:par>
                                <p:cTn id="48" presetID="4" presetClass="entr" presetSubtype="16"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ox(in)">
                                      <p:cBhvr>
                                        <p:cTn id="50" dur="500"/>
                                        <p:tgtEl>
                                          <p:spTgt spid="17"/>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ox(in)">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ox(i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P spid="14" grpId="0" animBg="1"/>
      <p:bldP spid="15" grpId="0" animBg="1"/>
      <p:bldP spid="16"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Rectangle 13"/>
          <p:cNvSpPr/>
          <p:nvPr/>
        </p:nvSpPr>
        <p:spPr>
          <a:xfrm>
            <a:off x="420778" y="152400"/>
            <a:ext cx="8424284" cy="2246769"/>
          </a:xfrm>
          <a:prstGeom prst="rect">
            <a:avLst/>
          </a:prstGeom>
        </p:spPr>
        <p:txBody>
          <a:bodyPr wrap="square">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T</a:t>
            </a:r>
            <a:r>
              <a:rPr lang="vi-VN" sz="2800" dirty="0" smtClean="0">
                <a:solidFill>
                  <a:srgbClr val="FF0000"/>
                </a:solidFill>
                <a:latin typeface="Times New Roman" panose="02020603050405020304" pitchFamily="18" charset="0"/>
                <a:cs typeface="Times New Roman" panose="02020603050405020304" pitchFamily="18" charset="0"/>
              </a:rPr>
              <a:t>hông </a:t>
            </a:r>
            <a:r>
              <a:rPr lang="vi-VN" sz="2800" dirty="0">
                <a:solidFill>
                  <a:srgbClr val="FF0000"/>
                </a:solidFill>
                <a:latin typeface="Times New Roman" panose="02020603050405020304" pitchFamily="18" charset="0"/>
                <a:cs typeface="Times New Roman" panose="02020603050405020304" pitchFamily="18" charset="0"/>
              </a:rPr>
              <a:t>số kỹ thuật của đồ dùng </a:t>
            </a:r>
            <a:r>
              <a:rPr lang="vi-VN" sz="2800">
                <a:solidFill>
                  <a:srgbClr val="FF0000"/>
                </a:solidFill>
                <a:latin typeface="Times New Roman" panose="02020603050405020304" pitchFamily="18" charset="0"/>
                <a:cs typeface="Times New Roman" panose="02020603050405020304" pitchFamily="18" charset="0"/>
              </a:rPr>
              <a:t>điện </a:t>
            </a:r>
            <a:r>
              <a:rPr lang="en-US" sz="2800" smtClean="0">
                <a:solidFill>
                  <a:srgbClr val="FF0000"/>
                </a:solidFill>
                <a:latin typeface="Times New Roman" panose="02020603050405020304" pitchFamily="18" charset="0"/>
                <a:cs typeface="Times New Roman" panose="02020603050405020304" pitchFamily="18" charset="0"/>
              </a:rPr>
              <a:t>là số liệu kĩ thuật </a:t>
            </a:r>
            <a:r>
              <a:rPr lang="vi-VN" sz="2800" smtClean="0">
                <a:solidFill>
                  <a:srgbClr val="FF0000"/>
                </a:solidFill>
                <a:latin typeface="Times New Roman" panose="02020603050405020304" pitchFamily="18" charset="0"/>
                <a:cs typeface="Times New Roman" panose="02020603050405020304" pitchFamily="18" charset="0"/>
              </a:rPr>
              <a:t>bao </a:t>
            </a:r>
            <a:r>
              <a:rPr lang="vi-VN" sz="2800" dirty="0">
                <a:solidFill>
                  <a:srgbClr val="FF0000"/>
                </a:solidFill>
                <a:latin typeface="Times New Roman" panose="02020603050405020304" pitchFamily="18" charset="0"/>
                <a:cs typeface="Times New Roman" panose="02020603050405020304" pitchFamily="18" charset="0"/>
              </a:rPr>
              <a:t>gồm các đại lượng điện định mức chung và các đại lượng điện đặc trưng riêng cho các chức năng của đồ dùng điện được quy định bởi nhà </a:t>
            </a:r>
            <a:r>
              <a:rPr lang="vi-VN" sz="2800" dirty="0" smtClean="0">
                <a:solidFill>
                  <a:srgbClr val="FF0000"/>
                </a:solidFill>
                <a:latin typeface="Times New Roman" panose="02020603050405020304" pitchFamily="18" charset="0"/>
                <a:cs typeface="Times New Roman" panose="02020603050405020304" pitchFamily="18" charset="0"/>
              </a:rPr>
              <a:t>sản xuất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đồ</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điện</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1266" name="Picture 2" descr="Cách tính lượng điện tiêu thụ để chọn sản phẩm tiết kiệm điện"/>
          <p:cNvPicPr>
            <a:picLocks noChangeAspect="1" noChangeArrowheads="1"/>
          </p:cNvPicPr>
          <p:nvPr/>
        </p:nvPicPr>
        <p:blipFill>
          <a:blip r:embed="rId3"/>
          <a:srcRect/>
          <a:stretch>
            <a:fillRect/>
          </a:stretch>
        </p:blipFill>
        <p:spPr bwMode="auto">
          <a:xfrm>
            <a:off x="0" y="2399169"/>
            <a:ext cx="9067800" cy="4306431"/>
          </a:xfrm>
          <a:prstGeom prst="rect">
            <a:avLst/>
          </a:prstGeom>
          <a:noFill/>
        </p:spPr>
      </p:pic>
    </p:spTree>
    <p:extLst>
      <p:ext uri="{BB962C8B-B14F-4D97-AF65-F5344CB8AC3E}">
        <p14:creationId xmlns:p14="http://schemas.microsoft.com/office/powerpoint/2010/main" val="266821576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xit" presetSubtype="16" fill="hold" grpId="1" nodeType="clickEffect">
                                  <p:stCondLst>
                                    <p:cond delay="0"/>
                                  </p:stCondLst>
                                  <p:childTnLst>
                                    <p:animEffect transition="out" filter="diamond(in)">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par>
                                <p:cTn id="18" presetID="8" presetClass="exit" presetSubtype="16" fill="hold" nodeType="withEffect">
                                  <p:stCondLst>
                                    <p:cond delay="0"/>
                                  </p:stCondLst>
                                  <p:childTnLst>
                                    <p:animEffect transition="out" filter="diamond(in)">
                                      <p:cBhvr>
                                        <p:cTn id="19" dur="2000"/>
                                        <p:tgtEl>
                                          <p:spTgt spid="11266"/>
                                        </p:tgtEl>
                                      </p:cBhvr>
                                    </p:animEffect>
                                    <p:set>
                                      <p:cBhvr>
                                        <p:cTn id="20"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589628" y="3327858"/>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p:cNvPicPr>
            <a:picLocks noChangeAspect="1"/>
          </p:cNvPicPr>
          <p:nvPr/>
        </p:nvPicPr>
        <p:blipFill>
          <a:blip r:embed="rId3"/>
          <a:stretch>
            <a:fillRect/>
          </a:stretch>
        </p:blipFill>
        <p:spPr>
          <a:xfrm>
            <a:off x="5029200" y="1295400"/>
            <a:ext cx="3810000" cy="3124200"/>
          </a:xfrm>
          <a:prstGeom prst="rect">
            <a:avLst/>
          </a:prstGeom>
          <a:scene3d>
            <a:camera prst="orthographicFront">
              <a:rot lat="0" lon="21299996" rev="5400000"/>
            </a:camera>
            <a:lightRig rig="threePt" dir="t"/>
          </a:scene3d>
        </p:spPr>
      </p:pic>
      <p:sp>
        <p:nvSpPr>
          <p:cNvPr id="12" name="Rectangle 11"/>
          <p:cNvSpPr/>
          <p:nvPr/>
        </p:nvSpPr>
        <p:spPr>
          <a:xfrm>
            <a:off x="381000" y="3657600"/>
            <a:ext cx="4648200" cy="2246769"/>
          </a:xfrm>
          <a:prstGeom prst="rect">
            <a:avLst/>
          </a:prstGeom>
        </p:spPr>
        <p:txBody>
          <a:bodyPr wrap="square">
            <a:spAutoFit/>
          </a:bodyPr>
          <a:lstStyle/>
          <a:p>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Điện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err="1">
                <a:solidFill>
                  <a:prstClr val="black"/>
                </a:solidFill>
                <a:latin typeface="Times New Roman" panose="02020603050405020304" pitchFamily="18" charset="0"/>
                <a:cs typeface="Times New Roman" panose="02020603050405020304" pitchFamily="18" charset="0"/>
              </a:rPr>
              <a:t>định</a:t>
            </a:r>
            <a:r>
              <a:rPr lang="en-US" sz="2800" b="1">
                <a:solidFill>
                  <a:prstClr val="black"/>
                </a:solidFill>
                <a:latin typeface="Times New Roman" panose="02020603050405020304" pitchFamily="18" charset="0"/>
                <a:cs typeface="Times New Roman" panose="02020603050405020304" pitchFamily="18" charset="0"/>
              </a:rPr>
              <a:t> </a:t>
            </a:r>
            <a:r>
              <a:rPr lang="en-US" sz="2800" b="1" smtClean="0">
                <a:solidFill>
                  <a:prstClr val="black"/>
                </a:solidFill>
                <a:latin typeface="Times New Roman" panose="02020603050405020304" pitchFamily="18" charset="0"/>
                <a:cs typeface="Times New Roman" panose="02020603050405020304" pitchFamily="18" charset="0"/>
              </a:rPr>
              <a:t>mức </a:t>
            </a:r>
            <a:r>
              <a:rPr lang="en-US" sz="2800" smtClean="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U</a:t>
            </a:r>
            <a:r>
              <a:rPr lang="en-US" sz="280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a:t>
            </a:r>
            <a:r>
              <a:rPr lang="en-US" sz="2800" smtClean="0">
                <a:solidFill>
                  <a:prstClr val="black"/>
                </a:solidFill>
                <a:latin typeface="Times New Roman" panose="02020603050405020304" pitchFamily="18" charset="0"/>
                <a:cs typeface="Times New Roman" panose="02020603050405020304" pitchFamily="18" charset="0"/>
              </a:rPr>
              <a:t>à </a:t>
            </a:r>
            <a:r>
              <a:rPr lang="en-US" sz="2800" dirty="0" err="1" smtClean="0">
                <a:solidFill>
                  <a:prstClr val="black"/>
                </a:solidFill>
                <a:latin typeface="Times New Roman" panose="02020603050405020304" pitchFamily="18" charset="0"/>
                <a:cs typeface="Times New Roman" panose="02020603050405020304" pitchFamily="18" charset="0"/>
              </a:rPr>
              <a:t>điện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áp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dùng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thường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an </a:t>
            </a:r>
            <a:r>
              <a:rPr lang="en-US" sz="2800" dirty="0" err="1" smtClean="0">
                <a:solidFill>
                  <a:prstClr val="black"/>
                </a:solidFill>
                <a:latin typeface="Times New Roman" panose="02020603050405020304" pitchFamily="18" charset="0"/>
                <a:cs typeface="Times New Roman" panose="02020603050405020304" pitchFamily="18" charset="0"/>
              </a:rPr>
              <a:t>toàn</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b="1" dirty="0">
                <a:solidFill>
                  <a:srgbClr val="0000F1"/>
                </a:solidFill>
                <a:latin typeface="Times New Roman" panose="02020603050405020304" pitchFamily="18" charset="0"/>
                <a:cs typeface="Times New Roman" panose="02020603050405020304" pitchFamily="18" charset="0"/>
              </a:rPr>
              <a:t>đơn vị là </a:t>
            </a:r>
            <a:r>
              <a:rPr lang="vi-VN" sz="2800" b="1" dirty="0" smtClean="0">
                <a:solidFill>
                  <a:srgbClr val="0000F1"/>
                </a:solidFill>
                <a:latin typeface="Times New Roman" panose="02020603050405020304" pitchFamily="18" charset="0"/>
                <a:cs typeface="Times New Roman" panose="02020603050405020304" pitchFamily="18" charset="0"/>
              </a:rPr>
              <a:t>Vôn</a:t>
            </a:r>
            <a:r>
              <a:rPr lang="en-US" sz="2800" b="1" dirty="0">
                <a:solidFill>
                  <a:srgbClr val="0000F1"/>
                </a:solidFill>
                <a:latin typeface="Times New Roman" panose="02020603050405020304" pitchFamily="18" charset="0"/>
                <a:cs typeface="Times New Roman" panose="02020603050405020304" pitchFamily="18" charset="0"/>
              </a:rPr>
              <a:t>;</a:t>
            </a:r>
            <a:r>
              <a:rPr lang="en-US" sz="2800" b="1" dirty="0" smtClean="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kí</a:t>
            </a:r>
            <a:r>
              <a:rPr lang="vi-VN" sz="2800" b="1" dirty="0">
                <a:solidFill>
                  <a:srgbClr val="0000F1"/>
                </a:solidFill>
                <a:latin typeface="Times New Roman" panose="02020603050405020304" pitchFamily="18" charset="0"/>
                <a:cs typeface="Times New Roman" panose="02020603050405020304" pitchFamily="18" charset="0"/>
              </a:rPr>
              <a:t> hiệu là V</a:t>
            </a:r>
            <a:br>
              <a:rPr lang="vi-VN" sz="2800" b="1" dirty="0">
                <a:solidFill>
                  <a:srgbClr val="0000F1"/>
                </a:solidFill>
                <a:latin typeface="Times New Roman" panose="02020603050405020304" pitchFamily="18" charset="0"/>
                <a:cs typeface="Times New Roman" panose="02020603050405020304" pitchFamily="18" charset="0"/>
              </a:rPr>
            </a:br>
            <a:endParaRPr lang="en-US" sz="2800" b="1" dirty="0">
              <a:solidFill>
                <a:srgbClr val="0000F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79666" y="1251745"/>
            <a:ext cx="4954334" cy="2246769"/>
          </a:xfrm>
          <a:prstGeom prst="rect">
            <a:avLst/>
          </a:prstGeom>
        </p:spPr>
        <p:txBody>
          <a:bodyPr wrap="square">
            <a:spAutoFit/>
          </a:bodyPr>
          <a:lstStyle/>
          <a:p>
            <a:pPr algn="just"/>
            <a:r>
              <a:rPr lang="en-US" sz="2800" b="1" dirty="0" smtClean="0">
                <a:solidFill>
                  <a:srgbClr val="0000F1"/>
                </a:solidFill>
                <a:latin typeface="Times New Roman" panose="02020603050405020304" pitchFamily="18" charset="0"/>
                <a:cs typeface="Times New Roman" panose="02020603050405020304" pitchFamily="18" charset="0"/>
              </a:rPr>
              <a:t>- </a:t>
            </a:r>
            <a:r>
              <a:rPr lang="en-US" sz="2800" b="1" dirty="0" err="1" smtClean="0">
                <a:solidFill>
                  <a:srgbClr val="0000F1"/>
                </a:solidFill>
                <a:latin typeface="Times New Roman" panose="02020603050405020304" pitchFamily="18" charset="0"/>
                <a:cs typeface="Times New Roman" panose="02020603050405020304" pitchFamily="18" charset="0"/>
              </a:rPr>
              <a:t>Công</a:t>
            </a:r>
            <a:r>
              <a:rPr lang="en-US" sz="2800" b="1" dirty="0" smtClean="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suất</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định</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smtClean="0">
                <a:solidFill>
                  <a:srgbClr val="0000F1"/>
                </a:solidFill>
                <a:latin typeface="Times New Roman" panose="02020603050405020304" pitchFamily="18" charset="0"/>
                <a:cs typeface="Times New Roman" panose="02020603050405020304" pitchFamily="18" charset="0"/>
              </a:rPr>
              <a:t>mức</a:t>
            </a:r>
            <a:r>
              <a:rPr lang="en-US" sz="2800" dirty="0" smtClean="0">
                <a:solidFill>
                  <a:srgbClr val="0000F1"/>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a:t>
            </a:r>
            <a:r>
              <a:rPr lang="vi-VN" sz="2800" smtClean="0">
                <a:solidFill>
                  <a:prstClr val="black"/>
                </a:solidFill>
                <a:latin typeface="Times New Roman" panose="02020603050405020304" pitchFamily="18" charset="0"/>
                <a:cs typeface="Times New Roman" panose="02020603050405020304" pitchFamily="18" charset="0"/>
              </a:rPr>
              <a:t>P):</a:t>
            </a:r>
            <a:r>
              <a:rPr lang="en-US" sz="2800" smtClean="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L</a:t>
            </a:r>
            <a:r>
              <a:rPr lang="vi-VN" sz="2800" smtClean="0">
                <a:solidFill>
                  <a:prstClr val="black"/>
                </a:solidFill>
                <a:latin typeface="Times New Roman" panose="02020603050405020304" pitchFamily="18" charset="0"/>
                <a:cs typeface="Times New Roman" panose="02020603050405020304" pitchFamily="18" charset="0"/>
              </a:rPr>
              <a:t>à </a:t>
            </a:r>
            <a:r>
              <a:rPr lang="vi-VN" sz="2800" dirty="0" smtClean="0">
                <a:solidFill>
                  <a:prstClr val="black"/>
                </a:solidFill>
                <a:latin typeface="Times New Roman" panose="02020603050405020304" pitchFamily="18" charset="0"/>
                <a:cs typeface="Times New Roman" panose="02020603050405020304" pitchFamily="18" charset="0"/>
              </a:rPr>
              <a:t>công suất thể hiện mức độ tiêu thụ điện năng của đồ dùng điện ứng với điện áp </a:t>
            </a:r>
            <a:r>
              <a:rPr lang="vi-VN" sz="2800" smtClean="0">
                <a:solidFill>
                  <a:prstClr val="black"/>
                </a:solidFill>
                <a:latin typeface="Times New Roman" panose="02020603050405020304" pitchFamily="18" charset="0"/>
                <a:cs typeface="Times New Roman" panose="02020603050405020304" pitchFamily="18" charset="0"/>
              </a:rPr>
              <a:t>định mức</a:t>
            </a:r>
            <a:r>
              <a:rPr lang="en-US" sz="2800" dirty="0">
                <a:solidFill>
                  <a:prstClr val="black"/>
                </a:solidFill>
                <a:latin typeface="Times New Roman" panose="02020603050405020304" pitchFamily="18" charset="0"/>
                <a:cs typeface="Times New Roman" panose="02020603050405020304" pitchFamily="18" charset="0"/>
              </a:rPr>
              <a:t>,</a:t>
            </a:r>
            <a:r>
              <a:rPr lang="en-US" sz="2800" smtClean="0">
                <a:solidFill>
                  <a:prstClr val="black"/>
                </a:solidFill>
                <a:latin typeface="Times New Roman" panose="02020603050405020304" pitchFamily="18" charset="0"/>
                <a:cs typeface="Times New Roman" panose="02020603050405020304" pitchFamily="18" charset="0"/>
              </a:rPr>
              <a:t> </a:t>
            </a:r>
            <a:r>
              <a:rPr lang="vi-VN" sz="2800" b="1" dirty="0">
                <a:solidFill>
                  <a:srgbClr val="0000F1"/>
                </a:solidFill>
                <a:latin typeface="Times New Roman" panose="02020603050405020304" pitchFamily="18" charset="0"/>
                <a:cs typeface="Times New Roman" panose="02020603050405020304" pitchFamily="18" charset="0"/>
              </a:rPr>
              <a:t>đơn vị </a:t>
            </a:r>
            <a:r>
              <a:rPr lang="en-US" sz="2800" b="1" dirty="0" err="1">
                <a:solidFill>
                  <a:srgbClr val="0000F1"/>
                </a:solidFill>
                <a:latin typeface="Times New Roman" panose="02020603050405020304" pitchFamily="18" charset="0"/>
                <a:cs typeface="Times New Roman" panose="02020603050405020304" pitchFamily="18" charset="0"/>
              </a:rPr>
              <a:t>là</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smtClean="0">
                <a:solidFill>
                  <a:srgbClr val="0000F1"/>
                </a:solidFill>
                <a:latin typeface="Times New Roman" panose="02020603050405020304" pitchFamily="18" charset="0"/>
                <a:cs typeface="Times New Roman" panose="02020603050405020304" pitchFamily="18" charset="0"/>
              </a:rPr>
              <a:t>Oát</a:t>
            </a:r>
            <a:r>
              <a:rPr lang="en-US" sz="2800" b="1" dirty="0" smtClean="0">
                <a:solidFill>
                  <a:srgbClr val="0000F1"/>
                </a:solidFill>
                <a:latin typeface="Times New Roman" panose="02020603050405020304" pitchFamily="18" charset="0"/>
                <a:cs typeface="Times New Roman" panose="02020603050405020304" pitchFamily="18" charset="0"/>
              </a:rPr>
              <a:t>; </a:t>
            </a:r>
            <a:r>
              <a:rPr lang="vi-VN" sz="2800" b="1" dirty="0">
                <a:solidFill>
                  <a:srgbClr val="0000F1"/>
                </a:solidFill>
                <a:latin typeface="Times New Roman" panose="02020603050405020304" pitchFamily="18" charset="0"/>
                <a:cs typeface="Times New Roman" panose="02020603050405020304" pitchFamily="18" charset="0"/>
              </a:rPr>
              <a:t>kí hiệu </a:t>
            </a:r>
            <a:r>
              <a:rPr lang="vi-VN" sz="2800" b="1" dirty="0" smtClean="0">
                <a:solidFill>
                  <a:srgbClr val="0000F1"/>
                </a:solidFill>
                <a:latin typeface="Times New Roman" panose="02020603050405020304" pitchFamily="18" charset="0"/>
                <a:cs typeface="Times New Roman" panose="02020603050405020304" pitchFamily="18" charset="0"/>
              </a:rPr>
              <a:t>là</a:t>
            </a:r>
            <a:r>
              <a:rPr lang="en-US" sz="2800" b="1" dirty="0" smtClean="0">
                <a:solidFill>
                  <a:srgbClr val="0000F1"/>
                </a:solidFill>
                <a:latin typeface="Times New Roman" panose="02020603050405020304" pitchFamily="18" charset="0"/>
                <a:cs typeface="Times New Roman" panose="02020603050405020304" pitchFamily="18" charset="0"/>
              </a:rPr>
              <a:t> W</a:t>
            </a:r>
            <a:r>
              <a:rPr lang="vi-VN" sz="2800" b="1" dirty="0" smtClean="0">
                <a:solidFill>
                  <a:srgbClr val="0000F1"/>
                </a:solidFill>
                <a:latin typeface="Times New Roman" panose="02020603050405020304" pitchFamily="18" charset="0"/>
                <a:cs typeface="Times New Roman" panose="02020603050405020304" pitchFamily="18" charset="0"/>
              </a:rPr>
              <a:t> </a:t>
            </a:r>
            <a:endParaRPr lang="vi-VN" sz="2800" b="1" dirty="0">
              <a:solidFill>
                <a:srgbClr val="0000F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28600" y="170646"/>
            <a:ext cx="8077200" cy="954107"/>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Đại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lượng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định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mức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chung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của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đồ</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dùng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thông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thường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gồm</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3301113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icture 001"/>
          <p:cNvPicPr>
            <a:picLocks noChangeAspect="1" noChangeArrowheads="1"/>
          </p:cNvPicPr>
          <p:nvPr/>
        </p:nvPicPr>
        <p:blipFill>
          <a:blip r:embed="rId5"/>
          <a:srcRect l="57596" t="5206" r="6285" b="46637"/>
          <a:stretch>
            <a:fillRect/>
          </a:stretch>
        </p:blipFill>
        <p:spPr bwMode="auto">
          <a:xfrm>
            <a:off x="533400" y="76200"/>
            <a:ext cx="3962400" cy="2743200"/>
          </a:xfrm>
          <a:prstGeom prst="rect">
            <a:avLst/>
          </a:prstGeom>
          <a:noFill/>
          <a:ln w="28575">
            <a:solidFill>
              <a:srgbClr val="640000"/>
            </a:solidFill>
            <a:miter lim="800000"/>
            <a:headEnd/>
            <a:tailEnd/>
          </a:ln>
        </p:spPr>
      </p:pic>
      <p:pic>
        <p:nvPicPr>
          <p:cNvPr id="3" name="Picture 3" descr="D:\Users\Admin\Desktop\vô duyên\c5e92a4e92900461f05a51db9303dace.jpg"/>
          <p:cNvPicPr>
            <a:picLocks noChangeAspect="1" noChangeArrowheads="1"/>
          </p:cNvPicPr>
          <p:nvPr/>
        </p:nvPicPr>
        <p:blipFill>
          <a:blip r:embed="rId6" cstate="print"/>
          <a:srcRect/>
          <a:stretch>
            <a:fillRect/>
          </a:stretch>
        </p:blipFill>
        <p:spPr bwMode="auto">
          <a:xfrm>
            <a:off x="4724400" y="0"/>
            <a:ext cx="4419600" cy="2819400"/>
          </a:xfrm>
          <a:prstGeom prst="rect">
            <a:avLst/>
          </a:prstGeom>
          <a:noFill/>
        </p:spPr>
      </p:pic>
      <p:grpSp>
        <p:nvGrpSpPr>
          <p:cNvPr id="5" name="Group 4"/>
          <p:cNvGrpSpPr>
            <a:grpSpLocks/>
          </p:cNvGrpSpPr>
          <p:nvPr>
            <p:custDataLst>
              <p:tags r:id="rId1"/>
            </p:custDataLst>
          </p:nvPr>
        </p:nvGrpSpPr>
        <p:grpSpPr bwMode="auto">
          <a:xfrm>
            <a:off x="-152400" y="3214238"/>
            <a:ext cx="7889164" cy="3137995"/>
            <a:chOff x="149225" y="-144463"/>
            <a:chExt cx="7419973" cy="5793218"/>
          </a:xfrm>
        </p:grpSpPr>
        <p:pic>
          <p:nvPicPr>
            <p:cNvPr id="6" name="Picture 5" descr="thumb"/>
            <p:cNvPicPr>
              <a:picLocks noChangeAspect="1" noChangeArrowheads="1"/>
            </p:cNvPicPr>
            <p:nvPr/>
          </p:nvPicPr>
          <p:blipFill>
            <a:blip r:embed="rId7"/>
            <a:srcRect/>
            <a:stretch>
              <a:fillRect/>
            </a:stretch>
          </p:blipFill>
          <p:spPr bwMode="auto">
            <a:xfrm>
              <a:off x="1943247" y="-144462"/>
              <a:ext cx="5625951" cy="5793217"/>
            </a:xfrm>
            <a:prstGeom prst="rect">
              <a:avLst/>
            </a:prstGeom>
            <a:noFill/>
            <a:ln w="9525">
              <a:noFill/>
              <a:miter lim="800000"/>
              <a:headEnd/>
              <a:tailEnd/>
            </a:ln>
            <a:effectLst/>
          </p:spPr>
        </p:pic>
        <p:sp>
          <p:nvSpPr>
            <p:cNvPr id="7" name="TextBox 3"/>
            <p:cNvSpPr txBox="1">
              <a:spLocks noChangeArrowheads="1"/>
            </p:cNvSpPr>
            <p:nvPr>
              <p:custDataLst>
                <p:tags r:id="rId2"/>
              </p:custDataLst>
            </p:nvPr>
          </p:nvSpPr>
          <p:spPr bwMode="auto">
            <a:xfrm>
              <a:off x="5695068" y="3504100"/>
              <a:ext cx="1168397" cy="307778"/>
            </a:xfrm>
            <a:prstGeom prst="rect">
              <a:avLst/>
            </a:prstGeom>
            <a:noFill/>
            <a:ln w="9525">
              <a:noFill/>
              <a:miter lim="800000"/>
              <a:headEnd/>
              <a:tailEnd/>
            </a:ln>
            <a:effectLst/>
          </p:spPr>
          <p:txBody>
            <a:bodyPr wrap="none">
              <a:spAutoFit/>
            </a:bodyPr>
            <a:lstStyle/>
            <a:p>
              <a:r>
                <a:rPr lang="en-US" sz="1400" b="1" dirty="0">
                  <a:solidFill>
                    <a:prstClr val="white"/>
                  </a:solidFill>
                </a:rPr>
                <a:t>220V-1000W</a:t>
              </a:r>
            </a:p>
          </p:txBody>
        </p:sp>
        <p:sp>
          <p:nvSpPr>
            <p:cNvPr id="8" name="AutoShape 5" descr="Kết quả hình ảnh cho khi sử dụng bàn là điện cần chú ý gì"/>
            <p:cNvSpPr>
              <a:spLocks noChangeAspect="1" noChangeArrowheads="1"/>
            </p:cNvSpPr>
            <p:nvPr>
              <p:custDataLst>
                <p:tags r:id="rId3"/>
              </p:custDataLst>
            </p:nvPr>
          </p:nvSpPr>
          <p:spPr bwMode="auto">
            <a:xfrm>
              <a:off x="149225" y="-144463"/>
              <a:ext cx="304800" cy="304801"/>
            </a:xfrm>
            <a:prstGeom prst="rect">
              <a:avLst/>
            </a:prstGeom>
            <a:noFill/>
            <a:ln w="9525">
              <a:noFill/>
              <a:miter lim="800000"/>
              <a:headEnd/>
              <a:tailEnd/>
            </a:ln>
            <a:effectLst/>
          </p:spPr>
          <p:txBody>
            <a:bodyPr/>
            <a:lstStyle/>
            <a:p>
              <a:endParaRPr lang="en-US">
                <a:solidFill>
                  <a:prstClr val="black"/>
                </a:solidFill>
              </a:endParaRPr>
            </a:p>
          </p:txBody>
        </p:sp>
      </p:grpSp>
      <p:sp>
        <p:nvSpPr>
          <p:cNvPr id="9" name="Oval 92" descr="Picture4"/>
          <p:cNvSpPr>
            <a:spLocks noChangeArrowheads="1"/>
          </p:cNvSpPr>
          <p:nvPr/>
        </p:nvSpPr>
        <p:spPr bwMode="auto">
          <a:xfrm>
            <a:off x="1562100" y="1066800"/>
            <a:ext cx="1905000" cy="12954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0" name="Oval 92" descr="Picture4"/>
          <p:cNvSpPr>
            <a:spLocks noChangeArrowheads="1"/>
          </p:cNvSpPr>
          <p:nvPr/>
        </p:nvSpPr>
        <p:spPr bwMode="auto">
          <a:xfrm>
            <a:off x="5744126" y="5052457"/>
            <a:ext cx="1447800" cy="6096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1" name="Oval 92" descr="Picture4"/>
          <p:cNvSpPr>
            <a:spLocks noChangeArrowheads="1"/>
          </p:cNvSpPr>
          <p:nvPr/>
        </p:nvSpPr>
        <p:spPr bwMode="auto">
          <a:xfrm>
            <a:off x="7924800" y="381000"/>
            <a:ext cx="1219200" cy="1600200"/>
          </a:xfrm>
          <a:prstGeom prst="ellipse">
            <a:avLst/>
          </a:prstGeom>
          <a:noFill/>
          <a:ln w="28575">
            <a:solidFill>
              <a:srgbClr val="FF0066"/>
            </a:solidFill>
            <a:round/>
            <a:headEnd/>
            <a:tailEnd/>
          </a:ln>
        </p:spPr>
        <p:txBody>
          <a:bodyPr wrap="none" anchor="ctr"/>
          <a:lstStyle/>
          <a:p>
            <a:pPr algn="ctr"/>
            <a:endParaRPr lang="en-US">
              <a:solidFill>
                <a:srgbClr val="FF0066"/>
              </a:solidFill>
            </a:endParaRPr>
          </a:p>
        </p:txBody>
      </p:sp>
      <p:sp>
        <p:nvSpPr>
          <p:cNvPr id="12" name="Rectangle 11"/>
          <p:cNvSpPr/>
          <p:nvPr/>
        </p:nvSpPr>
        <p:spPr>
          <a:xfrm>
            <a:off x="-152400" y="6311480"/>
            <a:ext cx="9144000" cy="461665"/>
          </a:xfrm>
          <a:prstGeom prst="rect">
            <a:avLst/>
          </a:prstGeom>
        </p:spPr>
        <p:txBody>
          <a:bodyPr wrap="square">
            <a:spAutoFit/>
          </a:bodyPr>
          <a:lstStyle/>
          <a:p>
            <a:pPr algn="ctr">
              <a:spcBef>
                <a:spcPct val="50000"/>
              </a:spcBef>
            </a:pPr>
            <a:r>
              <a:rPr lang="en-US" altLang="vi-VN" sz="2400" b="1">
                <a:solidFill>
                  <a:srgbClr val="FF0000"/>
                </a:solidFill>
                <a:latin typeface="Times New Roman" pitchFamily="18" charset="0"/>
                <a:cs typeface="Times New Roman" pitchFamily="18" charset="0"/>
              </a:rPr>
              <a:t>C</a:t>
            </a:r>
            <a:r>
              <a:rPr lang="en-US" altLang="vi-VN" sz="2400" b="1" smtClean="0">
                <a:solidFill>
                  <a:srgbClr val="FF0000"/>
                </a:solidFill>
                <a:latin typeface="Times New Roman" pitchFamily="18" charset="0"/>
                <a:cs typeface="Times New Roman" pitchFamily="18" charset="0"/>
              </a:rPr>
              <a:t>ác </a:t>
            </a:r>
            <a:r>
              <a:rPr lang="en-US" altLang="vi-VN" sz="2400" b="1" dirty="0" err="1" smtClean="0">
                <a:solidFill>
                  <a:srgbClr val="FF0000"/>
                </a:solidFill>
                <a:latin typeface="Times New Roman" pitchFamily="18" charset="0"/>
                <a:cs typeface="Times New Roman" pitchFamily="18" charset="0"/>
              </a:rPr>
              <a:t>đồ</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dùng</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điện</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trên</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có</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ghi</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những</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số</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liệu</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kỹ</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thuật</a:t>
            </a:r>
            <a:r>
              <a:rPr lang="en-US" altLang="vi-VN" sz="2400" b="1" dirty="0" smtClean="0">
                <a:solidFill>
                  <a:srgbClr val="FF0000"/>
                </a:solidFill>
                <a:latin typeface="Times New Roman" pitchFamily="18" charset="0"/>
                <a:cs typeface="Times New Roman" pitchFamily="18" charset="0"/>
              </a:rPr>
              <a:t> </a:t>
            </a:r>
            <a:r>
              <a:rPr lang="en-US" altLang="vi-VN" sz="2400" b="1" dirty="0" err="1" smtClean="0">
                <a:solidFill>
                  <a:srgbClr val="FF0000"/>
                </a:solidFill>
                <a:latin typeface="Times New Roman" pitchFamily="18" charset="0"/>
                <a:cs typeface="Times New Roman" pitchFamily="18" charset="0"/>
              </a:rPr>
              <a:t>nào</a:t>
            </a:r>
            <a:r>
              <a:rPr lang="en-US" altLang="vi-VN" sz="2400" b="1" dirty="0" smtClean="0">
                <a:solidFill>
                  <a:srgbClr val="FF0000"/>
                </a:solidFill>
                <a:latin typeface="Times New Roman" pitchFamily="18" charset="0"/>
                <a:cs typeface="Times New Roman" pitchFamily="18" charset="0"/>
              </a:rPr>
              <a:t>?</a:t>
            </a:r>
            <a:endParaRPr lang="en-US" alt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11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969170" y="-1350169"/>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sp>
        <p:nvSpPr>
          <p:cNvPr id="10" name="Rectangle 9"/>
          <p:cNvSpPr/>
          <p:nvPr/>
        </p:nvSpPr>
        <p:spPr>
          <a:xfrm>
            <a:off x="631121" y="634593"/>
            <a:ext cx="8131877" cy="1277914"/>
          </a:xfrm>
          <a:prstGeom prst="rect">
            <a:avLst/>
          </a:prstGeom>
        </p:spPr>
        <p:txBody>
          <a:bodyPr wrap="square">
            <a:spAutoFit/>
          </a:bodyPr>
          <a:lstStyle/>
          <a:p>
            <a:pPr algn="just">
              <a:lnSpc>
                <a:spcPct val="107000"/>
              </a:lnSpc>
              <a:spcBef>
                <a:spcPct val="0"/>
              </a:spcBef>
            </a:pPr>
            <a:r>
              <a:rPr lang="vi-VN" dirty="0">
                <a:solidFill>
                  <a:prstClr val="black"/>
                </a:solidFill>
              </a:rPr>
              <a:t> </a:t>
            </a:r>
            <a:r>
              <a:rPr lang="vi-VN" sz="3600" dirty="0" smtClean="0">
                <a:solidFill>
                  <a:prstClr val="black"/>
                </a:solidFill>
                <a:latin typeface="Times New Roman" panose="02020603050405020304" pitchFamily="18" charset="0"/>
                <a:cs typeface="Times New Roman" panose="02020603050405020304" pitchFamily="18" charset="0"/>
              </a:rPr>
              <a:t>Dung </a:t>
            </a:r>
            <a:r>
              <a:rPr lang="vi-VN" sz="3600" dirty="0">
                <a:solidFill>
                  <a:prstClr val="black"/>
                </a:solidFill>
                <a:latin typeface="Times New Roman" panose="02020603050405020304" pitchFamily="18" charset="0"/>
                <a:cs typeface="Times New Roman" panose="02020603050405020304" pitchFamily="18" charset="0"/>
              </a:rPr>
              <a:t>tích là sức chứa tối đa mà </a:t>
            </a:r>
            <a:r>
              <a:rPr lang="vi-VN" sz="3600" dirty="0" smtClean="0">
                <a:solidFill>
                  <a:prstClr val="black"/>
                </a:solidFill>
                <a:latin typeface="Times New Roman" panose="02020603050405020304" pitchFamily="18" charset="0"/>
                <a:cs typeface="Times New Roman" panose="02020603050405020304" pitchFamily="18" charset="0"/>
              </a:rPr>
              <a:t>v</a:t>
            </a:r>
            <a:r>
              <a:rPr lang="en-US" sz="3600" dirty="0" err="1" smtClean="0">
                <a:solidFill>
                  <a:prstClr val="black"/>
                </a:solidFill>
                <a:latin typeface="Times New Roman" panose="02020603050405020304" pitchFamily="18" charset="0"/>
                <a:cs typeface="Times New Roman" panose="02020603050405020304" pitchFamily="18" charset="0"/>
              </a:rPr>
              <a:t>ật</a:t>
            </a:r>
            <a:r>
              <a:rPr lang="vi-VN" sz="3600" dirty="0" smtClean="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thể chứa được một khối </a:t>
            </a:r>
            <a:r>
              <a:rPr lang="en-US" sz="3600" dirty="0" smtClean="0">
                <a:solidFill>
                  <a:prstClr val="black"/>
                </a:solidFill>
                <a:latin typeface="Times New Roman" panose="02020603050405020304" pitchFamily="18" charset="0"/>
                <a:cs typeface="Times New Roman" panose="02020603050405020304" pitchFamily="18" charset="0"/>
              </a:rPr>
              <a:t>c</a:t>
            </a:r>
            <a:r>
              <a:rPr lang="vi-VN" sz="3600" smtClean="0">
                <a:solidFill>
                  <a:prstClr val="black"/>
                </a:solidFill>
                <a:latin typeface="Times New Roman" panose="02020603050405020304" pitchFamily="18" charset="0"/>
                <a:cs typeface="Times New Roman" panose="02020603050405020304" pitchFamily="18" charset="0"/>
              </a:rPr>
              <a:t>hất khác</a:t>
            </a:r>
            <a:r>
              <a:rPr lang="en-US" sz="3600" smtClean="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28674" name="Picture 2" descr="Một số lưu ý khi mua nồi cơm điện 10 lít cho quán ăn, nhà hà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704" y="2209800"/>
            <a:ext cx="5608193" cy="347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546633"/>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63575" y="533400"/>
            <a:ext cx="914400" cy="884237"/>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sz="14200" dirty="0">
              <a:solidFill>
                <a:srgbClr val="0000F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6" name="Oval 5"/>
          <p:cNvSpPr/>
          <p:nvPr/>
        </p:nvSpPr>
        <p:spPr bwMode="auto">
          <a:xfrm flipH="1">
            <a:off x="1019175" y="177800"/>
            <a:ext cx="203200" cy="239713"/>
          </a:xfrm>
          <a:prstGeom prst="ellipse">
            <a:avLst/>
          </a:prstGeom>
          <a:solidFill>
            <a:srgbClr val="4040F5"/>
          </a:solidFill>
          <a:ln w="9525" cap="flat" cmpd="sng" algn="ctr">
            <a:noFill/>
            <a:prstDash val="solid"/>
            <a:round/>
            <a:headEnd type="none" w="med" len="med"/>
            <a:tailEnd type="none" w="med" len="med"/>
          </a:ln>
        </p:spPr>
        <p:txBody>
          <a:bodyPr/>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1524000"/>
            <a:ext cx="8305800" cy="2308324"/>
          </a:xfrm>
          <a:prstGeom prst="rect">
            <a:avLst/>
          </a:prstGeom>
        </p:spPr>
        <p:txBody>
          <a:bodyPr wrap="square">
            <a:spAutoFit/>
          </a:bodyPr>
          <a:lstStyle/>
          <a:p>
            <a:pPr algn="just">
              <a:spcBef>
                <a:spcPct val="50000"/>
              </a:spcBef>
            </a:pPr>
            <a:r>
              <a:rPr lang="vi-VN" sz="3600" dirty="0">
                <a:latin typeface="Times New Roman" panose="02020603050405020304" pitchFamily="18" charset="0"/>
              </a:rPr>
              <a:t>Nguồn điện sinh hoạt của các nước trên thế giới có một số mức điện áp </a:t>
            </a:r>
            <a:r>
              <a:rPr lang="vi-VN" sz="3600" dirty="0" smtClean="0">
                <a:latin typeface="Times New Roman" panose="02020603050405020304" pitchFamily="18" charset="0"/>
              </a:rPr>
              <a:t>như</a:t>
            </a:r>
            <a:r>
              <a:rPr lang="en-US" sz="3600" dirty="0" smtClean="0">
                <a:latin typeface="Times New Roman" panose="02020603050405020304" pitchFamily="18" charset="0"/>
              </a:rPr>
              <a:t>:</a:t>
            </a:r>
            <a:r>
              <a:rPr lang="vi-VN" sz="3600" dirty="0" smtClean="0">
                <a:latin typeface="Times New Roman" panose="02020603050405020304" pitchFamily="18" charset="0"/>
              </a:rPr>
              <a:t> 230V</a:t>
            </a:r>
            <a:r>
              <a:rPr lang="en-US" sz="3600" dirty="0" smtClean="0">
                <a:latin typeface="Times New Roman" panose="02020603050405020304" pitchFamily="18" charset="0"/>
              </a:rPr>
              <a:t>,</a:t>
            </a:r>
            <a:r>
              <a:rPr lang="vi-VN" sz="3600" dirty="0" smtClean="0">
                <a:latin typeface="Times New Roman" panose="02020603050405020304" pitchFamily="18" charset="0"/>
              </a:rPr>
              <a:t> 220</a:t>
            </a:r>
            <a:r>
              <a:rPr lang="en-US" sz="3600" dirty="0" smtClean="0">
                <a:latin typeface="Times New Roman" panose="02020603050405020304" pitchFamily="18" charset="0"/>
              </a:rPr>
              <a:t>V,</a:t>
            </a:r>
            <a:r>
              <a:rPr lang="vi-VN" sz="3600" dirty="0" smtClean="0">
                <a:latin typeface="Times New Roman" panose="02020603050405020304" pitchFamily="18" charset="0"/>
              </a:rPr>
              <a:t> 120V</a:t>
            </a:r>
            <a:r>
              <a:rPr lang="en-US" sz="3600" dirty="0" smtClean="0">
                <a:latin typeface="Times New Roman" panose="02020603050405020304" pitchFamily="18" charset="0"/>
              </a:rPr>
              <a:t>,</a:t>
            </a:r>
            <a:r>
              <a:rPr lang="vi-VN" sz="3600" dirty="0" smtClean="0">
                <a:latin typeface="Times New Roman" panose="02020603050405020304" pitchFamily="18" charset="0"/>
              </a:rPr>
              <a:t> 110V</a:t>
            </a:r>
            <a:r>
              <a:rPr lang="en-US" sz="3600" dirty="0" smtClean="0">
                <a:latin typeface="Times New Roman" panose="02020603050405020304" pitchFamily="18" charset="0"/>
              </a:rPr>
              <a:t>…</a:t>
            </a:r>
            <a:r>
              <a:rPr lang="vi-VN" sz="3600" dirty="0" smtClean="0">
                <a:latin typeface="Times New Roman" panose="02020603050405020304" pitchFamily="18" charset="0"/>
              </a:rPr>
              <a:t> </a:t>
            </a:r>
            <a:r>
              <a:rPr lang="en-US" sz="3600" dirty="0" smtClean="0">
                <a:latin typeface="Times New Roman" panose="02020603050405020304" pitchFamily="18" charset="0"/>
              </a:rPr>
              <a:t>Ở</a:t>
            </a:r>
            <a:r>
              <a:rPr lang="vi-VN" sz="3600" dirty="0" smtClean="0">
                <a:latin typeface="Times New Roman" panose="02020603050405020304" pitchFamily="18" charset="0"/>
              </a:rPr>
              <a:t> </a:t>
            </a:r>
            <a:r>
              <a:rPr lang="vi-VN" sz="3600" dirty="0">
                <a:latin typeface="Times New Roman" panose="02020603050405020304" pitchFamily="18" charset="0"/>
              </a:rPr>
              <a:t>Việt Nam điện áp dùng trong sinh hoạt phổ biến là </a:t>
            </a:r>
            <a:r>
              <a:rPr lang="vi-VN" sz="3600" dirty="0" smtClean="0">
                <a:latin typeface="Times New Roman" panose="02020603050405020304" pitchFamily="18" charset="0"/>
              </a:rPr>
              <a:t>220V.</a:t>
            </a:r>
            <a:endParaRPr lang="en-US" sz="3600" dirty="0">
              <a:latin typeface="Times New Roman" panose="02020603050405020304" pitchFamily="18" charset="0"/>
            </a:endParaRPr>
          </a:p>
        </p:txBody>
      </p:sp>
    </p:spTree>
    <p:extLst>
      <p:ext uri="{BB962C8B-B14F-4D97-AF65-F5344CB8AC3E}">
        <p14:creationId xmlns:p14="http://schemas.microsoft.com/office/powerpoint/2010/main" val="3334459569"/>
      </p:ext>
    </p:extLst>
  </p:cSld>
  <p:clrMapOvr>
    <a:masterClrMapping/>
  </p:clrMapOvr>
  <p:transition spd="slow" advClick="0">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791308" y="1143000"/>
            <a:ext cx="662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b="1" dirty="0" smtClean="0">
                <a:solidFill>
                  <a:srgbClr val="CC3300"/>
                </a:solidFill>
                <a:latin typeface="Times New Roman" pitchFamily="18" charset="0"/>
                <a:cs typeface="Times New Roman" pitchFamily="18" charset="0"/>
              </a:rPr>
              <a:t>Ý </a:t>
            </a:r>
            <a:r>
              <a:rPr lang="en-US" sz="3600" b="1" dirty="0" err="1">
                <a:solidFill>
                  <a:srgbClr val="CC3300"/>
                </a:solidFill>
                <a:latin typeface="Times New Roman" pitchFamily="18" charset="0"/>
                <a:cs typeface="Times New Roman" pitchFamily="18" charset="0"/>
              </a:rPr>
              <a:t>nghĩa</a:t>
            </a:r>
            <a:r>
              <a:rPr lang="en-US" sz="3600" b="1" dirty="0">
                <a:solidFill>
                  <a:srgbClr val="CC3300"/>
                </a:solidFill>
                <a:latin typeface="Times New Roman" pitchFamily="18" charset="0"/>
                <a:cs typeface="Times New Roman" pitchFamily="18" charset="0"/>
              </a:rPr>
              <a:t> </a:t>
            </a:r>
            <a:r>
              <a:rPr lang="en-US" sz="3600" b="1" dirty="0" err="1">
                <a:solidFill>
                  <a:srgbClr val="CC3300"/>
                </a:solidFill>
                <a:latin typeface="Times New Roman" pitchFamily="18" charset="0"/>
                <a:cs typeface="Times New Roman" pitchFamily="18" charset="0"/>
              </a:rPr>
              <a:t>của</a:t>
            </a:r>
            <a:r>
              <a:rPr lang="en-US" sz="3600" b="1" dirty="0">
                <a:solidFill>
                  <a:srgbClr val="CC3300"/>
                </a:solidFill>
                <a:latin typeface="Times New Roman" pitchFamily="18" charset="0"/>
                <a:cs typeface="Times New Roman" pitchFamily="18" charset="0"/>
              </a:rPr>
              <a:t> </a:t>
            </a:r>
            <a:r>
              <a:rPr lang="en-US" sz="3600" b="1" dirty="0" err="1">
                <a:solidFill>
                  <a:srgbClr val="CC3300"/>
                </a:solidFill>
                <a:latin typeface="Times New Roman" pitchFamily="18" charset="0"/>
                <a:cs typeface="Times New Roman" pitchFamily="18" charset="0"/>
              </a:rPr>
              <a:t>số</a:t>
            </a:r>
            <a:r>
              <a:rPr lang="en-US" sz="3600" b="1" dirty="0">
                <a:solidFill>
                  <a:srgbClr val="CC3300"/>
                </a:solidFill>
                <a:latin typeface="Times New Roman" pitchFamily="18" charset="0"/>
                <a:cs typeface="Times New Roman" pitchFamily="18" charset="0"/>
              </a:rPr>
              <a:t> </a:t>
            </a:r>
            <a:r>
              <a:rPr lang="en-US" sz="3600" b="1" dirty="0" err="1">
                <a:solidFill>
                  <a:srgbClr val="CC3300"/>
                </a:solidFill>
                <a:latin typeface="Times New Roman" pitchFamily="18" charset="0"/>
                <a:cs typeface="Times New Roman" pitchFamily="18" charset="0"/>
              </a:rPr>
              <a:t>liệu</a:t>
            </a:r>
            <a:r>
              <a:rPr lang="en-US" sz="3600" b="1" dirty="0">
                <a:solidFill>
                  <a:srgbClr val="CC3300"/>
                </a:solidFill>
                <a:latin typeface="Times New Roman" pitchFamily="18" charset="0"/>
                <a:cs typeface="Times New Roman" pitchFamily="18" charset="0"/>
              </a:rPr>
              <a:t> </a:t>
            </a:r>
            <a:r>
              <a:rPr lang="en-US" sz="3600" b="1" dirty="0" err="1">
                <a:solidFill>
                  <a:srgbClr val="CC3300"/>
                </a:solidFill>
                <a:latin typeface="Times New Roman" pitchFamily="18" charset="0"/>
                <a:cs typeface="Times New Roman" pitchFamily="18" charset="0"/>
              </a:rPr>
              <a:t>kĩ</a:t>
            </a:r>
            <a:r>
              <a:rPr lang="en-US" sz="3600" b="1" dirty="0">
                <a:solidFill>
                  <a:srgbClr val="CC3300"/>
                </a:solidFill>
                <a:latin typeface="Times New Roman" pitchFamily="18" charset="0"/>
                <a:cs typeface="Times New Roman" pitchFamily="18" charset="0"/>
              </a:rPr>
              <a:t> </a:t>
            </a:r>
            <a:r>
              <a:rPr lang="en-US" sz="3600" b="1" dirty="0" err="1">
                <a:solidFill>
                  <a:srgbClr val="CC3300"/>
                </a:solidFill>
                <a:latin typeface="Times New Roman" pitchFamily="18" charset="0"/>
                <a:cs typeface="Times New Roman" pitchFamily="18" charset="0"/>
              </a:rPr>
              <a:t>thuật</a:t>
            </a:r>
            <a:r>
              <a:rPr lang="en-US" sz="3600" b="1" dirty="0">
                <a:solidFill>
                  <a:srgbClr val="CC3300"/>
                </a:solidFill>
                <a:latin typeface="Times New Roman" pitchFamily="18" charset="0"/>
                <a:cs typeface="Times New Roman" pitchFamily="18" charset="0"/>
              </a:rPr>
              <a:t>:</a:t>
            </a:r>
          </a:p>
        </p:txBody>
      </p:sp>
      <p:sp>
        <p:nvSpPr>
          <p:cNvPr id="24582" name="Text Box 6"/>
          <p:cNvSpPr txBox="1">
            <a:spLocks noChangeArrowheads="1"/>
          </p:cNvSpPr>
          <p:nvPr/>
        </p:nvSpPr>
        <p:spPr bwMode="auto">
          <a:xfrm>
            <a:off x="867508" y="2057400"/>
            <a:ext cx="7848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600">
                <a:solidFill>
                  <a:srgbClr val="0000FF"/>
                </a:solidFill>
                <a:latin typeface="Times New Roman" pitchFamily="18" charset="0"/>
              </a:rPr>
              <a:t>Các số </a:t>
            </a:r>
            <a:r>
              <a:rPr lang="en-US" sz="3600" smtClean="0">
                <a:solidFill>
                  <a:srgbClr val="0000FF"/>
                </a:solidFill>
                <a:latin typeface="Times New Roman" pitchFamily="18" charset="0"/>
              </a:rPr>
              <a:t>liệu </a:t>
            </a:r>
            <a:r>
              <a:rPr lang="en-US" sz="3600">
                <a:solidFill>
                  <a:srgbClr val="0000FF"/>
                </a:solidFill>
                <a:latin typeface="Times New Roman" pitchFamily="18" charset="0"/>
              </a:rPr>
              <a:t>kĩ thuật giúp ta lựa chọn đồ dùng điện phù hợp và sử dụng đúng yêu cầu kĩ </a:t>
            </a:r>
            <a:r>
              <a:rPr lang="en-US" sz="3600" smtClean="0">
                <a:solidFill>
                  <a:srgbClr val="0000FF"/>
                </a:solidFill>
                <a:latin typeface="Times New Roman" pitchFamily="18" charset="0"/>
              </a:rPr>
              <a:t>thuật.</a:t>
            </a:r>
            <a:endParaRPr lang="en-US" sz="3600">
              <a:solidFill>
                <a:srgbClr val="0000FF"/>
              </a:solidFill>
              <a:latin typeface="Times New Roman" pitchFamily="18" charset="0"/>
            </a:endParaRPr>
          </a:p>
        </p:txBody>
      </p:sp>
    </p:spTree>
    <p:extLst>
      <p:ext uri="{BB962C8B-B14F-4D97-AF65-F5344CB8AC3E}">
        <p14:creationId xmlns:p14="http://schemas.microsoft.com/office/powerpoint/2010/main" val="1544859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170656" y="212725"/>
            <a:ext cx="914400" cy="884237"/>
          </a:xfrm>
          <a:prstGeom prst="ellipse">
            <a:avLst/>
          </a:prstGeom>
          <a:solidFill>
            <a:srgbClr val="0000F1"/>
          </a:solidFill>
          <a:ln w="9525" cap="flat" cmpd="sng" algn="ctr">
            <a:noFill/>
            <a:prstDash val="solid"/>
            <a:round/>
            <a:headEnd type="none" w="med" len="med"/>
            <a:tailEnd type="none" w="med" len="med"/>
          </a:ln>
        </p:spPr>
        <p:txBody>
          <a:bodyPr/>
          <a:lstStyle/>
          <a:p>
            <a:pPr>
              <a:defRPr/>
            </a:pPr>
            <a:endParaRPr lang="en-US" sz="14200" dirty="0">
              <a:solidFill>
                <a:prstClr val="white"/>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sp>
        <p:nvSpPr>
          <p:cNvPr id="6" name="Oval 5"/>
          <p:cNvSpPr/>
          <p:nvPr/>
        </p:nvSpPr>
        <p:spPr bwMode="auto">
          <a:xfrm flipH="1">
            <a:off x="1019175" y="177800"/>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a:lstStyle/>
          <a:p>
            <a:pPr>
              <a:defRPr/>
            </a:pPr>
            <a:endParaRPr lang="en-US">
              <a:solidFill>
                <a:prstClr val="black"/>
              </a:solidFill>
            </a:endParaRPr>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solidFill>
                <a:prstClr val="black"/>
              </a:solidFill>
            </a:endParaRPr>
          </a:p>
        </p:txBody>
      </p:sp>
      <p:sp>
        <p:nvSpPr>
          <p:cNvPr id="4" name="Rectangle 3"/>
          <p:cNvSpPr/>
          <p:nvPr/>
        </p:nvSpPr>
        <p:spPr>
          <a:xfrm>
            <a:off x="457200"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66737" y="2089805"/>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120776" y="435024"/>
            <a:ext cx="7718424" cy="2062103"/>
          </a:xfrm>
          <a:prstGeom prst="rect">
            <a:avLst/>
          </a:prstGeom>
        </p:spPr>
        <p:txBody>
          <a:bodyPr wrap="square">
            <a:spAutoFit/>
          </a:bodyPr>
          <a:lstStyle/>
          <a:p>
            <a:pPr algn="just"/>
            <a:r>
              <a:rPr lang="en-US" sz="3200" dirty="0" smtClean="0">
                <a:solidFill>
                  <a:prstClr val="black"/>
                </a:solidFill>
                <a:latin typeface="Times New Roman" panose="02020603050405020304" pitchFamily="18" charset="0"/>
              </a:rPr>
              <a:t>N</a:t>
            </a:r>
            <a:r>
              <a:rPr lang="vi-VN" sz="3200" dirty="0" smtClean="0">
                <a:solidFill>
                  <a:prstClr val="black"/>
                </a:solidFill>
                <a:latin typeface="Times New Roman" panose="02020603050405020304" pitchFamily="18" charset="0"/>
              </a:rPr>
              <a:t>goài </a:t>
            </a:r>
            <a:r>
              <a:rPr lang="vi-VN" sz="3200" dirty="0">
                <a:solidFill>
                  <a:prstClr val="black"/>
                </a:solidFill>
                <a:latin typeface="Times New Roman" panose="02020603050405020304" pitchFamily="18" charset="0"/>
              </a:rPr>
              <a:t>các thông số kỹ thuật trên một số đồ dùng điện còn có thêm nhãn năng lượng để xác nhận hoặc </a:t>
            </a:r>
            <a:r>
              <a:rPr lang="en-US" sz="3200" dirty="0" smtClean="0">
                <a:solidFill>
                  <a:prstClr val="black"/>
                </a:solidFill>
                <a:latin typeface="Times New Roman" panose="02020603050405020304" pitchFamily="18" charset="0"/>
              </a:rPr>
              <a:t>s</a:t>
            </a:r>
            <a:r>
              <a:rPr lang="vi-VN" sz="3200" dirty="0" smtClean="0">
                <a:solidFill>
                  <a:prstClr val="black"/>
                </a:solidFill>
                <a:latin typeface="Times New Roman" panose="02020603050405020304" pitchFamily="18" charset="0"/>
              </a:rPr>
              <a:t>o </a:t>
            </a:r>
            <a:r>
              <a:rPr lang="vi-VN" sz="3200" dirty="0">
                <a:solidFill>
                  <a:prstClr val="black"/>
                </a:solidFill>
                <a:latin typeface="Times New Roman" panose="02020603050405020304" pitchFamily="18" charset="0"/>
              </a:rPr>
              <a:t>sánh khả năng tiết kiệm năng lượng của đồ dùng điện </a:t>
            </a:r>
            <a:r>
              <a:rPr lang="vi-VN" sz="3200" dirty="0" smtClean="0">
                <a:solidFill>
                  <a:prstClr val="black"/>
                </a:solidFill>
                <a:latin typeface="Times New Roman" panose="02020603050405020304" pitchFamily="18" charset="0"/>
              </a:rPr>
              <a:t>đó</a:t>
            </a:r>
            <a:r>
              <a:rPr lang="en-US" sz="3200" dirty="0" smtClean="0">
                <a:solidFill>
                  <a:prstClr val="black"/>
                </a:solidFill>
                <a:latin typeface="Times New Roman" panose="02020603050405020304" pitchFamily="18" charset="0"/>
              </a:rPr>
              <a:t>.</a:t>
            </a:r>
            <a:endParaRPr lang="en-US" sz="3200" dirty="0">
              <a:solidFill>
                <a:prstClr val="black"/>
              </a:solidFill>
              <a:latin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057400" y="2497127"/>
            <a:ext cx="5181600" cy="4056073"/>
          </a:xfrm>
          <a:prstGeom prst="rect">
            <a:avLst/>
          </a:prstGeom>
        </p:spPr>
      </p:pic>
    </p:spTree>
    <p:extLst>
      <p:ext uri="{BB962C8B-B14F-4D97-AF65-F5344CB8AC3E}">
        <p14:creationId xmlns:p14="http://schemas.microsoft.com/office/powerpoint/2010/main" val="3222379716"/>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Nhãn năng lượng trên máy lạnh là gì? Các thông số nên biết"/>
          <p:cNvPicPr>
            <a:picLocks noChangeAspect="1" noChangeArrowheads="1"/>
          </p:cNvPicPr>
          <p:nvPr/>
        </p:nvPicPr>
        <p:blipFill>
          <a:blip r:embed="rId2"/>
          <a:srcRect/>
          <a:stretch>
            <a:fillRect/>
          </a:stretch>
        </p:blipFill>
        <p:spPr bwMode="auto">
          <a:xfrm>
            <a:off x="0" y="0"/>
            <a:ext cx="5105400" cy="3581400"/>
          </a:xfrm>
          <a:prstGeom prst="rect">
            <a:avLst/>
          </a:prstGeom>
          <a:noFill/>
        </p:spPr>
      </p:pic>
      <p:pic>
        <p:nvPicPr>
          <p:cNvPr id="64516" name="Picture 4" descr="Nhãn năng lượng tủ lạnh là gì? [Chi tiết 2023]"/>
          <p:cNvPicPr>
            <a:picLocks noChangeAspect="1" noChangeArrowheads="1"/>
          </p:cNvPicPr>
          <p:nvPr/>
        </p:nvPicPr>
        <p:blipFill>
          <a:blip r:embed="rId3"/>
          <a:srcRect/>
          <a:stretch>
            <a:fillRect/>
          </a:stretch>
        </p:blipFill>
        <p:spPr bwMode="auto">
          <a:xfrm>
            <a:off x="4953000" y="1"/>
            <a:ext cx="4191000" cy="3352800"/>
          </a:xfrm>
          <a:prstGeom prst="rect">
            <a:avLst/>
          </a:prstGeom>
          <a:noFill/>
        </p:spPr>
      </p:pic>
      <p:pic>
        <p:nvPicPr>
          <p:cNvPr id="64518" name="Picture 6" descr="Ý nghĩa và cách đọc nhãn năng lượng trên máy giặt"/>
          <p:cNvPicPr>
            <a:picLocks noChangeAspect="1" noChangeArrowheads="1"/>
          </p:cNvPicPr>
          <p:nvPr/>
        </p:nvPicPr>
        <p:blipFill>
          <a:blip r:embed="rId4"/>
          <a:srcRect/>
          <a:stretch>
            <a:fillRect/>
          </a:stretch>
        </p:blipFill>
        <p:spPr bwMode="auto">
          <a:xfrm>
            <a:off x="0" y="3505200"/>
            <a:ext cx="4648200" cy="3200400"/>
          </a:xfrm>
          <a:prstGeom prst="rect">
            <a:avLst/>
          </a:prstGeom>
          <a:noFill/>
        </p:spPr>
      </p:pic>
      <p:sp>
        <p:nvSpPr>
          <p:cNvPr id="64520" name="AutoShape 8" descr="Dán nhãn năng lượng cho nồi cơm điện - Luật Đông 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522" name="AutoShape 10" descr="Dán nhãn năng lượng cho nồi cơm điện - Luật Đông 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524" name="AutoShape 12" descr="Dán nhãn năng lượng cho nồi cơm điện - Luật Đông Á"/>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2" descr="Nồi cơm điện Geidea 1L nắp gài AG-421 | Smart Kitchen"/>
          <p:cNvPicPr>
            <a:picLocks noChangeAspect="1" noChangeArrowheads="1"/>
          </p:cNvPicPr>
          <p:nvPr/>
        </p:nvPicPr>
        <p:blipFill>
          <a:blip r:embed="rId5"/>
          <a:srcRect/>
          <a:stretch>
            <a:fillRect/>
          </a:stretch>
        </p:blipFill>
        <p:spPr bwMode="auto">
          <a:xfrm>
            <a:off x="4879975" y="3505200"/>
            <a:ext cx="4264025" cy="3352800"/>
          </a:xfrm>
          <a:prstGeom prst="rect">
            <a:avLst/>
          </a:prstGeom>
          <a:noFill/>
        </p:spPr>
      </p:pic>
    </p:spTree>
    <p:extLst>
      <p:ext uri="{BB962C8B-B14F-4D97-AF65-F5344CB8AC3E}">
        <p14:creationId xmlns:p14="http://schemas.microsoft.com/office/powerpoint/2010/main" val="333018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ây đèn dầu, biểu tượng một thời hồn quê Việt"/>
          <p:cNvPicPr>
            <a:picLocks noChangeAspect="1" noChangeArrowheads="1"/>
          </p:cNvPicPr>
          <p:nvPr/>
        </p:nvPicPr>
        <p:blipFill>
          <a:blip r:embed="rId2"/>
          <a:srcRect/>
          <a:stretch>
            <a:fillRect/>
          </a:stretch>
        </p:blipFill>
        <p:spPr bwMode="auto">
          <a:xfrm>
            <a:off x="4976446" y="3429000"/>
            <a:ext cx="3862754" cy="2846548"/>
          </a:xfrm>
          <a:prstGeom prst="rect">
            <a:avLst/>
          </a:prstGeom>
          <a:noFill/>
        </p:spPr>
      </p:pic>
      <p:pic>
        <p:nvPicPr>
          <p:cNvPr id="1030" name="Picture 6" descr="BÍ QUYẾT GÂY THƯƠNG NHỚ CƠM NHÀ CỦA MẸ"/>
          <p:cNvPicPr>
            <a:picLocks noChangeAspect="1" noChangeArrowheads="1"/>
          </p:cNvPicPr>
          <p:nvPr/>
        </p:nvPicPr>
        <p:blipFill>
          <a:blip r:embed="rId3"/>
          <a:srcRect/>
          <a:stretch>
            <a:fillRect/>
          </a:stretch>
        </p:blipFill>
        <p:spPr bwMode="auto">
          <a:xfrm>
            <a:off x="2057400" y="304800"/>
            <a:ext cx="5715000" cy="2667000"/>
          </a:xfrm>
          <a:prstGeom prst="rect">
            <a:avLst/>
          </a:prstGeom>
          <a:noFill/>
        </p:spPr>
      </p:pic>
      <p:pic>
        <p:nvPicPr>
          <p:cNvPr id="1032" name="Picture 8" descr="Chiếc quạt của nội!"/>
          <p:cNvPicPr>
            <a:picLocks noChangeAspect="1" noChangeArrowheads="1"/>
          </p:cNvPicPr>
          <p:nvPr/>
        </p:nvPicPr>
        <p:blipFill>
          <a:blip r:embed="rId4"/>
          <a:srcRect/>
          <a:stretch>
            <a:fillRect/>
          </a:stretch>
        </p:blipFill>
        <p:spPr bwMode="auto">
          <a:xfrm>
            <a:off x="228600" y="3429000"/>
            <a:ext cx="4495800" cy="2852410"/>
          </a:xfrm>
          <a:prstGeom prst="rect">
            <a:avLst/>
          </a:prstGeom>
          <a:noFill/>
        </p:spPr>
      </p:pic>
      <p:pic>
        <p:nvPicPr>
          <p:cNvPr id="11" name="Picture 10"/>
          <p:cNvPicPr>
            <a:picLocks noChangeAspect="1"/>
          </p:cNvPicPr>
          <p:nvPr/>
        </p:nvPicPr>
        <p:blipFill>
          <a:blip r:embed="rId5"/>
          <a:stretch>
            <a:fillRect/>
          </a:stretch>
        </p:blipFill>
        <p:spPr>
          <a:xfrm>
            <a:off x="0" y="1371600"/>
            <a:ext cx="908383" cy="1072989"/>
          </a:xfrm>
          <a:prstGeom prst="rect">
            <a:avLst/>
          </a:prstGeom>
        </p:spPr>
      </p:pic>
      <p:sp>
        <p:nvSpPr>
          <p:cNvPr id="12" name="TextBox 11"/>
          <p:cNvSpPr txBox="1"/>
          <p:nvPr/>
        </p:nvSpPr>
        <p:spPr>
          <a:xfrm>
            <a:off x="762000" y="1295400"/>
            <a:ext cx="7924800" cy="1077218"/>
          </a:xfrm>
          <a:prstGeom prst="rect">
            <a:avLst/>
          </a:prstGeom>
          <a:noFill/>
        </p:spPr>
        <p:txBody>
          <a:bodyPr wrap="square" rtlCol="0">
            <a:spAutoFit/>
          </a:bodyPr>
          <a:lstStyle/>
          <a:p>
            <a:r>
              <a:rPr lang="en-US" sz="3200" b="1" dirty="0" err="1" smtClean="0">
                <a:solidFill>
                  <a:srgbClr val="168836"/>
                </a:solidFill>
                <a:latin typeface="Times New Roman" pitchFamily="18" charset="0"/>
                <a:cs typeface="Times New Roman" pitchFamily="18" charset="0"/>
              </a:rPr>
              <a:t>Trước</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đây</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khi</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chưa</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có</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điện</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thì</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người</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ta</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nấu</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cơm</a:t>
            </a:r>
            <a:r>
              <a:rPr lang="en-US" sz="3200" b="1" dirty="0" smtClean="0">
                <a:solidFill>
                  <a:srgbClr val="168836"/>
                </a:solidFill>
                <a:latin typeface="Times New Roman" pitchFamily="18" charset="0"/>
                <a:cs typeface="Times New Roman" pitchFamily="18" charset="0"/>
              </a:rPr>
              <a:t>, </a:t>
            </a:r>
            <a:r>
              <a:rPr lang="en-US" sz="3200" b="1" err="1" smtClean="0">
                <a:solidFill>
                  <a:srgbClr val="168836"/>
                </a:solidFill>
                <a:latin typeface="Times New Roman" pitchFamily="18" charset="0"/>
                <a:cs typeface="Times New Roman" pitchFamily="18" charset="0"/>
              </a:rPr>
              <a:t>thắp</a:t>
            </a:r>
            <a:r>
              <a:rPr lang="en-US" sz="3200" b="1" smtClean="0">
                <a:solidFill>
                  <a:srgbClr val="168836"/>
                </a:solidFill>
                <a:latin typeface="Times New Roman" pitchFamily="18" charset="0"/>
                <a:cs typeface="Times New Roman" pitchFamily="18" charset="0"/>
              </a:rPr>
              <a:t> sáng, làm mát… </a:t>
            </a:r>
            <a:r>
              <a:rPr lang="en-US" sz="3200" b="1" dirty="0" err="1" smtClean="0">
                <a:solidFill>
                  <a:srgbClr val="168836"/>
                </a:solidFill>
                <a:latin typeface="Times New Roman" pitchFamily="18" charset="0"/>
                <a:cs typeface="Times New Roman" pitchFamily="18" charset="0"/>
              </a:rPr>
              <a:t>như</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thế</a:t>
            </a:r>
            <a:r>
              <a:rPr lang="en-US" sz="3200" b="1" dirty="0" smtClean="0">
                <a:solidFill>
                  <a:srgbClr val="168836"/>
                </a:solidFill>
                <a:latin typeface="Times New Roman" pitchFamily="18" charset="0"/>
                <a:cs typeface="Times New Roman" pitchFamily="18" charset="0"/>
              </a:rPr>
              <a:t> </a:t>
            </a:r>
            <a:r>
              <a:rPr lang="en-US" sz="3200" b="1" dirty="0" err="1" smtClean="0">
                <a:solidFill>
                  <a:srgbClr val="168836"/>
                </a:solidFill>
                <a:latin typeface="Times New Roman" pitchFamily="18" charset="0"/>
                <a:cs typeface="Times New Roman" pitchFamily="18" charset="0"/>
              </a:rPr>
              <a:t>nào</a:t>
            </a:r>
            <a:r>
              <a:rPr lang="en-US" sz="3200" b="1" dirty="0" smtClean="0">
                <a:solidFill>
                  <a:srgbClr val="168836"/>
                </a:solidFill>
                <a:latin typeface="Times New Roman" pitchFamily="18" charset="0"/>
                <a:cs typeface="Times New Roman" pitchFamily="18" charset="0"/>
              </a:rPr>
              <a:t>?</a:t>
            </a:r>
            <a:endParaRPr lang="en-US" sz="3200" b="1" dirty="0">
              <a:solidFill>
                <a:srgbClr val="168836"/>
              </a:solidFill>
              <a:latin typeface="Times New Roman" pitchFamily="18" charset="0"/>
              <a:cs typeface="Times New Roman" pitchFamily="18" charset="0"/>
            </a:endParaRPr>
          </a:p>
        </p:txBody>
      </p:sp>
      <p:sp>
        <p:nvSpPr>
          <p:cNvPr id="13" name="TextBox 12"/>
          <p:cNvSpPr txBox="1"/>
          <p:nvPr/>
        </p:nvSpPr>
        <p:spPr>
          <a:xfrm>
            <a:off x="2476500" y="2911642"/>
            <a:ext cx="5600699"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     NẤU CƠM (bằng bếp củi)</a:t>
            </a:r>
            <a:endParaRPr lang="en-US" sz="2800" b="1" dirty="0">
              <a:solidFill>
                <a:srgbClr val="FF0000"/>
              </a:solidFill>
              <a:latin typeface="Times New Roman" pitchFamily="18" charset="0"/>
              <a:cs typeface="Times New Roman" pitchFamily="18" charset="0"/>
            </a:endParaRPr>
          </a:p>
        </p:txBody>
      </p:sp>
      <p:sp>
        <p:nvSpPr>
          <p:cNvPr id="14" name="TextBox 13"/>
          <p:cNvSpPr txBox="1"/>
          <p:nvPr/>
        </p:nvSpPr>
        <p:spPr>
          <a:xfrm>
            <a:off x="304800" y="6275548"/>
            <a:ext cx="44196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  Quạt mát (bằng quạt tay)</a:t>
            </a:r>
            <a:endParaRPr lang="en-US" sz="2800" b="1" dirty="0">
              <a:solidFill>
                <a:srgbClr val="FF0000"/>
              </a:solidFill>
              <a:latin typeface="Times New Roman" pitchFamily="18" charset="0"/>
              <a:cs typeface="Times New Roman" pitchFamily="18" charset="0"/>
            </a:endParaRPr>
          </a:p>
        </p:txBody>
      </p:sp>
      <p:sp>
        <p:nvSpPr>
          <p:cNvPr id="15" name="TextBox 14"/>
          <p:cNvSpPr txBox="1"/>
          <p:nvPr/>
        </p:nvSpPr>
        <p:spPr>
          <a:xfrm>
            <a:off x="4976446" y="6304856"/>
            <a:ext cx="4015153"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  Học bài (bằng đèn dầu)</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9974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ox(in)">
                                      <p:cBhvr>
                                        <p:cTn id="25" dur="500"/>
                                        <p:tgtEl>
                                          <p:spTgt spid="103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box(in)">
                                      <p:cBhvr>
                                        <p:cTn id="33" dur="500"/>
                                        <p:tgtEl>
                                          <p:spTgt spid="103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box(in)">
                                      <p:cBhvr>
                                        <p:cTn id="41" dur="500"/>
                                        <p:tgtEl>
                                          <p:spTgt spid="102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1600"/>
            <a:ext cx="9207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3"/>
          <p:cNvSpPr txBox="1">
            <a:spLocks/>
          </p:cNvSpPr>
          <p:nvPr/>
        </p:nvSpPr>
        <p:spPr bwMode="auto">
          <a:xfrm>
            <a:off x="1301750" y="59886"/>
            <a:ext cx="75843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err="1">
                <a:solidFill>
                  <a:srgbClr val="64C5B4"/>
                </a:solidFill>
                <a:cs typeface="Times New Roman" panose="02020603050405020304" pitchFamily="18" charset="0"/>
              </a:rPr>
              <a:t>Thực</a:t>
            </a:r>
            <a:r>
              <a:rPr lang="en-US" altLang="en-US" sz="4000" b="1">
                <a:solidFill>
                  <a:srgbClr val="64C5B4"/>
                </a:solidFill>
                <a:cs typeface="Times New Roman" panose="02020603050405020304" pitchFamily="18" charset="0"/>
              </a:rPr>
              <a:t> </a:t>
            </a:r>
            <a:r>
              <a:rPr lang="en-US" altLang="en-US" sz="4000" b="1" smtClean="0">
                <a:solidFill>
                  <a:srgbClr val="64C5B4"/>
                </a:solidFill>
                <a:cs typeface="Times New Roman" panose="02020603050405020304" pitchFamily="18" charset="0"/>
              </a:rPr>
              <a:t>hành: </a:t>
            </a:r>
            <a:r>
              <a:rPr lang="en-US" altLang="en-US" sz="3600" b="1" smtClean="0">
                <a:solidFill>
                  <a:srgbClr val="C00000"/>
                </a:solidFill>
                <a:cs typeface="Times New Roman" panose="02020603050405020304" pitchFamily="18" charset="0"/>
              </a:rPr>
              <a:t>Hoạt động theo bàn</a:t>
            </a:r>
            <a:endParaRPr lang="en-US" altLang="en-US" sz="3600" b="1" dirty="0">
              <a:solidFill>
                <a:srgbClr val="C00000"/>
              </a:solidFill>
              <a:cs typeface="Times New Roman" panose="02020603050405020304" pitchFamily="18" charset="0"/>
            </a:endParaRPr>
          </a:p>
        </p:txBody>
      </p:sp>
      <p:sp>
        <p:nvSpPr>
          <p:cNvPr id="25604" name="Title 13"/>
          <p:cNvSpPr txBox="1">
            <a:spLocks/>
          </p:cNvSpPr>
          <p:nvPr/>
        </p:nvSpPr>
        <p:spPr bwMode="auto">
          <a:xfrm>
            <a:off x="304800" y="949325"/>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3200" b="1" dirty="0" err="1" smtClean="0">
                <a:solidFill>
                  <a:srgbClr val="0000F1"/>
                </a:solidFill>
                <a:cs typeface="Times New Roman" panose="02020603050405020304" pitchFamily="18" charset="0"/>
              </a:rPr>
              <a:t>Đ</a:t>
            </a:r>
            <a:r>
              <a:rPr lang="en-US" sz="3200" b="1" dirty="0" err="1" smtClean="0">
                <a:solidFill>
                  <a:srgbClr val="0000F1"/>
                </a:solidFill>
                <a:cs typeface="Times New Roman" panose="02020603050405020304" pitchFamily="18" charset="0"/>
              </a:rPr>
              <a:t>ọc</a:t>
            </a:r>
            <a:r>
              <a:rPr lang="en-US" sz="3200" b="1" dirty="0" smtClean="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thông</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số</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kỹ</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thuật</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của</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các</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đồ</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dùng</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điện</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cho</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trên</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hình</a:t>
            </a:r>
            <a:r>
              <a:rPr lang="en-US" sz="3200" b="1" dirty="0">
                <a:solidFill>
                  <a:srgbClr val="0000F1"/>
                </a:solidFill>
                <a:cs typeface="Times New Roman" panose="02020603050405020304" pitchFamily="18" charset="0"/>
              </a:rPr>
              <a:t> </a:t>
            </a:r>
            <a:r>
              <a:rPr lang="en-US" sz="3200" b="1" dirty="0" smtClean="0">
                <a:solidFill>
                  <a:srgbClr val="0000F1"/>
                </a:solidFill>
                <a:cs typeface="Times New Roman" panose="02020603050405020304" pitchFamily="18" charset="0"/>
              </a:rPr>
              <a:t>10.2, </a:t>
            </a:r>
            <a:r>
              <a:rPr lang="en-US" sz="3200" b="1" dirty="0" err="1">
                <a:solidFill>
                  <a:srgbClr val="0000F1"/>
                </a:solidFill>
                <a:cs typeface="Times New Roman" panose="02020603050405020304" pitchFamily="18" charset="0"/>
              </a:rPr>
              <a:t>cho</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biết</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các</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đại</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lượng</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điện</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định</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mức</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và</a:t>
            </a:r>
            <a:r>
              <a:rPr lang="en-US" sz="3200" b="1" dirty="0">
                <a:solidFill>
                  <a:srgbClr val="0000F1"/>
                </a:solidFill>
                <a:cs typeface="Times New Roman" panose="02020603050405020304" pitchFamily="18" charset="0"/>
              </a:rPr>
              <a:t> </a:t>
            </a:r>
            <a:r>
              <a:rPr lang="en-US" sz="3200" b="1" dirty="0" err="1" smtClean="0">
                <a:solidFill>
                  <a:srgbClr val="0000F1"/>
                </a:solidFill>
                <a:cs typeface="Times New Roman" panose="02020603050405020304" pitchFamily="18" charset="0"/>
              </a:rPr>
              <a:t>thông</a:t>
            </a:r>
            <a:r>
              <a:rPr lang="en-US" sz="3200" b="1" dirty="0" smtClean="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số</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kỹ</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thuật</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đặc</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trưng</a:t>
            </a:r>
            <a:r>
              <a:rPr lang="en-US" sz="3200" b="1" dirty="0">
                <a:solidFill>
                  <a:srgbClr val="0000F1"/>
                </a:solidFill>
                <a:cs typeface="Times New Roman" panose="02020603050405020304" pitchFamily="18" charset="0"/>
              </a:rPr>
              <a:t> </a:t>
            </a:r>
            <a:r>
              <a:rPr lang="en-US" sz="3200" b="1" dirty="0" err="1">
                <a:solidFill>
                  <a:srgbClr val="0000F1"/>
                </a:solidFill>
                <a:cs typeface="Times New Roman" panose="02020603050405020304" pitchFamily="18" charset="0"/>
              </a:rPr>
              <a:t>của</a:t>
            </a:r>
            <a:r>
              <a:rPr lang="en-US" sz="3200" b="1" dirty="0">
                <a:solidFill>
                  <a:srgbClr val="0000F1"/>
                </a:solidFill>
                <a:cs typeface="Times New Roman" panose="02020603050405020304" pitchFamily="18" charset="0"/>
              </a:rPr>
              <a:t> </a:t>
            </a:r>
            <a:r>
              <a:rPr lang="en-US" sz="3200" b="1" dirty="0" err="1" smtClean="0">
                <a:solidFill>
                  <a:srgbClr val="0000F1"/>
                </a:solidFill>
                <a:cs typeface="Times New Roman" panose="02020603050405020304" pitchFamily="18" charset="0"/>
              </a:rPr>
              <a:t>chúng</a:t>
            </a:r>
            <a:r>
              <a:rPr lang="en-US" sz="3200" b="1" dirty="0" smtClean="0">
                <a:solidFill>
                  <a:srgbClr val="0000F1"/>
                </a:solidFill>
                <a:cs typeface="Times New Roman" panose="02020603050405020304" pitchFamily="18" charset="0"/>
              </a:rPr>
              <a:t>?</a:t>
            </a:r>
            <a:endParaRPr lang="en-US" sz="3200" b="1" dirty="0">
              <a:solidFill>
                <a:srgbClr val="0000F1"/>
              </a:solidFill>
              <a:cs typeface="Times New Roman" panose="02020603050405020304" pitchFamily="18" charset="0"/>
            </a:endParaRPr>
          </a:p>
        </p:txBody>
      </p:sp>
      <p:pic>
        <p:nvPicPr>
          <p:cNvPr id="9"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334107" y="2554155"/>
            <a:ext cx="8399585" cy="3733804"/>
          </a:xfrm>
          <a:prstGeom prst="rect">
            <a:avLst/>
          </a:prstGeom>
        </p:spPr>
      </p:pic>
      <p:pic>
        <p:nvPicPr>
          <p:cNvPr id="6"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486507" y="2706555"/>
            <a:ext cx="8399585" cy="3733804"/>
          </a:xfrm>
          <a:prstGeom prst="rect">
            <a:avLst/>
          </a:prstGeom>
        </p:spPr>
      </p:pic>
      <p:pic>
        <p:nvPicPr>
          <p:cNvPr id="7"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304800" y="2495539"/>
            <a:ext cx="8399585" cy="3733804"/>
          </a:xfrm>
          <a:prstGeom prst="rect">
            <a:avLst/>
          </a:prstGeom>
        </p:spPr>
      </p:pic>
      <p:pic>
        <p:nvPicPr>
          <p:cNvPr id="8"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304799" y="2571739"/>
            <a:ext cx="8581293" cy="4133861"/>
          </a:xfrm>
          <a:prstGeom prst="rect">
            <a:avLst/>
          </a:prstGeom>
        </p:spPr>
      </p:pic>
    </p:spTree>
    <p:extLst>
      <p:ext uri="{BB962C8B-B14F-4D97-AF65-F5344CB8AC3E}">
        <p14:creationId xmlns:p14="http://schemas.microsoft.com/office/powerpoint/2010/main" val="429027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Screen Clipping"/>
          <p:cNvPicPr>
            <a:picLocks noChangeAspect="1"/>
          </p:cNvPicPr>
          <p:nvPr/>
        </p:nvPicPr>
        <p:blipFill rotWithShape="1">
          <a:blip r:embed="rId2">
            <a:extLst>
              <a:ext uri="{28A0092B-C50C-407E-A947-70E740481C1C}">
                <a14:useLocalDpi xmlns:a14="http://schemas.microsoft.com/office/drawing/2010/main" val="0"/>
              </a:ext>
            </a:extLst>
          </a:blip>
          <a:srcRect t="11381" b="14541"/>
          <a:stretch/>
        </p:blipFill>
        <p:spPr>
          <a:xfrm>
            <a:off x="0" y="-5"/>
            <a:ext cx="9144000" cy="6858005"/>
          </a:xfrm>
          <a:prstGeom prst="rect">
            <a:avLst/>
          </a:prstGeom>
        </p:spPr>
      </p:pic>
      <p:sp>
        <p:nvSpPr>
          <p:cNvPr id="3" name="Text Box 6"/>
          <p:cNvSpPr txBox="1">
            <a:spLocks noChangeArrowheads="1"/>
          </p:cNvSpPr>
          <p:nvPr/>
        </p:nvSpPr>
        <p:spPr bwMode="auto">
          <a:xfrm>
            <a:off x="0" y="4191000"/>
            <a:ext cx="341434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smtClean="0">
                <a:solidFill>
                  <a:srgbClr val="0000F1"/>
                </a:solidFill>
                <a:latin typeface="Times New Roman" pitchFamily="18" charset="0"/>
                <a:cs typeface="Times New Roman" pitchFamily="18" charset="0"/>
              </a:rPr>
              <a:t>Điện</a:t>
            </a:r>
            <a:r>
              <a:rPr lang="en-US" b="1" dirty="0" smtClean="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áp</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định</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mức</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của</a:t>
            </a:r>
            <a:r>
              <a:rPr lang="en-US" b="1" dirty="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máy</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sấy</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tóc</a:t>
            </a:r>
            <a:r>
              <a:rPr lang="en-US" b="1" dirty="0" smtClean="0">
                <a:solidFill>
                  <a:srgbClr val="0000F1"/>
                </a:solidFill>
                <a:latin typeface="Times New Roman" pitchFamily="18" charset="0"/>
                <a:cs typeface="Times New Roman" pitchFamily="18" charset="0"/>
              </a:rPr>
              <a:t> </a:t>
            </a:r>
            <a:r>
              <a:rPr lang="en-US" b="1" err="1" smtClean="0">
                <a:solidFill>
                  <a:srgbClr val="0000F1"/>
                </a:solidFill>
                <a:latin typeface="Times New Roman" pitchFamily="18" charset="0"/>
                <a:cs typeface="Times New Roman" pitchFamily="18" charset="0"/>
              </a:rPr>
              <a:t>là</a:t>
            </a:r>
            <a:r>
              <a:rPr lang="en-US" b="1" smtClean="0">
                <a:solidFill>
                  <a:srgbClr val="0000F1"/>
                </a:solidFill>
                <a:latin typeface="Times New Roman" pitchFamily="18" charset="0"/>
                <a:cs typeface="Times New Roman" pitchFamily="18" charset="0"/>
              </a:rPr>
              <a:t> 220V- 240V</a:t>
            </a:r>
            <a:endParaRPr lang="en-US" b="1" dirty="0">
              <a:solidFill>
                <a:srgbClr val="0000F1"/>
              </a:solidFill>
              <a:latin typeface="Times New Roman" pitchFamily="18" charset="0"/>
              <a:cs typeface="Times New Roman" pitchFamily="18" charset="0"/>
            </a:endParaRPr>
          </a:p>
          <a:p>
            <a:pPr>
              <a:spcBef>
                <a:spcPct val="50000"/>
              </a:spcBef>
            </a:pPr>
            <a:r>
              <a:rPr lang="en-US" b="1" dirty="0" err="1" smtClean="0">
                <a:solidFill>
                  <a:srgbClr val="0000F1"/>
                </a:solidFill>
                <a:latin typeface="Times New Roman" pitchFamily="18" charset="0"/>
                <a:cs typeface="Times New Roman" pitchFamily="18" charset="0"/>
              </a:rPr>
              <a:t>Công</a:t>
            </a:r>
            <a:r>
              <a:rPr lang="en-US" b="1" dirty="0" smtClean="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suất</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định</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mức</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của</a:t>
            </a:r>
            <a:r>
              <a:rPr lang="en-US" b="1" dirty="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máy</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sấy</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tóc</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là</a:t>
            </a:r>
            <a:r>
              <a:rPr lang="en-US" b="1" dirty="0" smtClean="0">
                <a:solidFill>
                  <a:srgbClr val="0000F1"/>
                </a:solidFill>
                <a:latin typeface="Times New Roman" pitchFamily="18" charset="0"/>
                <a:cs typeface="Times New Roman" pitchFamily="18" charset="0"/>
              </a:rPr>
              <a:t> 900W- 1100W</a:t>
            </a:r>
            <a:endParaRPr lang="en-US" b="1" dirty="0">
              <a:solidFill>
                <a:srgbClr val="0000F1"/>
              </a:solidFill>
              <a:latin typeface="Times New Roman" pitchFamily="18" charset="0"/>
              <a:cs typeface="Times New Roman" pitchFamily="18" charset="0"/>
            </a:endParaRPr>
          </a:p>
        </p:txBody>
      </p:sp>
      <p:sp>
        <p:nvSpPr>
          <p:cNvPr id="4" name="Text Box 6"/>
          <p:cNvSpPr txBox="1">
            <a:spLocks noChangeArrowheads="1"/>
          </p:cNvSpPr>
          <p:nvPr/>
        </p:nvSpPr>
        <p:spPr bwMode="auto">
          <a:xfrm>
            <a:off x="4876800" y="152400"/>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smtClean="0">
                <a:solidFill>
                  <a:srgbClr val="0000F1"/>
                </a:solidFill>
                <a:latin typeface="Times New Roman" pitchFamily="18" charset="0"/>
                <a:cs typeface="Times New Roman" pitchFamily="18" charset="0"/>
              </a:rPr>
              <a:t>Điện</a:t>
            </a:r>
            <a:r>
              <a:rPr lang="en-US" b="1" dirty="0" smtClean="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áp</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định</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mức</a:t>
            </a:r>
            <a:r>
              <a:rPr lang="en-US" b="1" dirty="0">
                <a:solidFill>
                  <a:srgbClr val="0000F1"/>
                </a:solidFill>
                <a:latin typeface="Times New Roman" pitchFamily="18" charset="0"/>
                <a:cs typeface="Times New Roman" pitchFamily="18" charset="0"/>
              </a:rPr>
              <a:t> </a:t>
            </a:r>
            <a:r>
              <a:rPr lang="en-US" b="1" err="1">
                <a:solidFill>
                  <a:srgbClr val="0000F1"/>
                </a:solidFill>
                <a:latin typeface="Times New Roman" pitchFamily="18" charset="0"/>
                <a:cs typeface="Times New Roman" pitchFamily="18" charset="0"/>
              </a:rPr>
              <a:t>của</a:t>
            </a:r>
            <a:r>
              <a:rPr lang="en-US" b="1">
                <a:solidFill>
                  <a:srgbClr val="0000F1"/>
                </a:solidFill>
                <a:latin typeface="Times New Roman" pitchFamily="18" charset="0"/>
                <a:cs typeface="Times New Roman" pitchFamily="18" charset="0"/>
              </a:rPr>
              <a:t> </a:t>
            </a:r>
            <a:r>
              <a:rPr lang="en-US" b="1" smtClean="0">
                <a:solidFill>
                  <a:srgbClr val="0000F1"/>
                </a:solidFill>
                <a:latin typeface="Times New Roman" pitchFamily="18" charset="0"/>
                <a:cs typeface="Times New Roman" pitchFamily="18" charset="0"/>
              </a:rPr>
              <a:t>máy quạt </a:t>
            </a:r>
            <a:r>
              <a:rPr lang="en-US" b="1" err="1" smtClean="0">
                <a:solidFill>
                  <a:srgbClr val="0000F1"/>
                </a:solidFill>
                <a:latin typeface="Times New Roman" pitchFamily="18" charset="0"/>
                <a:cs typeface="Times New Roman" pitchFamily="18" charset="0"/>
              </a:rPr>
              <a:t>là</a:t>
            </a:r>
            <a:r>
              <a:rPr lang="en-US" b="1" smtClean="0">
                <a:solidFill>
                  <a:srgbClr val="0000F1"/>
                </a:solidFill>
                <a:latin typeface="Times New Roman" pitchFamily="18" charset="0"/>
                <a:cs typeface="Times New Roman" pitchFamily="18" charset="0"/>
              </a:rPr>
              <a:t> 220V</a:t>
            </a:r>
            <a:endParaRPr lang="en-US" b="1" dirty="0">
              <a:solidFill>
                <a:srgbClr val="0000F1"/>
              </a:solidFill>
              <a:latin typeface="Times New Roman" pitchFamily="18" charset="0"/>
              <a:cs typeface="Times New Roman" pitchFamily="18" charset="0"/>
            </a:endParaRPr>
          </a:p>
          <a:p>
            <a:pPr>
              <a:spcBef>
                <a:spcPct val="50000"/>
              </a:spcBef>
            </a:pPr>
            <a:r>
              <a:rPr lang="en-US" b="1" dirty="0" err="1" smtClean="0">
                <a:solidFill>
                  <a:srgbClr val="0000F1"/>
                </a:solidFill>
                <a:latin typeface="Times New Roman" pitchFamily="18" charset="0"/>
                <a:cs typeface="Times New Roman" pitchFamily="18" charset="0"/>
              </a:rPr>
              <a:t>Công</a:t>
            </a:r>
            <a:r>
              <a:rPr lang="en-US" b="1" dirty="0" smtClean="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suất</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định</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mức</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của</a:t>
            </a:r>
            <a:r>
              <a:rPr lang="en-US" b="1" dirty="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quạt</a:t>
            </a:r>
            <a:r>
              <a:rPr lang="en-US" b="1" dirty="0" smtClean="0">
                <a:solidFill>
                  <a:srgbClr val="0000F1"/>
                </a:solidFill>
                <a:latin typeface="Times New Roman" pitchFamily="18" charset="0"/>
                <a:cs typeface="Times New Roman" pitchFamily="18" charset="0"/>
              </a:rPr>
              <a:t> </a:t>
            </a:r>
            <a:r>
              <a:rPr lang="en-US" b="1" err="1" smtClean="0">
                <a:solidFill>
                  <a:srgbClr val="0000F1"/>
                </a:solidFill>
                <a:latin typeface="Times New Roman" pitchFamily="18" charset="0"/>
                <a:cs typeface="Times New Roman" pitchFamily="18" charset="0"/>
              </a:rPr>
              <a:t>là</a:t>
            </a:r>
            <a:r>
              <a:rPr lang="en-US" b="1" smtClean="0">
                <a:solidFill>
                  <a:srgbClr val="0000F1"/>
                </a:solidFill>
                <a:latin typeface="Times New Roman" pitchFamily="18" charset="0"/>
                <a:cs typeface="Times New Roman" pitchFamily="18" charset="0"/>
              </a:rPr>
              <a:t> 46W</a:t>
            </a:r>
          </a:p>
          <a:p>
            <a:pPr>
              <a:spcBef>
                <a:spcPct val="50000"/>
              </a:spcBef>
            </a:pPr>
            <a:r>
              <a:rPr lang="en-US" b="1" smtClean="0">
                <a:solidFill>
                  <a:srgbClr val="0000F1"/>
                </a:solidFill>
                <a:latin typeface="Times New Roman" pitchFamily="18" charset="0"/>
                <a:cs typeface="Times New Roman" pitchFamily="18" charset="0"/>
              </a:rPr>
              <a:t>Sải cánh của quạt là 400 mm</a:t>
            </a:r>
            <a:endParaRPr lang="en-US" b="1" dirty="0">
              <a:solidFill>
                <a:srgbClr val="0000F1"/>
              </a:solidFill>
              <a:latin typeface="Times New Roman" pitchFamily="18" charset="0"/>
              <a:cs typeface="Times New Roman" pitchFamily="18" charset="0"/>
            </a:endParaRPr>
          </a:p>
        </p:txBody>
      </p:sp>
      <p:sp>
        <p:nvSpPr>
          <p:cNvPr id="5" name="Text Box 6"/>
          <p:cNvSpPr txBox="1">
            <a:spLocks noChangeArrowheads="1"/>
          </p:cNvSpPr>
          <p:nvPr/>
        </p:nvSpPr>
        <p:spPr bwMode="auto">
          <a:xfrm>
            <a:off x="6019800" y="1447800"/>
            <a:ext cx="3124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smtClean="0">
                <a:solidFill>
                  <a:srgbClr val="0000F1"/>
                </a:solidFill>
                <a:latin typeface="Times New Roman" pitchFamily="18" charset="0"/>
                <a:cs typeface="Times New Roman" pitchFamily="18" charset="0"/>
              </a:rPr>
              <a:t>Điện</a:t>
            </a:r>
            <a:r>
              <a:rPr lang="en-US" b="1" dirty="0" smtClean="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áp</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định</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mức</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của</a:t>
            </a:r>
            <a:r>
              <a:rPr lang="en-US" b="1" dirty="0">
                <a:solidFill>
                  <a:srgbClr val="0000F1"/>
                </a:solidFill>
                <a:latin typeface="Times New Roman" pitchFamily="18" charset="0"/>
                <a:cs typeface="Times New Roman" pitchFamily="18" charset="0"/>
              </a:rPr>
              <a:t> </a:t>
            </a:r>
            <a:r>
              <a:rPr lang="en-US" b="1" dirty="0" smtClean="0">
                <a:solidFill>
                  <a:srgbClr val="0000F1"/>
                </a:solidFill>
                <a:latin typeface="Times New Roman" pitchFamily="18" charset="0"/>
                <a:cs typeface="Times New Roman" pitchFamily="18" charset="0"/>
              </a:rPr>
              <a:t>NCĐ </a:t>
            </a:r>
            <a:r>
              <a:rPr lang="en-US" b="1" err="1" smtClean="0">
                <a:solidFill>
                  <a:srgbClr val="0000F1"/>
                </a:solidFill>
                <a:latin typeface="Times New Roman" pitchFamily="18" charset="0"/>
                <a:cs typeface="Times New Roman" pitchFamily="18" charset="0"/>
              </a:rPr>
              <a:t>là</a:t>
            </a:r>
            <a:r>
              <a:rPr lang="en-US" b="1" smtClean="0">
                <a:solidFill>
                  <a:srgbClr val="0000F1"/>
                </a:solidFill>
                <a:latin typeface="Times New Roman" pitchFamily="18" charset="0"/>
                <a:cs typeface="Times New Roman" pitchFamily="18" charset="0"/>
              </a:rPr>
              <a:t> 220V</a:t>
            </a:r>
            <a:endParaRPr lang="en-US" b="1" dirty="0">
              <a:solidFill>
                <a:srgbClr val="0000F1"/>
              </a:solidFill>
              <a:latin typeface="Times New Roman" pitchFamily="18" charset="0"/>
              <a:cs typeface="Times New Roman" pitchFamily="18" charset="0"/>
            </a:endParaRPr>
          </a:p>
          <a:p>
            <a:pPr>
              <a:spcBef>
                <a:spcPct val="50000"/>
              </a:spcBef>
            </a:pPr>
            <a:r>
              <a:rPr lang="en-US" b="1" dirty="0" err="1" smtClean="0">
                <a:solidFill>
                  <a:srgbClr val="0000F1"/>
                </a:solidFill>
                <a:latin typeface="Times New Roman" pitchFamily="18" charset="0"/>
                <a:cs typeface="Times New Roman" pitchFamily="18" charset="0"/>
              </a:rPr>
              <a:t>Công</a:t>
            </a:r>
            <a:r>
              <a:rPr lang="en-US" b="1" dirty="0" smtClean="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suất</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định</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mức</a:t>
            </a:r>
            <a:r>
              <a:rPr lang="en-US" b="1" dirty="0">
                <a:solidFill>
                  <a:srgbClr val="0000F1"/>
                </a:solidFill>
                <a:latin typeface="Times New Roman" pitchFamily="18" charset="0"/>
                <a:cs typeface="Times New Roman" pitchFamily="18" charset="0"/>
              </a:rPr>
              <a:t> </a:t>
            </a:r>
            <a:r>
              <a:rPr lang="en-US" b="1" dirty="0" err="1">
                <a:solidFill>
                  <a:srgbClr val="0000F1"/>
                </a:solidFill>
                <a:latin typeface="Times New Roman" pitchFamily="18" charset="0"/>
                <a:cs typeface="Times New Roman" pitchFamily="18" charset="0"/>
              </a:rPr>
              <a:t>của</a:t>
            </a:r>
            <a:r>
              <a:rPr lang="en-US" b="1" dirty="0">
                <a:solidFill>
                  <a:srgbClr val="0000F1"/>
                </a:solidFill>
                <a:latin typeface="Times New Roman" pitchFamily="18" charset="0"/>
                <a:cs typeface="Times New Roman" pitchFamily="18" charset="0"/>
              </a:rPr>
              <a:t> </a:t>
            </a:r>
            <a:r>
              <a:rPr lang="en-US" b="1" dirty="0" smtClean="0">
                <a:solidFill>
                  <a:srgbClr val="0000F1"/>
                </a:solidFill>
                <a:latin typeface="Times New Roman" pitchFamily="18" charset="0"/>
                <a:cs typeface="Times New Roman" pitchFamily="18" charset="0"/>
              </a:rPr>
              <a:t>NCĐ </a:t>
            </a:r>
            <a:r>
              <a:rPr lang="en-US" b="1" dirty="0" err="1" smtClean="0">
                <a:solidFill>
                  <a:srgbClr val="0000F1"/>
                </a:solidFill>
                <a:latin typeface="Times New Roman" pitchFamily="18" charset="0"/>
                <a:cs typeface="Times New Roman" pitchFamily="18" charset="0"/>
              </a:rPr>
              <a:t>là</a:t>
            </a:r>
            <a:r>
              <a:rPr lang="en-US" b="1" dirty="0" smtClean="0">
                <a:solidFill>
                  <a:srgbClr val="0000F1"/>
                </a:solidFill>
                <a:latin typeface="Times New Roman" pitchFamily="18" charset="0"/>
                <a:cs typeface="Times New Roman" pitchFamily="18" charset="0"/>
              </a:rPr>
              <a:t> 700W</a:t>
            </a:r>
          </a:p>
          <a:p>
            <a:pPr>
              <a:spcBef>
                <a:spcPct val="50000"/>
              </a:spcBef>
            </a:pPr>
            <a:r>
              <a:rPr lang="en-US" b="1" dirty="0" smtClean="0">
                <a:solidFill>
                  <a:srgbClr val="0000F1"/>
                </a:solidFill>
                <a:latin typeface="Times New Roman" pitchFamily="18" charset="0"/>
                <a:cs typeface="Times New Roman" pitchFamily="18" charset="0"/>
              </a:rPr>
              <a:t>Dung </a:t>
            </a:r>
            <a:r>
              <a:rPr lang="en-US" b="1" dirty="0" err="1" smtClean="0">
                <a:solidFill>
                  <a:srgbClr val="0000F1"/>
                </a:solidFill>
                <a:latin typeface="Times New Roman" pitchFamily="18" charset="0"/>
                <a:cs typeface="Times New Roman" pitchFamily="18" charset="0"/>
              </a:rPr>
              <a:t>tích</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định</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mức</a:t>
            </a:r>
            <a:r>
              <a:rPr lang="en-US" b="1" dirty="0" smtClean="0">
                <a:solidFill>
                  <a:srgbClr val="0000F1"/>
                </a:solidFill>
                <a:latin typeface="Times New Roman" pitchFamily="18" charset="0"/>
                <a:cs typeface="Times New Roman" pitchFamily="18" charset="0"/>
              </a:rPr>
              <a:t> </a:t>
            </a:r>
            <a:r>
              <a:rPr lang="en-US" b="1" dirty="0" err="1" smtClean="0">
                <a:solidFill>
                  <a:srgbClr val="0000F1"/>
                </a:solidFill>
                <a:latin typeface="Times New Roman" pitchFamily="18" charset="0"/>
                <a:cs typeface="Times New Roman" pitchFamily="18" charset="0"/>
              </a:rPr>
              <a:t>là</a:t>
            </a:r>
            <a:r>
              <a:rPr lang="en-US" b="1" dirty="0" smtClean="0">
                <a:solidFill>
                  <a:srgbClr val="0000F1"/>
                </a:solidFill>
                <a:latin typeface="Times New Roman" pitchFamily="18" charset="0"/>
                <a:cs typeface="Times New Roman" pitchFamily="18" charset="0"/>
              </a:rPr>
              <a:t> 1,8 </a:t>
            </a:r>
            <a:r>
              <a:rPr lang="en-US" b="1" dirty="0" err="1" smtClean="0">
                <a:solidFill>
                  <a:srgbClr val="0000F1"/>
                </a:solidFill>
                <a:latin typeface="Times New Roman" pitchFamily="18" charset="0"/>
                <a:cs typeface="Times New Roman" pitchFamily="18" charset="0"/>
              </a:rPr>
              <a:t>lít</a:t>
            </a:r>
            <a:endParaRPr lang="en-US" b="1" dirty="0">
              <a:solidFill>
                <a:srgbClr val="0000F1"/>
              </a:solidFill>
              <a:latin typeface="Times New Roman" pitchFamily="18" charset="0"/>
              <a:cs typeface="Times New Roman" pitchFamily="18" charset="0"/>
            </a:endParaRPr>
          </a:p>
        </p:txBody>
      </p:sp>
    </p:spTree>
    <p:extLst>
      <p:ext uri="{BB962C8B-B14F-4D97-AF65-F5344CB8AC3E}">
        <p14:creationId xmlns:p14="http://schemas.microsoft.com/office/powerpoint/2010/main" val="118886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990600" y="467361"/>
            <a:ext cx="6629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u="sng" smtClean="0">
                <a:solidFill>
                  <a:srgbClr val="CC3300"/>
                </a:solidFill>
                <a:latin typeface="Times New Roman" pitchFamily="18" charset="0"/>
                <a:cs typeface="Times New Roman" pitchFamily="18" charset="0"/>
              </a:rPr>
              <a:t>BÀI TẬP</a:t>
            </a:r>
            <a:r>
              <a:rPr lang="en-US" sz="3600" b="1" smtClean="0">
                <a:solidFill>
                  <a:srgbClr val="CC3300"/>
                </a:solidFill>
                <a:latin typeface="Times New Roman" pitchFamily="18" charset="0"/>
                <a:cs typeface="Times New Roman" pitchFamily="18" charset="0"/>
              </a:rPr>
              <a:t>:</a:t>
            </a:r>
            <a:endParaRPr lang="en-US" sz="3600" b="1" dirty="0">
              <a:solidFill>
                <a:srgbClr val="CC3300"/>
              </a:solidFill>
              <a:latin typeface="Times New Roman" pitchFamily="18" charset="0"/>
              <a:cs typeface="Times New Roman" pitchFamily="18" charset="0"/>
            </a:endParaRPr>
          </a:p>
        </p:txBody>
      </p:sp>
    </p:spTree>
    <p:extLst>
      <p:ext uri="{BB962C8B-B14F-4D97-AF65-F5344CB8AC3E}">
        <p14:creationId xmlns:p14="http://schemas.microsoft.com/office/powerpoint/2010/main" val="92826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5"/>
          <p:cNvSpPr txBox="1">
            <a:spLocks noChangeArrowheads="1"/>
          </p:cNvSpPr>
          <p:nvPr/>
        </p:nvSpPr>
        <p:spPr bwMode="auto">
          <a:xfrm>
            <a:off x="609600" y="762000"/>
            <a:ext cx="7620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u="sng" smtClean="0">
                <a:solidFill>
                  <a:srgbClr val="0070C0"/>
                </a:solidFill>
                <a:latin typeface="Times New Roman" pitchFamily="18" charset="0"/>
                <a:cs typeface="Times New Roman" pitchFamily="18" charset="0"/>
              </a:rPr>
              <a:t>BÀI TẬP 1</a:t>
            </a:r>
            <a:r>
              <a:rPr lang="en-US" sz="3200" b="1" smtClean="0">
                <a:solidFill>
                  <a:srgbClr val="0070C0"/>
                </a:solidFill>
                <a:latin typeface="Times New Roman" pitchFamily="18" charset="0"/>
                <a:cs typeface="Times New Roman" pitchFamily="18" charset="0"/>
              </a:rPr>
              <a:t>: </a:t>
            </a:r>
            <a:r>
              <a:rPr lang="en-US" sz="3200" b="1" i="1" smtClean="0">
                <a:solidFill>
                  <a:srgbClr val="FF0066"/>
                </a:solidFill>
                <a:latin typeface="Times New Roman" pitchFamily="18" charset="0"/>
                <a:cs typeface="Times New Roman" pitchFamily="18" charset="0"/>
              </a:rPr>
              <a:t>Trên </a:t>
            </a:r>
            <a:r>
              <a:rPr lang="en-US" sz="3200" b="1" i="1">
                <a:solidFill>
                  <a:srgbClr val="FF0066"/>
                </a:solidFill>
                <a:latin typeface="Times New Roman" pitchFamily="18" charset="0"/>
                <a:cs typeface="Times New Roman" pitchFamily="18" charset="0"/>
              </a:rPr>
              <a:t>bóng đèn có ghi 220V / 60W, em hãy giải thích các số liệu đó?</a:t>
            </a:r>
          </a:p>
        </p:txBody>
      </p:sp>
      <p:sp>
        <p:nvSpPr>
          <p:cNvPr id="19462" name="Text Box 6"/>
          <p:cNvSpPr txBox="1">
            <a:spLocks noChangeArrowheads="1"/>
          </p:cNvSpPr>
          <p:nvPr/>
        </p:nvSpPr>
        <p:spPr bwMode="auto">
          <a:xfrm>
            <a:off x="461962" y="2895600"/>
            <a:ext cx="86820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0000FF"/>
                </a:solidFill>
              </a:rPr>
              <a:t> </a:t>
            </a:r>
            <a:r>
              <a:rPr lang="en-US" sz="3600">
                <a:solidFill>
                  <a:srgbClr val="0000FF"/>
                </a:solidFill>
                <a:latin typeface="Times New Roman" pitchFamily="18" charset="0"/>
                <a:cs typeface="Times New Roman" pitchFamily="18" charset="0"/>
              </a:rPr>
              <a:t>220V: Điện áp định mức của bóng đèn.</a:t>
            </a:r>
          </a:p>
          <a:p>
            <a:pPr>
              <a:spcBef>
                <a:spcPct val="50000"/>
              </a:spcBef>
            </a:pPr>
            <a:r>
              <a:rPr lang="en-US" sz="3600">
                <a:solidFill>
                  <a:srgbClr val="0000FF"/>
                </a:solidFill>
                <a:latin typeface="Times New Roman" pitchFamily="18" charset="0"/>
                <a:cs typeface="Times New Roman" pitchFamily="18" charset="0"/>
              </a:rPr>
              <a:t> 60W: Công suất định mức của bóng đèn</a:t>
            </a:r>
            <a:r>
              <a:rPr lang="en-US" sz="3200">
                <a:latin typeface="Times New Roman" pitchFamily="18" charset="0"/>
                <a:cs typeface="Times New Roman" pitchFamily="18" charset="0"/>
              </a:rPr>
              <a:t>.</a:t>
            </a:r>
          </a:p>
        </p:txBody>
      </p:sp>
      <p:pic>
        <p:nvPicPr>
          <p:cNvPr id="19463"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762000" y="22860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5364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9463"/>
                                        </p:tgtEl>
                                        <p:attrNameLst>
                                          <p:attrName>style.visibility</p:attrName>
                                        </p:attrNameLst>
                                      </p:cBhvr>
                                      <p:to>
                                        <p:strVal val="visible"/>
                                      </p:to>
                                    </p:set>
                                    <p:anim calcmode="lin" valueType="num">
                                      <p:cBhvr>
                                        <p:cTn id="14" dur="1000" fill="hold"/>
                                        <p:tgtEl>
                                          <p:spTgt spid="19463"/>
                                        </p:tgtEl>
                                        <p:attrNameLst>
                                          <p:attrName>ppt_w</p:attrName>
                                        </p:attrNameLst>
                                      </p:cBhvr>
                                      <p:tavLst>
                                        <p:tav tm="0">
                                          <p:val>
                                            <p:fltVal val="0"/>
                                          </p:val>
                                        </p:tav>
                                        <p:tav tm="100000">
                                          <p:val>
                                            <p:strVal val="#ppt_w"/>
                                          </p:val>
                                        </p:tav>
                                      </p:tavLst>
                                    </p:anim>
                                    <p:anim calcmode="lin" valueType="num">
                                      <p:cBhvr>
                                        <p:cTn id="15" dur="1000" fill="hold"/>
                                        <p:tgtEl>
                                          <p:spTgt spid="19463"/>
                                        </p:tgtEl>
                                        <p:attrNameLst>
                                          <p:attrName>ppt_h</p:attrName>
                                        </p:attrNameLst>
                                      </p:cBhvr>
                                      <p:tavLst>
                                        <p:tav tm="0">
                                          <p:val>
                                            <p:fltVal val="0"/>
                                          </p:val>
                                        </p:tav>
                                        <p:tav tm="100000">
                                          <p:val>
                                            <p:strVal val="#ppt_h"/>
                                          </p:val>
                                        </p:tav>
                                      </p:tavLst>
                                    </p:anim>
                                    <p:anim calcmode="lin" valueType="num">
                                      <p:cBhvr>
                                        <p:cTn id="16" dur="1000" fill="hold"/>
                                        <p:tgtEl>
                                          <p:spTgt spid="19463"/>
                                        </p:tgtEl>
                                        <p:attrNameLst>
                                          <p:attrName>style.rotation</p:attrName>
                                        </p:attrNameLst>
                                      </p:cBhvr>
                                      <p:tavLst>
                                        <p:tav tm="0">
                                          <p:val>
                                            <p:fltVal val="90"/>
                                          </p:val>
                                        </p:tav>
                                        <p:tav tm="100000">
                                          <p:val>
                                            <p:fltVal val="0"/>
                                          </p:val>
                                        </p:tav>
                                      </p:tavLst>
                                    </p:anim>
                                    <p:animEffect transition="in" filter="fade">
                                      <p:cBhvr>
                                        <p:cTn id="17" dur="1000"/>
                                        <p:tgtEl>
                                          <p:spTgt spid="19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9462"/>
                                        </p:tgtEl>
                                        <p:attrNameLst>
                                          <p:attrName>style.visibility</p:attrName>
                                        </p:attrNameLst>
                                      </p:cBhvr>
                                      <p:to>
                                        <p:strVal val="visible"/>
                                      </p:to>
                                    </p:set>
                                    <p:anim calcmode="discrete" valueType="clr">
                                      <p:cBhvr override="childStyle">
                                        <p:cTn id="22" dur="80"/>
                                        <p:tgtEl>
                                          <p:spTgt spid="1946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9462"/>
                                        </p:tgtEl>
                                        <p:attrNameLst>
                                          <p:attrName>fillcolor</p:attrName>
                                        </p:attrNameLst>
                                      </p:cBhvr>
                                      <p:tavLst>
                                        <p:tav tm="0">
                                          <p:val>
                                            <p:clrVal>
                                              <a:schemeClr val="accent2"/>
                                            </p:clrVal>
                                          </p:val>
                                        </p:tav>
                                        <p:tav tm="50000">
                                          <p:val>
                                            <p:clrVal>
                                              <a:schemeClr val="hlink"/>
                                            </p:clrVal>
                                          </p:val>
                                        </p:tav>
                                      </p:tavLst>
                                    </p:anim>
                                    <p:set>
                                      <p:cBhvr>
                                        <p:cTn id="24" dur="80"/>
                                        <p:tgtEl>
                                          <p:spTgt spid="194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381000" y="533400"/>
            <a:ext cx="8229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i="1" smtClean="0">
                <a:latin typeface="Times New Roman" pitchFamily="18" charset="0"/>
              </a:rPr>
              <a:t> </a:t>
            </a:r>
            <a:r>
              <a:rPr lang="en-US" sz="2800" b="1" u="sng" smtClean="0">
                <a:solidFill>
                  <a:srgbClr val="0070C0"/>
                </a:solidFill>
                <a:latin typeface="Times New Roman" pitchFamily="18" charset="0"/>
              </a:rPr>
              <a:t>BÀI TẬP 2</a:t>
            </a:r>
            <a:r>
              <a:rPr lang="en-US" sz="2800" b="1" smtClean="0">
                <a:solidFill>
                  <a:srgbClr val="0070C0"/>
                </a:solidFill>
                <a:latin typeface="Times New Roman" pitchFamily="18" charset="0"/>
              </a:rPr>
              <a:t>:</a:t>
            </a:r>
            <a:r>
              <a:rPr lang="en-US" sz="2800" b="1" smtClean="0">
                <a:solidFill>
                  <a:srgbClr val="C00000"/>
                </a:solidFill>
                <a:latin typeface="Times New Roman" pitchFamily="18" charset="0"/>
              </a:rPr>
              <a:t> </a:t>
            </a:r>
            <a:r>
              <a:rPr lang="en-US" sz="3200" b="1" i="1" smtClean="0">
                <a:latin typeface="Times New Roman" pitchFamily="18" charset="0"/>
              </a:rPr>
              <a:t>Nhà </a:t>
            </a:r>
            <a:r>
              <a:rPr lang="en-US" sz="3200" b="1" i="1">
                <a:latin typeface="Times New Roman" pitchFamily="18" charset="0"/>
              </a:rPr>
              <a:t>em sử dụng nguồn </a:t>
            </a:r>
            <a:r>
              <a:rPr lang="en-US" sz="3200" b="1" i="1" smtClean="0">
                <a:latin typeface="Times New Roman" pitchFamily="18" charset="0"/>
              </a:rPr>
              <a:t>điện có </a:t>
            </a:r>
            <a:r>
              <a:rPr lang="en-US" sz="3200" b="1" i="1">
                <a:latin typeface="Times New Roman" pitchFamily="18" charset="0"/>
              </a:rPr>
              <a:t>điện áp 220V, em cần mua 1 bóng đèn cho bàn học, trong 3 bóng 220V – 40W, 110V – 40W và 220V – 300W, em chọn mua bóng nào? Tại sao?</a:t>
            </a:r>
          </a:p>
        </p:txBody>
      </p:sp>
      <p:sp>
        <p:nvSpPr>
          <p:cNvPr id="33798" name="Text Box 6"/>
          <p:cNvSpPr txBox="1">
            <a:spLocks noChangeArrowheads="1"/>
          </p:cNvSpPr>
          <p:nvPr/>
        </p:nvSpPr>
        <p:spPr bwMode="auto">
          <a:xfrm>
            <a:off x="381000" y="3581400"/>
            <a:ext cx="8458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a:solidFill>
                  <a:srgbClr val="0000FF"/>
                </a:solidFill>
                <a:latin typeface="Times New Roman" pitchFamily="18" charset="0"/>
              </a:rPr>
              <a:t>Chọn bóng đèn 220V – 40W vì điện áp định mức của bóng đèn 220V phù hợp với nguồn điện trong gia đình và công suất định mức 40W phù hợp với yêu cầu công suất đèn bàn học.</a:t>
            </a:r>
          </a:p>
        </p:txBody>
      </p:sp>
      <p:pic>
        <p:nvPicPr>
          <p:cNvPr id="33799"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533400" y="3070360"/>
            <a:ext cx="1752600" cy="43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894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7"/>
                                        </p:tgtEl>
                                        <p:attrNameLst>
                                          <p:attrName>style.visibility</p:attrName>
                                        </p:attrNameLst>
                                      </p:cBhvr>
                                      <p:to>
                                        <p:strVal val="visible"/>
                                      </p:to>
                                    </p:set>
                                    <p:anim calcmode="discrete" valueType="clr">
                                      <p:cBhvr override="childStyle">
                                        <p:cTn id="7" dur="80"/>
                                        <p:tgtEl>
                                          <p:spTgt spid="337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7"/>
                                        </p:tgtEl>
                                        <p:attrNameLst>
                                          <p:attrName>fillcolor</p:attrName>
                                        </p:attrNameLst>
                                      </p:cBhvr>
                                      <p:tavLst>
                                        <p:tav tm="0">
                                          <p:val>
                                            <p:clrVal>
                                              <a:schemeClr val="accent2"/>
                                            </p:clrVal>
                                          </p:val>
                                        </p:tav>
                                        <p:tav tm="50000">
                                          <p:val>
                                            <p:clrVal>
                                              <a:schemeClr val="hlink"/>
                                            </p:clrVal>
                                          </p:val>
                                        </p:tav>
                                      </p:tavLst>
                                    </p:anim>
                                    <p:set>
                                      <p:cBhvr>
                                        <p:cTn id="9" dur="80"/>
                                        <p:tgtEl>
                                          <p:spTgt spid="3379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33799"/>
                                        </p:tgtEl>
                                        <p:attrNameLst>
                                          <p:attrName>style.visibility</p:attrName>
                                        </p:attrNameLst>
                                      </p:cBhvr>
                                      <p:to>
                                        <p:strVal val="visible"/>
                                      </p:to>
                                    </p:set>
                                    <p:anim calcmode="lin" valueType="num">
                                      <p:cBhvr>
                                        <p:cTn id="14" dur="1000" fill="hold"/>
                                        <p:tgtEl>
                                          <p:spTgt spid="33799"/>
                                        </p:tgtEl>
                                        <p:attrNameLst>
                                          <p:attrName>ppt_w</p:attrName>
                                        </p:attrNameLst>
                                      </p:cBhvr>
                                      <p:tavLst>
                                        <p:tav tm="0">
                                          <p:val>
                                            <p:fltVal val="0"/>
                                          </p:val>
                                        </p:tav>
                                        <p:tav tm="100000">
                                          <p:val>
                                            <p:strVal val="#ppt_w"/>
                                          </p:val>
                                        </p:tav>
                                      </p:tavLst>
                                    </p:anim>
                                    <p:anim calcmode="lin" valueType="num">
                                      <p:cBhvr>
                                        <p:cTn id="15" dur="1000" fill="hold"/>
                                        <p:tgtEl>
                                          <p:spTgt spid="33799"/>
                                        </p:tgtEl>
                                        <p:attrNameLst>
                                          <p:attrName>ppt_h</p:attrName>
                                        </p:attrNameLst>
                                      </p:cBhvr>
                                      <p:tavLst>
                                        <p:tav tm="0">
                                          <p:val>
                                            <p:fltVal val="0"/>
                                          </p:val>
                                        </p:tav>
                                        <p:tav tm="100000">
                                          <p:val>
                                            <p:strVal val="#ppt_h"/>
                                          </p:val>
                                        </p:tav>
                                      </p:tavLst>
                                    </p:anim>
                                    <p:anim calcmode="lin" valueType="num">
                                      <p:cBhvr>
                                        <p:cTn id="16" dur="1000" fill="hold"/>
                                        <p:tgtEl>
                                          <p:spTgt spid="33799"/>
                                        </p:tgtEl>
                                        <p:attrNameLst>
                                          <p:attrName>style.rotation</p:attrName>
                                        </p:attrNameLst>
                                      </p:cBhvr>
                                      <p:tavLst>
                                        <p:tav tm="0">
                                          <p:val>
                                            <p:fltVal val="90"/>
                                          </p:val>
                                        </p:tav>
                                        <p:tav tm="100000">
                                          <p:val>
                                            <p:fltVal val="0"/>
                                          </p:val>
                                        </p:tav>
                                      </p:tavLst>
                                    </p:anim>
                                    <p:animEffect transition="in" filter="fade">
                                      <p:cBhvr>
                                        <p:cTn id="17" dur="1000"/>
                                        <p:tgtEl>
                                          <p:spTgt spid="337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33798"/>
                                        </p:tgtEl>
                                        <p:attrNameLst>
                                          <p:attrName>style.visibility</p:attrName>
                                        </p:attrNameLst>
                                      </p:cBhvr>
                                      <p:to>
                                        <p:strVal val="visible"/>
                                      </p:to>
                                    </p:set>
                                    <p:anim calcmode="discrete" valueType="clr">
                                      <p:cBhvr override="childStyle">
                                        <p:cTn id="22" dur="80"/>
                                        <p:tgtEl>
                                          <p:spTgt spid="33798"/>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3798"/>
                                        </p:tgtEl>
                                        <p:attrNameLst>
                                          <p:attrName>fillcolor</p:attrName>
                                        </p:attrNameLst>
                                      </p:cBhvr>
                                      <p:tavLst>
                                        <p:tav tm="0">
                                          <p:val>
                                            <p:clrVal>
                                              <a:schemeClr val="accent2"/>
                                            </p:clrVal>
                                          </p:val>
                                        </p:tav>
                                        <p:tav tm="50000">
                                          <p:val>
                                            <p:clrVal>
                                              <a:schemeClr val="hlink"/>
                                            </p:clrVal>
                                          </p:val>
                                        </p:tav>
                                      </p:tavLst>
                                    </p:anim>
                                    <p:set>
                                      <p:cBhvr>
                                        <p:cTn id="24" dur="80"/>
                                        <p:tgtEl>
                                          <p:spTgt spid="33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381000" y="235150"/>
            <a:ext cx="2667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i="1" smtClean="0">
                <a:solidFill>
                  <a:prstClr val="black"/>
                </a:solidFill>
                <a:latin typeface="Times New Roman" pitchFamily="18" charset="0"/>
              </a:rPr>
              <a:t> </a:t>
            </a:r>
            <a:r>
              <a:rPr lang="en-US" sz="2800" b="1" u="sng" smtClean="0">
                <a:solidFill>
                  <a:srgbClr val="0070C0"/>
                </a:solidFill>
                <a:latin typeface="Times New Roman" pitchFamily="18" charset="0"/>
              </a:rPr>
              <a:t>BÀI </a:t>
            </a:r>
            <a:r>
              <a:rPr lang="en-US" sz="2800" b="1" u="sng" smtClean="0">
                <a:solidFill>
                  <a:srgbClr val="0070C0"/>
                </a:solidFill>
                <a:latin typeface="Times New Roman" pitchFamily="18" charset="0"/>
              </a:rPr>
              <a:t>TẬP </a:t>
            </a:r>
            <a:r>
              <a:rPr lang="en-US" sz="2800" b="1" u="sng" smtClean="0">
                <a:solidFill>
                  <a:srgbClr val="0070C0"/>
                </a:solidFill>
                <a:latin typeface="Times New Roman" pitchFamily="18" charset="0"/>
              </a:rPr>
              <a:t>3</a:t>
            </a:r>
            <a:r>
              <a:rPr lang="en-US" sz="2800" b="1" smtClean="0">
                <a:solidFill>
                  <a:srgbClr val="0070C0"/>
                </a:solidFill>
                <a:latin typeface="Times New Roman" pitchFamily="18" charset="0"/>
              </a:rPr>
              <a:t>:</a:t>
            </a:r>
            <a:endParaRPr lang="en-US" sz="3200" b="1" i="1">
              <a:solidFill>
                <a:prstClr val="black"/>
              </a:solidFill>
              <a:latin typeface="Times New Roman" pitchFamily="18" charset="0"/>
            </a:endParaRPr>
          </a:p>
        </p:txBody>
      </p:sp>
      <p:pic>
        <p:nvPicPr>
          <p:cNvPr id="6" name="Picture 2" descr="Nồi cơm điện Geidea 1L nắp gài AG-421 | Smart Kitchen"/>
          <p:cNvPicPr>
            <a:picLocks noGrp="1" noChangeAspect="1" noChangeArrowheads="1"/>
          </p:cNvPicPr>
          <p:nvPr>
            <p:ph/>
          </p:nvPr>
        </p:nvPicPr>
        <p:blipFill>
          <a:blip r:embed="rId2"/>
          <a:srcRect/>
          <a:stretch>
            <a:fillRect/>
          </a:stretch>
        </p:blipFill>
        <p:spPr bwMode="auto">
          <a:xfrm>
            <a:off x="375138" y="819925"/>
            <a:ext cx="8387862" cy="5733275"/>
          </a:xfrm>
          <a:prstGeom prst="rect">
            <a:avLst/>
          </a:prstGeom>
          <a:noFill/>
        </p:spPr>
      </p:pic>
    </p:spTree>
    <p:extLst>
      <p:ext uri="{BB962C8B-B14F-4D97-AF65-F5344CB8AC3E}">
        <p14:creationId xmlns:p14="http://schemas.microsoft.com/office/powerpoint/2010/main" val="2763777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7"/>
                                        </p:tgtEl>
                                        <p:attrNameLst>
                                          <p:attrName>style.visibility</p:attrName>
                                        </p:attrNameLst>
                                      </p:cBhvr>
                                      <p:to>
                                        <p:strVal val="visible"/>
                                      </p:to>
                                    </p:set>
                                    <p:anim calcmode="discrete" valueType="clr">
                                      <p:cBhvr override="childStyle">
                                        <p:cTn id="7" dur="80"/>
                                        <p:tgtEl>
                                          <p:spTgt spid="337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7"/>
                                        </p:tgtEl>
                                        <p:attrNameLst>
                                          <p:attrName>fillcolor</p:attrName>
                                        </p:attrNameLst>
                                      </p:cBhvr>
                                      <p:tavLst>
                                        <p:tav tm="0">
                                          <p:val>
                                            <p:clrVal>
                                              <a:schemeClr val="accent2"/>
                                            </p:clrVal>
                                          </p:val>
                                        </p:tav>
                                        <p:tav tm="50000">
                                          <p:val>
                                            <p:clrVal>
                                              <a:schemeClr val="hlink"/>
                                            </p:clrVal>
                                          </p:val>
                                        </p:tav>
                                      </p:tavLst>
                                    </p:anim>
                                    <p:set>
                                      <p:cBhvr>
                                        <p:cTn id="9" dur="80"/>
                                        <p:tgtEl>
                                          <p:spTgt spid="3379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i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ext Box 6"/>
          <p:cNvSpPr txBox="1">
            <a:spLocks noChangeArrowheads="1"/>
          </p:cNvSpPr>
          <p:nvPr/>
        </p:nvSpPr>
        <p:spPr bwMode="auto">
          <a:xfrm>
            <a:off x="5715000" y="914400"/>
            <a:ext cx="32766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smtClean="0">
                <a:solidFill>
                  <a:srgbClr val="0000FF"/>
                </a:solidFill>
                <a:latin typeface="Times New Roman" pitchFamily="18" charset="0"/>
                <a:cs typeface="Times New Roman" pitchFamily="18" charset="0"/>
              </a:rPr>
              <a:t>- Điện </a:t>
            </a:r>
            <a:r>
              <a:rPr lang="en-US" sz="2800">
                <a:solidFill>
                  <a:srgbClr val="0000FF"/>
                </a:solidFill>
                <a:latin typeface="Times New Roman" pitchFamily="18" charset="0"/>
                <a:cs typeface="Times New Roman" pitchFamily="18" charset="0"/>
              </a:rPr>
              <a:t>áp định mức: 220V</a:t>
            </a:r>
          </a:p>
          <a:p>
            <a:pPr>
              <a:spcBef>
                <a:spcPct val="50000"/>
              </a:spcBef>
            </a:pPr>
            <a:r>
              <a:rPr lang="en-US" sz="2800" smtClean="0">
                <a:solidFill>
                  <a:srgbClr val="0000FF"/>
                </a:solidFill>
                <a:latin typeface="Times New Roman" pitchFamily="18" charset="0"/>
                <a:cs typeface="Times New Roman" pitchFamily="18" charset="0"/>
              </a:rPr>
              <a:t>- Công </a:t>
            </a:r>
            <a:r>
              <a:rPr lang="en-US" sz="2800">
                <a:solidFill>
                  <a:srgbClr val="0000FF"/>
                </a:solidFill>
                <a:latin typeface="Times New Roman" pitchFamily="18" charset="0"/>
                <a:cs typeface="Times New Roman" pitchFamily="18" charset="0"/>
              </a:rPr>
              <a:t>suất định mức: 400W</a:t>
            </a:r>
          </a:p>
          <a:p>
            <a:pPr>
              <a:spcBef>
                <a:spcPct val="50000"/>
              </a:spcBef>
            </a:pPr>
            <a:r>
              <a:rPr lang="en-US" sz="2800" smtClean="0">
                <a:solidFill>
                  <a:srgbClr val="0000FF"/>
                </a:solidFill>
                <a:latin typeface="Times New Roman" pitchFamily="18" charset="0"/>
                <a:cs typeface="Times New Roman" pitchFamily="18" charset="0"/>
              </a:rPr>
              <a:t>- Dung </a:t>
            </a:r>
            <a:r>
              <a:rPr lang="en-US" sz="2800">
                <a:solidFill>
                  <a:srgbClr val="0000FF"/>
                </a:solidFill>
                <a:latin typeface="Times New Roman" pitchFamily="18" charset="0"/>
                <a:cs typeface="Times New Roman" pitchFamily="18" charset="0"/>
              </a:rPr>
              <a:t>tich định mức: 10 </a:t>
            </a:r>
            <a:r>
              <a:rPr lang="en-US" sz="2800" smtClean="0">
                <a:solidFill>
                  <a:srgbClr val="0000FF"/>
                </a:solidFill>
                <a:latin typeface="Times New Roman" pitchFamily="18" charset="0"/>
                <a:cs typeface="Times New Roman" pitchFamily="18" charset="0"/>
              </a:rPr>
              <a:t>L</a:t>
            </a:r>
          </a:p>
          <a:p>
            <a:pPr>
              <a:spcBef>
                <a:spcPct val="50000"/>
              </a:spcBef>
            </a:pPr>
            <a:r>
              <a:rPr lang="en-US" sz="2800" smtClean="0">
                <a:solidFill>
                  <a:srgbClr val="0000FF"/>
                </a:solidFill>
                <a:latin typeface="Times New Roman" pitchFamily="18" charset="0"/>
                <a:cs typeface="Times New Roman" pitchFamily="18" charset="0"/>
              </a:rPr>
              <a:t>- Nồi cơm điện có tiết kiệm năng lượng vừa.</a:t>
            </a:r>
            <a:endParaRPr lang="en-US" sz="2800">
              <a:solidFill>
                <a:srgbClr val="0000FF"/>
              </a:solidFill>
              <a:latin typeface="Times New Roman" pitchFamily="18" charset="0"/>
              <a:cs typeface="Times New Roman" pitchFamily="18" charset="0"/>
            </a:endParaRPr>
          </a:p>
          <a:p>
            <a:pPr>
              <a:spcBef>
                <a:spcPct val="50000"/>
              </a:spcBef>
            </a:pPr>
            <a:endParaRPr lang="en-US" sz="3200" b="1">
              <a:solidFill>
                <a:srgbClr val="0000FF"/>
              </a:solidFill>
              <a:latin typeface="Times New Roman" pitchFamily="18" charset="0"/>
              <a:cs typeface="Times New Roman" pitchFamily="18" charset="0"/>
            </a:endParaRPr>
          </a:p>
        </p:txBody>
      </p:sp>
      <p:pic>
        <p:nvPicPr>
          <p:cNvPr id="6" name="Picture 2" descr="Nồi cơm điện Geidea 1L nắp gài AG-421 | Smart Kitchen"/>
          <p:cNvPicPr>
            <a:picLocks noGrp="1" noChangeAspect="1" noChangeArrowheads="1"/>
          </p:cNvPicPr>
          <p:nvPr>
            <p:ph/>
          </p:nvPr>
        </p:nvPicPr>
        <p:blipFill>
          <a:blip r:embed="rId2"/>
          <a:srcRect/>
          <a:stretch>
            <a:fillRect/>
          </a:stretch>
        </p:blipFill>
        <p:spPr bwMode="auto">
          <a:xfrm>
            <a:off x="76200" y="304800"/>
            <a:ext cx="5486400" cy="6400799"/>
          </a:xfrm>
          <a:prstGeom prst="rect">
            <a:avLst/>
          </a:prstGeom>
          <a:noFill/>
        </p:spPr>
      </p:pic>
    </p:spTree>
    <p:extLst>
      <p:ext uri="{BB962C8B-B14F-4D97-AF65-F5344CB8AC3E}">
        <p14:creationId xmlns:p14="http://schemas.microsoft.com/office/powerpoint/2010/main" val="232287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8"/>
                                        </p:tgtEl>
                                        <p:attrNameLst>
                                          <p:attrName>style.visibility</p:attrName>
                                        </p:attrNameLst>
                                      </p:cBhvr>
                                      <p:to>
                                        <p:strVal val="visible"/>
                                      </p:to>
                                    </p:set>
                                    <p:anim calcmode="discrete" valueType="clr">
                                      <p:cBhvr override="childStyle">
                                        <p:cTn id="7" dur="80"/>
                                        <p:tgtEl>
                                          <p:spTgt spid="3379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8"/>
                                        </p:tgtEl>
                                        <p:attrNameLst>
                                          <p:attrName>fillcolor</p:attrName>
                                        </p:attrNameLst>
                                      </p:cBhvr>
                                      <p:tavLst>
                                        <p:tav tm="0">
                                          <p:val>
                                            <p:clrVal>
                                              <a:schemeClr val="accent2"/>
                                            </p:clrVal>
                                          </p:val>
                                        </p:tav>
                                        <p:tav tm="50000">
                                          <p:val>
                                            <p:clrVal>
                                              <a:schemeClr val="hlink"/>
                                            </p:clrVal>
                                          </p:val>
                                        </p:tav>
                                      </p:tavLst>
                                    </p:anim>
                                    <p:set>
                                      <p:cBhvr>
                                        <p:cTn id="9" dur="80"/>
                                        <p:tgtEl>
                                          <p:spTgt spid="3379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i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169" y="5410200"/>
            <a:ext cx="8686800" cy="1143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sz="3500" dirty="0" smtClean="0">
                <a:solidFill>
                  <a:srgbClr val="0000F1"/>
                </a:solidFill>
                <a:latin typeface="Times New Roman" panose="02020603050405020304" pitchFamily="18" charset="0"/>
                <a:cs typeface="Times New Roman" panose="02020603050405020304" pitchFamily="18" charset="0"/>
              </a:rPr>
              <a:t>Lựa </a:t>
            </a:r>
            <a:r>
              <a:rPr lang="vi-VN" sz="3500" dirty="0">
                <a:solidFill>
                  <a:srgbClr val="0000F1"/>
                </a:solidFill>
                <a:latin typeface="Times New Roman" panose="02020603050405020304" pitchFamily="18" charset="0"/>
                <a:cs typeface="Times New Roman" panose="02020603050405020304" pitchFamily="18" charset="0"/>
              </a:rPr>
              <a:t>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solidFill>
                <a:prstClr val="black"/>
              </a:solidFill>
              <a:latin typeface="Times New Roman" panose="02020603050405020304" pitchFamily="18" charset="0"/>
              <a:cs typeface="Times New Roman" panose="02020603050405020304" pitchFamily="18" charset="0"/>
            </a:endParaRPr>
          </a:p>
        </p:txBody>
      </p:sp>
      <p:pic>
        <p:nvPicPr>
          <p:cNvPr id="15362" name="Picture 2" descr="Các nguồn năng lượng thân thiện môi trường - Bảo vệ môi trường"/>
          <p:cNvPicPr>
            <a:picLocks noChangeAspect="1" noChangeArrowheads="1"/>
          </p:cNvPicPr>
          <p:nvPr/>
        </p:nvPicPr>
        <p:blipFill>
          <a:blip r:embed="rId2"/>
          <a:srcRect/>
          <a:stretch>
            <a:fillRect/>
          </a:stretch>
        </p:blipFill>
        <p:spPr bwMode="auto">
          <a:xfrm>
            <a:off x="0" y="0"/>
            <a:ext cx="5257800" cy="5181600"/>
          </a:xfrm>
          <a:prstGeom prst="rect">
            <a:avLst/>
          </a:prstGeom>
          <a:noFill/>
        </p:spPr>
      </p:pic>
      <p:pic>
        <p:nvPicPr>
          <p:cNvPr id="15364" name="Picture 4" descr="Năng Lượng Xanh"/>
          <p:cNvPicPr>
            <a:picLocks noChangeAspect="1" noChangeArrowheads="1"/>
          </p:cNvPicPr>
          <p:nvPr/>
        </p:nvPicPr>
        <p:blipFill>
          <a:blip r:embed="rId3"/>
          <a:srcRect/>
          <a:stretch>
            <a:fillRect/>
          </a:stretch>
        </p:blipFill>
        <p:spPr bwMode="auto">
          <a:xfrm>
            <a:off x="5257801" y="0"/>
            <a:ext cx="3886200" cy="5181600"/>
          </a:xfrm>
          <a:prstGeom prst="rect">
            <a:avLst/>
          </a:prstGeom>
          <a:noFill/>
        </p:spPr>
      </p:pic>
    </p:spTree>
    <p:extLst>
      <p:ext uri="{BB962C8B-B14F-4D97-AF65-F5344CB8AC3E}">
        <p14:creationId xmlns:p14="http://schemas.microsoft.com/office/powerpoint/2010/main" val="243414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xit" presetSubtype="10" fill="hold" grpId="1" nodeType="withEffect">
                                  <p:stCondLst>
                                    <p:cond delay="0"/>
                                  </p:stCondLst>
                                  <p:childTnLst>
                                    <p:animEffect transition="out" filter="checkerboard(across)">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heckerboard(across)">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831058" y="-816554"/>
            <a:ext cx="7053263" cy="8658225"/>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533400" y="1295400"/>
            <a:ext cx="8265968" cy="1811337"/>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smtClean="0">
                <a:solidFill>
                  <a:srgbClr val="0000F1"/>
                </a:solidFill>
                <a:latin typeface="Times New Roman" panose="02020603050405020304" pitchFamily="18" charset="0"/>
              </a:rPr>
              <a:t>1. </a:t>
            </a:r>
            <a:r>
              <a:rPr lang="en-US" sz="3600" dirty="0" err="1" smtClean="0">
                <a:solidFill>
                  <a:srgbClr val="0000F1"/>
                </a:solidFill>
                <a:latin typeface="Times New Roman" panose="02020603050405020304" pitchFamily="18" charset="0"/>
              </a:rPr>
              <a:t>Kể</a:t>
            </a:r>
            <a:r>
              <a:rPr lang="en-US" sz="3600" dirty="0" smtClean="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tên</a:t>
            </a:r>
            <a:r>
              <a:rPr lang="en-US" sz="3600" dirty="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một</a:t>
            </a:r>
            <a:r>
              <a:rPr lang="en-US" sz="3600" dirty="0" smtClean="0">
                <a:solidFill>
                  <a:srgbClr val="0000F1"/>
                </a:solidFill>
                <a:latin typeface="Times New Roman" panose="02020603050405020304" pitchFamily="18" charset="0"/>
              </a:rPr>
              <a:t> </a:t>
            </a:r>
            <a:r>
              <a:rPr lang="en-US" sz="3600" err="1" smtClean="0">
                <a:solidFill>
                  <a:srgbClr val="0000F1"/>
                </a:solidFill>
                <a:latin typeface="Times New Roman" panose="02020603050405020304" pitchFamily="18" charset="0"/>
              </a:rPr>
              <a:t>số</a:t>
            </a:r>
            <a:r>
              <a:rPr lang="en-US" sz="3600" smtClean="0">
                <a:solidFill>
                  <a:srgbClr val="0000F1"/>
                </a:solidFill>
                <a:latin typeface="Times New Roman" panose="02020603050405020304" pitchFamily="18" charset="0"/>
              </a:rPr>
              <a:t> </a:t>
            </a:r>
            <a:r>
              <a:rPr lang="en-US" sz="3600" smtClean="0">
                <a:solidFill>
                  <a:srgbClr val="0000F1"/>
                </a:solidFill>
                <a:latin typeface="Times New Roman" panose="02020603050405020304" pitchFamily="18" charset="0"/>
              </a:rPr>
              <a:t>(5) đồ </a:t>
            </a:r>
            <a:r>
              <a:rPr lang="en-US" sz="3600" dirty="0" err="1" smtClean="0">
                <a:solidFill>
                  <a:srgbClr val="0000F1"/>
                </a:solidFill>
                <a:latin typeface="Times New Roman" panose="02020603050405020304" pitchFamily="18" charset="0"/>
              </a:rPr>
              <a:t>dùng</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điện</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có</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trong</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gia</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đình</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em</a:t>
            </a:r>
            <a:r>
              <a:rPr lang="en-US" sz="3600" dirty="0" smtClean="0">
                <a:solidFill>
                  <a:srgbClr val="0000F1"/>
                </a:solidFill>
                <a:latin typeface="Times New Roman" panose="02020603050405020304" pitchFamily="18" charset="0"/>
              </a:rPr>
              <a:t>. Cho </a:t>
            </a:r>
            <a:r>
              <a:rPr lang="en-US" sz="3600" dirty="0" err="1" smtClean="0">
                <a:solidFill>
                  <a:srgbClr val="0000F1"/>
                </a:solidFill>
                <a:latin typeface="Times New Roman" panose="02020603050405020304" pitchFamily="18" charset="0"/>
              </a:rPr>
              <a:t>biết</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một</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số</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thông</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số</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kỹ</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thuật</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ghi</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trên</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những</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đồ</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dùng</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điện</a:t>
            </a:r>
            <a:r>
              <a:rPr lang="en-US" sz="3600" dirty="0" smtClean="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đó</a:t>
            </a:r>
            <a:r>
              <a:rPr lang="en-US" sz="3600" dirty="0" smtClean="0">
                <a:solidFill>
                  <a:srgbClr val="0000F1"/>
                </a:solidFill>
                <a:latin typeface="Times New Roman" panose="02020603050405020304" pitchFamily="18" charset="0"/>
              </a:rPr>
              <a:t>.</a:t>
            </a:r>
          </a:p>
          <a:p>
            <a:endParaRPr lang="en-US" altLang="en-US" dirty="0"/>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04800"/>
            <a:ext cx="819150" cy="7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0" y="381000"/>
            <a:ext cx="327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3DB043"/>
                </a:solidFill>
                <a:cs typeface="Times New Roman" panose="02020603050405020304" pitchFamily="18" charset="0"/>
              </a:rPr>
              <a:t>Vận</a:t>
            </a:r>
            <a:r>
              <a:rPr lang="en-US" altLang="en-US" sz="4000" b="1" dirty="0">
                <a:solidFill>
                  <a:srgbClr val="3DB043"/>
                </a:solidFill>
                <a:cs typeface="Times New Roman" panose="02020603050405020304" pitchFamily="18" charset="0"/>
              </a:rPr>
              <a:t> </a:t>
            </a:r>
            <a:r>
              <a:rPr lang="en-US" altLang="en-US" sz="4000" b="1" dirty="0" err="1">
                <a:solidFill>
                  <a:srgbClr val="3DB043"/>
                </a:solidFill>
                <a:cs typeface="Times New Roman" panose="02020603050405020304" pitchFamily="18" charset="0"/>
              </a:rPr>
              <a:t>dụng</a:t>
            </a:r>
            <a:endParaRPr lang="en-US" altLang="en-US" sz="4000" b="1" dirty="0">
              <a:solidFill>
                <a:srgbClr val="3DB043"/>
              </a:solidFill>
              <a:cs typeface="Times New Roman" panose="02020603050405020304" pitchFamily="18" charset="0"/>
            </a:endParaRPr>
          </a:p>
        </p:txBody>
      </p:sp>
      <p:sp>
        <p:nvSpPr>
          <p:cNvPr id="10" name="Rectangle 1"/>
          <p:cNvSpPr>
            <a:spLocks noChangeArrowheads="1"/>
          </p:cNvSpPr>
          <p:nvPr/>
        </p:nvSpPr>
        <p:spPr bwMode="auto">
          <a:xfrm>
            <a:off x="533400" y="3512559"/>
            <a:ext cx="8153402" cy="2320635"/>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algn="just"/>
            <a:r>
              <a:rPr lang="en-US" sz="3600" dirty="0" smtClean="0">
                <a:solidFill>
                  <a:srgbClr val="0000F1"/>
                </a:solidFill>
                <a:latin typeface="Times New Roman" panose="02020603050405020304" pitchFamily="18" charset="0"/>
              </a:rPr>
              <a:t>2.</a:t>
            </a:r>
            <a:r>
              <a:rPr lang="en-US" sz="3600" dirty="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Tìm</a:t>
            </a:r>
            <a:r>
              <a:rPr lang="en-US" sz="3600" dirty="0" smtClean="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hiểu</a:t>
            </a:r>
            <a:r>
              <a:rPr lang="en-US" sz="3600" dirty="0">
                <a:solidFill>
                  <a:srgbClr val="0000F1"/>
                </a:solidFill>
                <a:latin typeface="Times New Roman" panose="02020603050405020304" pitchFamily="18" charset="0"/>
              </a:rPr>
              <a:t> ý </a:t>
            </a:r>
            <a:r>
              <a:rPr lang="en-US" sz="3600" dirty="0" err="1">
                <a:solidFill>
                  <a:srgbClr val="0000F1"/>
                </a:solidFill>
                <a:latin typeface="Times New Roman" panose="02020603050405020304" pitchFamily="18" charset="0"/>
              </a:rPr>
              <a:t>nghĩa</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của</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các</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nhãn</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năng</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lượng</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và</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cách</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lựa</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chọn</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đồ</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dùng</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điện</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sao</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cho</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tiết</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kiệm</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điện</a:t>
            </a:r>
            <a:r>
              <a:rPr lang="en-US" sz="3600" dirty="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năng</a:t>
            </a:r>
            <a:r>
              <a:rPr lang="en-US" sz="3600" dirty="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dựa</a:t>
            </a:r>
            <a:r>
              <a:rPr lang="en-US" sz="3600" dirty="0" smtClean="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trên</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nhãn</a:t>
            </a:r>
            <a:r>
              <a:rPr lang="en-US" sz="3600" dirty="0">
                <a:solidFill>
                  <a:srgbClr val="0000F1"/>
                </a:solidFill>
                <a:latin typeface="Times New Roman" panose="02020603050405020304" pitchFamily="18" charset="0"/>
              </a:rPr>
              <a:t> </a:t>
            </a:r>
            <a:r>
              <a:rPr lang="en-US" sz="3600" dirty="0" err="1">
                <a:solidFill>
                  <a:srgbClr val="0000F1"/>
                </a:solidFill>
                <a:latin typeface="Times New Roman" panose="02020603050405020304" pitchFamily="18" charset="0"/>
              </a:rPr>
              <a:t>năng</a:t>
            </a:r>
            <a:r>
              <a:rPr lang="en-US" sz="3600" dirty="0">
                <a:solidFill>
                  <a:srgbClr val="0000F1"/>
                </a:solidFill>
                <a:latin typeface="Times New Roman" panose="02020603050405020304" pitchFamily="18" charset="0"/>
              </a:rPr>
              <a:t> </a:t>
            </a:r>
            <a:r>
              <a:rPr lang="en-US" sz="3600" dirty="0" err="1" smtClean="0">
                <a:solidFill>
                  <a:srgbClr val="0000F1"/>
                </a:solidFill>
                <a:latin typeface="Times New Roman" panose="02020603050405020304" pitchFamily="18" charset="0"/>
              </a:rPr>
              <a:t>lượng</a:t>
            </a:r>
            <a:r>
              <a:rPr lang="en-US" sz="3600" dirty="0" smtClean="0">
                <a:solidFill>
                  <a:srgbClr val="0000F1"/>
                </a:solidFill>
                <a:latin typeface="Times New Roman" panose="02020603050405020304" pitchFamily="18" charset="0"/>
              </a:rPr>
              <a:t>.</a:t>
            </a:r>
            <a:endParaRPr lang="en-US" sz="3600" dirty="0">
              <a:solidFill>
                <a:srgbClr val="0000F1"/>
              </a:solidFill>
              <a:latin typeface="Times New Roman" panose="02020603050405020304" pitchFamily="18" charset="0"/>
            </a:endParaRPr>
          </a:p>
          <a:p>
            <a:endParaRPr lang="en-US" altLang="en-US" sz="3600" dirty="0"/>
          </a:p>
        </p:txBody>
      </p:sp>
    </p:spTree>
    <p:extLst>
      <p:ext uri="{BB962C8B-B14F-4D97-AF65-F5344CB8AC3E}">
        <p14:creationId xmlns:p14="http://schemas.microsoft.com/office/powerpoint/2010/main" val="370150085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448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4335" y="381000"/>
            <a:ext cx="7848600" cy="954107"/>
          </a:xfrm>
          <a:prstGeom prst="rect">
            <a:avLst/>
          </a:prstGeom>
          <a:noFill/>
        </p:spPr>
        <p:txBody>
          <a:bodyPr wrap="square" rtlCol="0">
            <a:spAutoFit/>
          </a:bodyPr>
          <a:lstStyle/>
          <a:p>
            <a:r>
              <a:rPr lang="en-US" sz="2800" b="1" dirty="0" err="1" smtClean="0">
                <a:solidFill>
                  <a:srgbClr val="0000F1"/>
                </a:solidFill>
                <a:latin typeface="Times New Roman" pitchFamily="18" charset="0"/>
                <a:cs typeface="Times New Roman" pitchFamily="18" charset="0"/>
              </a:rPr>
              <a:t>Còn</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hiện</a:t>
            </a:r>
            <a:r>
              <a:rPr lang="en-US" sz="2800" b="1" dirty="0" smtClean="0">
                <a:solidFill>
                  <a:srgbClr val="0000F1"/>
                </a:solidFill>
                <a:latin typeface="Times New Roman" pitchFamily="18" charset="0"/>
                <a:cs typeface="Times New Roman" pitchFamily="18" charset="0"/>
              </a:rPr>
              <a:t> nay, </a:t>
            </a:r>
            <a:r>
              <a:rPr lang="en-US" sz="2800" b="1" dirty="0" err="1" smtClean="0">
                <a:solidFill>
                  <a:srgbClr val="0000F1"/>
                </a:solidFill>
                <a:latin typeface="Times New Roman" pitchFamily="18" charset="0"/>
                <a:cs typeface="Times New Roman" pitchFamily="18" charset="0"/>
              </a:rPr>
              <a:t>em</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hãy</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cho</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biết</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gia</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đình</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em</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nấu</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cơm</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làm</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mát</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thắp</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sáng</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bằng</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cách</a:t>
            </a:r>
            <a:r>
              <a:rPr lang="en-US" sz="2800" b="1" dirty="0" smtClean="0">
                <a:solidFill>
                  <a:srgbClr val="0000F1"/>
                </a:solidFill>
                <a:latin typeface="Times New Roman" pitchFamily="18" charset="0"/>
                <a:cs typeface="Times New Roman" pitchFamily="18" charset="0"/>
              </a:rPr>
              <a:t> </a:t>
            </a:r>
            <a:r>
              <a:rPr lang="en-US" sz="2800" b="1" dirty="0" err="1" smtClean="0">
                <a:solidFill>
                  <a:srgbClr val="0000F1"/>
                </a:solidFill>
                <a:latin typeface="Times New Roman" pitchFamily="18" charset="0"/>
                <a:cs typeface="Times New Roman" pitchFamily="18" charset="0"/>
              </a:rPr>
              <a:t>nào</a:t>
            </a:r>
            <a:r>
              <a:rPr lang="en-US" sz="2800" b="1" dirty="0" smtClean="0">
                <a:solidFill>
                  <a:srgbClr val="0000F1"/>
                </a:solidFill>
                <a:latin typeface="Times New Roman" pitchFamily="18" charset="0"/>
                <a:cs typeface="Times New Roman" pitchFamily="18" charset="0"/>
              </a:rPr>
              <a:t>?</a:t>
            </a:r>
            <a:endParaRPr lang="en-US" sz="2800" b="1" dirty="0">
              <a:solidFill>
                <a:srgbClr val="0000F1"/>
              </a:solidFill>
              <a:latin typeface="Times New Roman" pitchFamily="18" charset="0"/>
              <a:cs typeface="Times New Roman" pitchFamily="18" charset="0"/>
            </a:endParaRPr>
          </a:p>
        </p:txBody>
      </p:sp>
      <p:pic>
        <p:nvPicPr>
          <p:cNvPr id="33794" name="Picture 2" descr="Mua Nồi Cơm Điện Supor 1.5 Lít CFXB40FC33VN-75 Giá Tốt| Nguyễn Kim"/>
          <p:cNvPicPr>
            <a:picLocks noChangeAspect="1" noChangeArrowheads="1"/>
          </p:cNvPicPr>
          <p:nvPr/>
        </p:nvPicPr>
        <p:blipFill>
          <a:blip r:embed="rId2" cstate="print"/>
          <a:srcRect/>
          <a:stretch>
            <a:fillRect/>
          </a:stretch>
        </p:blipFill>
        <p:spPr bwMode="auto">
          <a:xfrm>
            <a:off x="685800" y="1981200"/>
            <a:ext cx="2075997" cy="1589435"/>
          </a:xfrm>
          <a:prstGeom prst="rect">
            <a:avLst/>
          </a:prstGeom>
          <a:noFill/>
        </p:spPr>
      </p:pic>
      <p:pic>
        <p:nvPicPr>
          <p:cNvPr id="33796" name="Picture 4" descr="Nồi cơm điện Kangaroo 1.2 lít KG822 đỏ - giá tốt"/>
          <p:cNvPicPr>
            <a:picLocks noChangeAspect="1" noChangeArrowheads="1"/>
          </p:cNvPicPr>
          <p:nvPr/>
        </p:nvPicPr>
        <p:blipFill>
          <a:blip r:embed="rId3"/>
          <a:srcRect/>
          <a:stretch>
            <a:fillRect/>
          </a:stretch>
        </p:blipFill>
        <p:spPr bwMode="auto">
          <a:xfrm>
            <a:off x="2971800" y="1676400"/>
            <a:ext cx="2857500" cy="2286000"/>
          </a:xfrm>
          <a:prstGeom prst="rect">
            <a:avLst/>
          </a:prstGeom>
          <a:noFill/>
        </p:spPr>
      </p:pic>
      <p:pic>
        <p:nvPicPr>
          <p:cNvPr id="33798" name="Picture 6" descr="Máy Làm Mát Không Khí - Quạt Điều Hòa DAICHIPRO DCP-5000A - Chính Hãng"/>
          <p:cNvPicPr>
            <a:picLocks noChangeAspect="1" noChangeArrowheads="1"/>
          </p:cNvPicPr>
          <p:nvPr/>
        </p:nvPicPr>
        <p:blipFill>
          <a:blip r:embed="rId4"/>
          <a:srcRect/>
          <a:stretch>
            <a:fillRect/>
          </a:stretch>
        </p:blipFill>
        <p:spPr bwMode="auto">
          <a:xfrm>
            <a:off x="5867400" y="2057400"/>
            <a:ext cx="2743200" cy="2133600"/>
          </a:xfrm>
          <a:prstGeom prst="rect">
            <a:avLst/>
          </a:prstGeom>
          <a:noFill/>
        </p:spPr>
      </p:pic>
      <p:pic>
        <p:nvPicPr>
          <p:cNvPr id="33800" name="Picture 8" descr="Quạt đứng công nghiệp SenKo DCN108"/>
          <p:cNvPicPr>
            <a:picLocks noChangeAspect="1" noChangeArrowheads="1"/>
          </p:cNvPicPr>
          <p:nvPr/>
        </p:nvPicPr>
        <p:blipFill>
          <a:blip r:embed="rId5" cstate="print"/>
          <a:srcRect/>
          <a:stretch>
            <a:fillRect/>
          </a:stretch>
        </p:blipFill>
        <p:spPr bwMode="auto">
          <a:xfrm>
            <a:off x="609600" y="3962400"/>
            <a:ext cx="1978025" cy="1981200"/>
          </a:xfrm>
          <a:prstGeom prst="rect">
            <a:avLst/>
          </a:prstGeom>
          <a:noFill/>
        </p:spPr>
      </p:pic>
      <p:pic>
        <p:nvPicPr>
          <p:cNvPr id="33802" name="Picture 10" descr="Lý do nên thay đèn compact, đèn chữ U bằng đèn led Bulb"/>
          <p:cNvPicPr>
            <a:picLocks noChangeAspect="1" noChangeArrowheads="1"/>
          </p:cNvPicPr>
          <p:nvPr/>
        </p:nvPicPr>
        <p:blipFill>
          <a:blip r:embed="rId6"/>
          <a:srcRect/>
          <a:stretch>
            <a:fillRect/>
          </a:stretch>
        </p:blipFill>
        <p:spPr bwMode="auto">
          <a:xfrm>
            <a:off x="2667000" y="4114800"/>
            <a:ext cx="2286000" cy="1905000"/>
          </a:xfrm>
          <a:prstGeom prst="rect">
            <a:avLst/>
          </a:prstGeom>
          <a:noFill/>
        </p:spPr>
      </p:pic>
      <p:pic>
        <p:nvPicPr>
          <p:cNvPr id="33804" name="Picture 12" descr="Các loại đèn chiếu sáng trong nội thất"/>
          <p:cNvPicPr>
            <a:picLocks noChangeAspect="1" noChangeArrowheads="1"/>
          </p:cNvPicPr>
          <p:nvPr/>
        </p:nvPicPr>
        <p:blipFill>
          <a:blip r:embed="rId7"/>
          <a:srcRect/>
          <a:stretch>
            <a:fillRect/>
          </a:stretch>
        </p:blipFill>
        <p:spPr bwMode="auto">
          <a:xfrm>
            <a:off x="5410200" y="3962400"/>
            <a:ext cx="2743200" cy="2286001"/>
          </a:xfrm>
          <a:prstGeom prst="rect">
            <a:avLst/>
          </a:prstGeom>
          <a:noFill/>
        </p:spPr>
      </p:pic>
      <p:sp>
        <p:nvSpPr>
          <p:cNvPr id="11" name="TextBox 10"/>
          <p:cNvSpPr txBox="1"/>
          <p:nvPr/>
        </p:nvSpPr>
        <p:spPr>
          <a:xfrm>
            <a:off x="82062" y="597149"/>
            <a:ext cx="9067800" cy="1384995"/>
          </a:xfrm>
          <a:prstGeom prst="rect">
            <a:avLst/>
          </a:prstGeom>
          <a:noFill/>
        </p:spPr>
        <p:txBody>
          <a:bodyPr wrap="square" rtlCol="0">
            <a:spAutoFit/>
          </a:bodyPr>
          <a:lstStyle/>
          <a:p>
            <a:r>
              <a:rPr lang="en-US" sz="2800" b="1" dirty="0" err="1" smtClean="0">
                <a:solidFill>
                  <a:srgbClr val="168836"/>
                </a:solidFill>
                <a:latin typeface="Times New Roman" pitchFamily="18" charset="0"/>
                <a:cs typeface="Times New Roman" pitchFamily="18" charset="0"/>
              </a:rPr>
              <a:t>Ngày</a:t>
            </a:r>
            <a:r>
              <a:rPr lang="en-US" sz="2800" b="1" dirty="0" smtClean="0">
                <a:solidFill>
                  <a:srgbClr val="168836"/>
                </a:solidFill>
                <a:latin typeface="Times New Roman" pitchFamily="18" charset="0"/>
                <a:cs typeface="Times New Roman" pitchFamily="18" charset="0"/>
              </a:rPr>
              <a:t> nay </a:t>
            </a:r>
            <a:r>
              <a:rPr lang="en-US" sz="2800" b="1" dirty="0" err="1" smtClean="0">
                <a:solidFill>
                  <a:srgbClr val="168836"/>
                </a:solidFill>
                <a:latin typeface="Times New Roman" pitchFamily="18" charset="0"/>
                <a:cs typeface="Times New Roman" pitchFamily="18" charset="0"/>
              </a:rPr>
              <a:t>đồ</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dùng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điện</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là</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những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vật</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dụng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không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thể</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thiếu</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của</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mỗi</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gia</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đình</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Đồ</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dùng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điện</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ngày</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càng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đa</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dạng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phong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phú</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đáp</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ứng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nhu</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cầu</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ngày</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càng</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cao</a:t>
            </a:r>
            <a:r>
              <a:rPr lang="en-US" sz="2800" b="1" dirty="0" smtClean="0">
                <a:solidFill>
                  <a:srgbClr val="168836"/>
                </a:solidFill>
                <a:latin typeface="Times New Roman" pitchFamily="18" charset="0"/>
                <a:cs typeface="Times New Roman" pitchFamily="18" charset="0"/>
              </a:rPr>
              <a:t> </a:t>
            </a:r>
            <a:r>
              <a:rPr lang="en-US" sz="2800" b="1" dirty="0" err="1" smtClean="0">
                <a:solidFill>
                  <a:srgbClr val="168836"/>
                </a:solidFill>
                <a:latin typeface="Times New Roman" pitchFamily="18" charset="0"/>
                <a:cs typeface="Times New Roman" pitchFamily="18" charset="0"/>
              </a:rPr>
              <a:t>của</a:t>
            </a:r>
            <a:r>
              <a:rPr lang="en-US" sz="2800" b="1" dirty="0" smtClean="0">
                <a:solidFill>
                  <a:srgbClr val="168836"/>
                </a:solidFill>
                <a:latin typeface="Times New Roman" pitchFamily="18" charset="0"/>
                <a:cs typeface="Times New Roman" pitchFamily="18" charset="0"/>
              </a:rPr>
              <a:t> con </a:t>
            </a:r>
            <a:r>
              <a:rPr lang="en-US" sz="2800" b="1" dirty="0" err="1" smtClean="0">
                <a:solidFill>
                  <a:srgbClr val="168836"/>
                </a:solidFill>
                <a:latin typeface="Times New Roman" pitchFamily="18" charset="0"/>
                <a:cs typeface="Times New Roman" pitchFamily="18" charset="0"/>
              </a:rPr>
              <a:t>người</a:t>
            </a:r>
            <a:r>
              <a:rPr lang="en-US" sz="2800" b="1" dirty="0" smtClean="0">
                <a:solidFill>
                  <a:srgbClr val="168836"/>
                </a:solidFill>
                <a:latin typeface="Times New Roman" pitchFamily="18" charset="0"/>
                <a:cs typeface="Times New Roman" pitchFamily="18" charset="0"/>
              </a:rPr>
              <a:t>.</a:t>
            </a:r>
            <a:endParaRPr lang="en-US" sz="2800" b="1" dirty="0">
              <a:solidFill>
                <a:srgbClr val="168836"/>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par>
                                <p:cTn id="18" presetID="3" presetClass="entr" presetSubtype="10" fill="hold" nodeType="withEffect">
                                  <p:stCondLst>
                                    <p:cond delay="0"/>
                                  </p:stCondLst>
                                  <p:childTnLst>
                                    <p:set>
                                      <p:cBhvr>
                                        <p:cTn id="19" dur="1" fill="hold">
                                          <p:stCondLst>
                                            <p:cond delay="0"/>
                                          </p:stCondLst>
                                        </p:cTn>
                                        <p:tgtEl>
                                          <p:spTgt spid="33796"/>
                                        </p:tgtEl>
                                        <p:attrNameLst>
                                          <p:attrName>style.visibility</p:attrName>
                                        </p:attrNameLst>
                                      </p:cBhvr>
                                      <p:to>
                                        <p:strVal val="visible"/>
                                      </p:to>
                                    </p:set>
                                    <p:animEffect transition="in" filter="blinds(horizontal)">
                                      <p:cBhvr>
                                        <p:cTn id="20" dur="500"/>
                                        <p:tgtEl>
                                          <p:spTgt spid="3379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800"/>
                                        </p:tgtEl>
                                        <p:attrNameLst>
                                          <p:attrName>style.visibility</p:attrName>
                                        </p:attrNameLst>
                                      </p:cBhvr>
                                      <p:to>
                                        <p:strVal val="visible"/>
                                      </p:to>
                                    </p:set>
                                    <p:animEffect transition="in" filter="blinds(horizontal)">
                                      <p:cBhvr>
                                        <p:cTn id="28" dur="500"/>
                                        <p:tgtEl>
                                          <p:spTgt spid="3380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804"/>
                                        </p:tgtEl>
                                        <p:attrNameLst>
                                          <p:attrName>style.visibility</p:attrName>
                                        </p:attrNameLst>
                                      </p:cBhvr>
                                      <p:to>
                                        <p:strVal val="visible"/>
                                      </p:to>
                                    </p:set>
                                    <p:animEffect transition="in" filter="box(in)">
                                      <p:cBhvr>
                                        <p:cTn id="33" dur="500"/>
                                        <p:tgtEl>
                                          <p:spTgt spid="33804"/>
                                        </p:tgtEl>
                                      </p:cBhvr>
                                    </p:animEffect>
                                  </p:childTnLst>
                                </p:cTn>
                              </p:par>
                              <p:par>
                                <p:cTn id="34" presetID="4" presetClass="entr" presetSubtype="16" fill="hold" nodeType="withEffect">
                                  <p:stCondLst>
                                    <p:cond delay="0"/>
                                  </p:stCondLst>
                                  <p:childTnLst>
                                    <p:set>
                                      <p:cBhvr>
                                        <p:cTn id="35" dur="1" fill="hold">
                                          <p:stCondLst>
                                            <p:cond delay="0"/>
                                          </p:stCondLst>
                                        </p:cTn>
                                        <p:tgtEl>
                                          <p:spTgt spid="33802"/>
                                        </p:tgtEl>
                                        <p:attrNameLst>
                                          <p:attrName>style.visibility</p:attrName>
                                        </p:attrNameLst>
                                      </p:cBhvr>
                                      <p:to>
                                        <p:strVal val="visible"/>
                                      </p:to>
                                    </p:set>
                                    <p:animEffect transition="in" filter="box(in)">
                                      <p:cBhvr>
                                        <p:cTn id="36" dur="500"/>
                                        <p:tgtEl>
                                          <p:spTgt spid="3380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2077201"/>
              </p:ext>
            </p:extLst>
          </p:nvPr>
        </p:nvGraphicFramePr>
        <p:xfrm>
          <a:off x="381000" y="304800"/>
          <a:ext cx="8610600" cy="6286659"/>
        </p:xfrm>
        <a:graphic>
          <a:graphicData uri="http://schemas.openxmlformats.org/drawingml/2006/table">
            <a:tbl>
              <a:tblPr firstRow="1" bandRow="1">
                <a:tableStyleId>{5C22544A-7EE6-4342-B048-85BDC9FD1C3A}</a:tableStyleId>
              </a:tblPr>
              <a:tblGrid>
                <a:gridCol w="1524000"/>
                <a:gridCol w="2438400"/>
                <a:gridCol w="4648200"/>
              </a:tblGrid>
              <a:tr h="563724">
                <a:tc>
                  <a:txBody>
                    <a:bodyPr/>
                    <a:lstStyle/>
                    <a:p>
                      <a:pPr algn="ctr"/>
                      <a:r>
                        <a:rPr lang="en-US" sz="2400" dirty="0" err="1" smtClean="0">
                          <a:latin typeface="Times New Roman" pitchFamily="18" charset="0"/>
                          <a:cs typeface="Times New Roman" pitchFamily="18" charset="0"/>
                        </a:rPr>
                        <a:t>Đồ</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dùng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điện</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Tên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Công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tr>
              <a:tr h="626901">
                <a:tc>
                  <a:txBody>
                    <a:bodyPr/>
                    <a:lstStyle/>
                    <a:p>
                      <a:pPr algn="ctr"/>
                      <a:r>
                        <a:rPr lang="en-US" sz="2400" dirty="0" smtClean="0">
                          <a:latin typeface="Times New Roman" pitchFamily="18" charset="0"/>
                          <a:cs typeface="Times New Roman" pitchFamily="18" charset="0"/>
                        </a:rPr>
                        <a:t>1</a:t>
                      </a:r>
                      <a:r>
                        <a:rPr lang="en-US" sz="240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Bàn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a:tc>
                <a:tc>
                  <a:txBody>
                    <a:bodyPr/>
                    <a:lstStyle/>
                    <a:p>
                      <a:r>
                        <a:rPr lang="vi-VN" sz="2400" smtClean="0">
                          <a:latin typeface="Times New Roman" pitchFamily="18" charset="0"/>
                          <a:cs typeface="Times New Roman" pitchFamily="18" charset="0"/>
                        </a:rPr>
                        <a:t>Giúp</a:t>
                      </a:r>
                      <a:r>
                        <a:rPr lang="en-US" sz="2400" baseline="0" smtClean="0">
                          <a:latin typeface="Times New Roman" pitchFamily="18" charset="0"/>
                          <a:cs typeface="Times New Roman" pitchFamily="18" charset="0"/>
                        </a:rPr>
                        <a:t> l</a:t>
                      </a:r>
                      <a:r>
                        <a:rPr lang="en-US" sz="2400" smtClean="0">
                          <a:latin typeface="Times New Roman" pitchFamily="18" charset="0"/>
                          <a:cs typeface="Times New Roman" pitchFamily="18" charset="0"/>
                        </a:rPr>
                        <a:t>àm</a:t>
                      </a:r>
                      <a:r>
                        <a:rPr lang="en-US" sz="2400" baseline="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phẳng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quần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áo</a:t>
                      </a:r>
                      <a:endParaRPr lang="en-US" sz="2400" dirty="0">
                        <a:latin typeface="Times New Roman" pitchFamily="18" charset="0"/>
                        <a:cs typeface="Times New Roman" pitchFamily="18" charset="0"/>
                      </a:endParaRPr>
                    </a:p>
                  </a:txBody>
                  <a:tcPr/>
                </a:tc>
              </a:tr>
              <a:tr h="635001">
                <a:tc>
                  <a:txBody>
                    <a:bodyPr/>
                    <a:lstStyle/>
                    <a:p>
                      <a:pPr algn="ctr"/>
                      <a:r>
                        <a:rPr lang="en-US" sz="2400" dirty="0" smtClean="0">
                          <a:latin typeface="Times New Roman" pitchFamily="18" charset="0"/>
                          <a:cs typeface="Times New Roman" pitchFamily="18" charset="0"/>
                        </a:rPr>
                        <a:t>2</a:t>
                      </a:r>
                      <a:r>
                        <a:rPr lang="en-US" sz="240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Ấm</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siêu</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tốc</a:t>
                      </a:r>
                      <a:endParaRPr lang="en-US" sz="2400" dirty="0">
                        <a:latin typeface="Times New Roman" pitchFamily="18" charset="0"/>
                        <a:cs typeface="Times New Roman" pitchFamily="18" charset="0"/>
                      </a:endParaRPr>
                    </a:p>
                  </a:txBody>
                  <a:tcPr/>
                </a:tc>
                <a:tc>
                  <a:txBody>
                    <a:bodyPr/>
                    <a:lstStyle/>
                    <a:p>
                      <a:r>
                        <a:rPr lang="vi-VN" sz="2400" smtClean="0">
                          <a:latin typeface="Times New Roman" pitchFamily="18" charset="0"/>
                          <a:cs typeface="Times New Roman" pitchFamily="18" charset="0"/>
                        </a:rPr>
                        <a:t>Giúp đ</a:t>
                      </a:r>
                      <a:r>
                        <a:rPr lang="en-US" sz="2400" smtClean="0">
                          <a:latin typeface="Times New Roman" pitchFamily="18" charset="0"/>
                          <a:cs typeface="Times New Roman" pitchFamily="18" charset="0"/>
                        </a:rPr>
                        <a:t>un</a:t>
                      </a:r>
                      <a:r>
                        <a:rPr lang="vi-VN" sz="240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nước nhanh sôi hơn</a:t>
                      </a:r>
                      <a:endParaRPr lang="en-US" sz="2400" dirty="0">
                        <a:latin typeface="Times New Roman" pitchFamily="18" charset="0"/>
                        <a:cs typeface="Times New Roman" pitchFamily="18" charset="0"/>
                      </a:endParaRPr>
                    </a:p>
                  </a:txBody>
                  <a:tcPr/>
                </a:tc>
              </a:tr>
              <a:tr h="635001">
                <a:tc>
                  <a:txBody>
                    <a:bodyPr/>
                    <a:lstStyle/>
                    <a:p>
                      <a:pPr algn="ctr"/>
                      <a:r>
                        <a:rPr lang="en-US" sz="2400" dirty="0" smtClean="0">
                          <a:latin typeface="Times New Roman" pitchFamily="18" charset="0"/>
                          <a:cs typeface="Times New Roman" pitchFamily="18" charset="0"/>
                        </a:rPr>
                        <a:t>3</a:t>
                      </a:r>
                      <a:r>
                        <a:rPr lang="en-US" sz="240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xay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tố</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Xay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đồ</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tc>
              </a:tr>
              <a:tr h="476250">
                <a:tc>
                  <a:txBody>
                    <a:bodyPr/>
                    <a:lstStyle/>
                    <a:p>
                      <a:pPr algn="ctr"/>
                      <a:r>
                        <a:rPr lang="en-US" sz="2400" dirty="0" smtClean="0">
                          <a:latin typeface="Times New Roman" pitchFamily="18" charset="0"/>
                          <a:cs typeface="Times New Roman" pitchFamily="18" charset="0"/>
                        </a:rPr>
                        <a:t>4</a:t>
                      </a:r>
                      <a:r>
                        <a:rPr lang="en-US" sz="240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Đèn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Thắp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sáng</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r>
              <a:tr h="492126">
                <a:tc>
                  <a:txBody>
                    <a:bodyPr/>
                    <a:lstStyle/>
                    <a:p>
                      <a:pPr algn="ctr"/>
                      <a:r>
                        <a:rPr lang="en-US" sz="2400" dirty="0" smtClean="0">
                          <a:latin typeface="Times New Roman" pitchFamily="18" charset="0"/>
                          <a:cs typeface="Times New Roman" pitchFamily="18" charset="0"/>
                        </a:rPr>
                        <a:t>5</a:t>
                      </a:r>
                      <a:r>
                        <a:rPr lang="en-US" sz="240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sấy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tóc</a:t>
                      </a:r>
                      <a:endParaRPr lang="en-US" sz="2400" dirty="0">
                        <a:latin typeface="Times New Roman" pitchFamily="18" charset="0"/>
                        <a:cs typeface="Times New Roman" pitchFamily="18" charset="0"/>
                      </a:endParaRPr>
                    </a:p>
                  </a:txBody>
                  <a:tcPr/>
                </a:tc>
                <a:tc>
                  <a:txBody>
                    <a:bodyPr/>
                    <a:lstStyle/>
                    <a:p>
                      <a:r>
                        <a:rPr lang="vi-VN" sz="2400" baseline="0" dirty="0" smtClean="0">
                          <a:latin typeface="Times New Roman" pitchFamily="18" charset="0"/>
                          <a:cs typeface="Times New Roman" pitchFamily="18" charset="0"/>
                        </a:rPr>
                        <a:t>Giúp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khô</a:t>
                      </a:r>
                      <a:r>
                        <a:rPr lang="en-US" sz="2400" baseline="0" dirty="0" smtClean="0">
                          <a:latin typeface="Times New Roman" pitchFamily="18" charset="0"/>
                          <a:cs typeface="Times New Roman" pitchFamily="18" charset="0"/>
                        </a:rPr>
                        <a:t> </a:t>
                      </a:r>
                      <a:r>
                        <a:rPr lang="vi-VN" sz="2400" baseline="0" dirty="0" smtClean="0">
                          <a:latin typeface="Times New Roman" pitchFamily="18" charset="0"/>
                          <a:cs typeface="Times New Roman" pitchFamily="18" charset="0"/>
                        </a:rPr>
                        <a:t>tóc nhanh hơn</a:t>
                      </a:r>
                      <a:endParaRPr lang="en-US" sz="2400" dirty="0">
                        <a:latin typeface="Times New Roman" pitchFamily="18" charset="0"/>
                        <a:cs typeface="Times New Roman" pitchFamily="18" charset="0"/>
                      </a:endParaRPr>
                    </a:p>
                  </a:txBody>
                  <a:tcPr/>
                </a:tc>
              </a:tr>
              <a:tr h="476250">
                <a:tc>
                  <a:txBody>
                    <a:bodyPr/>
                    <a:lstStyle/>
                    <a:p>
                      <a:pPr algn="ctr"/>
                      <a:r>
                        <a:rPr lang="en-US" sz="2400" smtClean="0">
                          <a:latin typeface="Times New Roman" pitchFamily="18" charset="0"/>
                          <a:cs typeface="Times New Roman" pitchFamily="18" charset="0"/>
                        </a:rPr>
                        <a:t>6.</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Bếp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từ</a:t>
                      </a:r>
                      <a:endParaRPr lang="en-US" sz="2400" dirty="0">
                        <a:latin typeface="Times New Roman" pitchFamily="18" charset="0"/>
                        <a:cs typeface="Times New Roman" pitchFamily="18" charset="0"/>
                      </a:endParaRPr>
                    </a:p>
                  </a:txBody>
                  <a:tcPr/>
                </a:tc>
                <a:tc>
                  <a:txBody>
                    <a:bodyPr/>
                    <a:lstStyle/>
                    <a:p>
                      <a:r>
                        <a:rPr lang="vi-VN" sz="2400" dirty="0" smtClean="0">
                          <a:latin typeface="Times New Roman" pitchFamily="18" charset="0"/>
                          <a:cs typeface="Times New Roman" pitchFamily="18" charset="0"/>
                        </a:rPr>
                        <a:t>Giúp đun nấu tiện </a:t>
                      </a:r>
                      <a:r>
                        <a:rPr lang="vi-VN" sz="2400" smtClean="0">
                          <a:latin typeface="Times New Roman" pitchFamily="18" charset="0"/>
                          <a:cs typeface="Times New Roman" pitchFamily="18" charset="0"/>
                        </a:rPr>
                        <a:t>lợi,</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nhanh chóng,</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sạch </a:t>
                      </a:r>
                      <a:r>
                        <a:rPr lang="vi-VN" sz="2400" dirty="0" smtClean="0">
                          <a:latin typeface="Times New Roman" pitchFamily="18" charset="0"/>
                          <a:cs typeface="Times New Roman" pitchFamily="18" charset="0"/>
                        </a:rPr>
                        <a:t>sẽ</a:t>
                      </a:r>
                      <a:endParaRPr lang="en-US" sz="2400" dirty="0">
                        <a:latin typeface="Times New Roman" pitchFamily="18" charset="0"/>
                        <a:cs typeface="Times New Roman" pitchFamily="18" charset="0"/>
                      </a:endParaRPr>
                    </a:p>
                  </a:txBody>
                  <a:tcPr/>
                </a:tc>
              </a:tr>
              <a:tr h="476250">
                <a:tc>
                  <a:txBody>
                    <a:bodyPr/>
                    <a:lstStyle/>
                    <a:p>
                      <a:pPr algn="ctr"/>
                      <a:r>
                        <a:rPr lang="en-US" sz="2400" smtClean="0">
                          <a:latin typeface="Times New Roman" pitchFamily="18" charset="0"/>
                          <a:cs typeface="Times New Roman" pitchFamily="18" charset="0"/>
                        </a:rPr>
                        <a:t>7.</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Quạt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treo</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tường</a:t>
                      </a:r>
                      <a:r>
                        <a:rPr lang="en-US" sz="2400" baseline="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tc>
                  <a:txBody>
                    <a:bodyPr/>
                    <a:lstStyle/>
                    <a:p>
                      <a:r>
                        <a:rPr lang="vi-VN" sz="2400" dirty="0" smtClean="0">
                          <a:latin typeface="Times New Roman" pitchFamily="18" charset="0"/>
                          <a:cs typeface="Times New Roman" pitchFamily="18" charset="0"/>
                        </a:rPr>
                        <a:t>Làm </a:t>
                      </a:r>
                      <a:r>
                        <a:rPr lang="vi-VN" sz="2400" smtClean="0">
                          <a:latin typeface="Times New Roman" pitchFamily="18" charset="0"/>
                          <a:cs typeface="Times New Roman" pitchFamily="18" charset="0"/>
                        </a:rPr>
                        <a:t>mát,</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tiết </a:t>
                      </a:r>
                      <a:r>
                        <a:rPr lang="vi-VN" sz="2400" dirty="0" smtClean="0">
                          <a:latin typeface="Times New Roman" pitchFamily="18" charset="0"/>
                          <a:cs typeface="Times New Roman" pitchFamily="18" charset="0"/>
                        </a:rPr>
                        <a:t>kiệm diện tích</a:t>
                      </a:r>
                      <a:endParaRPr lang="en-US" sz="2400" dirty="0">
                        <a:latin typeface="Times New Roman" pitchFamily="18" charset="0"/>
                        <a:cs typeface="Times New Roman" pitchFamily="18" charset="0"/>
                      </a:endParaRPr>
                    </a:p>
                  </a:txBody>
                  <a:tcPr/>
                </a:tc>
              </a:tr>
              <a:tr h="476250">
                <a:tc>
                  <a:txBody>
                    <a:bodyPr/>
                    <a:lstStyle/>
                    <a:p>
                      <a:pPr algn="ctr"/>
                      <a:r>
                        <a:rPr lang="en-US" sz="2400" smtClean="0">
                          <a:latin typeface="Times New Roman" pitchFamily="18" charset="0"/>
                          <a:cs typeface="Times New Roman" pitchFamily="18" charset="0"/>
                        </a:rPr>
                        <a:t>8.</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Máy</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hút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bụi</a:t>
                      </a:r>
                      <a:endParaRPr lang="en-US" sz="2400" dirty="0">
                        <a:latin typeface="Times New Roman" pitchFamily="18" charset="0"/>
                        <a:cs typeface="Times New Roman" pitchFamily="18" charset="0"/>
                      </a:endParaRPr>
                    </a:p>
                  </a:txBody>
                  <a:tcPr/>
                </a:tc>
                <a:tc>
                  <a:txBody>
                    <a:bodyPr/>
                    <a:lstStyle/>
                    <a:p>
                      <a:r>
                        <a:rPr lang="en-US" sz="2400" dirty="0" err="1" smtClean="0">
                          <a:latin typeface="Times New Roman" pitchFamily="18" charset="0"/>
                          <a:cs typeface="Times New Roman" pitchFamily="18" charset="0"/>
                        </a:rPr>
                        <a:t>Hút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bụi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vệ</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sinh</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nhà</a:t>
                      </a:r>
                      <a:r>
                        <a:rPr lang="vi-VN" sz="2400" baseline="0" dirty="0" smtClean="0">
                          <a:latin typeface="Times New Roman" pitchFamily="18" charset="0"/>
                          <a:cs typeface="Times New Roman" pitchFamily="18" charset="0"/>
                        </a:rPr>
                        <a:t> cửa sạch sẽ</a:t>
                      </a:r>
                      <a:endParaRPr lang="en-US" sz="2400" dirty="0">
                        <a:latin typeface="Times New Roman" pitchFamily="18" charset="0"/>
                        <a:cs typeface="Times New Roman" pitchFamily="18" charset="0"/>
                      </a:endParaRPr>
                    </a:p>
                  </a:txBody>
                  <a:tcPr/>
                </a:tc>
              </a:tr>
              <a:tr h="476250">
                <a:tc>
                  <a:txBody>
                    <a:bodyPr/>
                    <a:lstStyle/>
                    <a:p>
                      <a:pPr algn="ctr"/>
                      <a:r>
                        <a:rPr lang="en-US" sz="2400" smtClean="0">
                          <a:latin typeface="Times New Roman" pitchFamily="18" charset="0"/>
                          <a:cs typeface="Times New Roman" pitchFamily="18" charset="0"/>
                        </a:rPr>
                        <a:t>9.</a:t>
                      </a:r>
                      <a:endParaRPr lang="en-US" sz="2400" dirty="0">
                        <a:latin typeface="Times New Roman" pitchFamily="18" charset="0"/>
                        <a:cs typeface="Times New Roman" pitchFamily="18" charset="0"/>
                      </a:endParaRPr>
                    </a:p>
                  </a:txBody>
                  <a:tcPr/>
                </a:tc>
                <a:tc>
                  <a:txBody>
                    <a:bodyPr/>
                    <a:lstStyle/>
                    <a:p>
                      <a:r>
                        <a:rPr lang="vi-VN" sz="2400" dirty="0" smtClean="0">
                          <a:latin typeface="Times New Roman" pitchFamily="18" charset="0"/>
                          <a:cs typeface="Times New Roman" pitchFamily="18" charset="0"/>
                        </a:rPr>
                        <a:t>Nồi cơm điện</a:t>
                      </a:r>
                      <a:endParaRPr lang="en-US" sz="2400" dirty="0">
                        <a:latin typeface="Times New Roman" pitchFamily="18" charset="0"/>
                        <a:cs typeface="Times New Roman" pitchFamily="18" charset="0"/>
                      </a:endParaRPr>
                    </a:p>
                  </a:txBody>
                  <a:tcPr/>
                </a:tc>
                <a:tc>
                  <a:txBody>
                    <a:bodyPr/>
                    <a:lstStyle/>
                    <a:p>
                      <a:r>
                        <a:rPr lang="vi-VN" sz="2400" dirty="0" smtClean="0">
                          <a:latin typeface="Times New Roman" pitchFamily="18" charset="0"/>
                          <a:cs typeface="Times New Roman" pitchFamily="18" charset="0"/>
                        </a:rPr>
                        <a:t>Giúp nấu cơm nhanh </a:t>
                      </a:r>
                      <a:r>
                        <a:rPr lang="vi-VN" sz="2400" smtClean="0">
                          <a:latin typeface="Times New Roman" pitchFamily="18" charset="0"/>
                          <a:cs typeface="Times New Roman" pitchFamily="18" charset="0"/>
                        </a:rPr>
                        <a:t>chóng,</a:t>
                      </a: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rút </a:t>
                      </a:r>
                      <a:r>
                        <a:rPr lang="vi-VN" sz="2400" dirty="0" smtClean="0">
                          <a:latin typeface="Times New Roman" pitchFamily="18" charset="0"/>
                          <a:cs typeface="Times New Roman" pitchFamily="18" charset="0"/>
                        </a:rPr>
                        <a:t>ngắn thời </a:t>
                      </a:r>
                      <a:r>
                        <a:rPr lang="vi-VN" sz="2400" smtClean="0">
                          <a:latin typeface="Times New Roman" pitchFamily="18" charset="0"/>
                          <a:cs typeface="Times New Roman" pitchFamily="18" charset="0"/>
                        </a:rPr>
                        <a:t>gian nấu</a:t>
                      </a:r>
                      <a:r>
                        <a:rPr lang="en-US" sz="240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4269985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973183"/>
          </a:xfrm>
        </p:spPr>
        <p:txBody>
          <a:bodyPr>
            <a:normAutofit fontScale="92500" lnSpcReduction="20000"/>
          </a:bodyPr>
          <a:lstStyle/>
          <a:p>
            <a:pPr marL="0" indent="0">
              <a:buNone/>
            </a:pPr>
            <a:r>
              <a:rPr lang="en-US" dirty="0">
                <a:solidFill>
                  <a:srgbClr val="4040F5"/>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4040F5"/>
                </a:solidFill>
                <a:latin typeface="Times New Roman" panose="02020603050405020304" pitchFamily="18" charset="0"/>
                <a:cs typeface="Times New Roman" panose="02020603050405020304" pitchFamily="18" charset="0"/>
              </a:rPr>
              <a:t>1. Lựa chọn đồ dùng điện trong </a:t>
            </a:r>
            <a:r>
              <a:rPr lang="en-US" dirty="0" err="1">
                <a:solidFill>
                  <a:srgbClr val="4040F5"/>
                </a:solidFill>
                <a:latin typeface="Times New Roman" panose="02020603050405020304" pitchFamily="18" charset="0"/>
                <a:cs typeface="Times New Roman" panose="02020603050405020304" pitchFamily="18" charset="0"/>
              </a:rPr>
              <a:t>gia</a:t>
            </a:r>
            <a:r>
              <a:rPr lang="en-US" dirty="0">
                <a:solidFill>
                  <a:srgbClr val="4040F5"/>
                </a:solidFill>
                <a:latin typeface="Times New Roman" panose="02020603050405020304" pitchFamily="18" charset="0"/>
                <a:cs typeface="Times New Roman" panose="02020603050405020304" pitchFamily="18" charset="0"/>
              </a:rPr>
              <a:t> </a:t>
            </a:r>
            <a:r>
              <a:rPr lang="en-US" dirty="0" err="1">
                <a:solidFill>
                  <a:srgbClr val="4040F5"/>
                </a:solidFill>
                <a:latin typeface="Times New Roman" panose="02020603050405020304" pitchFamily="18" charset="0"/>
                <a:cs typeface="Times New Roman" panose="02020603050405020304" pitchFamily="18" charset="0"/>
              </a:rPr>
              <a:t>đình</a:t>
            </a:r>
            <a:endParaRPr lang="vi-VN" b="1" dirty="0">
              <a:solidFill>
                <a:srgbClr val="4040F5"/>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457200" y="2209800"/>
            <a:ext cx="8453302" cy="38404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0" y="914400"/>
            <a:ext cx="8763000" cy="144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Times New Roman" panose="02020603050405020304" pitchFamily="18" charset="0"/>
                <a:cs typeface="Times New Roman" panose="02020603050405020304" pitchFamily="18" charset="0"/>
              </a:rPr>
              <a:t>Thảo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sym typeface="Wingdings" panose="05000000000000000000" pitchFamily="2" charset="2"/>
              </a:rPr>
              <a:t>(2 </a:t>
            </a:r>
            <a:r>
              <a:rPr lang="en-US" b="1" dirty="0" err="1">
                <a:latin typeface="Times New Roman" panose="02020603050405020304" pitchFamily="18" charset="0"/>
                <a:cs typeface="Times New Roman" panose="02020603050405020304" pitchFamily="18" charset="0"/>
                <a:sym typeface="Wingdings" panose="05000000000000000000" pitchFamily="2" charset="2"/>
              </a:rPr>
              <a:t>phút</a:t>
            </a:r>
            <a:r>
              <a:rPr lang="en-US"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Sắp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ưu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lưu</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sao</a:t>
            </a:r>
            <a:r>
              <a:rPr lang="en-US" dirty="0" smtClean="0">
                <a:latin typeface="Times New Roman" panose="02020603050405020304" pitchFamily="18" charset="0"/>
                <a:cs typeface="Times New Roman" panose="02020603050405020304" pitchFamily="18" charset="0"/>
              </a:rPr>
              <a:t>?</a:t>
            </a:r>
            <a:endParaRPr lang="vi-VN"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b="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696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57200"/>
            <a:ext cx="868680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buFont typeface="Arial" panose="020B0604020202020204" pitchFamily="34" charset="0"/>
              <a:buNone/>
            </a:pPr>
            <a:endParaRPr lang="vi-VN"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heckerboard(across)">
                                      <p:cBhvr>
                                        <p:cTn id="16" dur="500"/>
                                        <p:tgtEl>
                                          <p:spTgt spid="4">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heckerboard(across)">
                                      <p:cBhvr>
                                        <p:cTn id="19" dur="500"/>
                                        <p:tgtEl>
                                          <p:spTgt spid="4">
                                            <p:txEl>
                                              <p:pRg st="4" end="4"/>
                                            </p:txEl>
                                          </p:spTgt>
                                        </p:tgtEl>
                                      </p:cBhvr>
                                    </p:animEffect>
                                  </p:childTnLst>
                                </p:cTn>
                              </p:par>
                              <p:par>
                                <p:cTn id="20" presetID="5" presetClass="exit" presetSubtype="10" fill="hold" grpId="1" nodeType="withEffect">
                                  <p:stCondLst>
                                    <p:cond delay="0"/>
                                  </p:stCondLst>
                                  <p:childTnLst>
                                    <p:animEffect transition="out" filter="checkerboard(across)">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4">
                                            <p:txEl>
                                              <p:pRg st="1" end="1"/>
                                            </p:txEl>
                                          </p:spTgt>
                                        </p:tgtEl>
                                      </p:cBhvr>
                                    </p:animEffect>
                                    <p:set>
                                      <p:cBhvr>
                                        <p:cTn id="25" dur="1" fill="hold">
                                          <p:stCondLst>
                                            <p:cond delay="499"/>
                                          </p:stCondLst>
                                        </p:cTn>
                                        <p:tgtEl>
                                          <p:spTgt spid="4">
                                            <p:txEl>
                                              <p:pRg st="1" end="1"/>
                                            </p:txEl>
                                          </p:spTgt>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4">
                                            <p:txEl>
                                              <p:pRg st="2" end="2"/>
                                            </p:txEl>
                                          </p:spTgt>
                                        </p:tgtEl>
                                      </p:cBhvr>
                                    </p:animEffect>
                                    <p:set>
                                      <p:cBhvr>
                                        <p:cTn id="28" dur="1" fill="hold">
                                          <p:stCondLst>
                                            <p:cond delay="499"/>
                                          </p:stCondLst>
                                        </p:cTn>
                                        <p:tgtEl>
                                          <p:spTgt spid="4">
                                            <p:txEl>
                                              <p:pRg st="2" end="2"/>
                                            </p:txEl>
                                          </p:spTgt>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4">
                                            <p:txEl>
                                              <p:pRg st="3" end="3"/>
                                            </p:txEl>
                                          </p:spTgt>
                                        </p:tgtEl>
                                      </p:cBhvr>
                                    </p:animEffect>
                                    <p:set>
                                      <p:cBhvr>
                                        <p:cTn id="31" dur="1" fill="hold">
                                          <p:stCondLst>
                                            <p:cond delay="499"/>
                                          </p:stCondLst>
                                        </p:cTn>
                                        <p:tgtEl>
                                          <p:spTgt spid="4">
                                            <p:txEl>
                                              <p:pRg st="3" end="3"/>
                                            </p:txEl>
                                          </p:spTgt>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4">
                                            <p:txEl>
                                              <p:pRg st="4" end="4"/>
                                            </p:txEl>
                                          </p:spTgt>
                                        </p:tgtEl>
                                      </p:cBhvr>
                                    </p:animEffect>
                                    <p:set>
                                      <p:cBhvr>
                                        <p:cTn id="34"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ox(in)">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 calcmode="lin" valueType="num">
                                      <p:cBhvr additive="base">
                                        <p:cTn id="4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edge">
                                      <p:cBhvr>
                                        <p:cTn id="50" dur="20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checkerboard(across)">
                                      <p:cBhvr>
                                        <p:cTn id="6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548641"/>
            <a:ext cx="7886700" cy="914399"/>
          </a:xfrm>
        </p:spPr>
        <p:txBody>
          <a:bodyPr>
            <a:normAutofit fontScale="85000" lnSpcReduction="20000"/>
          </a:bodyPr>
          <a:lstStyle/>
          <a:p>
            <a:pPr marL="0" indent="0">
              <a:buNone/>
            </a:pPr>
            <a:r>
              <a:rPr lang="en-US" dirty="0">
                <a:solidFill>
                  <a:srgbClr val="00B0F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dirty="0">
                <a:solidFill>
                  <a:srgbClr val="C00000"/>
                </a:solidFill>
                <a:latin typeface="Times New Roman" panose="02020603050405020304" pitchFamily="18" charset="0"/>
                <a:cs typeface="Times New Roman" panose="02020603050405020304" pitchFamily="18" charset="0"/>
              </a:rPr>
              <a:t>1.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4" name="Rounded Rectangular Callout 3"/>
          <p:cNvSpPr/>
          <p:nvPr/>
        </p:nvSpPr>
        <p:spPr>
          <a:xfrm>
            <a:off x="2618290" y="2069877"/>
            <a:ext cx="4827538" cy="1943316"/>
          </a:xfrm>
          <a:prstGeom prst="wedgeRoundRectCallout">
            <a:avLst>
              <a:gd name="adj1" fmla="val -56276"/>
              <a:gd name="adj2" fmla="val 9857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600" b="1" i="1" dirty="0">
                <a:latin typeface="Times New Roman" pitchFamily="18" charset="0"/>
                <a:cs typeface="Times New Roman" pitchFamily="18" charset="0"/>
              </a:rPr>
              <a:t>THẢO LUẬN(2P)</a:t>
            </a:r>
          </a:p>
          <a:p>
            <a:pPr algn="ctr"/>
            <a:r>
              <a:rPr lang="en-US" sz="3200" dirty="0">
                <a:latin typeface="Times New Roman" panose="02020603050405020304" pitchFamily="18" charset="0"/>
                <a:cs typeface="Times New Roman" panose="02020603050405020304" pitchFamily="18" charset="0"/>
              </a:rPr>
              <a:t>Các biện pháp đảm bảo an toàn đối với người sử dụng điện </a:t>
            </a:r>
            <a:endParaRPr lang="en-US" sz="3200" b="1"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94" y="1996285"/>
            <a:ext cx="1867848" cy="24928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2099043" y="82528"/>
            <a:ext cx="5537018" cy="392521"/>
          </a:xfrm>
        </p:spPr>
        <p:txBody>
          <a:bodyPr>
            <a:normAutofit fontScale="90000"/>
          </a:bodyPr>
          <a:lstStyle/>
          <a:p>
            <a:pPr algn="ctr"/>
            <a:r>
              <a:rPr lang="en-US" sz="2400" dirty="0">
                <a:solidFill>
                  <a:srgbClr val="FF0000"/>
                </a:solidFill>
                <a:latin typeface="Times New Roman" panose="02020603050405020304" pitchFamily="18" charset="0"/>
                <a:cs typeface="Times New Roman" panose="02020603050405020304" pitchFamily="18" charset="0"/>
              </a:rPr>
              <a:t>BÀI 10: ĐỒ DÙNG ĐIỆN TRONG GIA ĐÌNH (t2)</a:t>
            </a:r>
            <a:endParaRPr lang="vi-VN" sz="2400" dirty="0"/>
          </a:p>
        </p:txBody>
      </p:sp>
      <p:sp>
        <p:nvSpPr>
          <p:cNvPr id="10" name="Content Placeholder 2"/>
          <p:cNvSpPr txBox="1">
            <a:spLocks/>
          </p:cNvSpPr>
          <p:nvPr/>
        </p:nvSpPr>
        <p:spPr>
          <a:xfrm>
            <a:off x="628650" y="1463040"/>
            <a:ext cx="7886700" cy="43107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đình</a:t>
            </a:r>
            <a:r>
              <a:rPr lang="en-US" dirty="0">
                <a:solidFill>
                  <a:srgbClr val="C00000"/>
                </a:solidFill>
                <a:latin typeface="Times New Roman" panose="02020603050405020304" pitchFamily="18" charset="0"/>
                <a:cs typeface="Times New Roman" panose="02020603050405020304" pitchFamily="18" charset="0"/>
              </a:rPr>
              <a:t>: https://youtu.be/e6JbP1OImiQ</a:t>
            </a:r>
            <a:endParaRPr lang="vi-VN"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vi-VN" dirty="0"/>
          </a:p>
        </p:txBody>
      </p:sp>
    </p:spTree>
    <p:extLst>
      <p:ext uri="{BB962C8B-B14F-4D97-AF65-F5344CB8AC3E}">
        <p14:creationId xmlns:p14="http://schemas.microsoft.com/office/powerpoint/2010/main" val="36424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95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54" y="1524000"/>
            <a:ext cx="7886700" cy="914399"/>
          </a:xfrm>
        </p:spPr>
        <p:txBody>
          <a:bodyPr>
            <a:normAutofit fontScale="85000" lnSpcReduction="20000"/>
          </a:bodyPr>
          <a:lstStyle/>
          <a:p>
            <a:pPr marL="0" indent="0">
              <a:buNone/>
            </a:pPr>
            <a:r>
              <a:rPr lang="en-US" dirty="0" smtClean="0">
                <a:solidFill>
                  <a:srgbClr val="00B0F0"/>
                </a:solidFill>
                <a:latin typeface="Times New Roman" panose="02020603050405020304" pitchFamily="18" charset="0"/>
                <a:cs typeface="Times New Roman" panose="02020603050405020304" pitchFamily="18" charset="0"/>
              </a:rPr>
              <a:t>III</a:t>
            </a:r>
            <a:r>
              <a:rPr lang="en-US" dirty="0">
                <a:solidFill>
                  <a:srgbClr val="00B0F0"/>
                </a:solidFill>
                <a:latin typeface="Times New Roman" panose="02020603050405020304" pitchFamily="18" charset="0"/>
                <a:cs typeface="Times New Roman" panose="02020603050405020304" pitchFamily="18" charset="0"/>
              </a:rPr>
              <a:t>. Lựa chọn và sử dụng đồ dùng điện trong gia đình</a:t>
            </a:r>
          </a:p>
          <a:p>
            <a:pPr marL="0" indent="0">
              <a:buNone/>
            </a:pPr>
            <a:r>
              <a:rPr lang="en-US" dirty="0" smtClean="0">
                <a:solidFill>
                  <a:srgbClr val="C00000"/>
                </a:solidFill>
                <a:latin typeface="Times New Roman" panose="02020603050405020304" pitchFamily="18" charset="0"/>
                <a:cs typeface="Times New Roman" panose="02020603050405020304" pitchFamily="18" charset="0"/>
              </a:rPr>
              <a:t>1</a:t>
            </a:r>
            <a:r>
              <a:rPr lang="en-US" dirty="0">
                <a:solidFill>
                  <a:srgbClr val="C00000"/>
                </a:solidFill>
                <a:latin typeface="Times New Roman" panose="02020603050405020304" pitchFamily="18" charset="0"/>
                <a:cs typeface="Times New Roman" panose="02020603050405020304" pitchFamily="18" charset="0"/>
              </a:rPr>
              <a:t>. Lựa chọn đồ dùng điện trong gia đình</a:t>
            </a:r>
            <a:endParaRPr lang="vi-VN" b="1" dirty="0">
              <a:solidFill>
                <a:srgbClr val="C00000"/>
              </a:solidFill>
              <a:latin typeface="Times New Roman" panose="02020603050405020304" pitchFamily="18" charset="0"/>
              <a:cs typeface="Times New Roman" panose="02020603050405020304" pitchFamily="18" charset="0"/>
            </a:endParaRPr>
          </a:p>
          <a:p>
            <a:pPr marL="0" indent="0">
              <a:buNone/>
            </a:pPr>
            <a:endParaRPr lang="vi-VN"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625" y="4791076"/>
            <a:ext cx="1657350" cy="2066925"/>
          </a:xfrm>
          <a:prstGeom prst="rect">
            <a:avLst/>
          </a:prstGeom>
        </p:spPr>
      </p:pic>
      <p:sp>
        <p:nvSpPr>
          <p:cNvPr id="9" name="Title 1"/>
          <p:cNvSpPr>
            <a:spLocks noGrp="1"/>
          </p:cNvSpPr>
          <p:nvPr>
            <p:ph type="title"/>
          </p:nvPr>
        </p:nvSpPr>
        <p:spPr>
          <a:xfrm>
            <a:off x="1371600" y="457200"/>
            <a:ext cx="5537018" cy="392521"/>
          </a:xfrm>
        </p:spPr>
        <p:txBody>
          <a:bodyPr>
            <a:normAutofit fontScale="90000"/>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
            </a:r>
            <a:br>
              <a:rPr lang="en-US" sz="2400" dirty="0" smtClean="0">
                <a:solidFill>
                  <a:srgbClr val="FF0000"/>
                </a:solidFill>
                <a:latin typeface="Times New Roman" panose="02020603050405020304" pitchFamily="18" charset="0"/>
                <a:cs typeface="Times New Roman" panose="02020603050405020304" pitchFamily="18" charset="0"/>
              </a:rPr>
            </a:br>
            <a:r>
              <a:rPr lang="en-US" sz="2400" dirty="0" smtClean="0">
                <a:solidFill>
                  <a:srgbClr val="FF0000"/>
                </a:solidFill>
                <a:latin typeface="Times New Roman" panose="02020603050405020304" pitchFamily="18" charset="0"/>
                <a:cs typeface="Times New Roman" panose="02020603050405020304" pitchFamily="18" charset="0"/>
              </a:rPr>
              <a:t>BÀI </a:t>
            </a:r>
            <a:r>
              <a:rPr lang="en-US" sz="2400" dirty="0">
                <a:solidFill>
                  <a:srgbClr val="FF0000"/>
                </a:solidFill>
                <a:latin typeface="Times New Roman" panose="02020603050405020304" pitchFamily="18" charset="0"/>
                <a:cs typeface="Times New Roman" panose="02020603050405020304" pitchFamily="18" charset="0"/>
              </a:rPr>
              <a:t>10: ĐỒ DÙNG ĐIỆN TRONG GIA ĐÌNH (t2)</a:t>
            </a:r>
            <a:endParaRPr lang="vi-VN" sz="2400" dirty="0"/>
          </a:p>
        </p:txBody>
      </p:sp>
      <p:sp>
        <p:nvSpPr>
          <p:cNvPr id="10" name="Content Placeholder 2"/>
          <p:cNvSpPr txBox="1">
            <a:spLocks/>
          </p:cNvSpPr>
          <p:nvPr/>
        </p:nvSpPr>
        <p:spPr>
          <a:xfrm>
            <a:off x="662354" y="2819400"/>
            <a:ext cx="7886700" cy="431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latin typeface="Times New Roman" panose="02020603050405020304" pitchFamily="18" charset="0"/>
                <a:cs typeface="Times New Roman" panose="02020603050405020304" pitchFamily="18" charset="0"/>
              </a:rPr>
              <a:t>2. An </a:t>
            </a:r>
            <a:r>
              <a:rPr lang="en-US" dirty="0" err="1">
                <a:solidFill>
                  <a:srgbClr val="C00000"/>
                </a:solidFill>
                <a:latin typeface="Times New Roman" panose="02020603050405020304" pitchFamily="18" charset="0"/>
                <a:cs typeface="Times New Roman" panose="02020603050405020304" pitchFamily="18" charset="0"/>
              </a:rPr>
              <a:t>toàn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sử</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dụng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đồ</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dùng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điện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trong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gia</a:t>
            </a:r>
            <a:r>
              <a:rPr lang="en-US" dirty="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đình</a:t>
            </a:r>
            <a:endParaRPr lang="en-US"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en-US" dirty="0" smtClean="0">
                <a:solidFill>
                  <a:srgbClr val="C00000"/>
                </a:solidFill>
                <a:latin typeface="Times New Roman" panose="02020603050405020304" pitchFamily="18" charset="0"/>
                <a:cs typeface="Times New Roman" panose="02020603050405020304" pitchFamily="18" charset="0"/>
              </a:rPr>
              <a:t>A</a:t>
            </a:r>
            <a:r>
              <a:rPr lang="vi-VN" dirty="0" smtClean="0">
                <a:solidFill>
                  <a:srgbClr val="C00000"/>
                </a:solidFill>
                <a:latin typeface="Times New Roman" panose="02020603050405020304" pitchFamily="18" charset="0"/>
                <a:cs typeface="Times New Roman" panose="02020603050405020304" pitchFamily="18" charset="0"/>
              </a:rPr>
              <a:t>.An toàn đối với người sử dụng</a:t>
            </a:r>
            <a:endParaRPr lang="vi-VN" dirty="0"/>
          </a:p>
        </p:txBody>
      </p:sp>
    </p:spTree>
    <p:extLst>
      <p:ext uri="{BB962C8B-B14F-4D97-AF65-F5344CB8AC3E}">
        <p14:creationId xmlns:p14="http://schemas.microsoft.com/office/powerpoint/2010/main" val="36402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vi-VN" dirty="0"/>
          </a:p>
        </p:txBody>
      </p:sp>
      <p:sp>
        <p:nvSpPr>
          <p:cNvPr id="4" name="Rounded Rectangular Callout 3"/>
          <p:cNvSpPr/>
          <p:nvPr/>
        </p:nvSpPr>
        <p:spPr>
          <a:xfrm>
            <a:off x="628650" y="685800"/>
            <a:ext cx="8134350" cy="5638800"/>
          </a:xfrm>
          <a:prstGeom prst="wedgeRoundRectCallout">
            <a:avLst>
              <a:gd name="adj1" fmla="val 40245"/>
              <a:gd name="adj2" fmla="val 6338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dirty="0">
                <a:latin typeface="Times New Roman" panose="02020603050405020304" pitchFamily="18" charset="0"/>
                <a:cs typeface="Times New Roman" panose="02020603050405020304" pitchFamily="18" charset="0"/>
              </a:rPr>
              <a:t>- Không chạm vào chỗ đang có điện như ổ cắm điện, dây điện trần hay những nơi hở điện. Đảm bảo tốt việc cách điện giữa dây dẫn và đồ dùng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cắm phích điện, đóng cầu dao, bật công tắc điện hay sử dụng đồ điện khi tay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bị ướt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được vừa sử dụng vừa nạp điện. Khi nạp đầy cần rút nguồn tránh cháy nổ</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Không tiếp xúc trực tiếp với những bộ phận của thiết bị điện có nhiệt độ cao hoặc đang vận hành (ví dụ như mặt bàn là hay cánh quạt đang hoạt động).</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Thường xuyên kiểm tra (Hình 10.4), sửa chữa hoặc thay thế ngay nếu đồ dùng điện bị hư hỏng, để tránh cháy nổ, hở điện gây điện giật.</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Khi sửa chữa đồ điện phải ngắt nguồn, sử dụng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cụ bảo vệ an toàn điện, treo biển hoặc cử người giám sát nguồn điện</a:t>
            </a:r>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Các đồ dùng điện khi không sử dụng nữa, phải xử lí đúng cách để tránh tác hại ảnh hưởng đến môi trường và sức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con người</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0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5804808" y="7792"/>
            <a:ext cx="3113858" cy="3138261"/>
          </a:xfrm>
          <a:prstGeom prst="cloudCallout">
            <a:avLst>
              <a:gd name="adj1" fmla="val -41190"/>
              <a:gd name="adj2" fmla="val 66713"/>
            </a:avLst>
          </a:prstGeom>
          <a:ln>
            <a:headEnd/>
            <a:tailEnd/>
          </a:ln>
        </p:spPr>
        <p:style>
          <a:lnRef idx="1">
            <a:schemeClr val="accent3"/>
          </a:lnRef>
          <a:fillRef idx="2">
            <a:schemeClr val="accent3"/>
          </a:fillRef>
          <a:effectRef idx="1">
            <a:schemeClr val="accent3"/>
          </a:effectRef>
          <a:fontRef idx="minor">
            <a:schemeClr val="dk1"/>
          </a:fontRef>
        </p:style>
        <p:txBody>
          <a:bodyPr anchor="ct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 Nêu các biện pháp đảm bảo an toàn đối với đồ dùng điện ?</a:t>
            </a:r>
            <a:endParaRPr lang="vi-VN" dirty="0">
              <a:latin typeface="Times New Roman" panose="02020603050405020304" pitchFamily="18" charset="0"/>
              <a:cs typeface="Times New Roman" panose="02020603050405020304" pitchFamily="18" charset="0"/>
            </a:endParaRPr>
          </a:p>
          <a:p>
            <a:pPr marL="0" indent="0" algn="ctr">
              <a:buNone/>
            </a:pPr>
            <a:endParaRPr lang="vi-VN" sz="3200" b="1" dirty="0">
              <a:latin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802" y="3726232"/>
            <a:ext cx="3263858" cy="3061448"/>
          </a:xfrm>
          <a:prstGeom prst="rect">
            <a:avLst/>
          </a:prstGeom>
        </p:spPr>
      </p:pic>
      <p:sp>
        <p:nvSpPr>
          <p:cNvPr id="6" name="TextBox 5"/>
          <p:cNvSpPr txBox="1"/>
          <p:nvPr/>
        </p:nvSpPr>
        <p:spPr>
          <a:xfrm>
            <a:off x="299588" y="750111"/>
            <a:ext cx="5289047" cy="600164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Đặt đồ dùng điện trên bề mặt ổn định hoặc cố định chắc chắn để tránh rơi, đổ trong quá trình vận hành.</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Hạn chế cắm chung nhiều đồ dùng điện có công suất lớn trên cùng một ổ cắm</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Vận hành đồ dùng điện theo đúng quy trình hướng dẫn.</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Nên sử dụng đúng chức năng của đồ dùng điện.</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Tránh đặt đồ dùng điện ở nơi ẩm ướt hoặc gần các nguồn nhiệt (nơi nấu ăn, nơi ánh nắng mặt trời, khu vực dễ cháy nổ,...).</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Ngắt điện hoặc rút phích cắm điện khỏi ổ cắm khi không sử dụng hoặc trước khi làm vệ sinh.</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 y="1"/>
            <a:ext cx="1850027" cy="1325563"/>
          </a:xfrm>
        </p:spPr>
        <p:txBody>
          <a:bodyPr>
            <a:normAutofit fontScale="90000"/>
          </a:bodyPr>
          <a:lstStyle/>
          <a:p>
            <a:r>
              <a:rPr lang="vi-VN" u="sng" dirty="0">
                <a:solidFill>
                  <a:srgbClr val="FF0000"/>
                </a:solidFill>
              </a:rPr>
              <a:t>Vận dụng</a:t>
            </a:r>
            <a:endParaRPr lang="vi-VN" dirty="0"/>
          </a:p>
        </p:txBody>
      </p:sp>
      <p:pic>
        <p:nvPicPr>
          <p:cNvPr id="4" name="2 Minute Timer with Music for Kids Countdown Videos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7240090" y="5259487"/>
            <a:ext cx="1655717" cy="1539649"/>
          </a:xfrm>
        </p:spPr>
      </p:pic>
      <p:sp>
        <p:nvSpPr>
          <p:cNvPr id="6" name="TextBox 5"/>
          <p:cNvSpPr txBox="1"/>
          <p:nvPr/>
        </p:nvSpPr>
        <p:spPr>
          <a:xfrm>
            <a:off x="1062991" y="189675"/>
            <a:ext cx="8445137" cy="1323439"/>
          </a:xfrm>
          <a:prstGeom prst="rect">
            <a:avLst/>
          </a:prstGeom>
          <a:noFill/>
        </p:spPr>
        <p:txBody>
          <a:bodyPr wrap="square" rtlCol="0">
            <a:spAutoFit/>
          </a:bodyPr>
          <a:lstStyle/>
          <a:p>
            <a:pPr algn="ctr">
              <a:lnSpc>
                <a:spcPct val="200000"/>
              </a:lnSpc>
            </a:pPr>
            <a:r>
              <a:rPr lang="en-US" sz="4000" b="1" dirty="0">
                <a:solidFill>
                  <a:srgbClr val="7030A0"/>
                </a:solidFill>
                <a:latin typeface="Times New Roman" panose="02020603050405020304" pitchFamily="18" charset="0"/>
                <a:cs typeface="Times New Roman" panose="02020603050405020304" pitchFamily="18" charset="0"/>
              </a:rPr>
              <a:t>TRÒ </a:t>
            </a:r>
            <a:r>
              <a:rPr lang="en-US" sz="4000" b="1" dirty="0" err="1">
                <a:solidFill>
                  <a:srgbClr val="7030A0"/>
                </a:solidFill>
                <a:latin typeface="Times New Roman" panose="02020603050405020304" pitchFamily="18" charset="0"/>
                <a:cs typeface="Times New Roman" panose="02020603050405020304" pitchFamily="18" charset="0"/>
              </a:rPr>
              <a:t>CHƠI:Ai</a:t>
            </a:r>
            <a:r>
              <a:rPr lang="en-US" sz="4000" b="1" dirty="0">
                <a:solidFill>
                  <a:srgbClr val="7030A0"/>
                </a:solidFill>
                <a:latin typeface="Times New Roman" panose="02020603050405020304" pitchFamily="18" charset="0"/>
                <a:cs typeface="Times New Roman" panose="02020603050405020304" pitchFamily="18" charset="0"/>
              </a:rPr>
              <a:t> nhanh tay </a:t>
            </a:r>
            <a:r>
              <a:rPr lang="en-US" sz="4000" b="1" dirty="0" err="1">
                <a:solidFill>
                  <a:srgbClr val="7030A0"/>
                </a:solidFill>
                <a:latin typeface="Times New Roman" panose="02020603050405020304" pitchFamily="18" charset="0"/>
                <a:cs typeface="Times New Roman" panose="02020603050405020304" pitchFamily="18" charset="0"/>
              </a:rPr>
              <a:t>hơn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nào</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8267" y="1841035"/>
            <a:ext cx="8445137" cy="3539430"/>
          </a:xfrm>
          <a:prstGeom prst="rect">
            <a:avLst/>
          </a:prstGeom>
          <a:noFill/>
        </p:spPr>
        <p:txBody>
          <a:bodyPr wrap="square" rtlCol="0">
            <a:spAutoFit/>
          </a:bodyPr>
          <a:lstStyle/>
          <a:p>
            <a:pPr>
              <a:lnSpc>
                <a:spcPct val="200000"/>
              </a:lnSpc>
            </a:pPr>
            <a:r>
              <a:rPr lang="en-US" sz="2800" dirty="0" err="1">
                <a:solidFill>
                  <a:schemeClr val="accent6"/>
                </a:solidFill>
                <a:latin typeface="Times New Roman" panose="02020603050405020304" pitchFamily="18" charset="0"/>
                <a:cs typeface="Times New Roman" panose="02020603050405020304" pitchFamily="18" charset="0"/>
              </a:rPr>
              <a:t>Luật</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chơi:Trong</a:t>
            </a:r>
            <a:r>
              <a:rPr lang="en-US" sz="2800" dirty="0">
                <a:solidFill>
                  <a:schemeClr val="accent6"/>
                </a:solidFill>
                <a:latin typeface="Times New Roman" panose="02020603050405020304" pitchFamily="18" charset="0"/>
                <a:cs typeface="Times New Roman" panose="02020603050405020304" pitchFamily="18" charset="0"/>
              </a:rPr>
              <a:t> 2 phút mỗi thành viên trong nhóm chuyền phấn chạy nhanh lên bảng kể tên các đồ dùng điện trong </a:t>
            </a:r>
            <a:r>
              <a:rPr lang="en-US" sz="2800" dirty="0" err="1">
                <a:solidFill>
                  <a:schemeClr val="accent6"/>
                </a:solidFill>
                <a:latin typeface="Times New Roman" panose="02020603050405020304" pitchFamily="18" charset="0"/>
                <a:cs typeface="Times New Roman" panose="02020603050405020304" pitchFamily="18" charset="0"/>
              </a:rPr>
              <a:t>gia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đình</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và</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công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dụng</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của</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nó</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sau</a:t>
            </a:r>
            <a:r>
              <a:rPr lang="en-US" sz="2800" dirty="0">
                <a:solidFill>
                  <a:schemeClr val="accent6"/>
                </a:solidFill>
                <a:latin typeface="Times New Roman" panose="02020603050405020304" pitchFamily="18" charset="0"/>
                <a:cs typeface="Times New Roman" panose="02020603050405020304" pitchFamily="18" charset="0"/>
              </a:rPr>
              <a:t> 2 phút đội nào </a:t>
            </a:r>
            <a:r>
              <a:rPr lang="en-US" sz="2800" dirty="0" err="1">
                <a:solidFill>
                  <a:schemeClr val="accent6"/>
                </a:solidFill>
                <a:latin typeface="Times New Roman" panose="02020603050405020304" pitchFamily="18" charset="0"/>
                <a:cs typeface="Times New Roman" panose="02020603050405020304" pitchFamily="18" charset="0"/>
              </a:rPr>
              <a:t>kể</a:t>
            </a:r>
            <a:r>
              <a:rPr lang="en-US" sz="2800" dirty="0">
                <a:solidFill>
                  <a:schemeClr val="accent6"/>
                </a:solidFill>
                <a:latin typeface="Times New Roman" panose="02020603050405020304" pitchFamily="18" charset="0"/>
                <a:cs typeface="Times New Roman" panose="02020603050405020304" pitchFamily="18" charset="0"/>
              </a:rPr>
              <a:t> </a:t>
            </a:r>
            <a:r>
              <a:rPr lang="en-US" sz="2800" dirty="0" err="1">
                <a:solidFill>
                  <a:schemeClr val="accent6"/>
                </a:solidFill>
                <a:latin typeface="Times New Roman" panose="02020603050405020304" pitchFamily="18" charset="0"/>
                <a:cs typeface="Times New Roman" panose="02020603050405020304" pitchFamily="18" charset="0"/>
              </a:rPr>
              <a:t>đúng</a:t>
            </a:r>
            <a:r>
              <a:rPr lang="en-US" sz="2800" dirty="0">
                <a:solidFill>
                  <a:schemeClr val="accent6"/>
                </a:solidFill>
                <a:latin typeface="Times New Roman" panose="02020603050405020304" pitchFamily="18" charset="0"/>
                <a:cs typeface="Times New Roman" panose="02020603050405020304" pitchFamily="18" charset="0"/>
              </a:rPr>
              <a:t>, nhiều nhất đội đó giành chiến thắng</a:t>
            </a:r>
            <a:endParaRPr lang="vi-VN" sz="2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237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1" y="116932"/>
            <a:ext cx="1947998" cy="1325563"/>
          </a:xfrm>
        </p:spPr>
        <p:txBody>
          <a:bodyPr>
            <a:normAutofit fontScale="90000"/>
          </a:bodyPr>
          <a:lstStyle/>
          <a:p>
            <a:r>
              <a:rPr lang="vi-VN" u="sng" dirty="0">
                <a:solidFill>
                  <a:srgbClr val="FF0000"/>
                </a:solidFill>
              </a:rPr>
              <a:t>Vận dụng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5799279"/>
              </p:ext>
            </p:extLst>
          </p:nvPr>
        </p:nvGraphicFramePr>
        <p:xfrm>
          <a:off x="618852" y="2682287"/>
          <a:ext cx="8208373" cy="4489663"/>
        </p:xfrm>
        <a:graphic>
          <a:graphicData uri="http://schemas.openxmlformats.org/drawingml/2006/table">
            <a:tbl>
              <a:tblPr firstRow="1" firstCol="1" bandRow="1">
                <a:tableStyleId>{5C22544A-7EE6-4342-B048-85BDC9FD1C3A}</a:tableStyleId>
              </a:tblPr>
              <a:tblGrid>
                <a:gridCol w="643414">
                  <a:extLst>
                    <a:ext uri="{9D8B030D-6E8A-4147-A177-3AD203B41FA5}">
                      <a16:colId xmlns="" xmlns:a16="http://schemas.microsoft.com/office/drawing/2014/main" val="556566226"/>
                    </a:ext>
                  </a:extLst>
                </a:gridCol>
                <a:gridCol w="3198560">
                  <a:extLst>
                    <a:ext uri="{9D8B030D-6E8A-4147-A177-3AD203B41FA5}">
                      <a16:colId xmlns="" xmlns:a16="http://schemas.microsoft.com/office/drawing/2014/main" val="2483753510"/>
                    </a:ext>
                  </a:extLst>
                </a:gridCol>
                <a:gridCol w="812640">
                  <a:extLst>
                    <a:ext uri="{9D8B030D-6E8A-4147-A177-3AD203B41FA5}">
                      <a16:colId xmlns="" xmlns:a16="http://schemas.microsoft.com/office/drawing/2014/main" val="2195101360"/>
                    </a:ext>
                  </a:extLst>
                </a:gridCol>
                <a:gridCol w="812640">
                  <a:extLst>
                    <a:ext uri="{9D8B030D-6E8A-4147-A177-3AD203B41FA5}">
                      <a16:colId xmlns="" xmlns:a16="http://schemas.microsoft.com/office/drawing/2014/main" val="2041618125"/>
                    </a:ext>
                  </a:extLst>
                </a:gridCol>
                <a:gridCol w="2741119">
                  <a:extLst>
                    <a:ext uri="{9D8B030D-6E8A-4147-A177-3AD203B41FA5}">
                      <a16:colId xmlns="" xmlns:a16="http://schemas.microsoft.com/office/drawing/2014/main" val="4262358540"/>
                    </a:ext>
                  </a:extLst>
                </a:gridCol>
              </a:tblGrid>
              <a:tr h="638739">
                <a:tc rowSpan="2">
                  <a:txBody>
                    <a:bodyPr/>
                    <a:lstStyle/>
                    <a:p>
                      <a:pPr marL="88900">
                        <a:lnSpc>
                          <a:spcPct val="107000"/>
                        </a:lnSpc>
                        <a:spcAft>
                          <a:spcPts val="0"/>
                        </a:spcAft>
                      </a:pPr>
                      <a:r>
                        <a:rPr lang="en-US" sz="2800">
                          <a:effectLst/>
                          <a:latin typeface="Times New Roman" panose="02020603050405020304" pitchFamily="18" charset="0"/>
                          <a:cs typeface="Times New Roman" panose="02020603050405020304" pitchFamily="18" charset="0"/>
                        </a:rPr>
                        <a:t>STT</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rowSpan="2">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gridSpan="2">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An toàn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hMerge="1">
                  <a:txBody>
                    <a:bodyPr/>
                    <a:lstStyle/>
                    <a:p>
                      <a:endParaRPr lang="vi-VN"/>
                    </a:p>
                  </a:txBody>
                  <a:tcPr/>
                </a:tc>
                <a:tc rowSpan="2">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Giải thích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extLst>
                  <a:ext uri="{0D108BD9-81ED-4DB2-BD59-A6C34878D82A}">
                    <a16:rowId xmlns="" xmlns:a16="http://schemas.microsoft.com/office/drawing/2014/main" val="4027030288"/>
                  </a:ext>
                </a:extLst>
              </a:tr>
              <a:tr h="592775">
                <a:tc vMerge="1">
                  <a:txBody>
                    <a:bodyPr/>
                    <a:lstStyle/>
                    <a:p>
                      <a:endParaRPr lang="vi-VN"/>
                    </a:p>
                  </a:txBody>
                  <a:tcPr/>
                </a:tc>
                <a:tc vMerge="1">
                  <a:txBody>
                    <a:bodyPr/>
                    <a:lstStyle/>
                    <a:p>
                      <a:endParaRPr lang="vi-VN"/>
                    </a:p>
                  </a:txBody>
                  <a:tcPr/>
                </a:tc>
                <a:tc>
                  <a:txBody>
                    <a:bodyPr/>
                    <a:lstStyle/>
                    <a:p>
                      <a:pPr marL="152400">
                        <a:lnSpc>
                          <a:spcPct val="107000"/>
                        </a:lnSpc>
                        <a:spcAft>
                          <a:spcPts val="0"/>
                        </a:spcAft>
                      </a:pPr>
                      <a:r>
                        <a:rPr lang="en-US" sz="2800" dirty="0">
                          <a:effectLst/>
                          <a:latin typeface="Times New Roman" panose="02020603050405020304" pitchFamily="18" charset="0"/>
                          <a:cs typeface="Times New Roman" panose="02020603050405020304" pitchFamily="18" charset="0"/>
                        </a:rPr>
                        <a:t>Có</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Không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vMerge="1">
                  <a:txBody>
                    <a:bodyPr/>
                    <a:lstStyle/>
                    <a:p>
                      <a:endParaRPr lang="vi-VN"/>
                    </a:p>
                  </a:txBody>
                  <a:tcPr/>
                </a:tc>
                <a:extLst>
                  <a:ext uri="{0D108BD9-81ED-4DB2-BD59-A6C34878D82A}">
                    <a16:rowId xmlns="" xmlns:a16="http://schemas.microsoft.com/office/drawing/2014/main" val="677870754"/>
                  </a:ext>
                </a:extLst>
              </a:tr>
              <a:tr h="63873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1</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Sấy tóc trong phòng tắm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 xmlns:a16="http://schemas.microsoft.com/office/drawing/2014/main" val="1240350764"/>
                  </a:ext>
                </a:extLst>
              </a:tr>
              <a:tr h="1111534">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2</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Đun nồi nước đầy trên bếp điện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 xmlns:a16="http://schemas.microsoft.com/office/drawing/2014/main" val="4009101637"/>
                  </a:ext>
                </a:extLst>
              </a:tr>
              <a:tr h="654589">
                <a:tc>
                  <a:txBody>
                    <a:bodyPr/>
                    <a:lstStyle/>
                    <a:p>
                      <a:pPr marL="190500">
                        <a:lnSpc>
                          <a:spcPct val="107000"/>
                        </a:lnSpc>
                        <a:spcAft>
                          <a:spcPts val="0"/>
                        </a:spcAft>
                      </a:pPr>
                      <a:r>
                        <a:rPr lang="en-US" sz="2800">
                          <a:effectLst/>
                          <a:latin typeface="Times New Roman" panose="02020603050405020304" pitchFamily="18" charset="0"/>
                          <a:cs typeface="Times New Roman" panose="02020603050405020304" pitchFamily="18" charset="0"/>
                        </a:rPr>
                        <a:t>3</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ổ </a:t>
                      </a:r>
                      <a:r>
                        <a:rPr lang="en-US" sz="2800" dirty="0" err="1">
                          <a:effectLst/>
                          <a:latin typeface="Times New Roman" panose="02020603050405020304" pitchFamily="18" charset="0"/>
                          <a:cs typeface="Times New Roman" panose="02020603050405020304" pitchFamily="18" charset="0"/>
                        </a:rPr>
                        <a:t>cắm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ngủ</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 xmlns:a16="http://schemas.microsoft.com/office/drawing/2014/main" val="1943072141"/>
                  </a:ext>
                </a:extLst>
              </a:tr>
            </a:tbl>
          </a:graphicData>
        </a:graphic>
      </p:graphicFrame>
      <p:sp>
        <p:nvSpPr>
          <p:cNvPr id="5" name="Rectangle 1"/>
          <p:cNvSpPr>
            <a:spLocks noChangeArrowheads="1"/>
          </p:cNvSpPr>
          <p:nvPr/>
        </p:nvSpPr>
        <p:spPr bwMode="auto">
          <a:xfrm>
            <a:off x="422909" y="1174181"/>
            <a:ext cx="8404316" cy="20005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3575" algn="l"/>
              </a:tabLst>
              <a:defRPr>
                <a:solidFill>
                  <a:schemeClr val="tx1"/>
                </a:solidFill>
                <a:latin typeface="Arial" panose="020B0604020202020204" pitchFamily="34" charset="0"/>
              </a:defRPr>
            </a:lvl1pPr>
            <a:lvl2pPr eaLnBrk="0" fontAlgn="base" hangingPunct="0">
              <a:spcBef>
                <a:spcPct val="0"/>
              </a:spcBef>
              <a:spcAft>
                <a:spcPct val="0"/>
              </a:spcAft>
              <a:tabLst>
                <a:tab pos="663575" algn="l"/>
              </a:tabLst>
              <a:defRPr>
                <a:solidFill>
                  <a:schemeClr val="tx1"/>
                </a:solidFill>
                <a:latin typeface="Arial" panose="020B0604020202020204" pitchFamily="34" charset="0"/>
              </a:defRPr>
            </a:lvl2pPr>
            <a:lvl3pPr eaLnBrk="0" fontAlgn="base" hangingPunct="0">
              <a:spcBef>
                <a:spcPct val="0"/>
              </a:spcBef>
              <a:spcAft>
                <a:spcPct val="0"/>
              </a:spcAft>
              <a:tabLst>
                <a:tab pos="663575" algn="l"/>
              </a:tabLst>
              <a:defRPr>
                <a:solidFill>
                  <a:schemeClr val="tx1"/>
                </a:solidFill>
                <a:latin typeface="Arial" panose="020B0604020202020204" pitchFamily="34" charset="0"/>
              </a:defRPr>
            </a:lvl3pPr>
            <a:lvl4pPr eaLnBrk="0" fontAlgn="base" hangingPunct="0">
              <a:spcBef>
                <a:spcPct val="0"/>
              </a:spcBef>
              <a:spcAft>
                <a:spcPct val="0"/>
              </a:spcAft>
              <a:tabLst>
                <a:tab pos="663575" algn="l"/>
              </a:tabLst>
              <a:defRPr>
                <a:solidFill>
                  <a:schemeClr val="tx1"/>
                </a:solidFill>
                <a:latin typeface="Arial" panose="020B0604020202020204" pitchFamily="34" charset="0"/>
              </a:defRPr>
            </a:lvl4pPr>
            <a:lvl5pPr eaLnBrk="0" fontAlgn="base" hangingPunct="0">
              <a:spcBef>
                <a:spcPct val="0"/>
              </a:spcBef>
              <a:spcAft>
                <a:spcPct val="0"/>
              </a:spcAft>
              <a:tabLst>
                <a:tab pos="663575" algn="l"/>
              </a:tabLst>
              <a:defRPr>
                <a:solidFill>
                  <a:schemeClr val="tx1"/>
                </a:solidFill>
                <a:latin typeface="Arial" panose="020B0604020202020204" pitchFamily="34" charset="0"/>
              </a:defRPr>
            </a:lvl5pPr>
            <a:lvl6pPr eaLnBrk="0" fontAlgn="base" hangingPunct="0">
              <a:spcBef>
                <a:spcPct val="0"/>
              </a:spcBef>
              <a:spcAft>
                <a:spcPct val="0"/>
              </a:spcAft>
              <a:tabLst>
                <a:tab pos="663575" algn="l"/>
              </a:tabLst>
              <a:defRPr>
                <a:solidFill>
                  <a:schemeClr val="tx1"/>
                </a:solidFill>
                <a:latin typeface="Arial" panose="020B0604020202020204" pitchFamily="34" charset="0"/>
              </a:defRPr>
            </a:lvl6pPr>
            <a:lvl7pPr eaLnBrk="0" fontAlgn="base" hangingPunct="0">
              <a:spcBef>
                <a:spcPct val="0"/>
              </a:spcBef>
              <a:spcAft>
                <a:spcPct val="0"/>
              </a:spcAft>
              <a:tabLst>
                <a:tab pos="663575" algn="l"/>
              </a:tabLst>
              <a:defRPr>
                <a:solidFill>
                  <a:schemeClr val="tx1"/>
                </a:solidFill>
                <a:latin typeface="Arial" panose="020B0604020202020204" pitchFamily="34" charset="0"/>
              </a:defRPr>
            </a:lvl7pPr>
            <a:lvl8pPr eaLnBrk="0" fontAlgn="base" hangingPunct="0">
              <a:spcBef>
                <a:spcPct val="0"/>
              </a:spcBef>
              <a:spcAft>
                <a:spcPct val="0"/>
              </a:spcAft>
              <a:tabLst>
                <a:tab pos="663575" algn="l"/>
              </a:tabLst>
              <a:defRPr>
                <a:solidFill>
                  <a:schemeClr val="tx1"/>
                </a:solidFill>
                <a:latin typeface="Arial" panose="020B0604020202020204" pitchFamily="34" charset="0"/>
              </a:defRPr>
            </a:lvl8pPr>
            <a:lvl9pPr eaLnBrk="0" fontAlgn="base" hangingPunct="0">
              <a:spcBef>
                <a:spcPct val="0"/>
              </a:spcBef>
              <a:spcAft>
                <a:spcPct val="0"/>
              </a:spcAft>
              <a:tabLst>
                <a:tab pos="663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63575" algn="l"/>
              </a:tabLst>
            </a:pPr>
            <a:r>
              <a:rPr lang="vi-VN" altLang="vi-VN" sz="3200" dirty="0">
                <a:latin typeface="+mj-lt"/>
                <a:ea typeface="Times New Roman" panose="02020603050405020304" pitchFamily="18" charset="0"/>
              </a:rPr>
              <a:t>*</a:t>
            </a:r>
            <a:r>
              <a:rPr kumimoji="0" lang="vi-VN" altLang="vi-VN" sz="3200" b="0" i="0" u="none" strike="noStrike" cap="none" normalizeH="0" baseline="0" dirty="0">
                <a:ln>
                  <a:noFill/>
                </a:ln>
                <a:solidFill>
                  <a:schemeClr val="tx1"/>
                </a:solidFill>
                <a:effectLst/>
                <a:latin typeface="+mj-lt"/>
                <a:ea typeface="Times New Roman" panose="02020603050405020304" pitchFamily="18" charset="0"/>
              </a:rPr>
              <a:t> Các tình huống sau có đảm bảo an toàn khi sử dụng đồ dùng điện trong gia đình không? </a:t>
            </a:r>
            <a:r>
              <a:rPr kumimoji="0" lang="en-US" altLang="vi-VN"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 giải thích </a:t>
            </a:r>
            <a:endParaRPr kumimoji="0" lang="vi-VN" altLang="vi-VN"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63575" algn="l"/>
              </a:tabLst>
            </a:pPr>
            <a:endParaRPr kumimoji="0" lang="vi-VN" altLang="vi-VN" sz="2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388340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81000" y="1143000"/>
            <a:ext cx="815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000" b="1" smtClean="0">
                <a:solidFill>
                  <a:srgbClr val="CC3300"/>
                </a:solidFill>
                <a:latin typeface="Times New Roman" pitchFamily="18" charset="0"/>
                <a:cs typeface="Times New Roman" pitchFamily="18" charset="0"/>
              </a:rPr>
              <a:t>TRÒ CHƠI: AI NHANH TAY HƠ</a:t>
            </a:r>
            <a:r>
              <a:rPr lang="en-US" sz="3600" b="1" smtClean="0">
                <a:solidFill>
                  <a:srgbClr val="CC3300"/>
                </a:solidFill>
                <a:latin typeface="Times New Roman" pitchFamily="18" charset="0"/>
                <a:cs typeface="Times New Roman" pitchFamily="18" charset="0"/>
              </a:rPr>
              <a:t>N</a:t>
            </a:r>
            <a:endParaRPr lang="en-US" sz="3600" b="1" dirty="0">
              <a:solidFill>
                <a:srgbClr val="CC3300"/>
              </a:solidFill>
              <a:latin typeface="Times New Roman" pitchFamily="18" charset="0"/>
              <a:cs typeface="Times New Roman" pitchFamily="18" charset="0"/>
            </a:endParaRPr>
          </a:p>
        </p:txBody>
      </p:sp>
      <p:sp>
        <p:nvSpPr>
          <p:cNvPr id="24582" name="Text Box 6"/>
          <p:cNvSpPr txBox="1">
            <a:spLocks noChangeArrowheads="1"/>
          </p:cNvSpPr>
          <p:nvPr/>
        </p:nvSpPr>
        <p:spPr bwMode="auto">
          <a:xfrm>
            <a:off x="381000" y="2209800"/>
            <a:ext cx="8335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smtClean="0">
                <a:solidFill>
                  <a:srgbClr val="0000FF"/>
                </a:solidFill>
                <a:latin typeface="Times New Roman" pitchFamily="18" charset="0"/>
              </a:rPr>
              <a:t>Kể tên các đồ dùng điện trong gia đình.</a:t>
            </a:r>
            <a:endParaRPr lang="en-US" sz="4000">
              <a:solidFill>
                <a:srgbClr val="0000FF"/>
              </a:solidFill>
              <a:latin typeface="Times New Roman" pitchFamily="18" charset="0"/>
            </a:endParaRPr>
          </a:p>
        </p:txBody>
      </p:sp>
    </p:spTree>
    <p:extLst>
      <p:ext uri="{BB962C8B-B14F-4D97-AF65-F5344CB8AC3E}">
        <p14:creationId xmlns:p14="http://schemas.microsoft.com/office/powerpoint/2010/main" val="1657371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688433" cy="5685518"/>
          </a:xfrm>
        </p:spPr>
        <p:txBody>
          <a:bodyPr>
            <a:normAutofit fontScale="92500" lnSpcReduction="10000"/>
          </a:bodyPr>
          <a:lstStyle/>
          <a:p>
            <a:pPr marL="0" indent="0">
              <a:buNone/>
            </a:pPr>
            <a:r>
              <a:rPr lang="en-US" dirty="0">
                <a:latin typeface="Times New Roman" panose="02020603050405020304" pitchFamily="18" charset="0"/>
                <a:cs typeface="Times New Roman" panose="02020603050405020304" pitchFamily="18" charset="0"/>
              </a:rPr>
              <a:t>1. Các tình huống trên đều có nguy cơ mất an toàn về điện</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-Sử dụng máy sấy tóc trong phòng tắm có nhiều hơi nước nguy cơ bị điện giật cao, sàn ướt trơn trượt làm giảm khả năng chủ động để thoát khỏi tình huống bị điện giật.</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Đun nồi nước đầy trên bếp điện, khi nước sôi dễ bị trào nước vào bếp điện gây cháy chập hỏng bếp và có nguy cơ mất an toàn cho người xung quanh</a:t>
            </a:r>
            <a:endParaRPr lang="vi-VN"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Để ổ cắm điện trên giường ngủ dễ gây hở điện tại vị trí cắm điện gây giật điện đối với người trên giường hoặc xảy ra cháy chập dễ bén lửa vào chăn, ga…</a:t>
            </a:r>
          </a:p>
          <a:p>
            <a:pPr marL="0" indent="0">
              <a:buNone/>
            </a:pPr>
            <a:endParaRPr lang="vi-VN" dirty="0"/>
          </a:p>
        </p:txBody>
      </p:sp>
    </p:spTree>
    <p:extLst>
      <p:ext uri="{BB962C8B-B14F-4D97-AF65-F5344CB8AC3E}">
        <p14:creationId xmlns:p14="http://schemas.microsoft.com/office/powerpoint/2010/main" val="325353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235" y="1"/>
            <a:ext cx="5004707" cy="653143"/>
          </a:xfrm>
        </p:spPr>
        <p:txBody>
          <a:bodyPr>
            <a:normAutofit fontScale="90000"/>
          </a:bodyPr>
          <a:lstStyle/>
          <a:p>
            <a:r>
              <a:rPr lang="en-US" sz="4000" dirty="0">
                <a:solidFill>
                  <a:srgbClr val="FF0000"/>
                </a:solidFill>
                <a:latin typeface="Times New Roman" panose="02020603050405020304" pitchFamily="18" charset="0"/>
                <a:cs typeface="Times New Roman" panose="02020603050405020304" pitchFamily="18" charset="0"/>
              </a:rPr>
              <a:t>KẾT NỐI NGHỀ NGHIỆP</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213" y="653142"/>
            <a:ext cx="3295558" cy="2759392"/>
          </a:xfrm>
        </p:spPr>
        <p:txBody>
          <a:bodyPr>
            <a:normAutofit fontScale="32500" lnSpcReduction="20000"/>
          </a:bodyPr>
          <a:lstStyle/>
          <a:p>
            <a:pPr marL="0" indent="0">
              <a:lnSpc>
                <a:spcPct val="120000"/>
              </a:lnSpc>
              <a:buNone/>
            </a:pPr>
            <a:r>
              <a:rPr lang="en-US" sz="9000" dirty="0">
                <a:latin typeface="Times New Roman" panose="02020603050405020304" pitchFamily="18" charset="0"/>
                <a:cs typeface="Times New Roman" panose="02020603050405020304" pitchFamily="18" charset="0"/>
              </a:rPr>
              <a:t>NGHỀ ĐIỆN DÂN DỤNG </a:t>
            </a:r>
            <a:r>
              <a:rPr lang="en-US" sz="9000" dirty="0" err="1">
                <a:latin typeface="Times New Roman" panose="02020603050405020304" pitchFamily="18" charset="0"/>
                <a:cs typeface="Times New Roman" panose="02020603050405020304" pitchFamily="18" charset="0"/>
              </a:rPr>
              <a:t>gắn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liền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với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lắp</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đặt</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bảo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trì</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sửa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chữa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hệ</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thống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và</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các</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đồ</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điện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trong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nhà</a:t>
            </a:r>
            <a:endParaRPr lang="vi-VN" sz="9000" dirty="0">
              <a:latin typeface="Times New Roman" panose="02020603050405020304" pitchFamily="18" charset="0"/>
              <a:cs typeface="Times New Roman" panose="02020603050405020304" pitchFamily="18" charset="0"/>
            </a:endParaRPr>
          </a:p>
          <a:p>
            <a:pPr marL="0" indent="0">
              <a:buNone/>
            </a:pPr>
            <a:endParaRPr lang="vi-V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290" y="653143"/>
            <a:ext cx="2795656" cy="27593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07" y="653142"/>
            <a:ext cx="2691357" cy="2759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365" y="3527997"/>
            <a:ext cx="2779024" cy="31773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6" y="3076359"/>
            <a:ext cx="3371850" cy="36290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465" y="3527997"/>
            <a:ext cx="2356499" cy="3177387"/>
          </a:xfrm>
          <a:prstGeom prst="rect">
            <a:avLst/>
          </a:prstGeom>
        </p:spPr>
      </p:pic>
    </p:spTree>
    <p:extLst>
      <p:ext uri="{BB962C8B-B14F-4D97-AF65-F5344CB8AC3E}">
        <p14:creationId xmlns:p14="http://schemas.microsoft.com/office/powerpoint/2010/main" val="12171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1380758"/>
              </p:ext>
            </p:extLst>
          </p:nvPr>
        </p:nvGraphicFramePr>
        <p:xfrm>
          <a:off x="304800" y="1371602"/>
          <a:ext cx="8610600" cy="5364796"/>
        </p:xfrm>
        <a:graphic>
          <a:graphicData uri="http://schemas.openxmlformats.org/drawingml/2006/table">
            <a:tbl>
              <a:tblPr firstRow="1" bandRow="1">
                <a:tableStyleId>{5C22544A-7EE6-4342-B048-85BDC9FD1C3A}</a:tableStyleId>
              </a:tblPr>
              <a:tblGrid>
                <a:gridCol w="1371600"/>
                <a:gridCol w="2971800"/>
                <a:gridCol w="4267200"/>
              </a:tblGrid>
              <a:tr h="487365">
                <a:tc>
                  <a:txBody>
                    <a:bodyPr/>
                    <a:lstStyle/>
                    <a:p>
                      <a:pPr algn="ctr"/>
                      <a:r>
                        <a:rPr lang="en-US" sz="2400" dirty="0" err="1" smtClean="0">
                          <a:latin typeface="Times New Roman" pitchFamily="18" charset="0"/>
                          <a:cs typeface="Times New Roman" pitchFamily="18" charset="0"/>
                        </a:rPr>
                        <a:t>Đồ</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dùng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điện</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Tên</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Công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tr>
              <a:tr h="534610">
                <a:tc>
                  <a:txBody>
                    <a:bodyPr/>
                    <a:lstStyle/>
                    <a:p>
                      <a:pPr algn="ctr"/>
                      <a:r>
                        <a:rPr lang="en-US" sz="2400" b="1" smtClean="0">
                          <a:latin typeface="Times New Roman" pitchFamily="18" charset="0"/>
                          <a:cs typeface="Times New Roman" pitchFamily="18" charset="0"/>
                        </a:rPr>
                        <a:t>1.</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541518">
                <a:tc>
                  <a:txBody>
                    <a:bodyPr/>
                    <a:lstStyle/>
                    <a:p>
                      <a:pPr algn="ctr"/>
                      <a:r>
                        <a:rPr lang="en-US" sz="2400" b="1" dirty="0" smtClean="0">
                          <a:latin typeface="Times New Roman" pitchFamily="18" charset="0"/>
                          <a:cs typeface="Times New Roman" pitchFamily="18" charset="0"/>
                        </a:rPr>
                        <a:t>2</a:t>
                      </a:r>
                      <a:r>
                        <a:rPr lang="en-US" sz="2400" b="1"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541518">
                <a:tc>
                  <a:txBody>
                    <a:bodyPr/>
                    <a:lstStyle/>
                    <a:p>
                      <a:pPr algn="ctr"/>
                      <a:r>
                        <a:rPr lang="en-US" sz="2400" b="1" dirty="0" smtClean="0">
                          <a:latin typeface="Times New Roman" pitchFamily="18" charset="0"/>
                          <a:cs typeface="Times New Roman" pitchFamily="18" charset="0"/>
                        </a:rPr>
                        <a:t>3</a:t>
                      </a:r>
                      <a:r>
                        <a:rPr lang="en-US" sz="2400" b="1"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487365">
                <a:tc>
                  <a:txBody>
                    <a:bodyPr/>
                    <a:lstStyle/>
                    <a:p>
                      <a:pPr algn="ctr"/>
                      <a:r>
                        <a:rPr lang="en-US" sz="2400" b="1" dirty="0" smtClean="0">
                          <a:latin typeface="Times New Roman" pitchFamily="18" charset="0"/>
                          <a:cs typeface="Times New Roman" pitchFamily="18" charset="0"/>
                        </a:rPr>
                        <a:t>4</a:t>
                      </a:r>
                      <a:r>
                        <a:rPr lang="en-US" sz="2400" b="1"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487365">
                <a:tc>
                  <a:txBody>
                    <a:bodyPr/>
                    <a:lstStyle/>
                    <a:p>
                      <a:pPr algn="ctr"/>
                      <a:r>
                        <a:rPr lang="en-US" sz="2400" b="1" dirty="0" smtClean="0">
                          <a:latin typeface="Times New Roman" pitchFamily="18" charset="0"/>
                          <a:cs typeface="Times New Roman" pitchFamily="18" charset="0"/>
                        </a:rPr>
                        <a:t>5</a:t>
                      </a:r>
                      <a:r>
                        <a:rPr lang="en-US" sz="2400" b="1"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487365">
                <a:tc>
                  <a:txBody>
                    <a:bodyPr/>
                    <a:lstStyle/>
                    <a:p>
                      <a:pPr algn="ctr"/>
                      <a:r>
                        <a:rPr lang="en-US" sz="2400" b="1" smtClean="0">
                          <a:latin typeface="Times New Roman" pitchFamily="18" charset="0"/>
                          <a:cs typeface="Times New Roman" pitchFamily="18" charset="0"/>
                        </a:rPr>
                        <a:t>6.</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487365">
                <a:tc>
                  <a:txBody>
                    <a:bodyPr/>
                    <a:lstStyle/>
                    <a:p>
                      <a:pPr algn="ctr"/>
                      <a:r>
                        <a:rPr lang="en-US" sz="2400" b="1" smtClean="0">
                          <a:latin typeface="Times New Roman" pitchFamily="18" charset="0"/>
                          <a:cs typeface="Times New Roman" pitchFamily="18" charset="0"/>
                        </a:rPr>
                        <a:t>7.</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487365">
                <a:tc>
                  <a:txBody>
                    <a:bodyPr/>
                    <a:lstStyle/>
                    <a:p>
                      <a:pPr algn="ctr"/>
                      <a:r>
                        <a:rPr lang="en-US" sz="2400" b="1" smtClean="0">
                          <a:latin typeface="Times New Roman" pitchFamily="18" charset="0"/>
                          <a:cs typeface="Times New Roman" pitchFamily="18" charset="0"/>
                        </a:rPr>
                        <a:t>8.</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r h="487365">
                <a:tc>
                  <a:txBody>
                    <a:bodyPr/>
                    <a:lstStyle/>
                    <a:p>
                      <a:pPr algn="ctr"/>
                      <a:r>
                        <a:rPr lang="en-US" sz="2400" b="1"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r>
            </a:tbl>
          </a:graphicData>
        </a:graphic>
      </p:graphicFrame>
      <p:sp>
        <p:nvSpPr>
          <p:cNvPr id="3" name="Rectangle 2"/>
          <p:cNvSpPr/>
          <p:nvPr/>
        </p:nvSpPr>
        <p:spPr>
          <a:xfrm>
            <a:off x="457200" y="120650"/>
            <a:ext cx="8458199" cy="1077218"/>
          </a:xfrm>
          <a:prstGeom prst="rect">
            <a:avLst/>
          </a:prstGeom>
        </p:spPr>
        <p:txBody>
          <a:bodyPr wrap="square">
            <a:spAutoFit/>
          </a:bodyPr>
          <a:lstStyle/>
          <a:p>
            <a:pPr algn="ctr"/>
            <a:r>
              <a:rPr lang="en-US" sz="3600">
                <a:solidFill>
                  <a:prstClr val="black"/>
                </a:solidFill>
                <a:latin typeface="Times New Roman" panose="02020603050405020304" pitchFamily="18" charset="0"/>
                <a:cs typeface="Times New Roman" panose="02020603050405020304" pitchFamily="18" charset="0"/>
              </a:rPr>
              <a:t> </a:t>
            </a:r>
            <a:r>
              <a:rPr lang="en-US" sz="3600" smtClean="0">
                <a:solidFill>
                  <a:prstClr val="black"/>
                </a:solidFill>
                <a:latin typeface="Times New Roman" panose="02020603050405020304" pitchFamily="18" charset="0"/>
                <a:cs typeface="Times New Roman" panose="02020603050405020304" pitchFamily="18" charset="0"/>
              </a:rPr>
              <a:t> </a:t>
            </a:r>
            <a:r>
              <a:rPr lang="en-US" sz="2800" b="1" smtClean="0">
                <a:solidFill>
                  <a:srgbClr val="0000F1"/>
                </a:solidFill>
                <a:latin typeface="Times New Roman" panose="02020603050405020304" pitchFamily="18" charset="0"/>
                <a:cs typeface="Times New Roman" panose="02020603050405020304" pitchFamily="18" charset="0"/>
              </a:rPr>
              <a:t>Thảo luận nhóm: Nêu </a:t>
            </a:r>
            <a:r>
              <a:rPr lang="en-US" sz="2800" b="1" dirty="0" err="1">
                <a:solidFill>
                  <a:srgbClr val="0000F1"/>
                </a:solidFill>
                <a:latin typeface="Times New Roman" panose="02020603050405020304" pitchFamily="18" charset="0"/>
                <a:cs typeface="Times New Roman" panose="02020603050405020304" pitchFamily="18" charset="0"/>
              </a:rPr>
              <a:t>tên</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gọi</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và</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cho</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biết</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công</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dụng</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của</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những</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đồ</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dirty="0" err="1">
                <a:solidFill>
                  <a:srgbClr val="0000F1"/>
                </a:solidFill>
                <a:latin typeface="Times New Roman" panose="02020603050405020304" pitchFamily="18" charset="0"/>
                <a:cs typeface="Times New Roman" panose="02020603050405020304" pitchFamily="18" charset="0"/>
              </a:rPr>
              <a:t>dùng</a:t>
            </a:r>
            <a:r>
              <a:rPr lang="en-US" sz="2800" b="1" dirty="0">
                <a:solidFill>
                  <a:srgbClr val="0000F1"/>
                </a:solidFill>
                <a:latin typeface="Times New Roman" panose="02020603050405020304" pitchFamily="18" charset="0"/>
                <a:cs typeface="Times New Roman" panose="02020603050405020304" pitchFamily="18" charset="0"/>
              </a:rPr>
              <a:t> </a:t>
            </a:r>
            <a:r>
              <a:rPr lang="en-US" sz="2800" b="1" err="1">
                <a:solidFill>
                  <a:srgbClr val="0000F1"/>
                </a:solidFill>
                <a:latin typeface="Times New Roman" panose="02020603050405020304" pitchFamily="18" charset="0"/>
                <a:cs typeface="Times New Roman" panose="02020603050405020304" pitchFamily="18" charset="0"/>
              </a:rPr>
              <a:t>điện</a:t>
            </a:r>
            <a:r>
              <a:rPr lang="en-US" sz="2800" b="1">
                <a:solidFill>
                  <a:srgbClr val="0000F1"/>
                </a:solidFill>
                <a:latin typeface="Times New Roman" panose="02020603050405020304" pitchFamily="18" charset="0"/>
                <a:cs typeface="Times New Roman" panose="02020603050405020304" pitchFamily="18" charset="0"/>
              </a:rPr>
              <a:t> </a:t>
            </a:r>
            <a:r>
              <a:rPr lang="en-US" sz="2800" b="1" smtClean="0">
                <a:solidFill>
                  <a:srgbClr val="0000F1"/>
                </a:solidFill>
                <a:latin typeface="Times New Roman" panose="02020603050405020304" pitchFamily="18" charset="0"/>
                <a:cs typeface="Times New Roman" panose="02020603050405020304" pitchFamily="18" charset="0"/>
              </a:rPr>
              <a:t>trong gia đình mà em biết.</a:t>
            </a:r>
            <a:endParaRPr lang="en-US" sz="2800" b="1" dirty="0">
              <a:solidFill>
                <a:srgbClr val="0000F1"/>
              </a:solidFill>
              <a:latin typeface="Times New Roman" panose="02020603050405020304" pitchFamily="18" charset="0"/>
              <a:cs typeface="Times New Roman" panose="02020603050405020304" pitchFamily="18" charset="0"/>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0650"/>
            <a:ext cx="4572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347463"/>
            <a:ext cx="8229600" cy="2971800"/>
          </a:xfrm>
        </p:spPr>
        <p:txBody>
          <a:bodyPr>
            <a:noAutofit/>
          </a:bodyPr>
          <a:lstStyle/>
          <a:p>
            <a:pPr algn="l"/>
            <a:r>
              <a:rPr lang="en-US" sz="3200" dirty="0">
                <a:solidFill>
                  <a:srgbClr val="0070C0"/>
                </a:solidFill>
              </a:rPr>
              <a:t> </a:t>
            </a:r>
            <a:r>
              <a:rPr lang="en-US" sz="3200" smtClean="0">
                <a:solidFill>
                  <a:srgbClr val="0070C0"/>
                </a:solidFill>
              </a:rPr>
              <a:t/>
            </a:r>
            <a:br>
              <a:rPr lang="en-US" sz="3200" smtClean="0">
                <a:solidFill>
                  <a:srgbClr val="0070C0"/>
                </a:solidFill>
              </a:rPr>
            </a:br>
            <a:r>
              <a:rPr lang="en-US" sz="3200" b="1" smtClean="0">
                <a:solidFill>
                  <a:srgbClr val="0070C0"/>
                </a:solidFill>
                <a:latin typeface="Times New Roman" pitchFamily="18" charset="0"/>
                <a:cs typeface="Times New Roman" pitchFamily="18" charset="0"/>
              </a:rPr>
              <a:t>                     </a:t>
            </a:r>
            <a:br>
              <a:rPr lang="en-US" sz="3200" b="1" smtClean="0">
                <a:solidFill>
                  <a:srgbClr val="0070C0"/>
                </a:solidFill>
                <a:latin typeface="Times New Roman" pitchFamily="18" charset="0"/>
                <a:cs typeface="Times New Roman" pitchFamily="18" charset="0"/>
              </a:rPr>
            </a:br>
            <a:r>
              <a:rPr lang="en-US" sz="3200" b="1">
                <a:solidFill>
                  <a:srgbClr val="0070C0"/>
                </a:solidFill>
                <a:latin typeface="Times New Roman" pitchFamily="18" charset="0"/>
                <a:cs typeface="Times New Roman" pitchFamily="18" charset="0"/>
              </a:rPr>
              <a:t/>
            </a:r>
            <a:br>
              <a:rPr lang="en-US" sz="3200" b="1">
                <a:solidFill>
                  <a:srgbClr val="0070C0"/>
                </a:solidFill>
                <a:latin typeface="Times New Roman" pitchFamily="18" charset="0"/>
                <a:cs typeface="Times New Roman" pitchFamily="18" charset="0"/>
              </a:rPr>
            </a:br>
            <a:r>
              <a:rPr lang="en-US" sz="3200" b="1" smtClean="0">
                <a:solidFill>
                  <a:srgbClr val="0070C0"/>
                </a:solidFill>
                <a:latin typeface="Times New Roman" pitchFamily="18" charset="0"/>
                <a:cs typeface="Times New Roman" pitchFamily="18" charset="0"/>
              </a:rPr>
              <a:t>                 THẢO LUẬN NHÓM</a:t>
            </a:r>
            <a:r>
              <a:rPr lang="en-US" sz="3200" b="1">
                <a:solidFill>
                  <a:srgbClr val="0070C0"/>
                </a:solidFill>
                <a:latin typeface="Times New Roman" pitchFamily="18" charset="0"/>
                <a:cs typeface="Times New Roman" pitchFamily="18" charset="0"/>
              </a:rPr>
              <a:t/>
            </a:r>
            <a:br>
              <a:rPr lang="en-US" sz="3200" b="1">
                <a:solidFill>
                  <a:srgbClr val="0070C0"/>
                </a:solidFill>
                <a:latin typeface="Times New Roman" pitchFamily="18" charset="0"/>
                <a:cs typeface="Times New Roman" pitchFamily="18" charset="0"/>
              </a:rPr>
            </a:br>
            <a:r>
              <a:rPr lang="en-US" sz="3200" b="1" smtClean="0">
                <a:solidFill>
                  <a:srgbClr val="0070C0"/>
                </a:solidFill>
                <a:latin typeface="Times New Roman" pitchFamily="18" charset="0"/>
                <a:cs typeface="Times New Roman" pitchFamily="18" charset="0"/>
              </a:rPr>
              <a:t/>
            </a:r>
            <a:br>
              <a:rPr lang="en-US" sz="3200" b="1" smtClean="0">
                <a:solidFill>
                  <a:srgbClr val="0070C0"/>
                </a:solidFill>
                <a:latin typeface="Times New Roman" pitchFamily="18" charset="0"/>
                <a:cs typeface="Times New Roman" pitchFamily="18" charset="0"/>
              </a:rPr>
            </a:br>
            <a:r>
              <a:rPr lang="en-US" sz="3200">
                <a:solidFill>
                  <a:srgbClr val="0070C0"/>
                </a:solidFill>
              </a:rPr>
              <a:t/>
            </a:r>
            <a:br>
              <a:rPr lang="en-US" sz="3200">
                <a:solidFill>
                  <a:srgbClr val="0070C0"/>
                </a:solidFill>
              </a:rPr>
            </a:br>
            <a:r>
              <a:rPr lang="en-US" sz="3600" smtClean="0">
                <a:solidFill>
                  <a:srgbClr val="0000F1"/>
                </a:solidFill>
                <a:latin typeface="Times New Roman" panose="02020603050405020304" pitchFamily="18" charset="0"/>
                <a:cs typeface="Times New Roman" panose="02020603050405020304" pitchFamily="18" charset="0"/>
              </a:rPr>
              <a:t>1. </a:t>
            </a:r>
            <a:r>
              <a:rPr lang="vi-VN" sz="3600" smtClean="0">
                <a:solidFill>
                  <a:srgbClr val="0000F1"/>
                </a:solidFill>
                <a:latin typeface="Times New Roman" panose="02020603050405020304" pitchFamily="18" charset="0"/>
                <a:cs typeface="Times New Roman" panose="02020603050405020304" pitchFamily="18" charset="0"/>
              </a:rPr>
              <a:t>Đồ </a:t>
            </a:r>
            <a:r>
              <a:rPr lang="vi-VN" sz="3600">
                <a:solidFill>
                  <a:srgbClr val="0000F1"/>
                </a:solidFill>
                <a:latin typeface="Times New Roman" panose="02020603050405020304" pitchFamily="18" charset="0"/>
                <a:cs typeface="Times New Roman" panose="02020603050405020304" pitchFamily="18" charset="0"/>
              </a:rPr>
              <a:t>dùng điện giúp nâng cao tiện ích trong gia đình như thế nào? </a:t>
            </a:r>
            <a:r>
              <a:rPr lang="en-US">
                <a:solidFill>
                  <a:prstClr val="black"/>
                </a:solidFill>
              </a:rPr>
              <a:t/>
            </a:r>
            <a:br>
              <a:rPr lang="en-US">
                <a:solidFill>
                  <a:prstClr val="black"/>
                </a:solidFill>
              </a:rPr>
            </a:br>
            <a:r>
              <a:rPr lang="en-US" sz="3600" smtClean="0">
                <a:solidFill>
                  <a:srgbClr val="0000F1"/>
                </a:solidFill>
                <a:latin typeface="Times New Roman" panose="02020603050405020304" pitchFamily="18" charset="0"/>
                <a:cs typeface="Times New Roman" panose="02020603050405020304" pitchFamily="18" charset="0"/>
              </a:rPr>
              <a:t/>
            </a:r>
            <a:br>
              <a:rPr lang="en-US" sz="3600" smtClean="0">
                <a:solidFill>
                  <a:srgbClr val="0000F1"/>
                </a:solidFill>
                <a:latin typeface="Times New Roman" panose="02020603050405020304" pitchFamily="18" charset="0"/>
                <a:cs typeface="Times New Roman" panose="02020603050405020304" pitchFamily="18" charset="0"/>
              </a:rPr>
            </a:br>
            <a:r>
              <a:rPr lang="en-US" sz="3600" smtClean="0">
                <a:solidFill>
                  <a:srgbClr val="0000F1"/>
                </a:solidFill>
                <a:latin typeface="Times New Roman" panose="02020603050405020304" pitchFamily="18" charset="0"/>
                <a:cs typeface="Times New Roman" panose="02020603050405020304" pitchFamily="18" charset="0"/>
              </a:rPr>
              <a:t>2. </a:t>
            </a:r>
            <a:r>
              <a:rPr lang="vi-VN" sz="3600" smtClean="0">
                <a:solidFill>
                  <a:srgbClr val="0000F1"/>
                </a:solidFill>
                <a:latin typeface="Times New Roman" panose="02020603050405020304" pitchFamily="18" charset="0"/>
                <a:cs typeface="Times New Roman" panose="02020603050405020304" pitchFamily="18" charset="0"/>
              </a:rPr>
              <a:t>Làm </a:t>
            </a:r>
            <a:r>
              <a:rPr lang="vi-VN" sz="3600" dirty="0">
                <a:solidFill>
                  <a:srgbClr val="0000F1"/>
                </a:solidFill>
                <a:latin typeface="Times New Roman" panose="02020603050405020304" pitchFamily="18" charset="0"/>
                <a:cs typeface="Times New Roman" panose="02020603050405020304" pitchFamily="18" charset="0"/>
              </a:rPr>
              <a:t>thế </a:t>
            </a:r>
            <a:r>
              <a:rPr lang="vi-VN" sz="3600">
                <a:solidFill>
                  <a:srgbClr val="0000F1"/>
                </a:solidFill>
                <a:latin typeface="Times New Roman" panose="02020603050405020304" pitchFamily="18" charset="0"/>
                <a:cs typeface="Times New Roman" panose="02020603050405020304" pitchFamily="18" charset="0"/>
              </a:rPr>
              <a:t>nào </a:t>
            </a:r>
            <a:r>
              <a:rPr lang="en-US" sz="3600" smtClean="0">
                <a:solidFill>
                  <a:srgbClr val="0000F1"/>
                </a:solidFill>
                <a:latin typeface="Times New Roman" panose="02020603050405020304" pitchFamily="18" charset="0"/>
                <a:cs typeface="Times New Roman" panose="02020603050405020304" pitchFamily="18" charset="0"/>
              </a:rPr>
              <a:t>để lựa chọn, </a:t>
            </a:r>
            <a:r>
              <a:rPr lang="vi-VN" sz="3600" smtClean="0">
                <a:solidFill>
                  <a:srgbClr val="0000F1"/>
                </a:solidFill>
                <a:latin typeface="Times New Roman" panose="02020603050405020304" pitchFamily="18" charset="0"/>
                <a:cs typeface="Times New Roman" panose="02020603050405020304" pitchFamily="18" charset="0"/>
              </a:rPr>
              <a:t>sử </a:t>
            </a:r>
            <a:r>
              <a:rPr lang="vi-VN" sz="3600" dirty="0">
                <a:solidFill>
                  <a:srgbClr val="0000F1"/>
                </a:solidFill>
                <a:latin typeface="Times New Roman" panose="02020603050405020304" pitchFamily="18" charset="0"/>
                <a:cs typeface="Times New Roman" panose="02020603050405020304" pitchFamily="18" charset="0"/>
              </a:rPr>
              <a:t>dụng </a:t>
            </a:r>
            <a:r>
              <a:rPr lang="vi-VN" sz="3600" dirty="0" smtClean="0">
                <a:solidFill>
                  <a:srgbClr val="0000F1"/>
                </a:solidFill>
                <a:latin typeface="Times New Roman" panose="02020603050405020304" pitchFamily="18" charset="0"/>
                <a:cs typeface="Times New Roman" panose="02020603050405020304" pitchFamily="18" charset="0"/>
              </a:rPr>
              <a:t>đồ </a:t>
            </a:r>
            <a:r>
              <a:rPr lang="vi-VN" sz="3600" dirty="0">
                <a:solidFill>
                  <a:srgbClr val="0000F1"/>
                </a:solidFill>
                <a:latin typeface="Times New Roman" panose="02020603050405020304" pitchFamily="18" charset="0"/>
                <a:cs typeface="Times New Roman" panose="02020603050405020304" pitchFamily="18" charset="0"/>
              </a:rPr>
              <a:t>dùng điện trong gia đình </a:t>
            </a:r>
            <a:r>
              <a:rPr lang="vi-VN" sz="3600">
                <a:solidFill>
                  <a:srgbClr val="0000F1"/>
                </a:solidFill>
                <a:latin typeface="Times New Roman" panose="02020603050405020304" pitchFamily="18" charset="0"/>
                <a:cs typeface="Times New Roman" panose="02020603050405020304" pitchFamily="18" charset="0"/>
              </a:rPr>
              <a:t>an </a:t>
            </a:r>
            <a:r>
              <a:rPr lang="vi-VN" sz="3600" smtClean="0">
                <a:solidFill>
                  <a:srgbClr val="0000F1"/>
                </a:solidFill>
                <a:latin typeface="Times New Roman" panose="02020603050405020304" pitchFamily="18" charset="0"/>
                <a:cs typeface="Times New Roman" panose="02020603050405020304" pitchFamily="18" charset="0"/>
              </a:rPr>
              <a:t>toàn</a:t>
            </a:r>
            <a:r>
              <a:rPr lang="en-US" sz="3600" smtClean="0">
                <a:solidFill>
                  <a:srgbClr val="0000F1"/>
                </a:solidFill>
                <a:latin typeface="Times New Roman" panose="02020603050405020304" pitchFamily="18" charset="0"/>
                <a:cs typeface="Times New Roman" panose="02020603050405020304" pitchFamily="18" charset="0"/>
              </a:rPr>
              <a:t>, tiết kiệm điện và </a:t>
            </a:r>
            <a:r>
              <a:rPr lang="vi-VN" sz="3600" smtClean="0">
                <a:solidFill>
                  <a:srgbClr val="0000F1"/>
                </a:solidFill>
                <a:latin typeface="Times New Roman" panose="02020603050405020304" pitchFamily="18" charset="0"/>
                <a:cs typeface="Times New Roman" panose="02020603050405020304" pitchFamily="18" charset="0"/>
              </a:rPr>
              <a:t>hiệu </a:t>
            </a:r>
            <a:r>
              <a:rPr lang="vi-VN" sz="3600" dirty="0">
                <a:solidFill>
                  <a:srgbClr val="0000F1"/>
                </a:solidFill>
                <a:latin typeface="Times New Roman" panose="02020603050405020304" pitchFamily="18" charset="0"/>
                <a:cs typeface="Times New Roman" panose="02020603050405020304" pitchFamily="18" charset="0"/>
              </a:rPr>
              <a:t>quả?</a:t>
            </a:r>
            <a:br>
              <a:rPr lang="vi-VN" sz="3600" dirty="0">
                <a:solidFill>
                  <a:srgbClr val="0000F1"/>
                </a:solidFill>
                <a:latin typeface="Times New Roman" panose="02020603050405020304" pitchFamily="18" charset="0"/>
                <a:cs typeface="Times New Roman" panose="02020603050405020304" pitchFamily="18" charset="0"/>
              </a:rPr>
            </a:br>
            <a:r>
              <a:rPr lang="vi-VN" dirty="0"/>
              <a:t/>
            </a:r>
            <a:br>
              <a:rPr lang="vi-VN" dirty="0"/>
            </a:br>
            <a:r>
              <a:rPr lang="en-US" dirty="0"/>
              <a:t/>
            </a:r>
            <a:br>
              <a:rPr lang="en-US" dirty="0"/>
            </a:br>
            <a:endParaRPr lang="en-US" sz="3200" dirty="0">
              <a:solidFill>
                <a:srgbClr val="0070C0"/>
              </a:solidFill>
            </a:endParaRPr>
          </a:p>
        </p:txBody>
      </p:sp>
      <p:pic>
        <p:nvPicPr>
          <p:cNvPr id="8" name="Picture 7"/>
          <p:cNvPicPr>
            <a:picLocks noChangeAspect="1"/>
          </p:cNvPicPr>
          <p:nvPr/>
        </p:nvPicPr>
        <p:blipFill>
          <a:blip r:embed="rId2"/>
          <a:stretch>
            <a:fillRect/>
          </a:stretch>
        </p:blipFill>
        <p:spPr>
          <a:xfrm>
            <a:off x="457200" y="309643"/>
            <a:ext cx="908383" cy="1072989"/>
          </a:xfrm>
          <a:prstGeom prst="rect">
            <a:avLst/>
          </a:prstGeom>
        </p:spPr>
      </p:pic>
    </p:spTree>
    <p:extLst>
      <p:ext uri="{BB962C8B-B14F-4D97-AF65-F5344CB8AC3E}">
        <p14:creationId xmlns:p14="http://schemas.microsoft.com/office/powerpoint/2010/main" val="253830427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248400"/>
          </a:xfrm>
        </p:spPr>
        <p:txBody>
          <a:bodyPr>
            <a:normAutofit/>
          </a:bodyPr>
          <a:lstStyle/>
          <a:p>
            <a:pPr marL="0" indent="0" algn="ctr">
              <a:buNone/>
            </a:pPr>
            <a:r>
              <a:rPr lang="en-US" b="1" smtClean="0">
                <a:solidFill>
                  <a:srgbClr val="0000F1"/>
                </a:solidFill>
                <a:latin typeface="Times New Roman" panose="02020603050405020304" pitchFamily="18" charset="0"/>
                <a:cs typeface="Times New Roman" panose="02020603050405020304" pitchFamily="18" charset="0"/>
              </a:rPr>
              <a:t>CHỦ ĐỀ 4: </a:t>
            </a:r>
            <a:r>
              <a:rPr lang="en-US" b="1" dirty="0" smtClean="0">
                <a:solidFill>
                  <a:srgbClr val="0000F1"/>
                </a:solidFill>
                <a:latin typeface="Times New Roman" panose="02020603050405020304" pitchFamily="18" charset="0"/>
                <a:cs typeface="Times New Roman" panose="02020603050405020304" pitchFamily="18" charset="0"/>
              </a:rPr>
              <a:t>ĐỒ DÙNG ĐIỆN TRONG </a:t>
            </a:r>
            <a:r>
              <a:rPr lang="en-US" b="1" smtClean="0">
                <a:solidFill>
                  <a:srgbClr val="0000F1"/>
                </a:solidFill>
                <a:latin typeface="Times New Roman" panose="02020603050405020304" pitchFamily="18" charset="0"/>
                <a:cs typeface="Times New Roman" panose="02020603050405020304" pitchFamily="18" charset="0"/>
              </a:rPr>
              <a:t>GIA ĐÌNH</a:t>
            </a:r>
          </a:p>
          <a:p>
            <a:pPr marL="0" indent="0" algn="ctr">
              <a:buNone/>
            </a:pPr>
            <a:r>
              <a:rPr lang="en-US" sz="2400" b="1" smtClean="0">
                <a:solidFill>
                  <a:srgbClr val="FF0000"/>
                </a:solidFill>
                <a:latin typeface="Times New Roman" panose="02020603050405020304" pitchFamily="18" charset="0"/>
                <a:cs typeface="Times New Roman" panose="02020603050405020304" pitchFamily="18" charset="0"/>
              </a:rPr>
              <a:t>BÀI </a:t>
            </a:r>
            <a:r>
              <a:rPr lang="en-US" sz="2400" b="1" dirty="0" smtClean="0">
                <a:solidFill>
                  <a:srgbClr val="FF0000"/>
                </a:solidFill>
                <a:latin typeface="Times New Roman" panose="02020603050405020304" pitchFamily="18" charset="0"/>
                <a:cs typeface="Times New Roman" panose="02020603050405020304" pitchFamily="18" charset="0"/>
              </a:rPr>
              <a:t>10: KHÁI QUÁT VỀ ĐỒ DÙNG ĐIỆN TRONG GIA ĐÌNH</a:t>
            </a:r>
          </a:p>
          <a:p>
            <a:pPr marL="0" indent="0" algn="ctr">
              <a:buNone/>
            </a:pP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1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xmlns="" id="{64D87223-09CE-4DE3-AD12-5D12CBE4C9BA}"/>
              </a:ext>
            </a:extLst>
          </p:cNvPr>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169863" y="0"/>
            <a:ext cx="69769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4000" b="1" dirty="0" smtClean="0">
                <a:solidFill>
                  <a:srgbClr val="339966"/>
                </a:solidFill>
              </a:rPr>
              <a:t>I</a:t>
            </a:r>
            <a:r>
              <a:rPr lang="en-US" sz="4000" b="1" dirty="0" smtClean="0">
                <a:solidFill>
                  <a:srgbClr val="339966"/>
                </a:solidFill>
              </a:rPr>
              <a:t>. </a:t>
            </a:r>
            <a:r>
              <a:rPr lang="en-US" sz="4000" b="1" u="sng" dirty="0" err="1">
                <a:solidFill>
                  <a:srgbClr val="339966"/>
                </a:solidFill>
              </a:rPr>
              <a:t>Đ</a:t>
            </a:r>
            <a:r>
              <a:rPr lang="en-US" sz="4000" b="1" u="sng" dirty="0" err="1" smtClean="0">
                <a:solidFill>
                  <a:srgbClr val="339966"/>
                </a:solidFill>
              </a:rPr>
              <a:t>ồ</a:t>
            </a:r>
            <a:r>
              <a:rPr lang="en-US" sz="4000" b="1" u="sng" dirty="0" smtClean="0">
                <a:solidFill>
                  <a:srgbClr val="339966"/>
                </a:solidFill>
              </a:rPr>
              <a:t> </a:t>
            </a:r>
            <a:r>
              <a:rPr lang="en-US" sz="4000" b="1" u="sng" dirty="0" err="1">
                <a:solidFill>
                  <a:srgbClr val="339966"/>
                </a:solidFill>
              </a:rPr>
              <a:t>dùng</a:t>
            </a:r>
            <a:r>
              <a:rPr lang="en-US" sz="4000" b="1" u="sng" dirty="0">
                <a:solidFill>
                  <a:srgbClr val="339966"/>
                </a:solidFill>
              </a:rPr>
              <a:t> </a:t>
            </a:r>
            <a:r>
              <a:rPr lang="en-US" sz="4000" b="1" u="sng" dirty="0" err="1">
                <a:solidFill>
                  <a:srgbClr val="339966"/>
                </a:solidFill>
              </a:rPr>
              <a:t>điện</a:t>
            </a:r>
            <a:r>
              <a:rPr lang="en-US" sz="4000" b="1" u="sng" dirty="0">
                <a:solidFill>
                  <a:srgbClr val="339966"/>
                </a:solidFill>
              </a:rPr>
              <a:t> </a:t>
            </a:r>
            <a:r>
              <a:rPr lang="en-US" sz="4000" b="1" u="sng" dirty="0" err="1">
                <a:solidFill>
                  <a:srgbClr val="339966"/>
                </a:solidFill>
              </a:rPr>
              <a:t>trong</a:t>
            </a:r>
            <a:r>
              <a:rPr lang="en-US" sz="4000" b="1" u="sng" dirty="0">
                <a:solidFill>
                  <a:srgbClr val="339966"/>
                </a:solidFill>
              </a:rPr>
              <a:t> </a:t>
            </a:r>
            <a:r>
              <a:rPr lang="en-US" sz="4000" b="1" u="sng" err="1">
                <a:solidFill>
                  <a:srgbClr val="339966"/>
                </a:solidFill>
              </a:rPr>
              <a:t>gia</a:t>
            </a:r>
            <a:r>
              <a:rPr lang="en-US" sz="4000" b="1" u="sng">
                <a:solidFill>
                  <a:srgbClr val="339966"/>
                </a:solidFill>
              </a:rPr>
              <a:t> </a:t>
            </a:r>
            <a:r>
              <a:rPr lang="en-US" sz="4000" b="1" u="sng" smtClean="0">
                <a:solidFill>
                  <a:srgbClr val="339966"/>
                </a:solidFill>
              </a:rPr>
              <a:t>đình:</a:t>
            </a:r>
            <a:endParaRPr lang="en-US" altLang="vi-VN" sz="4000" b="1" u="sng" dirty="0">
              <a:solidFill>
                <a:srgbClr val="339966"/>
              </a:solidFill>
            </a:endParaRPr>
          </a:p>
        </p:txBody>
      </p:sp>
      <p:pic>
        <p:nvPicPr>
          <p:cNvPr id="19" name="Picture 1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56" y="707886"/>
            <a:ext cx="8782701" cy="5997714"/>
          </a:xfrm>
          <a:prstGeom prst="rect">
            <a:avLst/>
          </a:prstGeom>
        </p:spPr>
      </p:pic>
    </p:spTree>
    <p:extLst>
      <p:ext uri="{BB962C8B-B14F-4D97-AF65-F5344CB8AC3E}">
        <p14:creationId xmlns:p14="http://schemas.microsoft.com/office/powerpoint/2010/main" val="1843612484"/>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468923" y="381000"/>
            <a:ext cx="792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a:latin typeface="Times New Roman" pitchFamily="18" charset="0"/>
                <a:cs typeface="Times New Roman" pitchFamily="18" charset="0"/>
              </a:rPr>
              <a:t>Dựa vào nguyên lý biến đổi năng lượng, người ta phân ra 3 nhóm sau:</a:t>
            </a:r>
          </a:p>
        </p:txBody>
      </p:sp>
      <p:sp>
        <p:nvSpPr>
          <p:cNvPr id="15366" name="Text Box 6"/>
          <p:cNvSpPr txBox="1">
            <a:spLocks noChangeArrowheads="1"/>
          </p:cNvSpPr>
          <p:nvPr/>
        </p:nvSpPr>
        <p:spPr bwMode="auto">
          <a:xfrm>
            <a:off x="468923" y="1563707"/>
            <a:ext cx="8446477"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AutoNum type="arabicPeriod"/>
            </a:pPr>
            <a:r>
              <a:rPr lang="en-US" sz="2800" b="1" dirty="0" err="1">
                <a:solidFill>
                  <a:srgbClr val="336600"/>
                </a:solidFill>
                <a:latin typeface="Times New Roman" pitchFamily="18" charset="0"/>
                <a:cs typeface="Times New Roman" pitchFamily="18" charset="0"/>
              </a:rPr>
              <a:t>Đồ</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dùng</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điện</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loại</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điện</a:t>
            </a:r>
            <a:r>
              <a:rPr lang="en-US" sz="2800" b="1" dirty="0">
                <a:solidFill>
                  <a:srgbClr val="336600"/>
                </a:solidFill>
                <a:latin typeface="Times New Roman" pitchFamily="18" charset="0"/>
                <a:cs typeface="Times New Roman" pitchFamily="18" charset="0"/>
              </a:rPr>
              <a:t> – </a:t>
            </a:r>
            <a:r>
              <a:rPr lang="en-US" sz="2800" b="1" dirty="0" err="1">
                <a:solidFill>
                  <a:srgbClr val="336600"/>
                </a:solidFill>
                <a:latin typeface="Times New Roman" pitchFamily="18" charset="0"/>
                <a:cs typeface="Times New Roman" pitchFamily="18" charset="0"/>
              </a:rPr>
              <a:t>quang</a:t>
            </a:r>
            <a:r>
              <a:rPr lang="en-US" sz="2800" b="1" dirty="0">
                <a:solidFill>
                  <a:srgbClr val="336600"/>
                </a:solidFill>
                <a:latin typeface="Times New Roman" pitchFamily="18" charset="0"/>
                <a:cs typeface="Times New Roman" pitchFamily="18" charset="0"/>
              </a:rPr>
              <a:t>:</a:t>
            </a:r>
          </a:p>
          <a:p>
            <a:pPr>
              <a:spcBef>
                <a:spcPct val="50000"/>
              </a:spcBef>
            </a:pP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a:p>
            <a:pPr>
              <a:spcBef>
                <a:spcPct val="50000"/>
              </a:spcBef>
            </a:pPr>
            <a:r>
              <a:rPr lang="en-US" sz="2800" b="1">
                <a:solidFill>
                  <a:srgbClr val="336600"/>
                </a:solidFill>
                <a:latin typeface="Times New Roman" pitchFamily="18" charset="0"/>
                <a:cs typeface="Times New Roman" pitchFamily="18" charset="0"/>
              </a:rPr>
              <a:t>2</a:t>
            </a:r>
            <a:r>
              <a:rPr lang="en-US" sz="2800" b="1" smtClean="0">
                <a:solidFill>
                  <a:srgbClr val="336600"/>
                </a:solidFill>
                <a:latin typeface="Times New Roman" pitchFamily="18" charset="0"/>
                <a:cs typeface="Times New Roman" pitchFamily="18" charset="0"/>
              </a:rPr>
              <a:t>.</a:t>
            </a:r>
            <a:r>
              <a:rPr lang="en-US" sz="2800" smtClean="0">
                <a:solidFill>
                  <a:srgbClr val="336600"/>
                </a:solidFill>
                <a:latin typeface="Times New Roman" pitchFamily="18" charset="0"/>
                <a:cs typeface="Times New Roman" pitchFamily="18" charset="0"/>
              </a:rPr>
              <a:t> </a:t>
            </a:r>
            <a:r>
              <a:rPr lang="en-US" sz="2800" b="1" smtClean="0">
                <a:solidFill>
                  <a:srgbClr val="336600"/>
                </a:solidFill>
                <a:latin typeface="Times New Roman" pitchFamily="18" charset="0"/>
                <a:cs typeface="Times New Roman" pitchFamily="18" charset="0"/>
              </a:rPr>
              <a:t>Đồ </a:t>
            </a:r>
            <a:r>
              <a:rPr lang="en-US" sz="2800" b="1" dirty="0" err="1">
                <a:solidFill>
                  <a:srgbClr val="336600"/>
                </a:solidFill>
                <a:latin typeface="Times New Roman" pitchFamily="18" charset="0"/>
                <a:cs typeface="Times New Roman" pitchFamily="18" charset="0"/>
              </a:rPr>
              <a:t>dùng</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điện</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loại</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điện</a:t>
            </a:r>
            <a:r>
              <a:rPr lang="en-US" sz="2800" b="1" dirty="0">
                <a:solidFill>
                  <a:srgbClr val="336600"/>
                </a:solidFill>
                <a:latin typeface="Times New Roman" pitchFamily="18" charset="0"/>
                <a:cs typeface="Times New Roman" pitchFamily="18" charset="0"/>
              </a:rPr>
              <a:t> – </a:t>
            </a:r>
            <a:r>
              <a:rPr lang="en-US" sz="2800" b="1" dirty="0" err="1">
                <a:solidFill>
                  <a:srgbClr val="336600"/>
                </a:solidFill>
                <a:latin typeface="Times New Roman" pitchFamily="18" charset="0"/>
                <a:cs typeface="Times New Roman" pitchFamily="18" charset="0"/>
              </a:rPr>
              <a:t>nhiệt</a:t>
            </a:r>
            <a:r>
              <a:rPr lang="en-US" sz="2800" b="1" dirty="0">
                <a:solidFill>
                  <a:srgbClr val="336600"/>
                </a:solidFill>
                <a:latin typeface="Times New Roman" pitchFamily="18" charset="0"/>
                <a:cs typeface="Times New Roman" pitchFamily="18" charset="0"/>
              </a:rPr>
              <a:t>:</a:t>
            </a:r>
            <a:r>
              <a:rPr lang="en-US" sz="2800" dirty="0">
                <a:latin typeface="Times New Roman" pitchFamily="18" charset="0"/>
                <a:cs typeface="Times New Roman" pitchFamily="18" charset="0"/>
              </a:rPr>
              <a:t> </a:t>
            </a:r>
          </a:p>
          <a:p>
            <a:pPr>
              <a:spcBef>
                <a:spcPct val="50000"/>
              </a:spcBef>
            </a:pP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sưởi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a:t>
            </a:r>
          </a:p>
          <a:p>
            <a:pPr>
              <a:spcBef>
                <a:spcPct val="50000"/>
              </a:spcBef>
            </a:pPr>
            <a:r>
              <a:rPr lang="en-US" sz="2800" dirty="0">
                <a:solidFill>
                  <a:srgbClr val="336600"/>
                </a:solidFill>
                <a:latin typeface="Times New Roman" pitchFamily="18" charset="0"/>
                <a:cs typeface="Times New Roman" pitchFamily="18" charset="0"/>
              </a:rPr>
              <a:t>3. </a:t>
            </a:r>
            <a:r>
              <a:rPr lang="en-US" sz="2800" b="1" dirty="0" err="1">
                <a:solidFill>
                  <a:srgbClr val="336600"/>
                </a:solidFill>
                <a:latin typeface="Times New Roman" pitchFamily="18" charset="0"/>
                <a:cs typeface="Times New Roman" pitchFamily="18" charset="0"/>
              </a:rPr>
              <a:t>Đồ</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dùng</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điện</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loại</a:t>
            </a:r>
            <a:r>
              <a:rPr lang="en-US" sz="2800" b="1" dirty="0">
                <a:solidFill>
                  <a:srgbClr val="336600"/>
                </a:solidFill>
                <a:latin typeface="Times New Roman" pitchFamily="18" charset="0"/>
                <a:cs typeface="Times New Roman" pitchFamily="18" charset="0"/>
              </a:rPr>
              <a:t> </a:t>
            </a:r>
            <a:r>
              <a:rPr lang="en-US" sz="2800" b="1" dirty="0" err="1">
                <a:solidFill>
                  <a:srgbClr val="336600"/>
                </a:solidFill>
                <a:latin typeface="Times New Roman" pitchFamily="18" charset="0"/>
                <a:cs typeface="Times New Roman" pitchFamily="18" charset="0"/>
              </a:rPr>
              <a:t>điện</a:t>
            </a:r>
            <a:r>
              <a:rPr lang="en-US" sz="2800" b="1" dirty="0">
                <a:solidFill>
                  <a:srgbClr val="336600"/>
                </a:solidFill>
                <a:latin typeface="Times New Roman" pitchFamily="18" charset="0"/>
                <a:cs typeface="Times New Roman" pitchFamily="18" charset="0"/>
              </a:rPr>
              <a:t> </a:t>
            </a:r>
            <a:r>
              <a:rPr lang="en-US" sz="2800" b="1">
                <a:solidFill>
                  <a:srgbClr val="336600"/>
                </a:solidFill>
                <a:latin typeface="Times New Roman" pitchFamily="18" charset="0"/>
                <a:cs typeface="Times New Roman" pitchFamily="18" charset="0"/>
              </a:rPr>
              <a:t>– </a:t>
            </a:r>
            <a:r>
              <a:rPr lang="en-US" sz="2800" b="1" smtClean="0">
                <a:solidFill>
                  <a:srgbClr val="336600"/>
                </a:solidFill>
                <a:latin typeface="Times New Roman" pitchFamily="18" charset="0"/>
                <a:cs typeface="Times New Roman" pitchFamily="18" charset="0"/>
              </a:rPr>
              <a:t>cơ</a:t>
            </a:r>
            <a:r>
              <a:rPr lang="en-US" sz="2800" b="1" dirty="0">
                <a:solidFill>
                  <a:srgbClr val="168836"/>
                </a:solidFill>
                <a:latin typeface="Times New Roman" pitchFamily="18" charset="0"/>
                <a:cs typeface="Times New Roman" pitchFamily="18" charset="0"/>
              </a:rPr>
              <a:t>:</a:t>
            </a:r>
            <a:r>
              <a:rPr lang="en-US" sz="280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spcBef>
                <a:spcPct val="50000"/>
              </a:spcBef>
            </a:pP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quay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xát</a:t>
            </a:r>
            <a:r>
              <a:rPr lang="en-US" sz="2800" dirty="0">
                <a:latin typeface="Times New Roman" pitchFamily="18" charset="0"/>
                <a:cs typeface="Times New Roman" pitchFamily="18" charset="0"/>
              </a:rPr>
              <a:t>.</a:t>
            </a:r>
          </a:p>
          <a:p>
            <a:pPr>
              <a:spcBef>
                <a:spcPct val="50000"/>
              </a:spcBef>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33238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randombar(horizontal)">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366">
                                            <p:txEl>
                                              <p:pRg st="0" end="0"/>
                                            </p:txEl>
                                          </p:spTgt>
                                        </p:tgtEl>
                                        <p:attrNameLst>
                                          <p:attrName>style.visibility</p:attrName>
                                        </p:attrNameLst>
                                      </p:cBhvr>
                                      <p:to>
                                        <p:strVal val="visible"/>
                                      </p:to>
                                    </p:set>
                                    <p:anim calcmode="discrete" valueType="clr">
                                      <p:cBhvr override="childStyle">
                                        <p:cTn id="12" dur="80"/>
                                        <p:tgtEl>
                                          <p:spTgt spid="15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36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5366">
                                            <p:txEl>
                                              <p:pRg st="1" end="1"/>
                                            </p:txEl>
                                          </p:spTgt>
                                        </p:tgtEl>
                                        <p:attrNameLst>
                                          <p:attrName>style.visibility</p:attrName>
                                        </p:attrNameLst>
                                      </p:cBhvr>
                                      <p:to>
                                        <p:strVal val="visible"/>
                                      </p:to>
                                    </p:set>
                                    <p:anim calcmode="discrete" valueType="clr">
                                      <p:cBhvr override="childStyle">
                                        <p:cTn id="19" dur="80"/>
                                        <p:tgtEl>
                                          <p:spTgt spid="1536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66">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5366">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5366">
                                            <p:txEl>
                                              <p:pRg st="2" end="2"/>
                                            </p:txEl>
                                          </p:spTgt>
                                        </p:tgtEl>
                                        <p:attrNameLst>
                                          <p:attrName>style.visibility</p:attrName>
                                        </p:attrNameLst>
                                      </p:cBhvr>
                                      <p:to>
                                        <p:strVal val="visible"/>
                                      </p:to>
                                    </p:set>
                                    <p:anim calcmode="discrete" valueType="clr">
                                      <p:cBhvr override="childStyle">
                                        <p:cTn id="26" dur="80"/>
                                        <p:tgtEl>
                                          <p:spTgt spid="1536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66">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5366">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5366">
                                            <p:txEl>
                                              <p:pRg st="3" end="3"/>
                                            </p:txEl>
                                          </p:spTgt>
                                        </p:tgtEl>
                                        <p:attrNameLst>
                                          <p:attrName>style.visibility</p:attrName>
                                        </p:attrNameLst>
                                      </p:cBhvr>
                                      <p:to>
                                        <p:strVal val="visible"/>
                                      </p:to>
                                    </p:set>
                                    <p:anim calcmode="discrete" valueType="clr">
                                      <p:cBhvr override="childStyle">
                                        <p:cTn id="33" dur="80"/>
                                        <p:tgtEl>
                                          <p:spTgt spid="1536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366">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5366">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5366">
                                            <p:txEl>
                                              <p:pRg st="4" end="4"/>
                                            </p:txEl>
                                          </p:spTgt>
                                        </p:tgtEl>
                                        <p:attrNameLst>
                                          <p:attrName>style.visibility</p:attrName>
                                        </p:attrNameLst>
                                      </p:cBhvr>
                                      <p:to>
                                        <p:strVal val="visible"/>
                                      </p:to>
                                    </p:set>
                                    <p:anim calcmode="discrete" valueType="clr">
                                      <p:cBhvr override="childStyle">
                                        <p:cTn id="40" dur="80"/>
                                        <p:tgtEl>
                                          <p:spTgt spid="1536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5366">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5366">
                                            <p:txEl>
                                              <p:pRg st="4" end="4"/>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5366">
                                            <p:txEl>
                                              <p:pRg st="5" end="5"/>
                                            </p:txEl>
                                          </p:spTgt>
                                        </p:tgtEl>
                                        <p:attrNameLst>
                                          <p:attrName>style.visibility</p:attrName>
                                        </p:attrNameLst>
                                      </p:cBhvr>
                                      <p:to>
                                        <p:strVal val="visible"/>
                                      </p:to>
                                    </p:set>
                                    <p:anim calcmode="discrete" valueType="clr">
                                      <p:cBhvr override="childStyle">
                                        <p:cTn id="47" dur="80"/>
                                        <p:tgtEl>
                                          <p:spTgt spid="1536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366">
                                            <p:txEl>
                                              <p:pRg st="5" end="5"/>
                                            </p:txEl>
                                          </p:spTgt>
                                        </p:tgtEl>
                                        <p:attrNameLst>
                                          <p:attrName>fillcolor</p:attrName>
                                        </p:attrNameLst>
                                      </p:cBhvr>
                                      <p:tavLst>
                                        <p:tav tm="0">
                                          <p:val>
                                            <p:clrVal>
                                              <a:schemeClr val="accent2"/>
                                            </p:clrVal>
                                          </p:val>
                                        </p:tav>
                                        <p:tav tm="50000">
                                          <p:val>
                                            <p:clrVal>
                                              <a:schemeClr val="hlink"/>
                                            </p:clrVal>
                                          </p:val>
                                        </p:tav>
                                      </p:tavLst>
                                    </p:anim>
                                    <p:set>
                                      <p:cBhvr>
                                        <p:cTn id="49" dur="80"/>
                                        <p:tgtEl>
                                          <p:spTgt spid="1536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9BE7BE39-F230-4817-B48B-D84FC400C76D}_22.png&quot;/&gt;&lt;left val=&quot;12&quot;/&gt;&lt;top val=&quot;72&quot;/&gt;&lt;width val=&quot;661&quot;/&gt;&lt;height val=&quot;52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1394</TotalTime>
  <Words>2131</Words>
  <Application>Microsoft Office PowerPoint</Application>
  <PresentationFormat>On-screen Show (4:3)</PresentationFormat>
  <Paragraphs>179</Paragraphs>
  <Slides>41</Slides>
  <Notes>3</Notes>
  <HiddenSlides>0</HiddenSlides>
  <MMClips>1</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1_Office Theme</vt:lpstr>
      <vt:lpstr>Default Design</vt:lpstr>
      <vt:lpstr>PowerPoint Presentation</vt:lpstr>
      <vt:lpstr>PowerPoint Presentation</vt:lpstr>
      <vt:lpstr>PowerPoint Presentation</vt:lpstr>
      <vt:lpstr>PowerPoint Presentation</vt:lpstr>
      <vt:lpstr>PowerPoint Presentation</vt:lpstr>
      <vt:lpstr>                                          THẢO LUẬN NHÓM   1. Đồ dùng điện giúp nâng cao tiện ích trong gia đình như thế nào?   2. Làm thế nào để lựa chọn, sử dụng đồ dùng điện trong gia đình an toàn, tiết kiệm điện và hiệu quả?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10: ĐỒ DÙNG ĐIỆN TRONG GIA ĐÌNH (t2)</vt:lpstr>
      <vt:lpstr>PowerPoint Presentation</vt:lpstr>
      <vt:lpstr> BÀI 10: ĐỒ DÙNG ĐIỆN TRONG GIA ĐÌNH (t2)</vt:lpstr>
      <vt:lpstr>PowerPoint Presentation</vt:lpstr>
      <vt:lpstr>PowerPoint Presentation</vt:lpstr>
      <vt:lpstr>Vận dụng</vt:lpstr>
      <vt:lpstr>Vận dụng</vt:lpstr>
      <vt:lpstr>PowerPoint Presentation</vt:lpstr>
      <vt:lpstr>KẾT NỐI NGHỀ NGHIỆP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THỰC HÀNH</dc:title>
  <dc:creator>mymy</dc:creator>
  <cp:lastModifiedBy>Admin</cp:lastModifiedBy>
  <cp:revision>234</cp:revision>
  <dcterms:created xsi:type="dcterms:W3CDTF">2013-08-28T08:21:51Z</dcterms:created>
  <dcterms:modified xsi:type="dcterms:W3CDTF">2024-02-29T04:58:00Z</dcterms:modified>
</cp:coreProperties>
</file>