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35" r:id="rId2"/>
    <p:sldId id="357" r:id="rId3"/>
    <p:sldId id="334" r:id="rId4"/>
    <p:sldId id="359" r:id="rId5"/>
    <p:sldId id="358" r:id="rId6"/>
    <p:sldId id="360" r:id="rId7"/>
    <p:sldId id="361" r:id="rId8"/>
    <p:sldId id="362" r:id="rId9"/>
    <p:sldId id="363" r:id="rId10"/>
    <p:sldId id="364" r:id="rId11"/>
    <p:sldId id="365" r:id="rId12"/>
    <p:sldId id="366" r:id="rId13"/>
    <p:sldId id="367" r:id="rId14"/>
    <p:sldId id="368" r:id="rId15"/>
    <p:sldId id="369" r:id="rId16"/>
    <p:sldId id="370" r:id="rId17"/>
    <p:sldId id="371" r:id="rId18"/>
    <p:sldId id="372" r:id="rId19"/>
    <p:sldId id="373" r:id="rId20"/>
    <p:sldId id="374" r:id="rId21"/>
    <p:sldId id="375" r:id="rId22"/>
    <p:sldId id="376" r:id="rId23"/>
    <p:sldId id="377" r:id="rId24"/>
    <p:sldId id="378" r:id="rId25"/>
    <p:sldId id="3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00FF"/>
    <a:srgbClr val="006600"/>
    <a:srgbClr val="0000CC"/>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varScale="1">
        <p:scale>
          <a:sx n="74" d="100"/>
          <a:sy n="74" d="100"/>
        </p:scale>
        <p:origin x="39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10/13/2024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6" name="Footer Placeholder 5">
            <a:extLst>
              <a:ext uri="{FF2B5EF4-FFF2-40B4-BE49-F238E27FC236}">
                <a16:creationId xmlns=""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8" name="Footer Placeholder 7">
            <a:extLst>
              <a:ext uri="{FF2B5EF4-FFF2-40B4-BE49-F238E27FC236}">
                <a16:creationId xmlns=""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4" name="Footer Placeholder 3">
            <a:extLst>
              <a:ext uri="{FF2B5EF4-FFF2-40B4-BE49-F238E27FC236}">
                <a16:creationId xmlns=""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3" name="Footer Placeholder 2">
            <a:extLst>
              <a:ext uri="{FF2B5EF4-FFF2-40B4-BE49-F238E27FC236}">
                <a16:creationId xmlns=""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6" name="Footer Placeholder 5">
            <a:extLst>
              <a:ext uri="{FF2B5EF4-FFF2-40B4-BE49-F238E27FC236}">
                <a16:creationId xmlns=""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10/13/2024</a:t>
            </a:fld>
            <a:endParaRPr lang="en-US"/>
          </a:p>
        </p:txBody>
      </p:sp>
      <p:sp>
        <p:nvSpPr>
          <p:cNvPr id="6" name="Footer Placeholder 5">
            <a:extLst>
              <a:ext uri="{FF2B5EF4-FFF2-40B4-BE49-F238E27FC236}">
                <a16:creationId xmlns=""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10/13/2024</a:t>
            </a:fld>
            <a:endParaRPr lang="en-US"/>
          </a:p>
        </p:txBody>
      </p:sp>
      <p:sp>
        <p:nvSpPr>
          <p:cNvPr id="5" name="Footer Placeholder 4">
            <a:extLst>
              <a:ext uri="{FF2B5EF4-FFF2-40B4-BE49-F238E27FC236}">
                <a16:creationId xmlns=""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channel/UCwgR1CGUCCHfRqGLd9cKMNA"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6062" y="1100859"/>
            <a:ext cx="12192000" cy="646331"/>
          </a:xfrm>
          <a:prstGeom prst="rect">
            <a:avLst/>
          </a:prstGeom>
          <a:noFill/>
        </p:spPr>
        <p:txBody>
          <a:bodyPr wrap="square" rtlCol="0">
            <a:spAutoFit/>
          </a:bodyPr>
          <a:lstStyle/>
          <a:p>
            <a:pPr algn="ctr"/>
            <a:r>
              <a:rPr lang="en-US" sz="3600" b="1" dirty="0" err="1" smtClean="0">
                <a:solidFill>
                  <a:srgbClr val="0000FF"/>
                </a:solidFill>
                <a:latin typeface="Times New Roman" pitchFamily="18" charset="0"/>
                <a:cs typeface="Times New Roman" pitchFamily="18" charset="0"/>
              </a:rPr>
              <a:t>BÀI</a:t>
            </a:r>
            <a:r>
              <a:rPr lang="en-US" sz="3600" b="1" dirty="0" smtClean="0">
                <a:solidFill>
                  <a:srgbClr val="0000FF"/>
                </a:solidFill>
                <a:latin typeface="Times New Roman" pitchFamily="18" charset="0"/>
                <a:cs typeface="Times New Roman" pitchFamily="18" charset="0"/>
              </a:rPr>
              <a:t> 8: ACID</a:t>
            </a:r>
            <a:endParaRPr lang="en-US" sz="4000" b="1" dirty="0">
              <a:solidFill>
                <a:srgbClr val="0000FF"/>
              </a:solidFill>
              <a:latin typeface="Times New Roman" pitchFamily="18" charset="0"/>
              <a:cs typeface="Times New Roman" pitchFamily="18" charset="0"/>
            </a:endParaRPr>
          </a:p>
        </p:txBody>
      </p:sp>
      <p:sp>
        <p:nvSpPr>
          <p:cNvPr id="3" name="TextBox 2"/>
          <p:cNvSpPr txBox="1"/>
          <p:nvPr/>
        </p:nvSpPr>
        <p:spPr>
          <a:xfrm>
            <a:off x="1252801" y="196795"/>
            <a:ext cx="10415458" cy="646331"/>
          </a:xfrm>
          <a:prstGeom prst="rect">
            <a:avLst/>
          </a:prstGeom>
          <a:noFill/>
        </p:spPr>
        <p:txBody>
          <a:bodyPr wrap="square" rtlCol="0">
            <a:spAutoFit/>
          </a:bodyPr>
          <a:lstStyle/>
          <a:p>
            <a:r>
              <a:rPr lang="en-US" sz="3600" b="1">
                <a:solidFill>
                  <a:srgbClr val="FF0000"/>
                </a:solidFill>
                <a:latin typeface="Times New Roman" panose="02020603050405020304" pitchFamily="18" charset="0"/>
                <a:cs typeface="Times New Roman" panose="02020603050405020304" pitchFamily="18" charset="0"/>
              </a:rPr>
              <a:t>Chủ đề 2: ACID – BASE – </a:t>
            </a:r>
            <a:r>
              <a:rPr lang="en-US" sz="3600" b="1" smtClean="0">
                <a:solidFill>
                  <a:srgbClr val="FF0000"/>
                </a:solidFill>
                <a:latin typeface="Times New Roman" panose="02020603050405020304" pitchFamily="18" charset="0"/>
                <a:cs typeface="Times New Roman" panose="02020603050405020304" pitchFamily="18" charset="0"/>
              </a:rPr>
              <a:t>pH </a:t>
            </a:r>
            <a:r>
              <a:rPr lang="en-US" sz="3600" b="1">
                <a:solidFill>
                  <a:srgbClr val="FF0000"/>
                </a:solidFill>
                <a:latin typeface="Times New Roman" panose="02020603050405020304" pitchFamily="18" charset="0"/>
                <a:cs typeface="Times New Roman" panose="02020603050405020304" pitchFamily="18" charset="0"/>
              </a:rPr>
              <a:t>– OXIDE – MUỐI</a:t>
            </a:r>
            <a:endParaRPr lang="en-US" sz="36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41272" y="0"/>
            <a:ext cx="7550727" cy="2246769"/>
          </a:xfrm>
          <a:prstGeom prst="rect">
            <a:avLst/>
          </a:prstGeom>
          <a:noFill/>
        </p:spPr>
        <p:txBody>
          <a:bodyPr wrap="square" rtlCol="0">
            <a:spAutoFit/>
          </a:bodyPr>
          <a:lstStyle/>
          <a:p>
            <a:pPr algn="just"/>
            <a:r>
              <a:rPr lang="en-US" sz="2800" i="1" dirty="0" smtClean="0">
                <a:solidFill>
                  <a:srgbClr val="FF00FF"/>
                </a:solidFill>
                <a:latin typeface="Times New Roman" pitchFamily="18" charset="0"/>
                <a:cs typeface="Times New Roman" pitchFamily="18" charset="0"/>
              </a:rPr>
              <a:t>* </a:t>
            </a:r>
            <a:r>
              <a:rPr lang="vi-VN" sz="2800" i="1" dirty="0" smtClean="0">
                <a:solidFill>
                  <a:srgbClr val="FF00FF"/>
                </a:solidFill>
                <a:latin typeface="Times New Roman" pitchFamily="18" charset="0"/>
                <a:cs typeface="Times New Roman" pitchFamily="18" charset="0"/>
              </a:rPr>
              <a:t>Chuẩn bị:</a:t>
            </a:r>
            <a:endParaRPr lang="vi-VN" sz="2800" dirty="0" smtClean="0">
              <a:solidFill>
                <a:srgbClr val="FF00FF"/>
              </a:solidFill>
              <a:latin typeface="Times New Roman" pitchFamily="18" charset="0"/>
              <a:cs typeface="Times New Roman" pitchFamily="18" charset="0"/>
            </a:endParaRPr>
          </a:p>
          <a:p>
            <a:pPr algn="just"/>
            <a:r>
              <a:rPr lang="vi-VN" sz="2800" dirty="0" smtClean="0">
                <a:solidFill>
                  <a:srgbClr val="FF00FF"/>
                </a:solidFill>
                <a:latin typeface="Times New Roman" pitchFamily="18" charset="0"/>
                <a:cs typeface="Times New Roman" pitchFamily="18" charset="0"/>
              </a:rPr>
              <a:t>- Dụng cụ: Ống nghiệm, ống hút nhỏ giọt, giá đỡ thí nghiệm.</a:t>
            </a:r>
          </a:p>
          <a:p>
            <a:pPr algn="just"/>
            <a:r>
              <a:rPr lang="vi-VN" sz="2800" dirty="0" smtClean="0">
                <a:solidFill>
                  <a:srgbClr val="FF00FF"/>
                </a:solidFill>
                <a:latin typeface="Times New Roman" pitchFamily="18" charset="0"/>
                <a:cs typeface="Times New Roman" pitchFamily="18" charset="0"/>
              </a:rPr>
              <a:t>- Hoá chất: Các dung dịch acid: HCl, HNO</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 H</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SO</a:t>
            </a:r>
            <a:r>
              <a:rPr lang="vi-VN" sz="2800" baseline="-25000" dirty="0" smtClean="0">
                <a:solidFill>
                  <a:srgbClr val="FF00FF"/>
                </a:solidFill>
                <a:latin typeface="Times New Roman" pitchFamily="18" charset="0"/>
                <a:cs typeface="Times New Roman" pitchFamily="18" charset="0"/>
              </a:rPr>
              <a:t>4</a:t>
            </a:r>
            <a:r>
              <a:rPr lang="vi-VN" sz="2800" dirty="0" smtClean="0">
                <a:solidFill>
                  <a:srgbClr val="FF00FF"/>
                </a:solidFill>
                <a:latin typeface="Times New Roman" pitchFamily="18" charset="0"/>
                <a:cs typeface="Times New Roman" pitchFamily="18" charset="0"/>
              </a:rPr>
              <a:t>; giấy quỳ tím; nước cất.</a:t>
            </a:r>
            <a:endParaRPr lang="vi-VN" sz="2800" dirty="0">
              <a:solidFill>
                <a:srgbClr val="FF00FF"/>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srcRect/>
          <a:stretch>
            <a:fillRect/>
          </a:stretch>
        </p:blipFill>
        <p:spPr bwMode="auto">
          <a:xfrm>
            <a:off x="0" y="-1"/>
            <a:ext cx="4612247" cy="6858001"/>
          </a:xfrm>
          <a:prstGeom prst="rect">
            <a:avLst/>
          </a:prstGeom>
          <a:noFill/>
          <a:ln w="9525">
            <a:noFill/>
            <a:miter lim="800000"/>
            <a:headEnd/>
            <a:tailEnd/>
          </a:ln>
          <a:effectLst/>
        </p:spPr>
      </p:pic>
      <p:sp>
        <p:nvSpPr>
          <p:cNvPr id="8" name="TextBox 7"/>
          <p:cNvSpPr txBox="1"/>
          <p:nvPr/>
        </p:nvSpPr>
        <p:spPr>
          <a:xfrm>
            <a:off x="4475018" y="2258280"/>
            <a:ext cx="7716982" cy="3970318"/>
          </a:xfrm>
          <a:prstGeom prst="rect">
            <a:avLst/>
          </a:prstGeom>
          <a:noFill/>
        </p:spPr>
        <p:txBody>
          <a:bodyPr wrap="square" rtlCol="0">
            <a:spAutoFit/>
          </a:bodyPr>
          <a:lstStyle/>
          <a:p>
            <a:pPr algn="just"/>
            <a:r>
              <a:rPr lang="en-US" sz="2800" i="1" dirty="0" smtClean="0">
                <a:solidFill>
                  <a:srgbClr val="FF00FF"/>
                </a:solidFill>
                <a:latin typeface="Times New Roman" pitchFamily="18" charset="0"/>
                <a:cs typeface="Times New Roman" pitchFamily="18" charset="0"/>
              </a:rPr>
              <a:t>* </a:t>
            </a:r>
            <a:r>
              <a:rPr lang="vi-VN" sz="2800" i="1" dirty="0" smtClean="0">
                <a:solidFill>
                  <a:srgbClr val="FF00FF"/>
                </a:solidFill>
                <a:latin typeface="Times New Roman" pitchFamily="18" charset="0"/>
                <a:cs typeface="Times New Roman" pitchFamily="18" charset="0"/>
              </a:rPr>
              <a:t>Tiến hành:</a:t>
            </a:r>
            <a:endParaRPr lang="vi-VN" sz="2800" dirty="0" smtClean="0">
              <a:solidFill>
                <a:srgbClr val="FF00FF"/>
              </a:solidFill>
              <a:latin typeface="Times New Roman" pitchFamily="18" charset="0"/>
              <a:cs typeface="Times New Roman" pitchFamily="18" charset="0"/>
            </a:endParaRPr>
          </a:p>
          <a:p>
            <a:pPr algn="just"/>
            <a:r>
              <a:rPr lang="vi-VN" sz="2800" i="1" dirty="0" smtClean="0">
                <a:solidFill>
                  <a:srgbClr val="FF00FF"/>
                </a:solidFill>
                <a:latin typeface="Times New Roman" pitchFamily="18" charset="0"/>
                <a:cs typeface="Times New Roman" pitchFamily="18" charset="0"/>
              </a:rPr>
              <a:t>­</a:t>
            </a:r>
            <a:r>
              <a:rPr lang="en-US" sz="2800" i="1"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Lấy 4 ống nghiệm, đánh số từ 1 đến 4.</a:t>
            </a:r>
          </a:p>
          <a:p>
            <a:pPr algn="just"/>
            <a:r>
              <a:rPr lang="vi-VN" sz="2800" dirty="0" smtClean="0">
                <a:solidFill>
                  <a:srgbClr val="FF00FF"/>
                </a:solidFill>
                <a:latin typeface="Times New Roman" pitchFamily="18" charset="0"/>
                <a:cs typeface="Times New Roman" pitchFamily="18" charset="0"/>
              </a:rPr>
              <a:t>- Cho vào ống nghiệm 1 khoảng 2 mL dung dịch HCl, ống nghiệm 2 khoảng 2 mL dung dịch HNO</a:t>
            </a:r>
            <a:r>
              <a:rPr lang="vi-VN" sz="2800" baseline="-25000" dirty="0" smtClean="0">
                <a:solidFill>
                  <a:srgbClr val="FF00FF"/>
                </a:solidFill>
                <a:latin typeface="Times New Roman" pitchFamily="18" charset="0"/>
                <a:cs typeface="Times New Roman" pitchFamily="18" charset="0"/>
              </a:rPr>
              <a:t>3</a:t>
            </a:r>
            <a:r>
              <a:rPr lang="vi-VN" sz="2800" dirty="0" smtClean="0">
                <a:solidFill>
                  <a:srgbClr val="FF00FF"/>
                </a:solidFill>
                <a:latin typeface="Times New Roman" pitchFamily="18" charset="0"/>
                <a:cs typeface="Times New Roman" pitchFamily="18" charset="0"/>
              </a:rPr>
              <a:t>, ống nghiệm 3 khoảng 2 mL dung dịch H</a:t>
            </a:r>
            <a:r>
              <a:rPr lang="vi-VN" sz="2800" baseline="-25000" dirty="0" smtClean="0">
                <a:solidFill>
                  <a:srgbClr val="FF00FF"/>
                </a:solidFill>
                <a:latin typeface="Times New Roman" pitchFamily="18" charset="0"/>
                <a:cs typeface="Times New Roman" pitchFamily="18" charset="0"/>
              </a:rPr>
              <a:t>2</a:t>
            </a:r>
            <a:r>
              <a:rPr lang="vi-VN" sz="2800" dirty="0" smtClean="0">
                <a:solidFill>
                  <a:srgbClr val="FF00FF"/>
                </a:solidFill>
                <a:latin typeface="Times New Roman" pitchFamily="18" charset="0"/>
                <a:cs typeface="Times New Roman" pitchFamily="18" charset="0"/>
              </a:rPr>
              <a:t>SO</a:t>
            </a:r>
            <a:r>
              <a:rPr lang="vi-VN" sz="2800" baseline="-25000" dirty="0" smtClean="0">
                <a:solidFill>
                  <a:srgbClr val="FF00FF"/>
                </a:solidFill>
                <a:latin typeface="Times New Roman" pitchFamily="18" charset="0"/>
                <a:cs typeface="Times New Roman" pitchFamily="18" charset="0"/>
              </a:rPr>
              <a:t>4</a:t>
            </a:r>
            <a:r>
              <a:rPr lang="vi-VN" sz="2800" dirty="0" smtClean="0">
                <a:solidFill>
                  <a:srgbClr val="FF00FF"/>
                </a:solidFill>
                <a:latin typeface="Times New Roman" pitchFamily="18" charset="0"/>
                <a:cs typeface="Times New Roman" pitchFamily="18" charset="0"/>
              </a:rPr>
              <a:t>, ống nghiệm 4 khoảng 2 mL nước cất.</a:t>
            </a:r>
          </a:p>
          <a:p>
            <a:pPr algn="just"/>
            <a:r>
              <a:rPr lang="vi-VN" sz="2800" dirty="0" smtClean="0">
                <a:solidFill>
                  <a:srgbClr val="FF00FF"/>
                </a:solidFill>
                <a:latin typeface="Times New Roman" pitchFamily="18" charset="0"/>
                <a:cs typeface="Times New Roman" pitchFamily="18" charset="0"/>
              </a:rPr>
              <a:t>- Sau đó cho lần lượt vào mỗi ống nghiệm 1 mẩu quỳ tím. Quan sát sự đổi màu của quỳ tím và rút ra nhận xét.</a:t>
            </a:r>
            <a:endParaRPr lang="en-US" sz="28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ox(in)">
                                      <p:cBhvr>
                                        <p:cTn id="7" dur="1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41273" y="2286000"/>
            <a:ext cx="7550727" cy="954107"/>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Trường hợp b) nước chanh sẽ làm quỳ tím chuyển sang màu đỏ do nước chanh chứa nhiều acid citric.</a:t>
            </a:r>
            <a:endParaRPr lang="vi-VN" sz="2800" dirty="0">
              <a:solidFill>
                <a:srgbClr val="FF00FF"/>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0" y="983705"/>
            <a:ext cx="4336132" cy="4585856"/>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strVal val="#ppt_w+.3"/>
                                          </p:val>
                                        </p:tav>
                                        <p:tav tm="100000">
                                          <p:val>
                                            <p:strVal val="#ppt_w"/>
                                          </p:val>
                                        </p:tav>
                                      </p:tavLst>
                                    </p:anim>
                                    <p:anim calcmode="lin" valueType="num">
                                      <p:cBhvr>
                                        <p:cTn id="8" dur="1000" fill="hold"/>
                                        <p:tgtEl>
                                          <p:spTgt spid="5122"/>
                                        </p:tgtEl>
                                        <p:attrNameLst>
                                          <p:attrName>ppt_h</p:attrName>
                                        </p:attrNameLst>
                                      </p:cBhvr>
                                      <p:tavLst>
                                        <p:tav tm="0">
                                          <p:val>
                                            <p:strVal val="#ppt_h"/>
                                          </p:val>
                                        </p:tav>
                                        <p:tav tm="100000">
                                          <p:val>
                                            <p:strVal val="#ppt_h"/>
                                          </p:val>
                                        </p:tav>
                                      </p:tavLst>
                                    </p:anim>
                                    <p:animEffect transition="in" filter="fade">
                                      <p:cBhvr>
                                        <p:cTn id="9" dur="1000"/>
                                        <p:tgtEl>
                                          <p:spTgt spid="512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slide(fromBottom)">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Box 29"/>
          <p:cNvSpPr txBox="1"/>
          <p:nvPr/>
        </p:nvSpPr>
        <p:spPr>
          <a:xfrm>
            <a:off x="0" y="691401"/>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là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những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hợp</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phân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nguyên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hydrogen </a:t>
            </a:r>
            <a:r>
              <a:rPr lang="en-US" sz="2800" dirty="0" err="1" smtClean="0">
                <a:solidFill>
                  <a:srgbClr val="0000FF"/>
                </a:solidFill>
                <a:latin typeface="Times New Roman" panose="02020603050405020304" pitchFamily="18" charset="0"/>
                <a:cs typeface="Times New Roman" panose="02020603050405020304" pitchFamily="18" charset="0"/>
              </a:rPr>
              <a:t>liên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kết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Khi</a:t>
            </a:r>
            <a:r>
              <a:rPr lang="en-US" sz="2800" dirty="0" smtClean="0">
                <a:solidFill>
                  <a:srgbClr val="0000FF"/>
                </a:solidFill>
                <a:latin typeface="Times New Roman" panose="02020603050405020304" pitchFamily="18" charset="0"/>
                <a:cs typeface="Times New Roman" panose="02020603050405020304" pitchFamily="18" charset="0"/>
              </a:rPr>
              <a:t> tan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nước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0" y="1578097"/>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theo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sơ</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đồ</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sau</a:t>
            </a:r>
            <a:r>
              <a:rPr lang="en-US" sz="2800" dirty="0" smtClean="0">
                <a:solidFill>
                  <a:srgbClr val="0000FF"/>
                </a:solidFill>
                <a:latin typeface="Times New Roman" panose="02020603050405020304" pitchFamily="18" charset="0"/>
                <a:cs typeface="Times New Roman" panose="02020603050405020304" pitchFamily="18" charset="0"/>
              </a:rPr>
              <a:t>:</a:t>
            </a:r>
          </a:p>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ion </a:t>
            </a:r>
            <a:r>
              <a:rPr lang="en-US" sz="2800" dirty="0" err="1" smtClean="0">
                <a:solidFill>
                  <a:srgbClr val="0000FF"/>
                </a:solidFill>
                <a:latin typeface="Times New Roman" panose="02020603050405020304" pitchFamily="18" charset="0"/>
                <a:cs typeface="Times New Roman" panose="02020603050405020304" pitchFamily="18" charset="0"/>
              </a:rPr>
              <a:t>âm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18" name="TextBox 17"/>
          <p:cNvSpPr txBox="1"/>
          <p:nvPr/>
        </p:nvSpPr>
        <p:spPr>
          <a:xfrm>
            <a:off x="0" y="242321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1: 	</a:t>
            </a:r>
            <a:r>
              <a:rPr lang="en-US" sz="2800" dirty="0" err="1" smtClean="0">
                <a:solidFill>
                  <a:srgbClr val="0000FF"/>
                </a:solidFill>
                <a:latin typeface="Times New Roman" panose="02020603050405020304" pitchFamily="18" charset="0"/>
                <a:cs typeface="Times New Roman" panose="02020603050405020304" pitchFamily="18" charset="0"/>
              </a:rPr>
              <a:t>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Cl</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0" y="294968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Hydrochloric acid 		ion hydrogen	ion chloride</a:t>
            </a:r>
          </a:p>
        </p:txBody>
      </p:sp>
      <p:sp>
        <p:nvSpPr>
          <p:cNvPr id="21" name="TextBox 20"/>
          <p:cNvSpPr txBox="1"/>
          <p:nvPr/>
        </p:nvSpPr>
        <p:spPr>
          <a:xfrm>
            <a:off x="-5" y="3420770"/>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2: 	</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25000" dirty="0" err="1" smtClean="0">
                <a:solidFill>
                  <a:srgbClr val="0000FF"/>
                </a:solidFill>
                <a:latin typeface="Times New Roman" panose="02020603050405020304" pitchFamily="18" charset="0"/>
                <a:cs typeface="Times New Roman" panose="02020603050405020304" pitchFamily="18" charset="0"/>
              </a:rPr>
              <a:t>2</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baseline="30000" dirty="0" err="1" smtClean="0">
                <a:solidFill>
                  <a:srgbClr val="0000FF"/>
                </a:solidFill>
                <a:latin typeface="Times New Roman" panose="02020603050405020304" pitchFamily="18" charset="0"/>
                <a:cs typeface="Times New Roman" panose="02020603050405020304" pitchFamily="18" charset="0"/>
              </a:rPr>
              <a:t>2</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5" y="3947242"/>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Sulfuric acid 	ion hydrogen	ion sulfate</a:t>
            </a:r>
          </a:p>
        </p:txBody>
      </p:sp>
      <p:sp>
        <p:nvSpPr>
          <p:cNvPr id="23" name="TextBox 22"/>
          <p:cNvSpPr txBox="1"/>
          <p:nvPr/>
        </p:nvSpPr>
        <p:spPr>
          <a:xfrm>
            <a:off x="0" y="440044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24" name="TextBox 23"/>
          <p:cNvSpPr txBox="1"/>
          <p:nvPr/>
        </p:nvSpPr>
        <p:spPr>
          <a:xfrm>
            <a:off x="0" y="4788368"/>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Làm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màu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chỉ</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thị</a:t>
            </a:r>
            <a:endParaRPr lang="en-US" sz="24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5180263"/>
            <a:ext cx="12192000" cy="523220"/>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chuyển</a:t>
            </a:r>
            <a:r>
              <a:rPr lang="en-US" sz="2800" dirty="0" smtClean="0">
                <a:solidFill>
                  <a:srgbClr val="0000FF"/>
                </a:solidFill>
                <a:latin typeface="Times New Roman" panose="02020603050405020304" pitchFamily="18" charset="0"/>
                <a:cs typeface="Times New Roman" panose="02020603050405020304" pitchFamily="18" charset="0"/>
              </a:rPr>
              <a:t> sang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đỏ</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6" name="TextBox 25"/>
          <p:cNvSpPr txBox="1"/>
          <p:nvPr/>
        </p:nvSpPr>
        <p:spPr>
          <a:xfrm>
            <a:off x="-5" y="5554343"/>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dùng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chỉ</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thị</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để</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nhận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27" name="TextBox 26"/>
          <p:cNvSpPr txBox="1"/>
          <p:nvPr/>
        </p:nvSpPr>
        <p:spPr>
          <a:xfrm>
            <a:off x="0" y="6035277"/>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2. </a:t>
            </a:r>
            <a:r>
              <a:rPr lang="en-US" sz="2400" b="1" dirty="0" err="1" smtClean="0">
                <a:solidFill>
                  <a:srgbClr val="0000FF"/>
                </a:solidFill>
                <a:latin typeface="Times New Roman" pitchFamily="18" charset="0"/>
                <a:cs typeface="Times New Roman" pitchFamily="18" charset="0"/>
              </a:rPr>
              <a:t>Tác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với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kim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loại</a:t>
            </a:r>
            <a:endParaRPr lang="en-US" sz="24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1892" y="4405745"/>
            <a:ext cx="10681854"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Viên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kẽm</a:t>
            </a:r>
            <a:r>
              <a:rPr lang="en-US" sz="2800" dirty="0" smtClean="0">
                <a:solidFill>
                  <a:srgbClr val="FF00FF"/>
                </a:solidFill>
                <a:latin typeface="Times New Roman" pitchFamily="18" charset="0"/>
                <a:cs typeface="Times New Roman" pitchFamily="18" charset="0"/>
              </a:rPr>
              <a:t> tan </a:t>
            </a:r>
            <a:r>
              <a:rPr lang="en-US" sz="2800" dirty="0" err="1" smtClean="0">
                <a:solidFill>
                  <a:srgbClr val="FF00FF"/>
                </a:solidFill>
                <a:latin typeface="Times New Roman" pitchFamily="18" charset="0"/>
                <a:cs typeface="Times New Roman" pitchFamily="18" charset="0"/>
              </a:rPr>
              <a:t>dần</a:t>
            </a:r>
            <a:r>
              <a:rPr lang="en-US" sz="2800" dirty="0" smtClean="0">
                <a:solidFill>
                  <a:srgbClr val="FF00FF"/>
                </a:solidFill>
                <a:latin typeface="Times New Roman" pitchFamily="18" charset="0"/>
                <a:cs typeface="Times New Roman" pitchFamily="18" charset="0"/>
              </a:rPr>
              <a:t>; dung </a:t>
            </a:r>
            <a:r>
              <a:rPr lang="en-US" sz="2800" dirty="0" err="1" smtClean="0">
                <a:solidFill>
                  <a:srgbClr val="FF00FF"/>
                </a:solidFill>
                <a:latin typeface="Times New Roman" pitchFamily="18" charset="0"/>
                <a:cs typeface="Times New Roman" pitchFamily="18" charset="0"/>
              </a:rPr>
              <a:t>dịch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sủi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bọt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thoát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dung </a:t>
            </a:r>
            <a:r>
              <a:rPr lang="en-US" sz="2800" dirty="0" err="1" smtClean="0">
                <a:solidFill>
                  <a:srgbClr val="FF00FF"/>
                </a:solidFill>
                <a:latin typeface="Times New Roman" pitchFamily="18" charset="0"/>
                <a:cs typeface="Times New Roman" pitchFamily="18" charset="0"/>
              </a:rPr>
              <a:t>dịch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sau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phản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ứng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không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màu</a:t>
            </a:r>
            <a:r>
              <a:rPr lang="en-US" sz="2800" dirty="0" smtClean="0">
                <a:solidFill>
                  <a:srgbClr val="FF00FF"/>
                </a:solidFill>
                <a:latin typeface="Times New Roman" pitchFamily="18" charset="0"/>
                <a:cs typeface="Times New Roman" pitchFamily="18" charset="0"/>
              </a:rPr>
              <a:t>.</a:t>
            </a:r>
            <a:endParaRPr lang="vi-VN" sz="2800" dirty="0">
              <a:solidFill>
                <a:srgbClr val="FF00FF"/>
              </a:solidFill>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568055" y="0"/>
            <a:ext cx="10870168" cy="4475018"/>
          </a:xfrm>
          <a:prstGeom prst="rect">
            <a:avLst/>
          </a:prstGeom>
          <a:noFill/>
          <a:ln w="9525">
            <a:noFill/>
            <a:miter lim="800000"/>
            <a:headEnd/>
            <a:tailEnd/>
          </a:ln>
          <a:effectLst/>
        </p:spPr>
      </p:pic>
      <p:cxnSp>
        <p:nvCxnSpPr>
          <p:cNvPr id="6" name="Straight Connector 5"/>
          <p:cNvCxnSpPr/>
          <p:nvPr/>
        </p:nvCxnSpPr>
        <p:spPr>
          <a:xfrm>
            <a:off x="1233055" y="3810000"/>
            <a:ext cx="2909454"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33053" y="4225636"/>
            <a:ext cx="8174182"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92728" y="5292437"/>
            <a:ext cx="10681854" cy="523220"/>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Viên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kẽm</a:t>
            </a:r>
            <a:r>
              <a:rPr lang="en-US" sz="2800" dirty="0" smtClean="0">
                <a:solidFill>
                  <a:srgbClr val="FF00FF"/>
                </a:solidFill>
                <a:latin typeface="Times New Roman" pitchFamily="18" charset="0"/>
                <a:cs typeface="Times New Roman" pitchFamily="18" charset="0"/>
              </a:rPr>
              <a:t> tan </a:t>
            </a:r>
            <a:r>
              <a:rPr lang="en-US" sz="2800" dirty="0" err="1" smtClean="0">
                <a:solidFill>
                  <a:srgbClr val="FF00FF"/>
                </a:solidFill>
                <a:latin typeface="Times New Roman" pitchFamily="18" charset="0"/>
                <a:cs typeface="Times New Roman" pitchFamily="18" charset="0"/>
              </a:rPr>
              <a:t>dần</a:t>
            </a:r>
            <a:r>
              <a:rPr lang="en-US" sz="2800" dirty="0" smtClean="0">
                <a:solidFill>
                  <a:srgbClr val="FF00FF"/>
                </a:solidFill>
                <a:latin typeface="Times New Roman" pitchFamily="18" charset="0"/>
                <a:cs typeface="Times New Roman" pitchFamily="18" charset="0"/>
              </a:rPr>
              <a:t>; dung </a:t>
            </a:r>
            <a:r>
              <a:rPr lang="en-US" sz="2800" dirty="0" err="1" smtClean="0">
                <a:solidFill>
                  <a:srgbClr val="FF00FF"/>
                </a:solidFill>
                <a:latin typeface="Times New Roman" pitchFamily="18" charset="0"/>
                <a:cs typeface="Times New Roman" pitchFamily="18" charset="0"/>
              </a:rPr>
              <a:t>dịch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sủi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bọt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thoát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a:t>
            </a:r>
            <a:endParaRPr lang="vi-VN" sz="2800" dirty="0">
              <a:solidFill>
                <a:srgbClr val="FF00FF"/>
              </a:solidFill>
              <a:latin typeface="Times New Roman" pitchFamily="18" charset="0"/>
              <a:cs typeface="Times New Roman" pitchFamily="18" charset="0"/>
            </a:endParaRPr>
          </a:p>
        </p:txBody>
      </p:sp>
      <p:sp>
        <p:nvSpPr>
          <p:cNvPr id="10" name="TextBox 9"/>
          <p:cNvSpPr txBox="1"/>
          <p:nvPr/>
        </p:nvSpPr>
        <p:spPr>
          <a:xfrm>
            <a:off x="651164" y="5666507"/>
            <a:ext cx="10681854" cy="523220"/>
          </a:xfrm>
          <a:prstGeom prst="rect">
            <a:avLst/>
          </a:prstGeom>
          <a:noFill/>
        </p:spPr>
        <p:txBody>
          <a:bodyPr wrap="square" rtlCol="0">
            <a:spAutoFit/>
          </a:bodyPr>
          <a:lstStyle/>
          <a:p>
            <a:pPr algn="just"/>
            <a:r>
              <a:rPr lang="en-US" sz="2800" dirty="0" smtClean="0">
                <a:solidFill>
                  <a:srgbClr val="FF0000"/>
                </a:solidFill>
                <a:latin typeface="Times New Roman" pitchFamily="18" charset="0"/>
                <a:cs typeface="Times New Roman" pitchFamily="18" charset="0"/>
                <a:sym typeface="Wingdings"/>
              </a:rPr>
              <a:t> Theo </a:t>
            </a:r>
            <a:r>
              <a:rPr lang="en-US" sz="2800" dirty="0" err="1" smtClean="0">
                <a:solidFill>
                  <a:srgbClr val="FF0000"/>
                </a:solidFill>
                <a:latin typeface="Times New Roman" pitchFamily="18" charset="0"/>
                <a:cs typeface="Times New Roman" pitchFamily="18" charset="0"/>
                <a:sym typeface="Wingdings"/>
              </a:rPr>
              <a:t>em</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chất</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khí</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thoát</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ra</a:t>
            </a:r>
            <a:r>
              <a:rPr lang="en-US" sz="2800" dirty="0" smtClean="0">
                <a:solidFill>
                  <a:srgbClr val="FF0000"/>
                </a:solidFill>
                <a:latin typeface="Times New Roman" pitchFamily="18" charset="0"/>
                <a:cs typeface="Times New Roman" pitchFamily="18" charset="0"/>
                <a:sym typeface="Wingdings"/>
              </a:rPr>
              <a:t> ở </a:t>
            </a:r>
            <a:r>
              <a:rPr lang="en-US" sz="2800" dirty="0" err="1" smtClean="0">
                <a:solidFill>
                  <a:srgbClr val="FF0000"/>
                </a:solidFill>
                <a:latin typeface="Times New Roman" pitchFamily="18" charset="0"/>
                <a:cs typeface="Times New Roman" pitchFamily="18" charset="0"/>
                <a:sym typeface="Wingdings"/>
              </a:rPr>
              <a:t>thí</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nghiệm</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trên</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là</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khí</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gì</a:t>
            </a:r>
            <a:r>
              <a:rPr lang="en-US" sz="2800" dirty="0" smtClean="0">
                <a:solidFill>
                  <a:srgbClr val="FF0000"/>
                </a:solidFill>
                <a:latin typeface="Times New Roman" pitchFamily="18" charset="0"/>
                <a:cs typeface="Times New Roman" pitchFamily="18" charset="0"/>
                <a:sym typeface="Wingdings"/>
              </a:rPr>
              <a:t>?</a:t>
            </a:r>
            <a:endParaRPr lang="vi-VN" sz="2800" dirty="0">
              <a:solidFill>
                <a:srgbClr val="FF0000"/>
              </a:solidFill>
              <a:latin typeface="Times New Roman" pitchFamily="18" charset="0"/>
              <a:cs typeface="Times New Roman" pitchFamily="18" charset="0"/>
            </a:endParaRPr>
          </a:p>
        </p:txBody>
      </p:sp>
      <p:sp>
        <p:nvSpPr>
          <p:cNvPr id="11" name="TextBox 10"/>
          <p:cNvSpPr txBox="1"/>
          <p:nvPr/>
        </p:nvSpPr>
        <p:spPr>
          <a:xfrm>
            <a:off x="678877" y="6123710"/>
            <a:ext cx="10681854" cy="523220"/>
          </a:xfrm>
          <a:prstGeom prst="rect">
            <a:avLst/>
          </a:prstGeom>
          <a:noFill/>
        </p:spPr>
        <p:txBody>
          <a:bodyPr wrap="square" rtlCol="0">
            <a:spAutoFit/>
          </a:bodyPr>
          <a:lstStyle/>
          <a:p>
            <a:pPr algn="just"/>
            <a:r>
              <a:rPr lang="en-US" sz="2800" dirty="0" smtClean="0">
                <a:solidFill>
                  <a:srgbClr val="FF0000"/>
                </a:solidFill>
                <a:latin typeface="Times New Roman" pitchFamily="18" charset="0"/>
                <a:cs typeface="Times New Roman" pitchFamily="18" charset="0"/>
                <a:sym typeface="Wingdings"/>
              </a:rPr>
              <a:t> Dung </a:t>
            </a:r>
            <a:r>
              <a:rPr lang="en-US" sz="2800" dirty="0" err="1" smtClean="0">
                <a:solidFill>
                  <a:srgbClr val="FF0000"/>
                </a:solidFill>
                <a:latin typeface="Times New Roman" pitchFamily="18" charset="0"/>
                <a:cs typeface="Times New Roman" pitchFamily="18" charset="0"/>
                <a:sym typeface="Wingdings"/>
              </a:rPr>
              <a:t>dịch</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không</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màu</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còn</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lại</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trong</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ống</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nghiệm</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là</a:t>
            </a:r>
            <a:r>
              <a:rPr lang="en-US" sz="2800" dirty="0" smtClean="0">
                <a:solidFill>
                  <a:srgbClr val="FF0000"/>
                </a:solidFill>
                <a:latin typeface="Times New Roman" pitchFamily="18" charset="0"/>
                <a:cs typeface="Times New Roman" pitchFamily="18" charset="0"/>
                <a:sym typeface="Wingdings"/>
              </a:rPr>
              <a:t> dung </a:t>
            </a:r>
            <a:r>
              <a:rPr lang="en-US" sz="2800" dirty="0" err="1" smtClean="0">
                <a:solidFill>
                  <a:srgbClr val="FF0000"/>
                </a:solidFill>
                <a:latin typeface="Times New Roman" pitchFamily="18" charset="0"/>
                <a:cs typeface="Times New Roman" pitchFamily="18" charset="0"/>
                <a:sym typeface="Wingdings"/>
              </a:rPr>
              <a:t>dịch</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nào</a:t>
            </a:r>
            <a:r>
              <a:rPr lang="en-US" sz="2800" dirty="0" smtClean="0">
                <a:solidFill>
                  <a:srgbClr val="FF0000"/>
                </a:solidFill>
                <a:latin typeface="Times New Roman" pitchFamily="18" charset="0"/>
                <a:cs typeface="Times New Roman" pitchFamily="18" charset="0"/>
                <a:sym typeface="Wingdings"/>
              </a:rPr>
              <a:t>?</a:t>
            </a:r>
            <a:endParaRPr lang="vi-VN" sz="2800" dirty="0">
              <a:solidFill>
                <a:srgbClr val="FF0000"/>
              </a:solidFill>
              <a:latin typeface="Times New Roman" pitchFamily="18" charset="0"/>
              <a:cs typeface="Times New Roman" pitchFamily="18" charset="0"/>
            </a:endParaRPr>
          </a:p>
        </p:txBody>
      </p:sp>
      <p:sp>
        <p:nvSpPr>
          <p:cNvPr id="12" name="TextBox 11"/>
          <p:cNvSpPr txBox="1"/>
          <p:nvPr/>
        </p:nvSpPr>
        <p:spPr>
          <a:xfrm>
            <a:off x="3103413" y="734293"/>
            <a:ext cx="8063345" cy="523220"/>
          </a:xfrm>
          <a:prstGeom prst="rect">
            <a:avLst/>
          </a:prstGeom>
          <a:noFill/>
        </p:spPr>
        <p:txBody>
          <a:bodyPr wrap="square" rtlCol="0">
            <a:spAutoFit/>
          </a:bodyPr>
          <a:lstStyle/>
          <a:p>
            <a:pPr algn="just"/>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Hãy</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viết</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phương</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trình</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hóa</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học</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cho</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thí</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nghiệm</a:t>
            </a:r>
            <a:r>
              <a:rPr lang="en-US" sz="2800" dirty="0" smtClean="0">
                <a:solidFill>
                  <a:srgbClr val="FF0000"/>
                </a:solidFill>
                <a:latin typeface="Times New Roman" pitchFamily="18" charset="0"/>
                <a:cs typeface="Times New Roman" pitchFamily="18" charset="0"/>
                <a:sym typeface="Wingdings"/>
              </a:rPr>
              <a:t> </a:t>
            </a:r>
            <a:r>
              <a:rPr lang="en-US" sz="2800" dirty="0" err="1" smtClean="0">
                <a:solidFill>
                  <a:srgbClr val="FF0000"/>
                </a:solidFill>
                <a:latin typeface="Times New Roman" pitchFamily="18" charset="0"/>
                <a:cs typeface="Times New Roman" pitchFamily="18" charset="0"/>
                <a:sym typeface="Wingdings"/>
              </a:rPr>
              <a:t>trên</a:t>
            </a:r>
            <a:r>
              <a:rPr lang="en-US" sz="2800" dirty="0" smtClean="0">
                <a:solidFill>
                  <a:srgbClr val="FF0000"/>
                </a:solidFill>
                <a:latin typeface="Times New Roman" pitchFamily="18" charset="0"/>
                <a:cs typeface="Times New Roman" pitchFamily="18" charset="0"/>
                <a:sym typeface="Wingdings"/>
              </a:rPr>
              <a:t>?</a:t>
            </a:r>
            <a:endParaRPr lang="vi-VN"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Scale>
                                      <p:cBhvr>
                                        <p:cTn id="7" dur="1000" decel="50000" fill="hold">
                                          <p:stCondLst>
                                            <p:cond delay="0"/>
                                          </p:stCondLst>
                                        </p:cTn>
                                        <p:tgtEl>
                                          <p:spTgt spid="614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146"/>
                                        </p:tgtEl>
                                        <p:attrNameLst>
                                          <p:attrName>ppt_x</p:attrName>
                                          <p:attrName>ppt_y</p:attrName>
                                        </p:attrNameLst>
                                      </p:cBhvr>
                                    </p:animMotion>
                                    <p:animEffect transition="in" filter="fade">
                                      <p:cBhvr>
                                        <p:cTn id="9" dur="1000"/>
                                        <p:tgtEl>
                                          <p:spTgt spid="6146"/>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Right)">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lide(fromBottom)">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strips(downRight)">
                                      <p:cBhvr>
                                        <p:cTn id="24" dur="1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slide(fromBottom)">
                                      <p:cBhvr>
                                        <p:cTn id="29" dur="1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lide(fromBottom)">
                                      <p:cBhvr>
                                        <p:cTn id="34" dur="1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lide(fromBottom)">
                                      <p:cBhvr>
                                        <p:cTn id="39" dur="10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slide(fromBottom)">
                                      <p:cBhvr>
                                        <p:cTn id="4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Box 22"/>
          <p:cNvSpPr txBox="1"/>
          <p:nvPr/>
        </p:nvSpPr>
        <p:spPr>
          <a:xfrm>
            <a:off x="0" y="74272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24" name="TextBox 23"/>
          <p:cNvSpPr txBox="1"/>
          <p:nvPr/>
        </p:nvSpPr>
        <p:spPr>
          <a:xfrm>
            <a:off x="0" y="1130648"/>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Làm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màu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chỉ</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thị</a:t>
            </a:r>
            <a:endParaRPr lang="en-US" sz="24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1467123"/>
            <a:ext cx="12192000" cy="523220"/>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chuyển</a:t>
            </a:r>
            <a:r>
              <a:rPr lang="en-US" sz="2800" dirty="0" smtClean="0">
                <a:solidFill>
                  <a:srgbClr val="0000FF"/>
                </a:solidFill>
                <a:latin typeface="Times New Roman" panose="02020603050405020304" pitchFamily="18" charset="0"/>
                <a:cs typeface="Times New Roman" panose="02020603050405020304" pitchFamily="18" charset="0"/>
              </a:rPr>
              <a:t> sang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đỏ</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6" name="TextBox 25"/>
          <p:cNvSpPr txBox="1"/>
          <p:nvPr/>
        </p:nvSpPr>
        <p:spPr>
          <a:xfrm>
            <a:off x="-5" y="1896623"/>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dùng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chỉ</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thị</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để</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nhận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27" name="TextBox 26"/>
          <p:cNvSpPr txBox="1"/>
          <p:nvPr/>
        </p:nvSpPr>
        <p:spPr>
          <a:xfrm>
            <a:off x="0" y="2377557"/>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2. </a:t>
            </a:r>
            <a:r>
              <a:rPr lang="en-US" sz="2400" b="1" dirty="0" err="1" smtClean="0">
                <a:solidFill>
                  <a:srgbClr val="0000FF"/>
                </a:solidFill>
                <a:latin typeface="Times New Roman" pitchFamily="18" charset="0"/>
                <a:cs typeface="Times New Roman" pitchFamily="18" charset="0"/>
              </a:rPr>
              <a:t>Tác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với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kim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loại</a:t>
            </a:r>
            <a:endParaRPr lang="en-US" sz="2400" b="1" dirty="0" smtClean="0">
              <a:solidFill>
                <a:srgbClr val="0000FF"/>
              </a:solidFill>
              <a:latin typeface="Times New Roman" pitchFamily="18" charset="0"/>
              <a:cs typeface="Times New Roman" pitchFamily="18" charset="0"/>
            </a:endParaRPr>
          </a:p>
        </p:txBody>
      </p:sp>
      <p:sp>
        <p:nvSpPr>
          <p:cNvPr id="28" name="TextBox 27"/>
          <p:cNvSpPr txBox="1"/>
          <p:nvPr/>
        </p:nvSpPr>
        <p:spPr>
          <a:xfrm>
            <a:off x="0" y="2811016"/>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PTHH</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9" name="TextBox 28"/>
          <p:cNvSpPr txBox="1"/>
          <p:nvPr/>
        </p:nvSpPr>
        <p:spPr>
          <a:xfrm>
            <a:off x="0" y="3240502"/>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Zn	+	</a:t>
            </a:r>
            <a:r>
              <a:rPr lang="en-US" sz="2800" dirty="0" err="1" smtClean="0">
                <a:solidFill>
                  <a:srgbClr val="0000FF"/>
                </a:solidFill>
                <a:latin typeface="Times New Roman" panose="02020603050405020304" pitchFamily="18" charset="0"/>
                <a:cs typeface="Times New Roman" panose="02020603050405020304" pitchFamily="18" charset="0"/>
              </a:rPr>
              <a:t>2HCl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ZnCl</a:t>
            </a:r>
            <a:r>
              <a:rPr lang="en-US" sz="2800" baseline="-250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H</a:t>
            </a:r>
            <a:r>
              <a:rPr lang="en-US" sz="2800" baseline="-250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smtClean="0">
                <a:solidFill>
                  <a:srgbClr val="0000FF"/>
                </a:solidFill>
                <a:latin typeface="Times New Roman" panose="02020603050405020304" pitchFamily="18" charset="0"/>
                <a:cs typeface="Times New Roman" panose="02020603050405020304" pitchFamily="18" charset="0"/>
                <a:sym typeface="Wingdings 3"/>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0" y="3780829"/>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Zinc		Hydrochloric	</a:t>
            </a:r>
            <a:r>
              <a:rPr lang="en-US" sz="2800" i="1" dirty="0" smtClean="0">
                <a:solidFill>
                  <a:srgbClr val="0000FF"/>
                </a:solidFill>
                <a:latin typeface="Times New Roman" panose="02020603050405020304" pitchFamily="18" charset="0"/>
                <a:cs typeface="Times New Roman" panose="02020603050405020304" pitchFamily="18" charset="0"/>
                <a:sym typeface="Wingdings 3"/>
              </a:rPr>
              <a:t>Zinc chloride		Hydrogen</a:t>
            </a:r>
            <a:endParaRPr lang="en-US" sz="2800" i="1" dirty="0" smtClean="0">
              <a:solidFill>
                <a:srgbClr val="0000FF"/>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0" y="4265738"/>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tác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nhiều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kim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loại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muối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khí</a:t>
            </a:r>
            <a:r>
              <a:rPr lang="en-US" sz="2800" dirty="0" smtClean="0">
                <a:solidFill>
                  <a:srgbClr val="0000FF"/>
                </a:solidFill>
                <a:latin typeface="Times New Roman" panose="02020603050405020304" pitchFamily="18" charset="0"/>
                <a:cs typeface="Times New Roman" panose="02020603050405020304" pitchFamily="18" charset="0"/>
              </a:rPr>
              <a:t> hydrogen.</a:t>
            </a:r>
          </a:p>
        </p:txBody>
      </p:sp>
      <p:sp>
        <p:nvSpPr>
          <p:cNvPr id="33" name="TextBox 32"/>
          <p:cNvSpPr txBox="1"/>
          <p:nvPr/>
        </p:nvSpPr>
        <p:spPr>
          <a:xfrm>
            <a:off x="0" y="4764501"/>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	Kim </a:t>
            </a:r>
            <a:r>
              <a:rPr lang="en-US" sz="2800" dirty="0" err="1" smtClean="0">
                <a:solidFill>
                  <a:srgbClr val="0000FF"/>
                </a:solidFill>
                <a:latin typeface="Times New Roman" panose="02020603050405020304" pitchFamily="18" charset="0"/>
                <a:cs typeface="Times New Roman" panose="02020603050405020304" pitchFamily="18" charset="0"/>
              </a:rPr>
              <a:t>loại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 </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Muối</a:t>
            </a:r>
            <a:r>
              <a:rPr lang="en-US" sz="2800" dirty="0" smtClean="0">
                <a:solidFill>
                  <a:srgbClr val="0000FF"/>
                </a:solidFill>
                <a:latin typeface="Times New Roman" panose="02020603050405020304" pitchFamily="18" charset="0"/>
                <a:cs typeface="Times New Roman" panose="02020603050405020304" pitchFamily="18" charset="0"/>
              </a:rPr>
              <a:t>		+	Hydrogen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Effect transition="in" filter="fade">
                                      <p:cBhvr>
                                        <p:cTn id="9" dur="1000"/>
                                        <p:tgtEl>
                                          <p:spTgt spid="2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p:cTn id="14" dur="1000" fill="hold"/>
                                        <p:tgtEl>
                                          <p:spTgt spid="29"/>
                                        </p:tgtEl>
                                        <p:attrNameLst>
                                          <p:attrName>ppt_w</p:attrName>
                                        </p:attrNameLst>
                                      </p:cBhvr>
                                      <p:tavLst>
                                        <p:tav tm="0">
                                          <p:val>
                                            <p:fltVal val="0"/>
                                          </p:val>
                                        </p:tav>
                                        <p:tav tm="100000">
                                          <p:val>
                                            <p:strVal val="#ppt_w"/>
                                          </p:val>
                                        </p:tav>
                                      </p:tavLst>
                                    </p:anim>
                                    <p:anim calcmode="lin" valueType="num">
                                      <p:cBhvr>
                                        <p:cTn id="15" dur="1000" fill="hold"/>
                                        <p:tgtEl>
                                          <p:spTgt spid="29"/>
                                        </p:tgtEl>
                                        <p:attrNameLst>
                                          <p:attrName>ppt_h</p:attrName>
                                        </p:attrNameLst>
                                      </p:cBhvr>
                                      <p:tavLst>
                                        <p:tav tm="0">
                                          <p:val>
                                            <p:fltVal val="0"/>
                                          </p:val>
                                        </p:tav>
                                        <p:tav tm="100000">
                                          <p:val>
                                            <p:strVal val="#ppt_h"/>
                                          </p:val>
                                        </p:tav>
                                      </p:tavLst>
                                    </p:anim>
                                    <p:animEffect transition="in" filter="fade">
                                      <p:cBhvr>
                                        <p:cTn id="16" dur="1000"/>
                                        <p:tgtEl>
                                          <p:spTgt spid="2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1000" fill="hold"/>
                                        <p:tgtEl>
                                          <p:spTgt spid="31"/>
                                        </p:tgtEl>
                                        <p:attrNameLst>
                                          <p:attrName>ppt_w</p:attrName>
                                        </p:attrNameLst>
                                      </p:cBhvr>
                                      <p:tavLst>
                                        <p:tav tm="0">
                                          <p:val>
                                            <p:fltVal val="0"/>
                                          </p:val>
                                        </p:tav>
                                        <p:tav tm="100000">
                                          <p:val>
                                            <p:strVal val="#ppt_w"/>
                                          </p:val>
                                        </p:tav>
                                      </p:tavLst>
                                    </p:anim>
                                    <p:anim calcmode="lin" valueType="num">
                                      <p:cBhvr>
                                        <p:cTn id="22" dur="1000" fill="hold"/>
                                        <p:tgtEl>
                                          <p:spTgt spid="31"/>
                                        </p:tgtEl>
                                        <p:attrNameLst>
                                          <p:attrName>ppt_h</p:attrName>
                                        </p:attrNameLst>
                                      </p:cBhvr>
                                      <p:tavLst>
                                        <p:tav tm="0">
                                          <p:val>
                                            <p:fltVal val="0"/>
                                          </p:val>
                                        </p:tav>
                                        <p:tav tm="100000">
                                          <p:val>
                                            <p:strVal val="#ppt_h"/>
                                          </p:val>
                                        </p:tav>
                                      </p:tavLst>
                                    </p:anim>
                                    <p:animEffect transition="in" filter="fade">
                                      <p:cBhvr>
                                        <p:cTn id="23" dur="10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Effect transition="in" filter="fade">
                                      <p:cBhvr>
                                        <p:cTn id="30" dur="10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1000" fill="hold"/>
                                        <p:tgtEl>
                                          <p:spTgt spid="33"/>
                                        </p:tgtEl>
                                        <p:attrNameLst>
                                          <p:attrName>ppt_w</p:attrName>
                                        </p:attrNameLst>
                                      </p:cBhvr>
                                      <p:tavLst>
                                        <p:tav tm="0">
                                          <p:val>
                                            <p:fltVal val="0"/>
                                          </p:val>
                                        </p:tav>
                                        <p:tav tm="100000">
                                          <p:val>
                                            <p:strVal val="#ppt_w"/>
                                          </p:val>
                                        </p:tav>
                                      </p:tavLst>
                                    </p:anim>
                                    <p:anim calcmode="lin" valueType="num">
                                      <p:cBhvr>
                                        <p:cTn id="36" dur="1000" fill="hold"/>
                                        <p:tgtEl>
                                          <p:spTgt spid="33"/>
                                        </p:tgtEl>
                                        <p:attrNameLst>
                                          <p:attrName>ppt_h</p:attrName>
                                        </p:attrNameLst>
                                      </p:cBhvr>
                                      <p:tavLst>
                                        <p:tav tm="0">
                                          <p:val>
                                            <p:fltVal val="0"/>
                                          </p:val>
                                        </p:tav>
                                        <p:tav tm="100000">
                                          <p:val>
                                            <p:strVal val="#ppt_h"/>
                                          </p:val>
                                        </p:tav>
                                      </p:tavLst>
                                    </p:anim>
                                    <p:animEffect transition="in" filter="fade">
                                      <p:cBhvr>
                                        <p:cTn id="37"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1" grpId="0"/>
      <p:bldP spid="32" grpId="0"/>
      <p:bldP spid="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463636"/>
            <a:ext cx="12192000" cy="523220"/>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a) 	 </a:t>
            </a:r>
            <a:r>
              <a:rPr lang="en-US" sz="2800" dirty="0" err="1" smtClean="0">
                <a:solidFill>
                  <a:srgbClr val="FF00FF"/>
                </a:solidFill>
                <a:latin typeface="Times New Roman" panose="02020603050405020304" pitchFamily="18" charset="0"/>
                <a:cs typeface="Times New Roman" panose="02020603050405020304" pitchFamily="18" charset="0"/>
              </a:rPr>
              <a:t>H</a:t>
            </a:r>
            <a:r>
              <a:rPr lang="en-US" sz="2800" baseline="-25000" dirty="0" err="1" smtClean="0">
                <a:solidFill>
                  <a:srgbClr val="FF00FF"/>
                </a:solidFill>
                <a:latin typeface="Times New Roman" panose="02020603050405020304" pitchFamily="18" charset="0"/>
                <a:cs typeface="Times New Roman" panose="02020603050405020304" pitchFamily="18" charset="0"/>
              </a:rPr>
              <a:t>2</a:t>
            </a:r>
            <a:r>
              <a:rPr lang="en-US" sz="2800" dirty="0" err="1" smtClean="0">
                <a:solidFill>
                  <a:srgbClr val="FF00FF"/>
                </a:solidFill>
                <a:latin typeface="Times New Roman" panose="02020603050405020304" pitchFamily="18" charset="0"/>
                <a:cs typeface="Times New Roman" panose="02020603050405020304" pitchFamily="18" charset="0"/>
              </a:rPr>
              <a:t>SO</a:t>
            </a:r>
            <a:r>
              <a:rPr lang="en-US" sz="2800" baseline="-25000" dirty="0" err="1" smtClean="0">
                <a:solidFill>
                  <a:srgbClr val="FF00FF"/>
                </a:solidFill>
                <a:latin typeface="Times New Roman" panose="02020603050405020304" pitchFamily="18" charset="0"/>
                <a:cs typeface="Times New Roman" panose="02020603050405020304" pitchFamily="18" charset="0"/>
              </a:rPr>
              <a:t>4</a:t>
            </a:r>
            <a:r>
              <a:rPr lang="en-US" sz="2800" baseline="-25000" dirty="0" smtClean="0">
                <a:solidFill>
                  <a:srgbClr val="FF00FF"/>
                </a:solidFill>
                <a:latin typeface="Times New Roman" panose="02020603050405020304" pitchFamily="18" charset="0"/>
                <a:cs typeface="Times New Roman" panose="02020603050405020304" pitchFamily="18" charset="0"/>
              </a:rPr>
              <a:t> 	</a:t>
            </a:r>
            <a:r>
              <a:rPr lang="en-US" sz="2800" dirty="0" smtClean="0">
                <a:solidFill>
                  <a:srgbClr val="FF00FF"/>
                </a:solidFill>
                <a:latin typeface="Times New Roman" pitchFamily="18" charset="0"/>
                <a:cs typeface="Times New Roman" pitchFamily="18" charset="0"/>
              </a:rPr>
              <a:t>+	Zn 	</a:t>
            </a:r>
            <a:r>
              <a:rPr lang="en-US" sz="2800" dirty="0" smtClean="0">
                <a:solidFill>
                  <a:srgbClr val="FF00FF"/>
                </a:solidFill>
                <a:latin typeface="Times New Roman" pitchFamily="18" charset="0"/>
                <a:cs typeface="Times New Roman" pitchFamily="18" charset="0"/>
                <a:sym typeface="Wingdings 3"/>
              </a:rPr>
              <a:t></a:t>
            </a:r>
            <a:r>
              <a:rPr lang="en-US" sz="2800" dirty="0" smtClean="0">
                <a:solidFill>
                  <a:srgbClr val="FF00FF"/>
                </a:solidFill>
                <a:latin typeface="Times New Roman" panose="02020603050405020304" pitchFamily="18" charset="0"/>
                <a:cs typeface="Times New Roman" panose="02020603050405020304" pitchFamily="18" charset="0"/>
              </a:rPr>
              <a:t> 	</a:t>
            </a:r>
            <a:r>
              <a:rPr lang="en-US" sz="2800" dirty="0" err="1" smtClean="0">
                <a:solidFill>
                  <a:srgbClr val="FF00FF"/>
                </a:solidFill>
                <a:latin typeface="Times New Roman" panose="02020603050405020304" pitchFamily="18" charset="0"/>
                <a:cs typeface="Times New Roman" panose="02020603050405020304" pitchFamily="18" charset="0"/>
              </a:rPr>
              <a:t>ZnSO</a:t>
            </a:r>
            <a:r>
              <a:rPr lang="en-US" sz="2800" baseline="-25000" dirty="0" err="1" smtClean="0">
                <a:solidFill>
                  <a:srgbClr val="FF00FF"/>
                </a:solidFill>
                <a:latin typeface="Times New Roman" panose="02020603050405020304" pitchFamily="18" charset="0"/>
                <a:cs typeface="Times New Roman" panose="02020603050405020304" pitchFamily="18" charset="0"/>
              </a:rPr>
              <a:t>4</a:t>
            </a:r>
            <a:r>
              <a:rPr lang="en-US" sz="2800" baseline="-25000" dirty="0" smtClean="0">
                <a:solidFill>
                  <a:srgbClr val="FF00FF"/>
                </a:solidFill>
                <a:latin typeface="Times New Roman" panose="02020603050405020304" pitchFamily="18" charset="0"/>
                <a:cs typeface="Times New Roman" panose="02020603050405020304" pitchFamily="18" charset="0"/>
              </a:rPr>
              <a:t> </a:t>
            </a:r>
            <a:r>
              <a:rPr lang="en-US" sz="2800" dirty="0" smtClean="0">
                <a:solidFill>
                  <a:srgbClr val="FF00FF"/>
                </a:solidFill>
                <a:latin typeface="Times New Roman" pitchFamily="18" charset="0"/>
                <a:cs typeface="Times New Roman" pitchFamily="18" charset="0"/>
                <a:sym typeface="Wingdings 3"/>
              </a:rPr>
              <a:t>		+	</a:t>
            </a:r>
            <a:r>
              <a:rPr lang="en-US" sz="2800" dirty="0" err="1" smtClean="0">
                <a:solidFill>
                  <a:srgbClr val="FF00FF"/>
                </a:solidFill>
                <a:latin typeface="Times New Roman" pitchFamily="18" charset="0"/>
                <a:cs typeface="Times New Roman" pitchFamily="18" charset="0"/>
                <a:sym typeface="Wingdings 3"/>
              </a:rPr>
              <a:t>H</a:t>
            </a:r>
            <a:r>
              <a:rPr lang="en-US" sz="2800" baseline="-25000" dirty="0" err="1" smtClean="0">
                <a:solidFill>
                  <a:srgbClr val="FF00FF"/>
                </a:solidFill>
                <a:latin typeface="Times New Roman" pitchFamily="18" charset="0"/>
                <a:cs typeface="Times New Roman" pitchFamily="18" charset="0"/>
                <a:sym typeface="Wingdings 3"/>
              </a:rPr>
              <a:t>2</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a:t>
            </a:r>
            <a:r>
              <a:rPr lang="en-US" sz="2800" dirty="0" smtClean="0">
                <a:solidFill>
                  <a:srgbClr val="FF00FF"/>
                </a:solidFill>
                <a:latin typeface="Times New Roman" pitchFamily="18" charset="0"/>
                <a:cs typeface="Times New Roman" pitchFamily="18" charset="0"/>
              </a:rPr>
              <a:t> </a:t>
            </a:r>
            <a:endParaRPr lang="vi-VN" sz="2800" dirty="0">
              <a:solidFill>
                <a:srgbClr val="FF00FF"/>
              </a:solidFill>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srcRect/>
          <a:stretch>
            <a:fillRect/>
          </a:stretch>
        </p:blipFill>
        <p:spPr bwMode="auto">
          <a:xfrm>
            <a:off x="1025236" y="0"/>
            <a:ext cx="10834255" cy="3426027"/>
          </a:xfrm>
          <a:prstGeom prst="rect">
            <a:avLst/>
          </a:prstGeom>
          <a:noFill/>
          <a:ln w="9525">
            <a:noFill/>
            <a:miter lim="800000"/>
            <a:headEnd/>
            <a:tailEnd/>
          </a:ln>
          <a:effectLst/>
        </p:spPr>
      </p:pic>
      <p:sp>
        <p:nvSpPr>
          <p:cNvPr id="13" name="TextBox 12"/>
          <p:cNvSpPr txBox="1"/>
          <p:nvPr/>
        </p:nvSpPr>
        <p:spPr>
          <a:xfrm>
            <a:off x="0" y="4085629"/>
            <a:ext cx="12385964" cy="523220"/>
          </a:xfrm>
          <a:prstGeom prst="rect">
            <a:avLst/>
          </a:prstGeom>
          <a:noFill/>
        </p:spPr>
        <p:txBody>
          <a:bodyPr wrap="square" rtlCol="0">
            <a:spAutoFit/>
          </a:bodyPr>
          <a:lstStyle/>
          <a:p>
            <a:pPr marL="342900" indent="-342900" algn="just"/>
            <a:r>
              <a:rPr lang="en-US" sz="2800" dirty="0" smtClean="0">
                <a:solidFill>
                  <a:srgbClr val="FF00FF"/>
                </a:solidFill>
                <a:latin typeface="Times New Roman" panose="02020603050405020304" pitchFamily="18" charset="0"/>
                <a:cs typeface="Times New Roman" panose="02020603050405020304" pitchFamily="18" charset="0"/>
              </a:rPr>
              <a:t>b) 	</a:t>
            </a:r>
            <a:r>
              <a:rPr lang="en-US" sz="2800" dirty="0" err="1" smtClean="0">
                <a:solidFill>
                  <a:srgbClr val="FF00FF"/>
                </a:solidFill>
                <a:latin typeface="Times New Roman" panose="02020603050405020304" pitchFamily="18" charset="0"/>
                <a:cs typeface="Times New Roman" panose="02020603050405020304" pitchFamily="18" charset="0"/>
              </a:rPr>
              <a:t>2HCl</a:t>
            </a:r>
            <a:r>
              <a:rPr lang="en-US" sz="2800" dirty="0" smtClean="0">
                <a:solidFill>
                  <a:srgbClr val="FF00FF"/>
                </a:solidFill>
                <a:latin typeface="Times New Roman" panose="02020603050405020304" pitchFamily="18" charset="0"/>
                <a:cs typeface="Times New Roman" panose="02020603050405020304" pitchFamily="18" charset="0"/>
              </a:rPr>
              <a:t> 		+	 Mg 	</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FF00FF"/>
                </a:solidFill>
                <a:latin typeface="Times New Roman" panose="02020603050405020304" pitchFamily="18" charset="0"/>
                <a:cs typeface="Times New Roman" panose="02020603050405020304" pitchFamily="18" charset="0"/>
                <a:sym typeface="Wingdings 3"/>
              </a:rPr>
              <a:t>MgCl</a:t>
            </a:r>
            <a:r>
              <a:rPr lang="en-US" sz="2800" baseline="-25000" dirty="0" err="1" smtClean="0">
                <a:solidFill>
                  <a:srgbClr val="FF00FF"/>
                </a:solidFill>
                <a:latin typeface="Times New Roman" panose="02020603050405020304" pitchFamily="18" charset="0"/>
                <a:cs typeface="Times New Roman" panose="02020603050405020304" pitchFamily="18" charset="0"/>
                <a:sym typeface="Wingdings 3"/>
              </a:rPr>
              <a:t>2</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	</a:t>
            </a:r>
            <a:r>
              <a:rPr lang="en-US" sz="2800" dirty="0" err="1" smtClean="0">
                <a:solidFill>
                  <a:srgbClr val="FF00FF"/>
                </a:solidFill>
                <a:latin typeface="Times New Roman" panose="02020603050405020304" pitchFamily="18" charset="0"/>
                <a:cs typeface="Times New Roman" panose="02020603050405020304" pitchFamily="18" charset="0"/>
                <a:sym typeface="Wingdings 3"/>
              </a:rPr>
              <a:t>H</a:t>
            </a:r>
            <a:r>
              <a:rPr lang="en-US" sz="2800" baseline="-25000" dirty="0" err="1" smtClean="0">
                <a:solidFill>
                  <a:srgbClr val="FF00FF"/>
                </a:solidFill>
                <a:latin typeface="Times New Roman" panose="02020603050405020304" pitchFamily="18" charset="0"/>
                <a:cs typeface="Times New Roman" panose="02020603050405020304" pitchFamily="18" charset="0"/>
                <a:sym typeface="Wingdings 3"/>
              </a:rPr>
              <a:t>2</a:t>
            </a:r>
            <a:r>
              <a:rPr lang="en-US" sz="2800" dirty="0" smtClean="0">
                <a:solidFill>
                  <a:srgbClr val="FF00FF"/>
                </a:solidFill>
                <a:latin typeface="Times New Roman" panose="02020603050405020304" pitchFamily="18" charset="0"/>
                <a:cs typeface="Times New Roman" panose="02020603050405020304" pitchFamily="18" charset="0"/>
                <a:sym typeface="Wingdings 3"/>
              </a:rPr>
              <a:t></a:t>
            </a:r>
            <a:endParaRPr lang="en-US" sz="2800" dirty="0" smtClean="0">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Effect transition="in" filter="fade">
                                      <p:cBhvr>
                                        <p:cTn id="9" dur="1000"/>
                                        <p:tgtEl>
                                          <p:spTgt spid="7170"/>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slide(fromBottom)">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1000" fill="hold"/>
                                        <p:tgtEl>
                                          <p:spTgt spid="13"/>
                                        </p:tgtEl>
                                        <p:attrNameLst>
                                          <p:attrName>ppt_w</p:attrName>
                                        </p:attrNameLst>
                                      </p:cBhvr>
                                      <p:tavLst>
                                        <p:tav tm="0">
                                          <p:val>
                                            <p:fltVal val="0"/>
                                          </p:val>
                                        </p:tav>
                                        <p:tav tm="100000">
                                          <p:val>
                                            <p:strVal val="#ppt_w"/>
                                          </p:val>
                                        </p:tav>
                                      </p:tavLst>
                                    </p:anim>
                                    <p:anim calcmode="lin" valueType="num">
                                      <p:cBhvr>
                                        <p:cTn id="20" dur="1000" fill="hold"/>
                                        <p:tgtEl>
                                          <p:spTgt spid="13"/>
                                        </p:tgtEl>
                                        <p:attrNameLst>
                                          <p:attrName>ppt_h</p:attrName>
                                        </p:attrNameLst>
                                      </p:cBhvr>
                                      <p:tavLst>
                                        <p:tav tm="0">
                                          <p:val>
                                            <p:fltVal val="0"/>
                                          </p:val>
                                        </p:tav>
                                        <p:tav tm="100000">
                                          <p:val>
                                            <p:strVal val="#ppt_h"/>
                                          </p:val>
                                        </p:tav>
                                      </p:tavLst>
                                    </p:anim>
                                    <p:animEffect transition="in" filter="fade">
                                      <p:cBhvr>
                                        <p:cTn id="21"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05054" y="2202872"/>
            <a:ext cx="6123709" cy="2677656"/>
          </a:xfrm>
          <a:prstGeom prst="rect">
            <a:avLst/>
          </a:prstGeom>
          <a:noFill/>
        </p:spPr>
        <p:txBody>
          <a:bodyPr wrap="square" rtlCol="0">
            <a:spAutoFit/>
          </a:bodyPr>
          <a:lstStyle/>
          <a:p>
            <a:pPr algn="just"/>
            <a:r>
              <a:rPr lang="vi-VN" sz="2800" dirty="0" smtClean="0">
                <a:solidFill>
                  <a:srgbClr val="FF00FF"/>
                </a:solidFill>
                <a:latin typeface="Times New Roman" pitchFamily="18" charset="0"/>
                <a:cs typeface="Times New Roman" pitchFamily="18" charset="0"/>
              </a:rPr>
              <a:t>Các loại dưa, cà muối chua có chứa nhiều acid. Tránh muối dưa, cà trong các dụng cụ bằng nhôm do acid có thể tác dụng với kim loại nhôm giải phóng ion kim loại gây độc hại cho cơ 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nhanh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hỏng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cụ</a:t>
            </a:r>
            <a:r>
              <a:rPr lang="vi-VN" sz="2800" dirty="0" smtClean="0">
                <a:solidFill>
                  <a:srgbClr val="FF00FF"/>
                </a:solidFill>
                <a:latin typeface="Times New Roman" pitchFamily="18" charset="0"/>
                <a:cs typeface="Times New Roman" pitchFamily="18" charset="0"/>
              </a:rPr>
              <a:t>.</a:t>
            </a:r>
            <a:endParaRPr lang="vi-VN" sz="2800" dirty="0">
              <a:solidFill>
                <a:srgbClr val="FF00FF"/>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1" y="914430"/>
            <a:ext cx="5708073" cy="4932218"/>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ox(in)">
                                      <p:cBhvr>
                                        <p:cTn id="7" dur="1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Box 22"/>
          <p:cNvSpPr txBox="1"/>
          <p:nvPr/>
        </p:nvSpPr>
        <p:spPr>
          <a:xfrm>
            <a:off x="0" y="74272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24" name="TextBox 23"/>
          <p:cNvSpPr txBox="1"/>
          <p:nvPr/>
        </p:nvSpPr>
        <p:spPr>
          <a:xfrm>
            <a:off x="0" y="1130648"/>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Làm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màu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chỉ</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thị</a:t>
            </a:r>
            <a:endParaRPr lang="en-US" sz="24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1467123"/>
            <a:ext cx="12192000" cy="523220"/>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chuyển</a:t>
            </a:r>
            <a:r>
              <a:rPr lang="en-US" sz="2800" dirty="0" smtClean="0">
                <a:solidFill>
                  <a:srgbClr val="0000FF"/>
                </a:solidFill>
                <a:latin typeface="Times New Roman" panose="02020603050405020304" pitchFamily="18" charset="0"/>
                <a:cs typeface="Times New Roman" panose="02020603050405020304" pitchFamily="18" charset="0"/>
              </a:rPr>
              <a:t> sang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đỏ</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6" name="TextBox 25"/>
          <p:cNvSpPr txBox="1"/>
          <p:nvPr/>
        </p:nvSpPr>
        <p:spPr>
          <a:xfrm>
            <a:off x="-5" y="1896623"/>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dùng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chỉ</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thị</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để</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nhận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27" name="TextBox 26"/>
          <p:cNvSpPr txBox="1"/>
          <p:nvPr/>
        </p:nvSpPr>
        <p:spPr>
          <a:xfrm>
            <a:off x="0" y="2377557"/>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2. </a:t>
            </a:r>
            <a:r>
              <a:rPr lang="en-US" sz="2400" b="1" dirty="0" err="1" smtClean="0">
                <a:solidFill>
                  <a:srgbClr val="0000FF"/>
                </a:solidFill>
                <a:latin typeface="Times New Roman" pitchFamily="18" charset="0"/>
                <a:cs typeface="Times New Roman" pitchFamily="18" charset="0"/>
              </a:rPr>
              <a:t>Tác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với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kim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loại</a:t>
            </a:r>
            <a:endParaRPr lang="en-US" sz="2400" b="1" dirty="0" smtClean="0">
              <a:solidFill>
                <a:srgbClr val="0000FF"/>
              </a:solidFill>
              <a:latin typeface="Times New Roman" pitchFamily="18" charset="0"/>
              <a:cs typeface="Times New Roman" pitchFamily="18" charset="0"/>
            </a:endParaRPr>
          </a:p>
        </p:txBody>
      </p:sp>
      <p:sp>
        <p:nvSpPr>
          <p:cNvPr id="28" name="TextBox 27"/>
          <p:cNvSpPr txBox="1"/>
          <p:nvPr/>
        </p:nvSpPr>
        <p:spPr>
          <a:xfrm>
            <a:off x="0" y="2811016"/>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PTHH</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9" name="TextBox 28"/>
          <p:cNvSpPr txBox="1"/>
          <p:nvPr/>
        </p:nvSpPr>
        <p:spPr>
          <a:xfrm>
            <a:off x="0" y="3240502"/>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Zn	+	</a:t>
            </a:r>
            <a:r>
              <a:rPr lang="en-US" sz="2800" dirty="0" err="1" smtClean="0">
                <a:solidFill>
                  <a:srgbClr val="0000FF"/>
                </a:solidFill>
                <a:latin typeface="Times New Roman" panose="02020603050405020304" pitchFamily="18" charset="0"/>
                <a:cs typeface="Times New Roman" panose="02020603050405020304" pitchFamily="18" charset="0"/>
              </a:rPr>
              <a:t>2HCl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ZnCl</a:t>
            </a:r>
            <a:r>
              <a:rPr lang="en-US" sz="2800" baseline="-250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H</a:t>
            </a:r>
            <a:r>
              <a:rPr lang="en-US" sz="2800" baseline="-250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smtClean="0">
                <a:solidFill>
                  <a:srgbClr val="0000FF"/>
                </a:solidFill>
                <a:latin typeface="Times New Roman" panose="02020603050405020304" pitchFamily="18" charset="0"/>
                <a:cs typeface="Times New Roman" panose="02020603050405020304" pitchFamily="18" charset="0"/>
                <a:sym typeface="Wingdings 3"/>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0" y="3780829"/>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Zinc		Hydrochloric	</a:t>
            </a:r>
            <a:r>
              <a:rPr lang="en-US" sz="2800" i="1" dirty="0" smtClean="0">
                <a:solidFill>
                  <a:srgbClr val="0000FF"/>
                </a:solidFill>
                <a:latin typeface="Times New Roman" panose="02020603050405020304" pitchFamily="18" charset="0"/>
                <a:cs typeface="Times New Roman" panose="02020603050405020304" pitchFamily="18" charset="0"/>
                <a:sym typeface="Wingdings 3"/>
              </a:rPr>
              <a:t>Zinc chloride		Hydrogen</a:t>
            </a:r>
            <a:endParaRPr lang="en-US" sz="2800" i="1" dirty="0" smtClean="0">
              <a:solidFill>
                <a:srgbClr val="0000FF"/>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0" y="4265738"/>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tác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nhiều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kim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loại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muối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khí</a:t>
            </a:r>
            <a:r>
              <a:rPr lang="en-US" sz="2800" dirty="0" smtClean="0">
                <a:solidFill>
                  <a:srgbClr val="0000FF"/>
                </a:solidFill>
                <a:latin typeface="Times New Roman" panose="02020603050405020304" pitchFamily="18" charset="0"/>
                <a:cs typeface="Times New Roman" panose="02020603050405020304" pitchFamily="18" charset="0"/>
              </a:rPr>
              <a:t> hydrogen.</a:t>
            </a:r>
          </a:p>
        </p:txBody>
      </p:sp>
      <p:sp>
        <p:nvSpPr>
          <p:cNvPr id="33" name="TextBox 32"/>
          <p:cNvSpPr txBox="1"/>
          <p:nvPr/>
        </p:nvSpPr>
        <p:spPr>
          <a:xfrm>
            <a:off x="0" y="4764501"/>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	Kim </a:t>
            </a:r>
            <a:r>
              <a:rPr lang="en-US" sz="2800" dirty="0" err="1" smtClean="0">
                <a:solidFill>
                  <a:srgbClr val="0000FF"/>
                </a:solidFill>
                <a:latin typeface="Times New Roman" panose="02020603050405020304" pitchFamily="18" charset="0"/>
                <a:cs typeface="Times New Roman" panose="02020603050405020304" pitchFamily="18" charset="0"/>
              </a:rPr>
              <a:t>loại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 </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Muối</a:t>
            </a:r>
            <a:r>
              <a:rPr lang="en-US" sz="2800" dirty="0" smtClean="0">
                <a:solidFill>
                  <a:srgbClr val="0000FF"/>
                </a:solidFill>
                <a:latin typeface="Times New Roman" panose="02020603050405020304" pitchFamily="18" charset="0"/>
                <a:cs typeface="Times New Roman" panose="02020603050405020304" pitchFamily="18" charset="0"/>
              </a:rPr>
              <a:t>		+	Hydrogen</a:t>
            </a:r>
          </a:p>
        </p:txBody>
      </p:sp>
      <p:sp>
        <p:nvSpPr>
          <p:cNvPr id="30" name="TextBox 29"/>
          <p:cNvSpPr txBox="1"/>
          <p:nvPr/>
        </p:nvSpPr>
        <p:spPr>
          <a:xfrm>
            <a:off x="0" y="5259306"/>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ỨNG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DỤNG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MỘT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SỐ</a:t>
            </a:r>
            <a:r>
              <a:rPr lang="en-US" sz="2800" b="1" dirty="0" smtClean="0">
                <a:solidFill>
                  <a:srgbClr val="0000FF"/>
                </a:solidFill>
                <a:latin typeface="Times New Roman" pitchFamily="18" charset="0"/>
                <a:cs typeface="Times New Roman" pitchFamily="18" charset="0"/>
              </a:rPr>
              <a:t> ACID</a:t>
            </a:r>
          </a:p>
        </p:txBody>
      </p:sp>
      <p:sp>
        <p:nvSpPr>
          <p:cNvPr id="34" name="TextBox 33"/>
          <p:cNvSpPr txBox="1"/>
          <p:nvPr/>
        </p:nvSpPr>
        <p:spPr>
          <a:xfrm>
            <a:off x="0" y="5730357"/>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Hydrochloric acid (</a:t>
            </a:r>
            <a:r>
              <a:rPr lang="en-US" sz="2800" b="1" dirty="0" err="1" smtClean="0">
                <a:solidFill>
                  <a:srgbClr val="0000FF"/>
                </a:solidFill>
                <a:latin typeface="Times New Roman" pitchFamily="18" charset="0"/>
                <a:cs typeface="Times New Roman" pitchFamily="18" charset="0"/>
              </a:rPr>
              <a:t>HCl</a:t>
            </a:r>
            <a:r>
              <a:rPr lang="en-US" sz="2800" b="1"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ox(in)">
                                      <p:cBhvr>
                                        <p:cTn id="7" dur="10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p:cTn id="12" dur="1000" fill="hold"/>
                                        <p:tgtEl>
                                          <p:spTgt spid="34"/>
                                        </p:tgtEl>
                                        <p:attrNameLst>
                                          <p:attrName>ppt_w</p:attrName>
                                        </p:attrNameLst>
                                      </p:cBhvr>
                                      <p:tavLst>
                                        <p:tav tm="0">
                                          <p:val>
                                            <p:fltVal val="0"/>
                                          </p:val>
                                        </p:tav>
                                        <p:tav tm="100000">
                                          <p:val>
                                            <p:strVal val="#ppt_w"/>
                                          </p:val>
                                        </p:tav>
                                      </p:tavLst>
                                    </p:anim>
                                    <p:anim calcmode="lin" valueType="num">
                                      <p:cBhvr>
                                        <p:cTn id="13" dur="1000" fill="hold"/>
                                        <p:tgtEl>
                                          <p:spTgt spid="34"/>
                                        </p:tgtEl>
                                        <p:attrNameLst>
                                          <p:attrName>ppt_h</p:attrName>
                                        </p:attrNameLst>
                                      </p:cBhvr>
                                      <p:tavLst>
                                        <p:tav tm="0">
                                          <p:val>
                                            <p:fltVal val="0"/>
                                          </p:val>
                                        </p:tav>
                                        <p:tav tm="100000">
                                          <p:val>
                                            <p:strVal val="#ppt_h"/>
                                          </p:val>
                                        </p:tav>
                                      </p:tavLst>
                                    </p:anim>
                                    <p:animEffect transition="in" filter="fade">
                                      <p:cBhvr>
                                        <p:cTn id="14"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27710" y="706605"/>
            <a:ext cx="12136070" cy="4890655"/>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Scale>
                                      <p:cBhvr>
                                        <p:cTn id="7" dur="1000" decel="50000" fill="hold">
                                          <p:stCondLst>
                                            <p:cond delay="0"/>
                                          </p:stCondLst>
                                        </p:cTn>
                                        <p:tgtEl>
                                          <p:spTgt spid="92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218"/>
                                        </p:tgtEl>
                                        <p:attrNameLst>
                                          <p:attrName>ppt_x</p:attrName>
                                          <p:attrName>ppt_y</p:attrName>
                                        </p:attrNameLst>
                                      </p:cBhvr>
                                    </p:animMotion>
                                    <p:animEffect transition="in" filter="fade">
                                      <p:cBhvr>
                                        <p:cTn id="9" dur="1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Box 22"/>
          <p:cNvSpPr txBox="1"/>
          <p:nvPr/>
        </p:nvSpPr>
        <p:spPr>
          <a:xfrm>
            <a:off x="0" y="74272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30" name="TextBox 29"/>
          <p:cNvSpPr txBox="1"/>
          <p:nvPr/>
        </p:nvSpPr>
        <p:spPr>
          <a:xfrm>
            <a:off x="0" y="1186070"/>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III. </a:t>
            </a:r>
            <a:r>
              <a:rPr lang="en-US" sz="2400" b="1" dirty="0" err="1" smtClean="0">
                <a:solidFill>
                  <a:srgbClr val="0000FF"/>
                </a:solidFill>
                <a:latin typeface="Times New Roman" pitchFamily="18" charset="0"/>
                <a:cs typeface="Times New Roman" pitchFamily="18" charset="0"/>
              </a:rPr>
              <a:t>ỨNG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MỘT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SỐ</a:t>
            </a:r>
            <a:r>
              <a:rPr lang="en-US" sz="2400" b="1" dirty="0" smtClean="0">
                <a:solidFill>
                  <a:srgbClr val="0000FF"/>
                </a:solidFill>
                <a:latin typeface="Times New Roman" pitchFamily="18" charset="0"/>
                <a:cs typeface="Times New Roman" pitchFamily="18" charset="0"/>
              </a:rPr>
              <a:t> ACID</a:t>
            </a:r>
          </a:p>
        </p:txBody>
      </p:sp>
      <p:sp>
        <p:nvSpPr>
          <p:cNvPr id="34" name="TextBox 33"/>
          <p:cNvSpPr txBox="1"/>
          <p:nvPr/>
        </p:nvSpPr>
        <p:spPr>
          <a:xfrm>
            <a:off x="0" y="1587846"/>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Hydrochloric acid (</a:t>
            </a:r>
            <a:r>
              <a:rPr lang="en-US" sz="2800" b="1" dirty="0" err="1" smtClean="0">
                <a:solidFill>
                  <a:srgbClr val="0000FF"/>
                </a:solidFill>
                <a:latin typeface="Times New Roman" pitchFamily="18" charset="0"/>
                <a:cs typeface="Times New Roman" pitchFamily="18" charset="0"/>
              </a:rPr>
              <a:t>HCl</a:t>
            </a:r>
            <a:r>
              <a:rPr lang="en-US" sz="2800" b="1" dirty="0" smtClean="0">
                <a:solidFill>
                  <a:srgbClr val="0000FF"/>
                </a:solidFill>
                <a:latin typeface="Times New Roman" pitchFamily="18" charset="0"/>
                <a:cs typeface="Times New Roman" pitchFamily="18" charset="0"/>
              </a:rPr>
              <a:t>)</a:t>
            </a:r>
          </a:p>
        </p:txBody>
      </p:sp>
      <p:sp>
        <p:nvSpPr>
          <p:cNvPr id="35" name="TextBox 34"/>
          <p:cNvSpPr txBox="1"/>
          <p:nvPr/>
        </p:nvSpPr>
        <p:spPr>
          <a:xfrm>
            <a:off x="0" y="2100464"/>
            <a:ext cx="12192000" cy="523220"/>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giúp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tiêu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ăn</a:t>
            </a:r>
            <a:r>
              <a:rPr lang="en-US" sz="2800" dirty="0" smtClean="0">
                <a:solidFill>
                  <a:srgbClr val="0000FF"/>
                </a:solidFill>
                <a:latin typeface="Times New Roman" pitchFamily="18" charset="0"/>
                <a:cs typeface="Times New Roman" pitchFamily="18" charset="0"/>
              </a:rPr>
              <a:t>.</a:t>
            </a:r>
          </a:p>
        </p:txBody>
      </p:sp>
      <p:sp>
        <p:nvSpPr>
          <p:cNvPr id="36" name="TextBox 35"/>
          <p:cNvSpPr txBox="1"/>
          <p:nvPr/>
        </p:nvSpPr>
        <p:spPr>
          <a:xfrm>
            <a:off x="0" y="2557663"/>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rửa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chế</a:t>
            </a:r>
            <a:r>
              <a:rPr lang="en-US" sz="2800" dirty="0" smtClean="0">
                <a:solidFill>
                  <a:srgbClr val="0000FF"/>
                </a:solidFill>
                <a:latin typeface="Times New Roman" pitchFamily="18" charset="0"/>
                <a:cs typeface="Times New Roman" pitchFamily="18" charset="0"/>
              </a:rPr>
              <a:t> glucose…</a:t>
            </a:r>
          </a:p>
        </p:txBody>
      </p:sp>
      <p:sp>
        <p:nvSpPr>
          <p:cNvPr id="37" name="TextBox 36"/>
          <p:cNvSpPr txBox="1"/>
          <p:nvPr/>
        </p:nvSpPr>
        <p:spPr>
          <a:xfrm>
            <a:off x="0" y="34443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Sulfuric acid (</a:t>
            </a:r>
            <a:r>
              <a:rPr lang="en-US" sz="2800" b="1" dirty="0" err="1" smtClean="0">
                <a:solidFill>
                  <a:srgbClr val="0000FF"/>
                </a:solidFill>
                <a:latin typeface="Times New Roman" pitchFamily="18" charset="0"/>
                <a:cs typeface="Times New Roman" pitchFamily="18" charset="0"/>
              </a:rPr>
              <a:t>H</a:t>
            </a:r>
            <a:r>
              <a:rPr lang="en-US" sz="2800" b="1" baseline="-25000" dirty="0" err="1" smtClean="0">
                <a:solidFill>
                  <a:srgbClr val="0000FF"/>
                </a:solidFill>
                <a:latin typeface="Times New Roman" pitchFamily="18" charset="0"/>
                <a:cs typeface="Times New Roman" pitchFamily="18" charset="0"/>
              </a:rPr>
              <a:t>2</a:t>
            </a:r>
            <a:r>
              <a:rPr lang="en-US" sz="2800" b="1" dirty="0" err="1" smtClean="0">
                <a:solidFill>
                  <a:srgbClr val="0000FF"/>
                </a:solidFill>
                <a:latin typeface="Times New Roman" pitchFamily="18" charset="0"/>
                <a:cs typeface="Times New Roman" pitchFamily="18" charset="0"/>
              </a:rPr>
              <a:t>SO</a:t>
            </a:r>
            <a:r>
              <a:rPr lang="en-US" sz="2800" b="1" baseline="-25000" dirty="0" err="1" smtClean="0">
                <a:solidFill>
                  <a:srgbClr val="0000FF"/>
                </a:solidFill>
                <a:latin typeface="Times New Roman" pitchFamily="18" charset="0"/>
                <a:cs typeface="Times New Roman" pitchFamily="18" charset="0"/>
              </a:rPr>
              <a:t>4</a:t>
            </a:r>
            <a:r>
              <a:rPr lang="en-US" sz="2800" b="1"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1000" fill="hold"/>
                                        <p:tgtEl>
                                          <p:spTgt spid="35"/>
                                        </p:tgtEl>
                                        <p:attrNameLst>
                                          <p:attrName>ppt_w</p:attrName>
                                        </p:attrNameLst>
                                      </p:cBhvr>
                                      <p:tavLst>
                                        <p:tav tm="0">
                                          <p:val>
                                            <p:fltVal val="0"/>
                                          </p:val>
                                        </p:tav>
                                        <p:tav tm="100000">
                                          <p:val>
                                            <p:strVal val="#ppt_w"/>
                                          </p:val>
                                        </p:tav>
                                      </p:tavLst>
                                    </p:anim>
                                    <p:anim calcmode="lin" valueType="num">
                                      <p:cBhvr>
                                        <p:cTn id="8" dur="1000" fill="hold"/>
                                        <p:tgtEl>
                                          <p:spTgt spid="35"/>
                                        </p:tgtEl>
                                        <p:attrNameLst>
                                          <p:attrName>ppt_h</p:attrName>
                                        </p:attrNameLst>
                                      </p:cBhvr>
                                      <p:tavLst>
                                        <p:tav tm="0">
                                          <p:val>
                                            <p:fltVal val="0"/>
                                          </p:val>
                                        </p:tav>
                                        <p:tav tm="100000">
                                          <p:val>
                                            <p:strVal val="#ppt_h"/>
                                          </p:val>
                                        </p:tav>
                                      </p:tavLst>
                                    </p:anim>
                                    <p:animEffect transition="in" filter="fade">
                                      <p:cBhvr>
                                        <p:cTn id="9" dur="1000"/>
                                        <p:tgtEl>
                                          <p:spTgt spid="3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1000" fill="hold"/>
                                        <p:tgtEl>
                                          <p:spTgt spid="36"/>
                                        </p:tgtEl>
                                        <p:attrNameLst>
                                          <p:attrName>ppt_w</p:attrName>
                                        </p:attrNameLst>
                                      </p:cBhvr>
                                      <p:tavLst>
                                        <p:tav tm="0">
                                          <p:val>
                                            <p:fltVal val="0"/>
                                          </p:val>
                                        </p:tav>
                                        <p:tav tm="100000">
                                          <p:val>
                                            <p:strVal val="#ppt_w"/>
                                          </p:val>
                                        </p:tav>
                                      </p:tavLst>
                                    </p:anim>
                                    <p:anim calcmode="lin" valueType="num">
                                      <p:cBhvr>
                                        <p:cTn id="15" dur="1000" fill="hold"/>
                                        <p:tgtEl>
                                          <p:spTgt spid="36"/>
                                        </p:tgtEl>
                                        <p:attrNameLst>
                                          <p:attrName>ppt_h</p:attrName>
                                        </p:attrNameLst>
                                      </p:cBhvr>
                                      <p:tavLst>
                                        <p:tav tm="0">
                                          <p:val>
                                            <p:fltVal val="0"/>
                                          </p:val>
                                        </p:tav>
                                        <p:tav tm="100000">
                                          <p:val>
                                            <p:strVal val="#ppt_h"/>
                                          </p:val>
                                        </p:tav>
                                      </p:tavLst>
                                    </p:anim>
                                    <p:animEffect transition="in" filter="fade">
                                      <p:cBhvr>
                                        <p:cTn id="16" dur="1000"/>
                                        <p:tgtEl>
                                          <p:spTgt spid="36"/>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1000" fill="hold"/>
                                        <p:tgtEl>
                                          <p:spTgt spid="37"/>
                                        </p:tgtEl>
                                        <p:attrNameLst>
                                          <p:attrName>ppt_w</p:attrName>
                                        </p:attrNameLst>
                                      </p:cBhvr>
                                      <p:tavLst>
                                        <p:tav tm="0">
                                          <p:val>
                                            <p:strVal val="#ppt_w+.3"/>
                                          </p:val>
                                        </p:tav>
                                        <p:tav tm="100000">
                                          <p:val>
                                            <p:strVal val="#ppt_w"/>
                                          </p:val>
                                        </p:tav>
                                      </p:tavLst>
                                    </p:anim>
                                    <p:anim calcmode="lin" valueType="num">
                                      <p:cBhvr>
                                        <p:cTn id="22" dur="1000" fill="hold"/>
                                        <p:tgtEl>
                                          <p:spTgt spid="37"/>
                                        </p:tgtEl>
                                        <p:attrNameLst>
                                          <p:attrName>ppt_h</p:attrName>
                                        </p:attrNameLst>
                                      </p:cBhvr>
                                      <p:tavLst>
                                        <p:tav tm="0">
                                          <p:val>
                                            <p:strVal val="#ppt_h"/>
                                          </p:val>
                                        </p:tav>
                                        <p:tav tm="100000">
                                          <p:val>
                                            <p:strVal val="#ppt_h"/>
                                          </p:val>
                                        </p:tav>
                                      </p:tavLst>
                                    </p:anim>
                                    <p:animEffect transition="in" filter="fade">
                                      <p:cBhvr>
                                        <p:cTn id="23"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866154"/>
            <a:ext cx="12192000" cy="4733570"/>
          </a:xfrm>
          <a:prstGeom prst="rect">
            <a:avLst/>
          </a:prstGeom>
          <a:noFill/>
          <a:ln w="9525">
            <a:noFill/>
            <a:miter lim="800000"/>
            <a:headEnd/>
            <a:tailEnd/>
          </a:ln>
          <a:effectLst/>
        </p:spPr>
      </p:pic>
    </p:spTree>
    <p:extLst>
      <p:ext uri="{BB962C8B-B14F-4D97-AF65-F5344CB8AC3E}">
        <p14:creationId xmlns:p14="http://schemas.microsoft.com/office/powerpoint/2010/main" val="3757850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Scale>
                                      <p:cBhvr>
                                        <p:cTn id="7" dur="1000" decel="50000" fill="hold">
                                          <p:stCondLst>
                                            <p:cond delay="0"/>
                                          </p:stCondLst>
                                        </p:cTn>
                                        <p:tgtEl>
                                          <p:spTgt spid="10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26"/>
                                        </p:tgtEl>
                                        <p:attrNameLst>
                                          <p:attrName>ppt_x</p:attrName>
                                          <p:attrName>ppt_y</p:attrName>
                                        </p:attrNameLst>
                                      </p:cBhvr>
                                    </p:animMotion>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2" y="166260"/>
            <a:ext cx="12192001" cy="6480606"/>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ox(in)">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Box 22"/>
          <p:cNvSpPr txBox="1"/>
          <p:nvPr/>
        </p:nvSpPr>
        <p:spPr>
          <a:xfrm>
            <a:off x="0" y="74272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30" name="TextBox 29"/>
          <p:cNvSpPr txBox="1"/>
          <p:nvPr/>
        </p:nvSpPr>
        <p:spPr>
          <a:xfrm>
            <a:off x="0" y="1186070"/>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III. </a:t>
            </a:r>
            <a:r>
              <a:rPr lang="en-US" sz="2400" b="1" dirty="0" err="1" smtClean="0">
                <a:solidFill>
                  <a:srgbClr val="0000FF"/>
                </a:solidFill>
                <a:latin typeface="Times New Roman" pitchFamily="18" charset="0"/>
                <a:cs typeface="Times New Roman" pitchFamily="18" charset="0"/>
              </a:rPr>
              <a:t>ỨNG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MỘT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SỐ</a:t>
            </a:r>
            <a:r>
              <a:rPr lang="en-US" sz="2400" b="1" dirty="0" smtClean="0">
                <a:solidFill>
                  <a:srgbClr val="0000FF"/>
                </a:solidFill>
                <a:latin typeface="Times New Roman" pitchFamily="18" charset="0"/>
                <a:cs typeface="Times New Roman" pitchFamily="18" charset="0"/>
              </a:rPr>
              <a:t> ACID</a:t>
            </a:r>
          </a:p>
        </p:txBody>
      </p:sp>
      <p:sp>
        <p:nvSpPr>
          <p:cNvPr id="34" name="TextBox 33"/>
          <p:cNvSpPr txBox="1"/>
          <p:nvPr/>
        </p:nvSpPr>
        <p:spPr>
          <a:xfrm>
            <a:off x="0" y="1587846"/>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Hydrochloric acid (</a:t>
            </a:r>
            <a:r>
              <a:rPr lang="en-US" sz="2800" b="1" dirty="0" err="1" smtClean="0">
                <a:solidFill>
                  <a:srgbClr val="0000FF"/>
                </a:solidFill>
                <a:latin typeface="Times New Roman" pitchFamily="18" charset="0"/>
                <a:cs typeface="Times New Roman" pitchFamily="18" charset="0"/>
              </a:rPr>
              <a:t>HCl</a:t>
            </a:r>
            <a:r>
              <a:rPr lang="en-US" sz="2800" b="1" dirty="0" smtClean="0">
                <a:solidFill>
                  <a:srgbClr val="0000FF"/>
                </a:solidFill>
                <a:latin typeface="Times New Roman" pitchFamily="18" charset="0"/>
                <a:cs typeface="Times New Roman" pitchFamily="18" charset="0"/>
              </a:rPr>
              <a:t>)</a:t>
            </a:r>
          </a:p>
        </p:txBody>
      </p:sp>
      <p:sp>
        <p:nvSpPr>
          <p:cNvPr id="35" name="TextBox 34"/>
          <p:cNvSpPr txBox="1"/>
          <p:nvPr/>
        </p:nvSpPr>
        <p:spPr>
          <a:xfrm>
            <a:off x="0" y="2100464"/>
            <a:ext cx="12192000" cy="523220"/>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giúp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tiêu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ăn</a:t>
            </a:r>
            <a:r>
              <a:rPr lang="en-US" sz="2800" dirty="0" smtClean="0">
                <a:solidFill>
                  <a:srgbClr val="0000FF"/>
                </a:solidFill>
                <a:latin typeface="Times New Roman" pitchFamily="18" charset="0"/>
                <a:cs typeface="Times New Roman" pitchFamily="18" charset="0"/>
              </a:rPr>
              <a:t>.</a:t>
            </a:r>
          </a:p>
        </p:txBody>
      </p:sp>
      <p:sp>
        <p:nvSpPr>
          <p:cNvPr id="36" name="TextBox 35"/>
          <p:cNvSpPr txBox="1"/>
          <p:nvPr/>
        </p:nvSpPr>
        <p:spPr>
          <a:xfrm>
            <a:off x="0" y="2557663"/>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rửa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chế</a:t>
            </a:r>
            <a:r>
              <a:rPr lang="en-US" sz="2800" dirty="0" smtClean="0">
                <a:solidFill>
                  <a:srgbClr val="0000FF"/>
                </a:solidFill>
                <a:latin typeface="Times New Roman" pitchFamily="18" charset="0"/>
                <a:cs typeface="Times New Roman" pitchFamily="18" charset="0"/>
              </a:rPr>
              <a:t> glucose…</a:t>
            </a:r>
          </a:p>
        </p:txBody>
      </p:sp>
      <p:sp>
        <p:nvSpPr>
          <p:cNvPr id="37" name="TextBox 36"/>
          <p:cNvSpPr txBox="1"/>
          <p:nvPr/>
        </p:nvSpPr>
        <p:spPr>
          <a:xfrm>
            <a:off x="0" y="34443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Sulfuric acid (</a:t>
            </a:r>
            <a:r>
              <a:rPr lang="en-US" sz="2800" b="1" dirty="0" err="1" smtClean="0">
                <a:solidFill>
                  <a:srgbClr val="0000FF"/>
                </a:solidFill>
                <a:latin typeface="Times New Roman" pitchFamily="18" charset="0"/>
                <a:cs typeface="Times New Roman" pitchFamily="18" charset="0"/>
              </a:rPr>
              <a:t>H</a:t>
            </a:r>
            <a:r>
              <a:rPr lang="en-US" sz="2800" b="1" baseline="-25000" dirty="0" err="1" smtClean="0">
                <a:solidFill>
                  <a:srgbClr val="0000FF"/>
                </a:solidFill>
                <a:latin typeface="Times New Roman" pitchFamily="18" charset="0"/>
                <a:cs typeface="Times New Roman" pitchFamily="18" charset="0"/>
              </a:rPr>
              <a:t>2</a:t>
            </a:r>
            <a:r>
              <a:rPr lang="en-US" sz="2800" b="1" dirty="0" err="1" smtClean="0">
                <a:solidFill>
                  <a:srgbClr val="0000FF"/>
                </a:solidFill>
                <a:latin typeface="Times New Roman" pitchFamily="18" charset="0"/>
                <a:cs typeface="Times New Roman" pitchFamily="18" charset="0"/>
              </a:rPr>
              <a:t>SO</a:t>
            </a:r>
            <a:r>
              <a:rPr lang="en-US" sz="2800" b="1" baseline="-25000" dirty="0" err="1" smtClean="0">
                <a:solidFill>
                  <a:srgbClr val="0000FF"/>
                </a:solidFill>
                <a:latin typeface="Times New Roman" pitchFamily="18" charset="0"/>
                <a:cs typeface="Times New Roman" pitchFamily="18" charset="0"/>
              </a:rPr>
              <a:t>4</a:t>
            </a:r>
            <a:r>
              <a:rPr lang="en-US" sz="2800" b="1" dirty="0" smtClean="0">
                <a:solidFill>
                  <a:srgbClr val="0000FF"/>
                </a:solidFill>
                <a:latin typeface="Times New Roman" pitchFamily="18" charset="0"/>
                <a:cs typeface="Times New Roman" pitchFamily="18" charset="0"/>
              </a:rPr>
              <a:t>)</a:t>
            </a:r>
          </a:p>
        </p:txBody>
      </p:sp>
      <p:sp>
        <p:nvSpPr>
          <p:cNvPr id="22" name="TextBox 21"/>
          <p:cNvSpPr txBox="1"/>
          <p:nvPr/>
        </p:nvSpPr>
        <p:spPr>
          <a:xfrm>
            <a:off x="0" y="3873846"/>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Sulfuric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giấy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bón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ắc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quy</a:t>
            </a:r>
            <a:r>
              <a:rPr lang="en-US" sz="2800" dirty="0" smtClean="0">
                <a:solidFill>
                  <a:srgbClr val="0000FF"/>
                </a:solidFill>
                <a:latin typeface="Times New Roman" pitchFamily="18" charset="0"/>
                <a:cs typeface="Times New Roman" pitchFamily="18" charset="0"/>
              </a:rPr>
              <a:t>…</a:t>
            </a:r>
          </a:p>
        </p:txBody>
      </p:sp>
      <p:sp>
        <p:nvSpPr>
          <p:cNvPr id="24" name="TextBox 23"/>
          <p:cNvSpPr txBox="1"/>
          <p:nvPr/>
        </p:nvSpPr>
        <p:spPr>
          <a:xfrm>
            <a:off x="0" y="478824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Acetic acid (</a:t>
            </a:r>
            <a:r>
              <a:rPr lang="en-US" sz="2800" b="1" dirty="0" err="1" smtClean="0">
                <a:solidFill>
                  <a:srgbClr val="0000FF"/>
                </a:solidFill>
                <a:latin typeface="Times New Roman" pitchFamily="18" charset="0"/>
                <a:cs typeface="Times New Roman" pitchFamily="18" charset="0"/>
              </a:rPr>
              <a:t>CH</a:t>
            </a:r>
            <a:r>
              <a:rPr lang="en-US" sz="2800" b="1" baseline="-25000" dirty="0" err="1" smtClean="0">
                <a:solidFill>
                  <a:srgbClr val="0000FF"/>
                </a:solidFill>
                <a:latin typeface="Times New Roman" pitchFamily="18" charset="0"/>
                <a:cs typeface="Times New Roman" pitchFamily="18" charset="0"/>
              </a:rPr>
              <a:t>3</a:t>
            </a:r>
            <a:r>
              <a:rPr lang="en-US" sz="2800" b="1" dirty="0" err="1" smtClean="0">
                <a:solidFill>
                  <a:srgbClr val="0000FF"/>
                </a:solidFill>
                <a:latin typeface="Times New Roman" pitchFamily="18" charset="0"/>
                <a:cs typeface="Times New Roman" pitchFamily="18" charset="0"/>
              </a:rPr>
              <a:t>COOH</a:t>
            </a:r>
            <a:r>
              <a:rPr lang="en-US" sz="2800" b="1" dirty="0" smtClean="0">
                <a:solidFill>
                  <a:srgbClr val="0000FF"/>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Effect transition="in" filter="fade">
                                      <p:cBhvr>
                                        <p:cTn id="9" dur="10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diamond(in)">
                                      <p:cBhvr>
                                        <p:cTn id="1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suS\Desktop\Capture.PNG"/>
          <p:cNvPicPr>
            <a:picLocks noChangeAspect="1" noChangeArrowheads="1"/>
          </p:cNvPicPr>
          <p:nvPr/>
        </p:nvPicPr>
        <p:blipFill>
          <a:blip r:embed="rId2"/>
          <a:srcRect/>
          <a:stretch>
            <a:fillRect/>
          </a:stretch>
        </p:blipFill>
        <p:spPr bwMode="auto">
          <a:xfrm>
            <a:off x="0" y="387939"/>
            <a:ext cx="12190736" cy="6012874"/>
          </a:xfrm>
          <a:prstGeom prst="rect">
            <a:avLst/>
          </a:prstGeom>
          <a:noFill/>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1000"/>
                                        <p:tgtEl>
                                          <p:spTgt spid="11266"/>
                                        </p:tgtEl>
                                      </p:cBhvr>
                                    </p:animEffect>
                                    <p:anim calcmode="lin" valueType="num">
                                      <p:cBhvr>
                                        <p:cTn id="8" dur="1000" fill="hold"/>
                                        <p:tgtEl>
                                          <p:spTgt spid="11266"/>
                                        </p:tgtEl>
                                        <p:attrNameLst>
                                          <p:attrName>ppt_x</p:attrName>
                                        </p:attrNameLst>
                                      </p:cBhvr>
                                      <p:tavLst>
                                        <p:tav tm="0">
                                          <p:val>
                                            <p:strVal val="#ppt_x"/>
                                          </p:val>
                                        </p:tav>
                                        <p:tav tm="100000">
                                          <p:val>
                                            <p:strVal val="#ppt_x"/>
                                          </p:val>
                                        </p:tav>
                                      </p:tavLst>
                                    </p:anim>
                                    <p:anim calcmode="lin" valueType="num">
                                      <p:cBhvr>
                                        <p:cTn id="9" dur="1000" fill="hold"/>
                                        <p:tgtEl>
                                          <p:spTgt spid="112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Box 22"/>
          <p:cNvSpPr txBox="1"/>
          <p:nvPr/>
        </p:nvSpPr>
        <p:spPr>
          <a:xfrm>
            <a:off x="0" y="74272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30" name="TextBox 29"/>
          <p:cNvSpPr txBox="1"/>
          <p:nvPr/>
        </p:nvSpPr>
        <p:spPr>
          <a:xfrm>
            <a:off x="0" y="1186070"/>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III. </a:t>
            </a:r>
            <a:r>
              <a:rPr lang="en-US" sz="2400" b="1" dirty="0" err="1" smtClean="0">
                <a:solidFill>
                  <a:srgbClr val="0000FF"/>
                </a:solidFill>
                <a:latin typeface="Times New Roman" pitchFamily="18" charset="0"/>
                <a:cs typeface="Times New Roman" pitchFamily="18" charset="0"/>
              </a:rPr>
              <a:t>ỨNG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DỤNG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MỘT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SỐ</a:t>
            </a:r>
            <a:r>
              <a:rPr lang="en-US" sz="2400" b="1" dirty="0" smtClean="0">
                <a:solidFill>
                  <a:srgbClr val="0000FF"/>
                </a:solidFill>
                <a:latin typeface="Times New Roman" pitchFamily="18" charset="0"/>
                <a:cs typeface="Times New Roman" pitchFamily="18" charset="0"/>
              </a:rPr>
              <a:t> ACID</a:t>
            </a:r>
          </a:p>
        </p:txBody>
      </p:sp>
      <p:sp>
        <p:nvSpPr>
          <p:cNvPr id="34" name="TextBox 33"/>
          <p:cNvSpPr txBox="1"/>
          <p:nvPr/>
        </p:nvSpPr>
        <p:spPr>
          <a:xfrm>
            <a:off x="0" y="1587846"/>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1. Hydrochloric acid (</a:t>
            </a:r>
            <a:r>
              <a:rPr lang="en-US" sz="2800" b="1" dirty="0" err="1" smtClean="0">
                <a:solidFill>
                  <a:srgbClr val="0000FF"/>
                </a:solidFill>
                <a:latin typeface="Times New Roman" pitchFamily="18" charset="0"/>
                <a:cs typeface="Times New Roman" pitchFamily="18" charset="0"/>
              </a:rPr>
              <a:t>HCl</a:t>
            </a:r>
            <a:r>
              <a:rPr lang="en-US" sz="2800" b="1" dirty="0" smtClean="0">
                <a:solidFill>
                  <a:srgbClr val="0000FF"/>
                </a:solidFill>
                <a:latin typeface="Times New Roman" pitchFamily="18" charset="0"/>
                <a:cs typeface="Times New Roman" pitchFamily="18" charset="0"/>
              </a:rPr>
              <a:t>)</a:t>
            </a:r>
          </a:p>
        </p:txBody>
      </p:sp>
      <p:sp>
        <p:nvSpPr>
          <p:cNvPr id="35" name="TextBox 34"/>
          <p:cNvSpPr txBox="1"/>
          <p:nvPr/>
        </p:nvSpPr>
        <p:spPr>
          <a:xfrm>
            <a:off x="0" y="2100464"/>
            <a:ext cx="12192000" cy="523220"/>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người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vật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giúp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tiêu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hóa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thức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ăn</a:t>
            </a:r>
            <a:r>
              <a:rPr lang="en-US" sz="2800" dirty="0" smtClean="0">
                <a:solidFill>
                  <a:srgbClr val="0000FF"/>
                </a:solidFill>
                <a:latin typeface="Times New Roman" pitchFamily="18" charset="0"/>
                <a:cs typeface="Times New Roman" pitchFamily="18" charset="0"/>
              </a:rPr>
              <a:t>.</a:t>
            </a:r>
          </a:p>
        </p:txBody>
      </p:sp>
      <p:sp>
        <p:nvSpPr>
          <p:cNvPr id="36" name="TextBox 35"/>
          <p:cNvSpPr txBox="1"/>
          <p:nvPr/>
        </p:nvSpPr>
        <p:spPr>
          <a:xfrm>
            <a:off x="0" y="2557663"/>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Hydrochloric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tẩy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rửa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kim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loại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chế</a:t>
            </a:r>
            <a:r>
              <a:rPr lang="en-US" sz="2800" dirty="0" smtClean="0">
                <a:solidFill>
                  <a:srgbClr val="0000FF"/>
                </a:solidFill>
                <a:latin typeface="Times New Roman" pitchFamily="18" charset="0"/>
                <a:cs typeface="Times New Roman" pitchFamily="18" charset="0"/>
              </a:rPr>
              <a:t> glucose…</a:t>
            </a:r>
          </a:p>
        </p:txBody>
      </p:sp>
      <p:sp>
        <p:nvSpPr>
          <p:cNvPr id="37" name="TextBox 36"/>
          <p:cNvSpPr txBox="1"/>
          <p:nvPr/>
        </p:nvSpPr>
        <p:spPr>
          <a:xfrm>
            <a:off x="0" y="3444352"/>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2. Sulfuric acid (</a:t>
            </a:r>
            <a:r>
              <a:rPr lang="en-US" sz="2800" b="1" dirty="0" err="1" smtClean="0">
                <a:solidFill>
                  <a:srgbClr val="0000FF"/>
                </a:solidFill>
                <a:latin typeface="Times New Roman" pitchFamily="18" charset="0"/>
                <a:cs typeface="Times New Roman" pitchFamily="18" charset="0"/>
              </a:rPr>
              <a:t>H</a:t>
            </a:r>
            <a:r>
              <a:rPr lang="en-US" sz="2800" b="1" baseline="-25000" dirty="0" err="1" smtClean="0">
                <a:solidFill>
                  <a:srgbClr val="0000FF"/>
                </a:solidFill>
                <a:latin typeface="Times New Roman" pitchFamily="18" charset="0"/>
                <a:cs typeface="Times New Roman" pitchFamily="18" charset="0"/>
              </a:rPr>
              <a:t>2</a:t>
            </a:r>
            <a:r>
              <a:rPr lang="en-US" sz="2800" b="1" dirty="0" err="1" smtClean="0">
                <a:solidFill>
                  <a:srgbClr val="0000FF"/>
                </a:solidFill>
                <a:latin typeface="Times New Roman" pitchFamily="18" charset="0"/>
                <a:cs typeface="Times New Roman" pitchFamily="18" charset="0"/>
              </a:rPr>
              <a:t>SO</a:t>
            </a:r>
            <a:r>
              <a:rPr lang="en-US" sz="2800" b="1" baseline="-25000" dirty="0" err="1" smtClean="0">
                <a:solidFill>
                  <a:srgbClr val="0000FF"/>
                </a:solidFill>
                <a:latin typeface="Times New Roman" pitchFamily="18" charset="0"/>
                <a:cs typeface="Times New Roman" pitchFamily="18" charset="0"/>
              </a:rPr>
              <a:t>4</a:t>
            </a:r>
            <a:r>
              <a:rPr lang="en-US" sz="2800" b="1" dirty="0" smtClean="0">
                <a:solidFill>
                  <a:srgbClr val="0000FF"/>
                </a:solidFill>
                <a:latin typeface="Times New Roman" pitchFamily="18" charset="0"/>
                <a:cs typeface="Times New Roman" pitchFamily="18" charset="0"/>
              </a:rPr>
              <a:t>)</a:t>
            </a:r>
          </a:p>
        </p:txBody>
      </p:sp>
      <p:sp>
        <p:nvSpPr>
          <p:cNvPr id="22" name="TextBox 21"/>
          <p:cNvSpPr txBox="1"/>
          <p:nvPr/>
        </p:nvSpPr>
        <p:spPr>
          <a:xfrm>
            <a:off x="0" y="3873846"/>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Sulfuric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giấy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sơn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bón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ắc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quy</a:t>
            </a:r>
            <a:r>
              <a:rPr lang="en-US" sz="2800" dirty="0" smtClean="0">
                <a:solidFill>
                  <a:srgbClr val="0000FF"/>
                </a:solidFill>
                <a:latin typeface="Times New Roman" pitchFamily="18" charset="0"/>
                <a:cs typeface="Times New Roman" pitchFamily="18" charset="0"/>
              </a:rPr>
              <a:t>…</a:t>
            </a:r>
          </a:p>
        </p:txBody>
      </p:sp>
      <p:sp>
        <p:nvSpPr>
          <p:cNvPr id="24" name="TextBox 23"/>
          <p:cNvSpPr txBox="1"/>
          <p:nvPr/>
        </p:nvSpPr>
        <p:spPr>
          <a:xfrm>
            <a:off x="0" y="4788243"/>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3. Acetic acid (</a:t>
            </a:r>
            <a:r>
              <a:rPr lang="en-US" sz="2800" b="1" dirty="0" err="1" smtClean="0">
                <a:solidFill>
                  <a:srgbClr val="0000FF"/>
                </a:solidFill>
                <a:latin typeface="Times New Roman" pitchFamily="18" charset="0"/>
                <a:cs typeface="Times New Roman" pitchFamily="18" charset="0"/>
              </a:rPr>
              <a:t>CH</a:t>
            </a:r>
            <a:r>
              <a:rPr lang="en-US" sz="2800" b="1" baseline="-25000" dirty="0" err="1" smtClean="0">
                <a:solidFill>
                  <a:srgbClr val="0000FF"/>
                </a:solidFill>
                <a:latin typeface="Times New Roman" pitchFamily="18" charset="0"/>
                <a:cs typeface="Times New Roman" pitchFamily="18" charset="0"/>
              </a:rPr>
              <a:t>3</a:t>
            </a:r>
            <a:r>
              <a:rPr lang="en-US" sz="2800" b="1" dirty="0" err="1" smtClean="0">
                <a:solidFill>
                  <a:srgbClr val="0000FF"/>
                </a:solidFill>
                <a:latin typeface="Times New Roman" pitchFamily="18" charset="0"/>
                <a:cs typeface="Times New Roman" pitchFamily="18" charset="0"/>
              </a:rPr>
              <a:t>COOH</a:t>
            </a:r>
            <a:r>
              <a:rPr lang="en-US" sz="2800" b="1" dirty="0" smtClean="0">
                <a:solidFill>
                  <a:srgbClr val="0000FF"/>
                </a:solidFill>
                <a:latin typeface="Times New Roman" pitchFamily="18" charset="0"/>
                <a:cs typeface="Times New Roman" pitchFamily="18" charset="0"/>
              </a:rPr>
              <a:t>)</a:t>
            </a:r>
          </a:p>
        </p:txBody>
      </p:sp>
      <p:sp>
        <p:nvSpPr>
          <p:cNvPr id="25" name="TextBox 24"/>
          <p:cNvSpPr txBox="1"/>
          <p:nvPr/>
        </p:nvSpPr>
        <p:spPr>
          <a:xfrm>
            <a:off x="0" y="5190024"/>
            <a:ext cx="12192000" cy="954107"/>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Acetic acid </a:t>
            </a:r>
            <a:r>
              <a:rPr lang="en-US" sz="2800" dirty="0" err="1" smtClean="0">
                <a:solidFill>
                  <a:srgbClr val="0000FF"/>
                </a:solidFill>
                <a:latin typeface="Times New Roman" pitchFamily="18" charset="0"/>
                <a:cs typeface="Times New Roman" pitchFamily="18" charset="0"/>
              </a:rPr>
              <a:t>được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nghiệp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xuất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dẻo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dược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phẩm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nhuộm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thuốc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diệt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côn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trùng</a:t>
            </a:r>
            <a:r>
              <a:rPr lang="en-US" sz="2800" dirty="0" smtClean="0">
                <a:solidFill>
                  <a:srgbClr val="0000FF"/>
                </a:solidFill>
                <a:latin typeface="Times New Roman" pitchFamily="18" charset="0"/>
                <a:cs typeface="Times New Roman" pitchFamily="18" charset="0"/>
              </a:rPr>
              <a:t>…</a:t>
            </a:r>
          </a:p>
        </p:txBody>
      </p:sp>
      <p:sp>
        <p:nvSpPr>
          <p:cNvPr id="26" name="TextBox 25"/>
          <p:cNvSpPr txBox="1"/>
          <p:nvPr/>
        </p:nvSpPr>
        <p:spPr>
          <a:xfrm>
            <a:off x="0" y="6167138"/>
            <a:ext cx="12192000" cy="523220"/>
          </a:xfrm>
          <a:prstGeom prst="rect">
            <a:avLst/>
          </a:prstGeom>
          <a:noFill/>
        </p:spPr>
        <p:txBody>
          <a:bodyPr wrap="square" rtlCol="0">
            <a:spAutoFit/>
          </a:bodyPr>
          <a:lstStyle/>
          <a:p>
            <a:r>
              <a:rPr lang="en-US" sz="2800" dirty="0" smtClean="0">
                <a:solidFill>
                  <a:srgbClr val="0000FF"/>
                </a:solidFill>
                <a:latin typeface="Times New Roman" pitchFamily="18" charset="0"/>
                <a:cs typeface="Times New Roman" pitchFamily="18" charset="0"/>
              </a:rPr>
              <a:t>- Acetic acid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giấm</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ăn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với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nồng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khoảng</a:t>
            </a:r>
            <a:r>
              <a:rPr lang="en-US" sz="2800" dirty="0" smtClean="0">
                <a:solidFill>
                  <a:srgbClr val="0000FF"/>
                </a:solidFill>
                <a:latin typeface="Times New Roman" pitchFamily="18" charset="0"/>
                <a:cs typeface="Times New Roman" pitchFamily="18" charset="0"/>
              </a:rPr>
              <a:t>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Effect transition="in" filter="fade">
                                      <p:cBhvr>
                                        <p:cTn id="9" dur="1000"/>
                                        <p:tgtEl>
                                          <p:spTgt spid="25"/>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p:cTn id="13" dur="1000" fill="hold"/>
                                        <p:tgtEl>
                                          <p:spTgt spid="26"/>
                                        </p:tgtEl>
                                        <p:attrNameLst>
                                          <p:attrName>ppt_w</p:attrName>
                                        </p:attrNameLst>
                                      </p:cBhvr>
                                      <p:tavLst>
                                        <p:tav tm="0">
                                          <p:val>
                                            <p:fltVal val="0"/>
                                          </p:val>
                                        </p:tav>
                                        <p:tav tm="100000">
                                          <p:val>
                                            <p:strVal val="#ppt_w"/>
                                          </p:val>
                                        </p:tav>
                                      </p:tavLst>
                                    </p:anim>
                                    <p:anim calcmode="lin" valueType="num">
                                      <p:cBhvr>
                                        <p:cTn id="14" dur="1000" fill="hold"/>
                                        <p:tgtEl>
                                          <p:spTgt spid="26"/>
                                        </p:tgtEl>
                                        <p:attrNameLst>
                                          <p:attrName>ppt_h</p:attrName>
                                        </p:attrNameLst>
                                      </p:cBhvr>
                                      <p:tavLst>
                                        <p:tav tm="0">
                                          <p:val>
                                            <p:fltVal val="0"/>
                                          </p:val>
                                        </p:tav>
                                        <p:tav tm="100000">
                                          <p:val>
                                            <p:strVal val="#ppt_h"/>
                                          </p:val>
                                        </p:tav>
                                      </p:tavLst>
                                    </p:anim>
                                    <p:animEffect transition="in" filter="fade">
                                      <p:cBhvr>
                                        <p:cTn id="15"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858982" y="1274617"/>
            <a:ext cx="5569527" cy="4334903"/>
          </a:xfrm>
          <a:prstGeom prst="rect">
            <a:avLst/>
          </a:prstGeom>
          <a:noFill/>
          <a:ln w="9525">
            <a:noFill/>
            <a:miter lim="800000"/>
            <a:headEnd/>
            <a:tailEnd/>
          </a:ln>
          <a:effectLst/>
        </p:spPr>
      </p:pic>
      <p:sp>
        <p:nvSpPr>
          <p:cNvPr id="4" name="Rectangle 3"/>
          <p:cNvSpPr/>
          <p:nvPr/>
        </p:nvSpPr>
        <p:spPr>
          <a:xfrm>
            <a:off x="6331524" y="2842599"/>
            <a:ext cx="5140037" cy="1384995"/>
          </a:xfrm>
          <a:prstGeom prst="rect">
            <a:avLst/>
          </a:prstGeom>
        </p:spPr>
        <p:txBody>
          <a:bodyPr wrap="square">
            <a:spAutoFit/>
          </a:bodyPr>
          <a:lstStyle/>
          <a:p>
            <a:pPr algn="just"/>
            <a:r>
              <a:rPr lang="vi-VN" sz="2800" dirty="0" smtClean="0">
                <a:solidFill>
                  <a:srgbClr val="FF00FF"/>
                </a:solidFill>
                <a:latin typeface="Times New Roman" pitchFamily="18" charset="0"/>
                <a:cs typeface="Times New Roman" pitchFamily="18" charset="0"/>
              </a:rPr>
              <a:t>Một số món ăn sử dụng giấm trong quá trình chế biến: nộm; bò nhúng giấm; canh chua; …</a:t>
            </a:r>
            <a:endParaRPr lang="en-US" sz="28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ppt_w</p:attrName>
                                        </p:attrNameLst>
                                      </p:cBhvr>
                                      <p:tavLst>
                                        <p:tav tm="0">
                                          <p:val>
                                            <p:strVal val="#ppt_w+.3"/>
                                          </p:val>
                                        </p:tav>
                                        <p:tav tm="100000">
                                          <p:val>
                                            <p:strVal val="#ppt_w"/>
                                          </p:val>
                                        </p:tav>
                                      </p:tavLst>
                                    </p:anim>
                                    <p:anim calcmode="lin" valueType="num">
                                      <p:cBhvr>
                                        <p:cTn id="8" dur="1000" fill="hold"/>
                                        <p:tgtEl>
                                          <p:spTgt spid="12290"/>
                                        </p:tgtEl>
                                        <p:attrNameLst>
                                          <p:attrName>ppt_h</p:attrName>
                                        </p:attrNameLst>
                                      </p:cBhvr>
                                      <p:tavLst>
                                        <p:tav tm="0">
                                          <p:val>
                                            <p:strVal val="#ppt_h"/>
                                          </p:val>
                                        </p:tav>
                                        <p:tav tm="100000">
                                          <p:val>
                                            <p:strVal val="#ppt_h"/>
                                          </p:val>
                                        </p:tav>
                                      </p:tavLst>
                                    </p:anim>
                                    <p:animEffect transition="in" filter="fade">
                                      <p:cBhvr>
                                        <p:cTn id="9" dur="1000"/>
                                        <p:tgtEl>
                                          <p:spTgt spid="1229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7851" y="2260707"/>
            <a:ext cx="9060876" cy="1815882"/>
          </a:xfrm>
          <a:prstGeom prst="rect">
            <a:avLst/>
          </a:prstGeom>
        </p:spPr>
        <p:txBody>
          <a:bodyPr wrap="square">
            <a:spAutoFit/>
          </a:bodyPr>
          <a:lstStyle/>
          <a:p>
            <a:pPr algn="just"/>
            <a:r>
              <a:rPr lang="en-US" sz="2800" dirty="0" err="1" smtClean="0">
                <a:solidFill>
                  <a:srgbClr val="FF00FF"/>
                </a:solidFill>
                <a:latin typeface="Times New Roman" pitchFamily="18" charset="0"/>
                <a:cs typeface="Times New Roman" pitchFamily="18" charset="0"/>
              </a:rPr>
              <a:t>Xem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thêm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đọc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tên</a:t>
            </a:r>
            <a:r>
              <a:rPr lang="en-US" sz="2800" dirty="0" smtClean="0">
                <a:solidFill>
                  <a:srgbClr val="FF00FF"/>
                </a:solidFill>
                <a:latin typeface="Times New Roman" pitchFamily="18" charset="0"/>
                <a:cs typeface="Times New Roman" pitchFamily="18" charset="0"/>
              </a:rPr>
              <a:t> ACID </a:t>
            </a:r>
            <a:r>
              <a:rPr lang="en-US" sz="2800" dirty="0" err="1" smtClean="0">
                <a:solidFill>
                  <a:srgbClr val="FF00FF"/>
                </a:solidFill>
                <a:latin typeface="Times New Roman" pitchFamily="18" charset="0"/>
                <a:cs typeface="Times New Roman" pitchFamily="18" charset="0"/>
              </a:rPr>
              <a:t>theo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phiên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âm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quốc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kênh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youtube</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Kênh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KHTN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thầy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THẢO</a:t>
            </a:r>
            <a:r>
              <a:rPr lang="en-US" sz="2800" dirty="0" smtClean="0">
                <a:solidFill>
                  <a:srgbClr val="FF00FF"/>
                </a:solidFill>
                <a:latin typeface="Times New Roman" pitchFamily="18" charset="0"/>
                <a:cs typeface="Times New Roman" pitchFamily="18" charset="0"/>
              </a:rPr>
              <a:t>”</a:t>
            </a:r>
          </a:p>
          <a:p>
            <a:pPr algn="just"/>
            <a:r>
              <a:rPr lang="en-US" sz="2800" dirty="0" err="1" smtClean="0">
                <a:solidFill>
                  <a:srgbClr val="FF00FF"/>
                </a:solidFill>
                <a:latin typeface="Times New Roman" pitchFamily="18" charset="0"/>
                <a:cs typeface="Times New Roman" pitchFamily="18" charset="0"/>
                <a:hlinkClick r:id="rId2"/>
              </a:rPr>
              <a:t>https://www.youtube.com/channel/UCwgR1CGUCCHfRqGLd9cKMNA</a:t>
            </a:r>
            <a:r>
              <a:rPr lang="en-US" sz="2800" dirty="0" smtClean="0">
                <a:solidFill>
                  <a:srgbClr val="FF00FF"/>
                </a:solidFill>
                <a:latin typeface="Times New Roman" pitchFamily="18" charset="0"/>
                <a:cs typeface="Times New Roman" pitchFamily="18" charset="0"/>
              </a:rPr>
              <a:t> </a:t>
            </a:r>
            <a:endParaRPr lang="en-US" sz="2800" dirty="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Righ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Box 29"/>
          <p:cNvSpPr txBox="1"/>
          <p:nvPr/>
        </p:nvSpPr>
        <p:spPr>
          <a:xfrm>
            <a:off x="0" y="816096"/>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là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những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hợp</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phân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nguyên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hydrogen </a:t>
            </a:r>
            <a:r>
              <a:rPr lang="en-US" sz="2800" dirty="0" err="1" smtClean="0">
                <a:solidFill>
                  <a:srgbClr val="0000FF"/>
                </a:solidFill>
                <a:latin typeface="Times New Roman" panose="02020603050405020304" pitchFamily="18" charset="0"/>
                <a:cs typeface="Times New Roman" panose="02020603050405020304" pitchFamily="18" charset="0"/>
              </a:rPr>
              <a:t>liên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kết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Khi</a:t>
            </a:r>
            <a:r>
              <a:rPr lang="en-US" sz="2800" dirty="0" smtClean="0">
                <a:solidFill>
                  <a:srgbClr val="0000FF"/>
                </a:solidFill>
                <a:latin typeface="Times New Roman" panose="02020603050405020304" pitchFamily="18" charset="0"/>
                <a:cs typeface="Times New Roman" panose="02020603050405020304" pitchFamily="18" charset="0"/>
              </a:rPr>
              <a:t> tan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nước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0" y="1702792"/>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theo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sơ</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đồ</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sau</a:t>
            </a:r>
            <a:r>
              <a:rPr lang="en-US" sz="2800" dirty="0" smtClean="0">
                <a:solidFill>
                  <a:srgbClr val="0000FF"/>
                </a:solidFill>
                <a:latin typeface="Times New Roman" panose="02020603050405020304" pitchFamily="18" charset="0"/>
                <a:cs typeface="Times New Roman" panose="02020603050405020304" pitchFamily="18" charset="0"/>
              </a:rPr>
              <a:t>:</a:t>
            </a:r>
          </a:p>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ion </a:t>
            </a:r>
            <a:r>
              <a:rPr lang="en-US" sz="2800" dirty="0" err="1" smtClean="0">
                <a:solidFill>
                  <a:srgbClr val="0000FF"/>
                </a:solidFill>
                <a:latin typeface="Times New Roman" panose="02020603050405020304" pitchFamily="18" charset="0"/>
                <a:cs typeface="Times New Roman" panose="02020603050405020304" pitchFamily="18" charset="0"/>
              </a:rPr>
              <a:t>âm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18" name="TextBox 17"/>
          <p:cNvSpPr txBox="1"/>
          <p:nvPr/>
        </p:nvSpPr>
        <p:spPr>
          <a:xfrm>
            <a:off x="0" y="267260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1: 	</a:t>
            </a:r>
            <a:r>
              <a:rPr lang="en-US" sz="2800" dirty="0" err="1" smtClean="0">
                <a:solidFill>
                  <a:srgbClr val="0000FF"/>
                </a:solidFill>
                <a:latin typeface="Times New Roman" panose="02020603050405020304" pitchFamily="18" charset="0"/>
                <a:cs typeface="Times New Roman" panose="02020603050405020304" pitchFamily="18" charset="0"/>
              </a:rPr>
              <a:t>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Cl</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0" y="319907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Hydrochloric acid 		ion hydrogen	ion chloride</a:t>
            </a:r>
          </a:p>
        </p:txBody>
      </p:sp>
      <p:sp>
        <p:nvSpPr>
          <p:cNvPr id="21" name="TextBox 20"/>
          <p:cNvSpPr txBox="1"/>
          <p:nvPr/>
        </p:nvSpPr>
        <p:spPr>
          <a:xfrm>
            <a:off x="-5" y="373943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2: 	</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25000" dirty="0" err="1" smtClean="0">
                <a:solidFill>
                  <a:srgbClr val="0000FF"/>
                </a:solidFill>
                <a:latin typeface="Times New Roman" panose="02020603050405020304" pitchFamily="18" charset="0"/>
                <a:cs typeface="Times New Roman" panose="02020603050405020304" pitchFamily="18" charset="0"/>
              </a:rPr>
              <a:t>2</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baseline="30000" dirty="0" err="1" smtClean="0">
                <a:solidFill>
                  <a:srgbClr val="0000FF"/>
                </a:solidFill>
                <a:latin typeface="Times New Roman" panose="02020603050405020304" pitchFamily="18" charset="0"/>
                <a:cs typeface="Times New Roman" panose="02020603050405020304" pitchFamily="18" charset="0"/>
              </a:rPr>
              <a:t>2</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5" y="426590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Sulfuric acid 	ion hydrogen	ion sulfate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30">
                                            <p:txEl>
                                              <p:pRg st="0" end="0"/>
                                            </p:txEl>
                                          </p:spTgt>
                                        </p:tgtEl>
                                        <p:attrNameLst>
                                          <p:attrName>style.visibility</p:attrName>
                                        </p:attrNameLst>
                                      </p:cBhvr>
                                      <p:to>
                                        <p:strVal val="visible"/>
                                      </p:to>
                                    </p:set>
                                    <p:anim calcmode="lin" valueType="num">
                                      <p:cBhvr>
                                        <p:cTn id="7" dur="500" fill="hold"/>
                                        <p:tgtEl>
                                          <p:spTgt spid="3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9">
                                            <p:txEl>
                                              <p:pRg st="0" end="0"/>
                                            </p:txEl>
                                          </p:spTgt>
                                        </p:tgtEl>
                                        <p:attrNameLst>
                                          <p:attrName>style.visibility</p:attrName>
                                        </p:attrNameLst>
                                      </p:cBhvr>
                                      <p:to>
                                        <p:strVal val="visible"/>
                                      </p:to>
                                    </p:set>
                                    <p:anim calcmode="lin" valueType="num">
                                      <p:cBhvr>
                                        <p:cTn id="16" dur="500" fill="hold"/>
                                        <p:tgtEl>
                                          <p:spTgt spid="1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9">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1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9">
                                            <p:txEl>
                                              <p:pRg st="1" end="1"/>
                                            </p:txEl>
                                          </p:spTgt>
                                        </p:tgtEl>
                                        <p:attrNameLst>
                                          <p:attrName>style.visibility</p:attrName>
                                        </p:attrNameLst>
                                      </p:cBhvr>
                                      <p:to>
                                        <p:strVal val="visible"/>
                                      </p:to>
                                    </p:set>
                                    <p:anim calcmode="lin" valueType="num">
                                      <p:cBhvr>
                                        <p:cTn id="25" dur="500" fill="hold"/>
                                        <p:tgtEl>
                                          <p:spTgt spid="1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9">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1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9">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8">
                                            <p:txEl>
                                              <p:pRg st="0" end="0"/>
                                            </p:txEl>
                                          </p:spTgt>
                                        </p:tgtEl>
                                        <p:attrNameLst>
                                          <p:attrName>style.visibility</p:attrName>
                                        </p:attrNameLst>
                                      </p:cBhvr>
                                      <p:to>
                                        <p:strVal val="visible"/>
                                      </p:to>
                                    </p:set>
                                    <p:anim calcmode="lin" valueType="num">
                                      <p:cBhvr>
                                        <p:cTn id="34" dur="500" fill="hold"/>
                                        <p:tgtEl>
                                          <p:spTgt spid="1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18">
                                            <p:txEl>
                                              <p:pRg st="0" end="0"/>
                                            </p:txEl>
                                          </p:spTgt>
                                        </p:tgtEl>
                                        <p:attrNameLst>
                                          <p:attrName>ppt_y</p:attrName>
                                        </p:attrNameLst>
                                      </p:cBhvr>
                                      <p:tavLst>
                                        <p:tav tm="0">
                                          <p:val>
                                            <p:strVal val="#ppt_y"/>
                                          </p:val>
                                        </p:tav>
                                        <p:tav tm="100000">
                                          <p:val>
                                            <p:strVal val="#ppt_y"/>
                                          </p:val>
                                        </p:tav>
                                      </p:tavLst>
                                    </p:anim>
                                    <p:anim calcmode="lin" valueType="num">
                                      <p:cBhvr>
                                        <p:cTn id="36" dur="500" fill="hold"/>
                                        <p:tgtEl>
                                          <p:spTgt spid="1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1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18">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20">
                                            <p:txEl>
                                              <p:pRg st="0" end="0"/>
                                            </p:txEl>
                                          </p:spTgt>
                                        </p:tgtEl>
                                        <p:attrNameLst>
                                          <p:attrName>style.visibility</p:attrName>
                                        </p:attrNameLst>
                                      </p:cBhvr>
                                      <p:to>
                                        <p:strVal val="visible"/>
                                      </p:to>
                                    </p:set>
                                    <p:anim calcmode="lin" valueType="num">
                                      <p:cBhvr>
                                        <p:cTn id="43" dur="500" fill="hold"/>
                                        <p:tgtEl>
                                          <p:spTgt spid="2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20">
                                            <p:txEl>
                                              <p:pRg st="0" end="0"/>
                                            </p:txEl>
                                          </p:spTgt>
                                        </p:tgtEl>
                                        <p:attrNameLst>
                                          <p:attrName>ppt_y</p:attrName>
                                        </p:attrNameLst>
                                      </p:cBhvr>
                                      <p:tavLst>
                                        <p:tav tm="0">
                                          <p:val>
                                            <p:strVal val="#ppt_y"/>
                                          </p:val>
                                        </p:tav>
                                        <p:tav tm="100000">
                                          <p:val>
                                            <p:strVal val="#ppt_y"/>
                                          </p:val>
                                        </p:tav>
                                      </p:tavLst>
                                    </p:anim>
                                    <p:anim calcmode="lin" valueType="num">
                                      <p:cBhvr>
                                        <p:cTn id="45" dur="500" fill="hold"/>
                                        <p:tgtEl>
                                          <p:spTgt spid="2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2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2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21">
                                            <p:txEl>
                                              <p:pRg st="0" end="0"/>
                                            </p:txEl>
                                          </p:spTgt>
                                        </p:tgtEl>
                                        <p:attrNameLst>
                                          <p:attrName>style.visibility</p:attrName>
                                        </p:attrNameLst>
                                      </p:cBhvr>
                                      <p:to>
                                        <p:strVal val="visible"/>
                                      </p:to>
                                    </p:set>
                                    <p:anim calcmode="lin" valueType="num">
                                      <p:cBhvr>
                                        <p:cTn id="52" dur="500" fill="hold"/>
                                        <p:tgtEl>
                                          <p:spTgt spid="2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21">
                                            <p:txEl>
                                              <p:pRg st="0" end="0"/>
                                            </p:txEl>
                                          </p:spTgt>
                                        </p:tgtEl>
                                        <p:attrNameLst>
                                          <p:attrName>ppt_y</p:attrName>
                                        </p:attrNameLst>
                                      </p:cBhvr>
                                      <p:tavLst>
                                        <p:tav tm="0">
                                          <p:val>
                                            <p:strVal val="#ppt_y"/>
                                          </p:val>
                                        </p:tav>
                                        <p:tav tm="100000">
                                          <p:val>
                                            <p:strVal val="#ppt_y"/>
                                          </p:val>
                                        </p:tav>
                                      </p:tavLst>
                                    </p:anim>
                                    <p:anim calcmode="lin" valueType="num">
                                      <p:cBhvr>
                                        <p:cTn id="54" dur="500" fill="hold"/>
                                        <p:tgtEl>
                                          <p:spTgt spid="2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2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21">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22">
                                            <p:txEl>
                                              <p:pRg st="0" end="0"/>
                                            </p:txEl>
                                          </p:spTgt>
                                        </p:tgtEl>
                                        <p:attrNameLst>
                                          <p:attrName>style.visibility</p:attrName>
                                        </p:attrNameLst>
                                      </p:cBhvr>
                                      <p:to>
                                        <p:strVal val="visible"/>
                                      </p:to>
                                    </p:set>
                                    <p:anim calcmode="lin" valueType="num">
                                      <p:cBhvr>
                                        <p:cTn id="61" dur="500" fill="hold"/>
                                        <p:tgtEl>
                                          <p:spTgt spid="2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22">
                                            <p:txEl>
                                              <p:pRg st="0" end="0"/>
                                            </p:txEl>
                                          </p:spTgt>
                                        </p:tgtEl>
                                        <p:attrNameLst>
                                          <p:attrName>ppt_y</p:attrName>
                                        </p:attrNameLst>
                                      </p:cBhvr>
                                      <p:tavLst>
                                        <p:tav tm="0">
                                          <p:val>
                                            <p:strVal val="#ppt_y"/>
                                          </p:val>
                                        </p:tav>
                                        <p:tav tm="100000">
                                          <p:val>
                                            <p:strVal val="#ppt_y"/>
                                          </p:val>
                                        </p:tav>
                                      </p:tavLst>
                                    </p:anim>
                                    <p:anim calcmode="lin" valueType="num">
                                      <p:cBhvr>
                                        <p:cTn id="63" dur="500" fill="hold"/>
                                        <p:tgtEl>
                                          <p:spTgt spid="2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2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bldP spid="19" grpId="0" build="p"/>
      <p:bldP spid="18" grpId="0" build="p"/>
      <p:bldP spid="20" grpId="0" build="p"/>
      <p:bldP spid="21" grpId="0" build="p"/>
      <p:bldP spid="2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57796"/>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Giấm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ăn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hoặc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chanh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thường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được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vị</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sấu</a:t>
            </a:r>
            <a:r>
              <a:rPr lang="en-US" sz="2800" dirty="0" smtClean="0">
                <a:solidFill>
                  <a:srgbClr val="FF00FF"/>
                </a:solidFill>
                <a:latin typeface="Times New Roman" pitchFamily="18" charset="0"/>
                <a:cs typeface="Times New Roman" pitchFamily="18" charset="0"/>
              </a:rPr>
              <a:t>, me </a:t>
            </a:r>
            <a:r>
              <a:rPr lang="en-US" sz="2800" dirty="0" err="1" smtClean="0">
                <a:solidFill>
                  <a:srgbClr val="FF00FF"/>
                </a:solidFill>
                <a:latin typeface="Times New Roman" pitchFamily="18" charset="0"/>
                <a:cs typeface="Times New Roman" pitchFamily="18" charset="0"/>
              </a:rPr>
              <a:t>hoặc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cũng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vị</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một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món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ăn</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
        <p:nvSpPr>
          <p:cNvPr id="4" name="TextBox 3"/>
          <p:cNvSpPr txBox="1"/>
          <p:nvPr/>
        </p:nvSpPr>
        <p:spPr>
          <a:xfrm>
            <a:off x="0" y="1624596"/>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Vị</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giấm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ăn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loại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trên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được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bởi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một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loại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hợp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gọi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là</a:t>
            </a:r>
            <a:r>
              <a:rPr lang="en-US" sz="2800" dirty="0" smtClean="0">
                <a:solidFill>
                  <a:srgbClr val="FF00FF"/>
                </a:solidFill>
                <a:latin typeface="Times New Roman" pitchFamily="18" charset="0"/>
                <a:cs typeface="Times New Roman" pitchFamily="18" charset="0"/>
              </a:rPr>
              <a:t> acid. </a:t>
            </a:r>
            <a:r>
              <a:rPr lang="en-US" sz="2800" dirty="0" err="1" smtClean="0">
                <a:solidFill>
                  <a:srgbClr val="FF00FF"/>
                </a:solidFill>
                <a:latin typeface="Times New Roman" pitchFamily="18" charset="0"/>
                <a:cs typeface="Times New Roman" pitchFamily="18" charset="0"/>
              </a:rPr>
              <a:t>Khi</a:t>
            </a:r>
            <a:r>
              <a:rPr lang="en-US" sz="2800" dirty="0" smtClean="0">
                <a:solidFill>
                  <a:srgbClr val="FF00FF"/>
                </a:solidFill>
                <a:latin typeface="Times New Roman" pitchFamily="18" charset="0"/>
                <a:cs typeface="Times New Roman" pitchFamily="18" charset="0"/>
              </a:rPr>
              <a:t> tan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 acid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ion H</a:t>
            </a:r>
            <a:r>
              <a:rPr lang="en-US" sz="2800" baseline="30000" dirty="0" smtClean="0">
                <a:solidFill>
                  <a:srgbClr val="FF00FF"/>
                </a:solidFill>
                <a:latin typeface="Times New Roman" pitchFamily="18" charset="0"/>
                <a:cs typeface="Times New Roman" pitchFamily="18" charset="0"/>
              </a:rPr>
              <a: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làm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dung </a:t>
            </a:r>
            <a:r>
              <a:rPr lang="en-US" sz="2800" dirty="0" err="1" smtClean="0">
                <a:solidFill>
                  <a:srgbClr val="FF00FF"/>
                </a:solidFill>
                <a:latin typeface="Times New Roman" pitchFamily="18" charset="0"/>
                <a:cs typeface="Times New Roman" pitchFamily="18" charset="0"/>
              </a:rPr>
              <a:t>dịch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vị</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chua</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2895599" y="2694277"/>
            <a:ext cx="5330932" cy="3637250"/>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diamond(in)">
                                      <p:cBhvr>
                                        <p:cTn id="17"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18655"/>
            <a:ext cx="12192000" cy="954107"/>
          </a:xfrm>
          <a:prstGeom prst="rect">
            <a:avLst/>
          </a:prstGeom>
          <a:noFill/>
        </p:spPr>
        <p:txBody>
          <a:bodyPr wrap="square" rtlCol="0">
            <a:spAutoFit/>
          </a:bodyPr>
          <a:lstStyle/>
          <a:p>
            <a:pPr algn="just"/>
            <a:r>
              <a:rPr lang="en-US" sz="2800" dirty="0" smtClean="0">
                <a:solidFill>
                  <a:srgbClr val="FF0000"/>
                </a:solidFill>
                <a:latin typeface="Times New Roman" pitchFamily="18" charset="0"/>
                <a:cs typeface="Times New Roman" pitchFamily="18" charset="0"/>
                <a:sym typeface="Wingdings"/>
              </a:rPr>
              <a:t></a:t>
            </a:r>
            <a:r>
              <a:rPr lang="en-US" sz="2800" dirty="0" err="1" smtClean="0">
                <a:solidFill>
                  <a:srgbClr val="FF0000"/>
                </a:solidFill>
                <a:latin typeface="Times New Roman" pitchFamily="18" charset="0"/>
                <a:cs typeface="Times New Roman" pitchFamily="18" charset="0"/>
              </a:rPr>
              <a:t>Viết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sơ</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đồ</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tạo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thành</a:t>
            </a:r>
            <a:r>
              <a:rPr lang="en-US" sz="2800" dirty="0" smtClean="0">
                <a:solidFill>
                  <a:srgbClr val="FF0000"/>
                </a:solidFill>
                <a:latin typeface="Times New Roman" pitchFamily="18" charset="0"/>
                <a:cs typeface="Times New Roman" pitchFamily="18" charset="0"/>
              </a:rPr>
              <a:t> ion H</a:t>
            </a:r>
            <a:r>
              <a:rPr lang="en-US" sz="2800" baseline="30000" dirty="0" smtClean="0">
                <a:solidFill>
                  <a:srgbClr val="FF000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từ</a:t>
            </a:r>
            <a:r>
              <a:rPr lang="en-US" sz="2800" dirty="0" smtClean="0">
                <a:solidFill>
                  <a:srgbClr val="FF0000"/>
                </a:solidFill>
                <a:latin typeface="Times New Roman" pitchFamily="18" charset="0"/>
                <a:cs typeface="Times New Roman" pitchFamily="18" charset="0"/>
              </a:rPr>
              <a:t> nitric acid (</a:t>
            </a:r>
            <a:r>
              <a:rPr lang="en-US" sz="2800" dirty="0" err="1" smtClean="0">
                <a:solidFill>
                  <a:srgbClr val="FF0000"/>
                </a:solidFill>
                <a:latin typeface="Times New Roman" pitchFamily="18" charset="0"/>
                <a:cs typeface="Times New Roman" pitchFamily="18" charset="0"/>
              </a:rPr>
              <a:t>HNO</a:t>
            </a:r>
            <a:r>
              <a:rPr lang="en-US" sz="2800" baseline="-25000" dirty="0" err="1" smtClean="0">
                <a:solidFill>
                  <a:srgbClr val="FF0000"/>
                </a:solidFill>
                <a:latin typeface="Times New Roman" pitchFamily="18" charset="0"/>
                <a:cs typeface="Times New Roman" pitchFamily="18" charset="0"/>
              </a:rPr>
              <a:t>3</a:t>
            </a:r>
            <a:r>
              <a:rPr lang="en-US" sz="2800" dirty="0" smtClean="0">
                <a:solidFill>
                  <a:srgbClr val="FF0000"/>
                </a:solidFill>
                <a:latin typeface="Times New Roman" pitchFamily="18" charset="0"/>
                <a:cs typeface="Times New Roman" pitchFamily="18" charset="0"/>
              </a:rPr>
              <a:t>); acetic acid (</a:t>
            </a:r>
            <a:r>
              <a:rPr lang="en-US" sz="2800" dirty="0" err="1" smtClean="0">
                <a:solidFill>
                  <a:srgbClr val="FF0000"/>
                </a:solidFill>
                <a:latin typeface="Times New Roman" pitchFamily="18" charset="0"/>
                <a:cs typeface="Times New Roman" pitchFamily="18" charset="0"/>
              </a:rPr>
              <a:t>CH</a:t>
            </a:r>
            <a:r>
              <a:rPr lang="en-US" sz="2800" baseline="-25000" dirty="0" err="1" smtClean="0">
                <a:solidFill>
                  <a:srgbClr val="FF0000"/>
                </a:solidFill>
                <a:latin typeface="Times New Roman" pitchFamily="18" charset="0"/>
                <a:cs typeface="Times New Roman" pitchFamily="18" charset="0"/>
              </a:rPr>
              <a:t>3</a:t>
            </a:r>
            <a:r>
              <a:rPr lang="en-US" sz="2800" dirty="0" err="1" smtClean="0">
                <a:solidFill>
                  <a:srgbClr val="FF0000"/>
                </a:solidFill>
                <a:latin typeface="Times New Roman" pitchFamily="18" charset="0"/>
                <a:cs typeface="Times New Roman" pitchFamily="18" charset="0"/>
              </a:rPr>
              <a:t>COOH</a:t>
            </a:r>
            <a:r>
              <a:rPr lang="en-US" sz="2800" dirty="0" smtClean="0">
                <a:solidFill>
                  <a:srgbClr val="FF0000"/>
                </a:solidFill>
                <a:latin typeface="Times New Roman" pitchFamily="18" charset="0"/>
                <a:cs typeface="Times New Roman" pitchFamily="18" charset="0"/>
              </a:rPr>
              <a:t>); phosphoric acid (</a:t>
            </a:r>
            <a:r>
              <a:rPr lang="en-US" sz="2800" dirty="0" err="1" smtClean="0">
                <a:solidFill>
                  <a:srgbClr val="FF0000"/>
                </a:solidFill>
                <a:latin typeface="Times New Roman" pitchFamily="18" charset="0"/>
                <a:cs typeface="Times New Roman" pitchFamily="18" charset="0"/>
              </a:rPr>
              <a:t>H</a:t>
            </a:r>
            <a:r>
              <a:rPr lang="en-US" sz="2800" baseline="-25000" dirty="0" err="1" smtClean="0">
                <a:solidFill>
                  <a:srgbClr val="FF0000"/>
                </a:solidFill>
                <a:latin typeface="Times New Roman" pitchFamily="18" charset="0"/>
                <a:cs typeface="Times New Roman" pitchFamily="18" charset="0"/>
              </a:rPr>
              <a:t>3</a:t>
            </a:r>
            <a:r>
              <a:rPr lang="en-US" sz="2800" dirty="0" err="1" smtClean="0">
                <a:solidFill>
                  <a:srgbClr val="FF0000"/>
                </a:solidFill>
                <a:latin typeface="Times New Roman" pitchFamily="18" charset="0"/>
                <a:cs typeface="Times New Roman" pitchFamily="18" charset="0"/>
              </a:rPr>
              <a:t>PO</a:t>
            </a:r>
            <a:r>
              <a:rPr lang="en-US" sz="2800" baseline="-25000" dirty="0" err="1" smtClean="0">
                <a:solidFill>
                  <a:srgbClr val="FF0000"/>
                </a:solidFill>
                <a:latin typeface="Times New Roman" pitchFamily="18" charset="0"/>
                <a:cs typeface="Times New Roman" pitchFamily="18" charset="0"/>
              </a:rPr>
              <a:t>4</a:t>
            </a:r>
            <a:r>
              <a:rPr lang="en-US" sz="2800" dirty="0" smtClean="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
        <p:nvSpPr>
          <p:cNvPr id="6" name="TextBox 5"/>
          <p:cNvSpPr txBox="1"/>
          <p:nvPr/>
        </p:nvSpPr>
        <p:spPr>
          <a:xfrm>
            <a:off x="0" y="1411842"/>
            <a:ext cx="12192000" cy="523220"/>
          </a:xfrm>
          <a:prstGeom prst="rect">
            <a:avLst/>
          </a:prstGeom>
          <a:noFill/>
        </p:spPr>
        <p:txBody>
          <a:bodyPr wrap="square" rtlCol="0">
            <a:spAutoFit/>
          </a:bodyPr>
          <a:lstStyle/>
          <a:p>
            <a:pPr marL="342900" indent="-342900" algn="just"/>
            <a:r>
              <a:rPr lang="en-US" sz="2800" dirty="0" smtClean="0">
                <a:solidFill>
                  <a:srgbClr val="FF0000"/>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HNO</a:t>
            </a:r>
            <a:r>
              <a:rPr lang="en-US" sz="2800" baseline="-25000" dirty="0" err="1" smtClean="0">
                <a:solidFill>
                  <a:srgbClr val="FF00FF"/>
                </a:solidFill>
                <a:latin typeface="Times New Roman" pitchFamily="18" charset="0"/>
                <a:cs typeface="Times New Roman" pitchFamily="18" charset="0"/>
              </a:rPr>
              <a:t>3</a:t>
            </a:r>
            <a:r>
              <a:rPr lang="en-US" sz="2800" dirty="0" smtClean="0">
                <a:solidFill>
                  <a:srgbClr val="FF00FF"/>
                </a:solidFill>
                <a:latin typeface="Times New Roman" panose="02020603050405020304" pitchFamily="18" charset="0"/>
                <a:cs typeface="Times New Roman" panose="02020603050405020304" pitchFamily="18" charset="0"/>
              </a:rPr>
              <a:t> 		</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a:t>
            </a:r>
            <a:r>
              <a:rPr lang="en-US" sz="2800" dirty="0" smtClean="0">
                <a:solidFill>
                  <a:srgbClr val="FF00FF"/>
                </a:solidFill>
                <a:latin typeface="Times New Roman" panose="02020603050405020304" pitchFamily="18" charset="0"/>
                <a:cs typeface="Times New Roman" panose="02020603050405020304" pitchFamily="18" charset="0"/>
              </a:rPr>
              <a:t>H</a:t>
            </a:r>
            <a:r>
              <a:rPr lang="en-US" sz="2800" baseline="30000" dirty="0" smtClean="0">
                <a:solidFill>
                  <a:srgbClr val="FF00FF"/>
                </a:solidFill>
                <a:latin typeface="Times New Roman" panose="02020603050405020304" pitchFamily="18" charset="0"/>
                <a:cs typeface="Times New Roman" panose="02020603050405020304" pitchFamily="18" charset="0"/>
              </a:rPr>
              <a:t>+</a:t>
            </a:r>
            <a:r>
              <a:rPr lang="en-US" sz="2800" dirty="0" smtClean="0">
                <a:solidFill>
                  <a:srgbClr val="FF00FF"/>
                </a:solidFill>
                <a:latin typeface="Times New Roman" panose="02020603050405020304" pitchFamily="18" charset="0"/>
                <a:cs typeface="Times New Roman" panose="02020603050405020304" pitchFamily="18" charset="0"/>
              </a:rPr>
              <a:t> 		+ 	</a:t>
            </a:r>
            <a:r>
              <a:rPr lang="en-US" sz="2800" dirty="0" err="1" smtClean="0">
                <a:solidFill>
                  <a:srgbClr val="FF00FF"/>
                </a:solidFill>
                <a:latin typeface="Times New Roman" pitchFamily="18" charset="0"/>
                <a:cs typeface="Times New Roman" pitchFamily="18" charset="0"/>
              </a:rPr>
              <a:t>NO</a:t>
            </a:r>
            <a:r>
              <a:rPr lang="en-US" sz="2800" baseline="-25000" dirty="0" err="1" smtClean="0">
                <a:solidFill>
                  <a:srgbClr val="FF00FF"/>
                </a:solidFill>
                <a:latin typeface="Times New Roman" pitchFamily="18" charset="0"/>
                <a:cs typeface="Times New Roman" pitchFamily="18" charset="0"/>
              </a:rPr>
              <a:t>3</a:t>
            </a:r>
            <a:r>
              <a:rPr lang="en-US" sz="2800" baseline="30000" dirty="0" smtClean="0">
                <a:solidFill>
                  <a:srgbClr val="FF00FF"/>
                </a:solidFill>
                <a:latin typeface="Times New Roman" panose="02020603050405020304" pitchFamily="18" charset="0"/>
                <a:cs typeface="Times New Roman" panose="02020603050405020304" pitchFamily="18" charset="0"/>
              </a:rPr>
              <a:t>-</a:t>
            </a:r>
            <a:endParaRPr lang="en-US" sz="2800" dirty="0" smtClean="0">
              <a:solidFill>
                <a:srgbClr val="FF00FF"/>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0" y="2007582"/>
            <a:ext cx="12192000" cy="523220"/>
          </a:xfrm>
          <a:prstGeom prst="rect">
            <a:avLst/>
          </a:prstGeom>
          <a:noFill/>
        </p:spPr>
        <p:txBody>
          <a:bodyPr wrap="square" rtlCol="0">
            <a:spAutoFit/>
          </a:bodyPr>
          <a:lstStyle/>
          <a:p>
            <a:pPr marL="342900" indent="-342900" algn="just"/>
            <a:r>
              <a:rPr lang="en-US" sz="2800" dirty="0" smtClean="0">
                <a:solidFill>
                  <a:srgbClr val="FF0000"/>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a:t>
            </a:r>
            <a:r>
              <a:rPr lang="en-US" sz="2800" baseline="-25000" dirty="0" err="1" smtClean="0">
                <a:solidFill>
                  <a:srgbClr val="FF00FF"/>
                </a:solidFill>
                <a:latin typeface="Times New Roman" pitchFamily="18" charset="0"/>
                <a:cs typeface="Times New Roman" pitchFamily="18" charset="0"/>
              </a:rPr>
              <a:t>3</a:t>
            </a:r>
            <a:r>
              <a:rPr lang="en-US" sz="2800" dirty="0" err="1" smtClean="0">
                <a:solidFill>
                  <a:srgbClr val="FF00FF"/>
                </a:solidFill>
                <a:latin typeface="Times New Roman" pitchFamily="18" charset="0"/>
                <a:cs typeface="Times New Roman" pitchFamily="18" charset="0"/>
              </a:rPr>
              <a:t>COOH</a:t>
            </a:r>
            <a:r>
              <a:rPr lang="en-US" sz="2800" dirty="0" smtClean="0">
                <a:solidFill>
                  <a:srgbClr val="FF00FF"/>
                </a:solidFill>
                <a:latin typeface="Times New Roman" panose="02020603050405020304" pitchFamily="18" charset="0"/>
                <a:cs typeface="Times New Roman" panose="02020603050405020304" pitchFamily="18" charset="0"/>
              </a:rPr>
              <a:t> 		</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a:t>
            </a:r>
            <a:r>
              <a:rPr lang="en-US" sz="2800" dirty="0" smtClean="0">
                <a:solidFill>
                  <a:srgbClr val="FF00FF"/>
                </a:solidFill>
                <a:latin typeface="Times New Roman" panose="02020603050405020304" pitchFamily="18" charset="0"/>
                <a:cs typeface="Times New Roman" panose="02020603050405020304" pitchFamily="18" charset="0"/>
              </a:rPr>
              <a:t>H</a:t>
            </a:r>
            <a:r>
              <a:rPr lang="en-US" sz="2800" baseline="30000" dirty="0" smtClean="0">
                <a:solidFill>
                  <a:srgbClr val="FF00FF"/>
                </a:solidFill>
                <a:latin typeface="Times New Roman" panose="02020603050405020304" pitchFamily="18" charset="0"/>
                <a:cs typeface="Times New Roman" panose="02020603050405020304" pitchFamily="18" charset="0"/>
              </a:rPr>
              <a:t>+</a:t>
            </a:r>
            <a:r>
              <a:rPr lang="en-US" sz="2800" dirty="0" smtClean="0">
                <a:solidFill>
                  <a:srgbClr val="FF00FF"/>
                </a:solidFill>
                <a:latin typeface="Times New Roman" panose="02020603050405020304" pitchFamily="18" charset="0"/>
                <a:cs typeface="Times New Roman" panose="02020603050405020304" pitchFamily="18" charset="0"/>
              </a:rPr>
              <a:t> 		+ 	</a:t>
            </a:r>
            <a:r>
              <a:rPr lang="en-US" sz="2800" dirty="0" err="1" smtClean="0">
                <a:solidFill>
                  <a:srgbClr val="FF00FF"/>
                </a:solidFill>
                <a:latin typeface="Times New Roman" pitchFamily="18" charset="0"/>
                <a:cs typeface="Times New Roman" pitchFamily="18" charset="0"/>
              </a:rPr>
              <a:t>CH</a:t>
            </a:r>
            <a:r>
              <a:rPr lang="en-US" sz="2800" baseline="-25000" dirty="0" err="1" smtClean="0">
                <a:solidFill>
                  <a:srgbClr val="FF00FF"/>
                </a:solidFill>
                <a:latin typeface="Times New Roman" pitchFamily="18" charset="0"/>
                <a:cs typeface="Times New Roman" pitchFamily="18" charset="0"/>
              </a:rPr>
              <a:t>3</a:t>
            </a:r>
            <a:r>
              <a:rPr lang="en-US" sz="2800" dirty="0" err="1" smtClean="0">
                <a:solidFill>
                  <a:srgbClr val="FF00FF"/>
                </a:solidFill>
                <a:latin typeface="Times New Roman" pitchFamily="18" charset="0"/>
                <a:cs typeface="Times New Roman" pitchFamily="18" charset="0"/>
              </a:rPr>
              <a:t>COO</a:t>
            </a:r>
            <a:r>
              <a:rPr lang="en-US" sz="2800" baseline="30000" dirty="0" smtClean="0">
                <a:solidFill>
                  <a:srgbClr val="FF00FF"/>
                </a:solidFill>
                <a:latin typeface="Times New Roman" panose="02020603050405020304" pitchFamily="18" charset="0"/>
                <a:cs typeface="Times New Roman" panose="02020603050405020304" pitchFamily="18" charset="0"/>
              </a:rPr>
              <a:t>-</a:t>
            </a:r>
            <a:endParaRPr lang="en-US" sz="2800" dirty="0" smtClean="0">
              <a:solidFill>
                <a:srgbClr val="FF00FF"/>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2644883"/>
            <a:ext cx="12192000" cy="523220"/>
          </a:xfrm>
          <a:prstGeom prst="rect">
            <a:avLst/>
          </a:prstGeom>
          <a:noFill/>
        </p:spPr>
        <p:txBody>
          <a:bodyPr wrap="square" rtlCol="0">
            <a:spAutoFit/>
          </a:bodyPr>
          <a:lstStyle/>
          <a:p>
            <a:pPr marL="342900" indent="-342900" algn="just"/>
            <a:r>
              <a:rPr lang="en-US" sz="2800" dirty="0" smtClean="0">
                <a:solidFill>
                  <a:srgbClr val="FF0000"/>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a:t>
            </a:r>
            <a:r>
              <a:rPr lang="en-US" sz="2800" baseline="-25000" dirty="0" err="1" smtClean="0">
                <a:solidFill>
                  <a:srgbClr val="FF00FF"/>
                </a:solidFill>
                <a:latin typeface="Times New Roman" pitchFamily="18" charset="0"/>
                <a:cs typeface="Times New Roman" pitchFamily="18" charset="0"/>
              </a:rPr>
              <a:t>3</a:t>
            </a:r>
            <a:r>
              <a:rPr lang="en-US" sz="2800" dirty="0" err="1" smtClean="0">
                <a:solidFill>
                  <a:srgbClr val="FF00FF"/>
                </a:solidFill>
                <a:latin typeface="Times New Roman" pitchFamily="18" charset="0"/>
                <a:cs typeface="Times New Roman" pitchFamily="18" charset="0"/>
              </a:rPr>
              <a:t>PO</a:t>
            </a:r>
            <a:r>
              <a:rPr lang="en-US" sz="2800" baseline="-25000" dirty="0" err="1" smtClean="0">
                <a:solidFill>
                  <a:srgbClr val="FF00FF"/>
                </a:solidFill>
                <a:latin typeface="Times New Roman" pitchFamily="18" charset="0"/>
                <a:cs typeface="Times New Roman" pitchFamily="18" charset="0"/>
              </a:rPr>
              <a:t>4</a:t>
            </a:r>
            <a:r>
              <a:rPr lang="en-US" sz="2800" dirty="0" smtClean="0">
                <a:solidFill>
                  <a:srgbClr val="FF00FF"/>
                </a:solidFill>
                <a:latin typeface="Times New Roman" panose="02020603050405020304" pitchFamily="18" charset="0"/>
                <a:cs typeface="Times New Roman" panose="02020603050405020304" pitchFamily="18" charset="0"/>
              </a:rPr>
              <a:t> 		</a:t>
            </a:r>
            <a:r>
              <a:rPr lang="en-US" sz="2800" dirty="0" smtClean="0">
                <a:solidFill>
                  <a:srgbClr val="FF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FF00FF"/>
                </a:solidFill>
                <a:latin typeface="Times New Roman" panose="02020603050405020304" pitchFamily="18" charset="0"/>
                <a:cs typeface="Times New Roman" panose="02020603050405020304" pitchFamily="18" charset="0"/>
                <a:sym typeface="Wingdings 3"/>
              </a:rPr>
              <a:t>3</a:t>
            </a:r>
            <a:r>
              <a:rPr lang="en-US" sz="2800" dirty="0" err="1" smtClean="0">
                <a:solidFill>
                  <a:srgbClr val="FF00FF"/>
                </a:solidFill>
                <a:latin typeface="Times New Roman" panose="02020603050405020304" pitchFamily="18" charset="0"/>
                <a:cs typeface="Times New Roman" panose="02020603050405020304" pitchFamily="18" charset="0"/>
              </a:rPr>
              <a:t>H</a:t>
            </a:r>
            <a:r>
              <a:rPr lang="en-US" sz="2800" baseline="30000" dirty="0" smtClean="0">
                <a:solidFill>
                  <a:srgbClr val="FF00FF"/>
                </a:solidFill>
                <a:latin typeface="Times New Roman" panose="02020603050405020304" pitchFamily="18" charset="0"/>
                <a:cs typeface="Times New Roman" panose="02020603050405020304" pitchFamily="18" charset="0"/>
              </a:rPr>
              <a:t>+</a:t>
            </a:r>
            <a:r>
              <a:rPr lang="en-US" sz="2800" dirty="0" smtClean="0">
                <a:solidFill>
                  <a:srgbClr val="FF00FF"/>
                </a:solidFill>
                <a:latin typeface="Times New Roman" panose="02020603050405020304" pitchFamily="18" charset="0"/>
                <a:cs typeface="Times New Roman" panose="02020603050405020304" pitchFamily="18" charset="0"/>
              </a:rPr>
              <a:t> 		+ 	</a:t>
            </a:r>
            <a:r>
              <a:rPr lang="en-US" sz="2800" dirty="0" err="1" smtClean="0">
                <a:solidFill>
                  <a:srgbClr val="FF00FF"/>
                </a:solidFill>
                <a:latin typeface="Times New Roman" pitchFamily="18" charset="0"/>
                <a:cs typeface="Times New Roman" pitchFamily="18" charset="0"/>
              </a:rPr>
              <a:t>PO</a:t>
            </a:r>
            <a:r>
              <a:rPr lang="en-US" sz="2800" baseline="-25000" dirty="0" err="1" smtClean="0">
                <a:solidFill>
                  <a:srgbClr val="FF00FF"/>
                </a:solidFill>
                <a:latin typeface="Times New Roman" pitchFamily="18" charset="0"/>
                <a:cs typeface="Times New Roman" pitchFamily="18" charset="0"/>
              </a:rPr>
              <a:t>4</a:t>
            </a:r>
            <a:r>
              <a:rPr lang="en-US" sz="2800" baseline="30000" dirty="0" err="1" smtClean="0">
                <a:solidFill>
                  <a:srgbClr val="FF00FF"/>
                </a:solidFill>
                <a:latin typeface="Times New Roman" panose="02020603050405020304" pitchFamily="18" charset="0"/>
                <a:cs typeface="Times New Roman" panose="02020603050405020304" pitchFamily="18" charset="0"/>
              </a:rPr>
              <a:t>3</a:t>
            </a:r>
            <a:r>
              <a:rPr lang="en-US" sz="2800" baseline="30000" dirty="0" smtClean="0">
                <a:solidFill>
                  <a:srgbClr val="FF00FF"/>
                </a:solidFill>
                <a:latin typeface="Times New Roman" panose="02020603050405020304" pitchFamily="18" charset="0"/>
                <a:cs typeface="Times New Roman" panose="02020603050405020304" pitchFamily="18" charset="0"/>
              </a:rPr>
              <a:t>-</a:t>
            </a:r>
            <a:endParaRPr lang="en-US" sz="2800" dirty="0" smtClean="0">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ppt_y"/>
                                          </p:val>
                                        </p:tav>
                                        <p:tav tm="100000">
                                          <p:val>
                                            <p:strVal val="#ppt_y"/>
                                          </p:val>
                                        </p:tav>
                                      </p:tavLst>
                                    </p:anim>
                                    <p:anim calcmode="lin" valueType="num">
                                      <p:cBhvr>
                                        <p:cTn id="14" dur="1000" fill="hold"/>
                                        <p:tgtEl>
                                          <p:spTgt spid="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1000" fill="hold"/>
                                        <p:tgtEl>
                                          <p:spTgt spid="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1000" fill="hold"/>
                                        <p:tgtEl>
                                          <p:spTgt spid="7">
                                            <p:txEl>
                                              <p:pRg st="0" end="0"/>
                                            </p:txEl>
                                          </p:spTgt>
                                        </p:tgtEl>
                                        <p:attrNameLst>
                                          <p:attrName>ppt_y</p:attrName>
                                        </p:attrNameLst>
                                      </p:cBhvr>
                                      <p:tavLst>
                                        <p:tav tm="0">
                                          <p:val>
                                            <p:strVal val="#ppt_y"/>
                                          </p:val>
                                        </p:tav>
                                        <p:tav tm="100000">
                                          <p:val>
                                            <p:strVal val="#ppt_y"/>
                                          </p:val>
                                        </p:tav>
                                      </p:tavLst>
                                    </p:anim>
                                    <p:anim calcmode="lin" valueType="num">
                                      <p:cBhvr>
                                        <p:cTn id="23" dur="1000" fill="hold"/>
                                        <p:tgtEl>
                                          <p:spTgt spid="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1000" fill="hold"/>
                                        <p:tgtEl>
                                          <p:spTgt spid="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1000" tmFilter="0,0; .5, 1; 1, 1"/>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8">
                                            <p:txEl>
                                              <p:pRg st="0" end="0"/>
                                            </p:txEl>
                                          </p:spTgt>
                                        </p:tgtEl>
                                        <p:attrNameLst>
                                          <p:attrName>style.visibility</p:attrName>
                                        </p:attrNameLst>
                                      </p:cBhvr>
                                      <p:to>
                                        <p:strVal val="visible"/>
                                      </p:to>
                                    </p:set>
                                    <p:anim calcmode="lin" valueType="num">
                                      <p:cBhvr>
                                        <p:cTn id="30" dur="1000" fill="hold"/>
                                        <p:tgtEl>
                                          <p:spTgt spid="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1000" fill="hold"/>
                                        <p:tgtEl>
                                          <p:spTgt spid="8">
                                            <p:txEl>
                                              <p:pRg st="0" end="0"/>
                                            </p:txEl>
                                          </p:spTgt>
                                        </p:tgtEl>
                                        <p:attrNameLst>
                                          <p:attrName>ppt_y</p:attrName>
                                        </p:attrNameLst>
                                      </p:cBhvr>
                                      <p:tavLst>
                                        <p:tav tm="0">
                                          <p:val>
                                            <p:strVal val="#ppt_y"/>
                                          </p:val>
                                        </p:tav>
                                        <p:tav tm="100000">
                                          <p:val>
                                            <p:strVal val="#ppt_y"/>
                                          </p:val>
                                        </p:tav>
                                      </p:tavLst>
                                    </p:anim>
                                    <p:anim calcmode="lin" valueType="num">
                                      <p:cBhvr>
                                        <p:cTn id="32" dur="1000" fill="hold"/>
                                        <p:tgtEl>
                                          <p:spTgt spid="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1000" fill="hold"/>
                                        <p:tgtEl>
                                          <p:spTgt spid="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1000" tmFilter="0,0; .5, 1; 1, 1"/>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7"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Box 29"/>
          <p:cNvSpPr txBox="1"/>
          <p:nvPr/>
        </p:nvSpPr>
        <p:spPr>
          <a:xfrm>
            <a:off x="0" y="816096"/>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là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những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hợp</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phân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nguyên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hydrogen </a:t>
            </a:r>
            <a:r>
              <a:rPr lang="en-US" sz="2800" dirty="0" err="1" smtClean="0">
                <a:solidFill>
                  <a:srgbClr val="0000FF"/>
                </a:solidFill>
                <a:latin typeface="Times New Roman" panose="02020603050405020304" pitchFamily="18" charset="0"/>
                <a:cs typeface="Times New Roman" panose="02020603050405020304" pitchFamily="18" charset="0"/>
              </a:rPr>
              <a:t>liên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kết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Khi</a:t>
            </a:r>
            <a:r>
              <a:rPr lang="en-US" sz="2800" dirty="0" smtClean="0">
                <a:solidFill>
                  <a:srgbClr val="0000FF"/>
                </a:solidFill>
                <a:latin typeface="Times New Roman" panose="02020603050405020304" pitchFamily="18" charset="0"/>
                <a:cs typeface="Times New Roman" panose="02020603050405020304" pitchFamily="18" charset="0"/>
              </a:rPr>
              <a:t> tan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nước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0" y="1702792"/>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theo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sơ</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đồ</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sau</a:t>
            </a:r>
            <a:r>
              <a:rPr lang="en-US" sz="2800" dirty="0" smtClean="0">
                <a:solidFill>
                  <a:srgbClr val="0000FF"/>
                </a:solidFill>
                <a:latin typeface="Times New Roman" panose="02020603050405020304" pitchFamily="18" charset="0"/>
                <a:cs typeface="Times New Roman" panose="02020603050405020304" pitchFamily="18" charset="0"/>
              </a:rPr>
              <a:t>:</a:t>
            </a:r>
          </a:p>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ion </a:t>
            </a:r>
            <a:r>
              <a:rPr lang="en-US" sz="2800" dirty="0" err="1" smtClean="0">
                <a:solidFill>
                  <a:srgbClr val="0000FF"/>
                </a:solidFill>
                <a:latin typeface="Times New Roman" panose="02020603050405020304" pitchFamily="18" charset="0"/>
                <a:cs typeface="Times New Roman" panose="02020603050405020304" pitchFamily="18" charset="0"/>
              </a:rPr>
              <a:t>âm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18" name="TextBox 17"/>
          <p:cNvSpPr txBox="1"/>
          <p:nvPr/>
        </p:nvSpPr>
        <p:spPr>
          <a:xfrm>
            <a:off x="0" y="267260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1: 	</a:t>
            </a:r>
            <a:r>
              <a:rPr lang="en-US" sz="2800" dirty="0" err="1" smtClean="0">
                <a:solidFill>
                  <a:srgbClr val="0000FF"/>
                </a:solidFill>
                <a:latin typeface="Times New Roman" panose="02020603050405020304" pitchFamily="18" charset="0"/>
                <a:cs typeface="Times New Roman" panose="02020603050405020304" pitchFamily="18" charset="0"/>
              </a:rPr>
              <a:t>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Cl</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0" y="319907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Hydrochloric acid 		ion hydrogen	ion chloride</a:t>
            </a:r>
          </a:p>
        </p:txBody>
      </p:sp>
      <p:sp>
        <p:nvSpPr>
          <p:cNvPr id="21" name="TextBox 20"/>
          <p:cNvSpPr txBox="1"/>
          <p:nvPr/>
        </p:nvSpPr>
        <p:spPr>
          <a:xfrm>
            <a:off x="-5" y="373943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2: 	</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25000" dirty="0" err="1" smtClean="0">
                <a:solidFill>
                  <a:srgbClr val="0000FF"/>
                </a:solidFill>
                <a:latin typeface="Times New Roman" panose="02020603050405020304" pitchFamily="18" charset="0"/>
                <a:cs typeface="Times New Roman" panose="02020603050405020304" pitchFamily="18" charset="0"/>
              </a:rPr>
              <a:t>2</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baseline="30000" dirty="0" err="1" smtClean="0">
                <a:solidFill>
                  <a:srgbClr val="0000FF"/>
                </a:solidFill>
                <a:latin typeface="Times New Roman" panose="02020603050405020304" pitchFamily="18" charset="0"/>
                <a:cs typeface="Times New Roman" panose="02020603050405020304" pitchFamily="18" charset="0"/>
              </a:rPr>
              <a:t>2</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5" y="426590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Sulfuric acid 	ion hydrogen	ion sulfate</a:t>
            </a:r>
          </a:p>
        </p:txBody>
      </p:sp>
      <p:sp>
        <p:nvSpPr>
          <p:cNvPr id="23" name="TextBox 22"/>
          <p:cNvSpPr txBox="1"/>
          <p:nvPr/>
        </p:nvSpPr>
        <p:spPr>
          <a:xfrm>
            <a:off x="0" y="4774529"/>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CỦA</a:t>
            </a:r>
            <a:r>
              <a:rPr lang="en-US" sz="2400" b="1" dirty="0" smtClean="0">
                <a:solidFill>
                  <a:srgbClr val="0000FF"/>
                </a:solidFill>
                <a:latin typeface="Times New Roman" pitchFamily="18" charset="0"/>
                <a:cs typeface="Times New Roman" pitchFamily="18" charset="0"/>
              </a:rPr>
              <a:t> ACID</a:t>
            </a:r>
          </a:p>
        </p:txBody>
      </p:sp>
      <p:sp>
        <p:nvSpPr>
          <p:cNvPr id="24" name="TextBox 23"/>
          <p:cNvSpPr txBox="1"/>
          <p:nvPr/>
        </p:nvSpPr>
        <p:spPr>
          <a:xfrm>
            <a:off x="0" y="5259438"/>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Làm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màu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chỉ</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thị</a:t>
            </a:r>
            <a:endParaRPr lang="en-US" sz="2400" b="1"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Effect transition="in" filter="fade">
                                      <p:cBhvr>
                                        <p:cTn id="9" dur="1000"/>
                                        <p:tgtEl>
                                          <p:spTgt spid="2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p:cTn id="14" dur="1000" fill="hold"/>
                                        <p:tgtEl>
                                          <p:spTgt spid="24"/>
                                        </p:tgtEl>
                                        <p:attrNameLst>
                                          <p:attrName>ppt_w</p:attrName>
                                        </p:attrNameLst>
                                      </p:cBhvr>
                                      <p:tavLst>
                                        <p:tav tm="0">
                                          <p:val>
                                            <p:fltVal val="0"/>
                                          </p:val>
                                        </p:tav>
                                        <p:tav tm="100000">
                                          <p:val>
                                            <p:strVal val="#ppt_w"/>
                                          </p:val>
                                        </p:tav>
                                      </p:tavLst>
                                    </p:anim>
                                    <p:anim calcmode="lin" valueType="num">
                                      <p:cBhvr>
                                        <p:cTn id="15" dur="1000" fill="hold"/>
                                        <p:tgtEl>
                                          <p:spTgt spid="24"/>
                                        </p:tgtEl>
                                        <p:attrNameLst>
                                          <p:attrName>ppt_h</p:attrName>
                                        </p:attrNameLst>
                                      </p:cBhvr>
                                      <p:tavLst>
                                        <p:tav tm="0">
                                          <p:val>
                                            <p:fltVal val="0"/>
                                          </p:val>
                                        </p:tav>
                                        <p:tav tm="100000">
                                          <p:val>
                                            <p:strVal val="#ppt_h"/>
                                          </p:val>
                                        </p:tav>
                                      </p:tavLst>
                                    </p:anim>
                                    <p:animEffect transition="in" filter="fade">
                                      <p:cBhvr>
                                        <p:cTn id="16"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005105"/>
            <a:ext cx="12192000" cy="523220"/>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Giấy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tím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chuyển</a:t>
            </a:r>
            <a:r>
              <a:rPr lang="en-US" sz="2800" dirty="0" smtClean="0">
                <a:solidFill>
                  <a:srgbClr val="FF00FF"/>
                </a:solidFill>
                <a:latin typeface="Times New Roman" pitchFamily="18" charset="0"/>
                <a:cs typeface="Times New Roman" pitchFamily="18" charset="0"/>
              </a:rPr>
              <a:t> sang </a:t>
            </a:r>
            <a:r>
              <a:rPr lang="en-US" sz="2800" dirty="0" err="1" smtClean="0">
                <a:solidFill>
                  <a:srgbClr val="FF00FF"/>
                </a:solidFill>
                <a:latin typeface="Times New Roman" pitchFamily="18" charset="0"/>
                <a:cs typeface="Times New Roman" pitchFamily="18" charset="0"/>
              </a:rPr>
              <a:t>màu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đỏ</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0" y="0"/>
            <a:ext cx="8098175" cy="4835236"/>
          </a:xfrm>
          <a:prstGeom prst="rect">
            <a:avLst/>
          </a:prstGeom>
          <a:noFill/>
          <a:ln w="9525">
            <a:noFill/>
            <a:miter lim="800000"/>
            <a:headEnd/>
            <a:tailEnd/>
          </a:ln>
          <a:effectLst/>
        </p:spPr>
      </p:pic>
      <p:cxnSp>
        <p:nvCxnSpPr>
          <p:cNvPr id="7" name="Straight Connector 6"/>
          <p:cNvCxnSpPr/>
          <p:nvPr/>
        </p:nvCxnSpPr>
        <p:spPr>
          <a:xfrm>
            <a:off x="609600" y="4516582"/>
            <a:ext cx="3048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p:nvPicPr>
        <p:blipFill>
          <a:blip r:embed="rId3"/>
          <a:srcRect/>
          <a:stretch>
            <a:fillRect/>
          </a:stretch>
        </p:blipFill>
        <p:spPr bwMode="auto">
          <a:xfrm>
            <a:off x="1690309" y="5560435"/>
            <a:ext cx="7916787" cy="1297565"/>
          </a:xfrm>
          <a:prstGeom prst="rect">
            <a:avLst/>
          </a:prstGeom>
          <a:noFill/>
          <a:ln w="9525">
            <a:noFill/>
            <a:miter lim="800000"/>
            <a:headEnd/>
            <a:tailEnd/>
          </a:ln>
          <a:effectLst/>
        </p:spPr>
      </p:pic>
    </p:spTree>
    <p:extLst>
      <p:ext uri="{BB962C8B-B14F-4D97-AF65-F5344CB8AC3E}">
        <p14:creationId xmlns:p14="http://schemas.microsoft.com/office/powerpoint/2010/main" val="356346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Scale>
                                      <p:cBhvr>
                                        <p:cTn id="7" dur="1000" decel="50000" fill="hold">
                                          <p:stCondLst>
                                            <p:cond delay="0"/>
                                          </p:stCondLst>
                                        </p:cTn>
                                        <p:tgtEl>
                                          <p:spTgt spid="307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074"/>
                                        </p:tgtEl>
                                        <p:attrNameLst>
                                          <p:attrName>ppt_x</p:attrName>
                                          <p:attrName>ppt_y</p:attrName>
                                        </p:attrNameLst>
                                      </p:cBhvr>
                                    </p:animMotion>
                                    <p:animEffect transition="in" filter="fade">
                                      <p:cBhvr>
                                        <p:cTn id="9" dur="10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trips(upRigh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lide(fromBottom)">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51" presetClass="entr" presetSubtype="0" fill="hold" nodeType="clickEffect">
                                  <p:stCondLst>
                                    <p:cond delay="0"/>
                                  </p:stCondLst>
                                  <p:childTnLst>
                                    <p:set>
                                      <p:cBhvr>
                                        <p:cTn id="23" dur="1" fill="hold">
                                          <p:stCondLst>
                                            <p:cond delay="0"/>
                                          </p:stCondLst>
                                        </p:cTn>
                                        <p:tgtEl>
                                          <p:spTgt spid="3075"/>
                                        </p:tgtEl>
                                        <p:attrNameLst>
                                          <p:attrName>style.visibility</p:attrName>
                                        </p:attrNameLst>
                                      </p:cBhvr>
                                      <p:to>
                                        <p:strVal val="visible"/>
                                      </p:to>
                                    </p:set>
                                    <p:animEffect transition="in" filter="fade">
                                      <p:cBhvr>
                                        <p:cTn id="24" dur="385" decel="100000"/>
                                        <p:tgtEl>
                                          <p:spTgt spid="3075"/>
                                        </p:tgtEl>
                                      </p:cBhvr>
                                    </p:animEffect>
                                    <p:animScale>
                                      <p:cBhvr>
                                        <p:cTn id="25" dur="385" decel="100000"/>
                                        <p:tgtEl>
                                          <p:spTgt spid="3075"/>
                                        </p:tgtEl>
                                      </p:cBhvr>
                                      <p:from x="10000" y="10000"/>
                                      <p:to x="200000" y="450000"/>
                                    </p:animScale>
                                    <p:animScale>
                                      <p:cBhvr>
                                        <p:cTn id="26" dur="615" accel="100000" fill="hold">
                                          <p:stCondLst>
                                            <p:cond delay="385"/>
                                          </p:stCondLst>
                                        </p:cTn>
                                        <p:tgtEl>
                                          <p:spTgt spid="3075"/>
                                        </p:tgtEl>
                                      </p:cBhvr>
                                      <p:from x="200000" y="450000"/>
                                      <p:to x="100000" y="100000"/>
                                    </p:animScale>
                                    <p:set>
                                      <p:cBhvr>
                                        <p:cTn id="27" dur="385" fill="hold"/>
                                        <p:tgtEl>
                                          <p:spTgt spid="3075"/>
                                        </p:tgtEl>
                                        <p:attrNameLst>
                                          <p:attrName>ppt_x</p:attrName>
                                        </p:attrNameLst>
                                      </p:cBhvr>
                                      <p:to>
                                        <p:strVal val="(0.5)"/>
                                      </p:to>
                                    </p:set>
                                    <p:anim from="(0.5)" to="(#ppt_x)" calcmode="lin" valueType="num">
                                      <p:cBhvr>
                                        <p:cTn id="28" dur="615" accel="100000" fill="hold">
                                          <p:stCondLst>
                                            <p:cond delay="385"/>
                                          </p:stCondLst>
                                        </p:cTn>
                                        <p:tgtEl>
                                          <p:spTgt spid="3075"/>
                                        </p:tgtEl>
                                        <p:attrNameLst>
                                          <p:attrName>ppt_x</p:attrName>
                                        </p:attrNameLst>
                                      </p:cBhvr>
                                    </p:anim>
                                    <p:set>
                                      <p:cBhvr>
                                        <p:cTn id="29" dur="385" fill="hold"/>
                                        <p:tgtEl>
                                          <p:spTgt spid="3075"/>
                                        </p:tgtEl>
                                        <p:attrNameLst>
                                          <p:attrName>ppt_y</p:attrName>
                                        </p:attrNameLst>
                                      </p:cBhvr>
                                      <p:to>
                                        <p:strVal val="(#ppt_y+0.4)"/>
                                      </p:to>
                                    </p:set>
                                    <p:anim from="(#ppt_y+0.4)" to="(#ppt_y)" calcmode="lin" valueType="num">
                                      <p:cBhvr>
                                        <p:cTn id="30" dur="615" accel="100000" fill="hold">
                                          <p:stCondLst>
                                            <p:cond delay="385"/>
                                          </p:stCondLst>
                                        </p:cTn>
                                        <p:tgtEl>
                                          <p:spTgt spid="307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0"/>
            <a:ext cx="12192000" cy="492443"/>
          </a:xfrm>
          <a:prstGeom prst="rect">
            <a:avLst/>
          </a:prstGeom>
          <a:noFill/>
        </p:spPr>
        <p:txBody>
          <a:bodyPr wrap="square" rtlCol="0">
            <a:spAutoFit/>
          </a:bodyPr>
          <a:lstStyle/>
          <a:p>
            <a:pPr algn="ctr"/>
            <a:r>
              <a:rPr lang="en-US" sz="2600" b="1" dirty="0" err="1" smtClean="0">
                <a:solidFill>
                  <a:srgbClr val="FF00FF"/>
                </a:solidFill>
                <a:latin typeface="Times New Roman" pitchFamily="18" charset="0"/>
                <a:cs typeface="Times New Roman" pitchFamily="18" charset="0"/>
              </a:rPr>
              <a:t>BÀI</a:t>
            </a:r>
            <a:r>
              <a:rPr lang="en-US" sz="2600" b="1" dirty="0" smtClean="0">
                <a:solidFill>
                  <a:srgbClr val="FF00FF"/>
                </a:solidFill>
                <a:latin typeface="Times New Roman" pitchFamily="18" charset="0"/>
                <a:cs typeface="Times New Roman" pitchFamily="18" charset="0"/>
              </a:rPr>
              <a:t> 8: ACID</a:t>
            </a:r>
            <a:endParaRPr lang="en-US" sz="2600" b="1" dirty="0">
              <a:solidFill>
                <a:srgbClr val="FF00FF"/>
              </a:solidFill>
              <a:latin typeface="Times New Roman" pitchFamily="18" charset="0"/>
              <a:cs typeface="Times New Roman" pitchFamily="18" charset="0"/>
            </a:endParaRPr>
          </a:p>
        </p:txBody>
      </p:sp>
      <p:sp>
        <p:nvSpPr>
          <p:cNvPr id="6" name="TextBox 5"/>
          <p:cNvSpPr txBox="1"/>
          <p:nvPr/>
        </p:nvSpPr>
        <p:spPr>
          <a:xfrm>
            <a:off x="0" y="36878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 </a:t>
            </a:r>
            <a:r>
              <a:rPr lang="en-US" sz="2400" b="1" dirty="0" err="1" smtClean="0">
                <a:solidFill>
                  <a:srgbClr val="0000FF"/>
                </a:solidFill>
                <a:latin typeface="Times New Roman" pitchFamily="18" charset="0"/>
                <a:cs typeface="Times New Roman" pitchFamily="18" charset="0"/>
              </a:rPr>
              <a:t>KHÁI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NIỆM</a:t>
            </a:r>
            <a:r>
              <a:rPr lang="en-US" sz="2400" b="1" dirty="0" smtClean="0">
                <a:solidFill>
                  <a:srgbClr val="0000FF"/>
                </a:solidFill>
                <a:latin typeface="Times New Roman" pitchFamily="18" charset="0"/>
                <a:cs typeface="Times New Roman" pitchFamily="18" charset="0"/>
              </a:rPr>
              <a:t> ACID</a:t>
            </a:r>
          </a:p>
        </p:txBody>
      </p:sp>
      <p:sp>
        <p:nvSpPr>
          <p:cNvPr id="276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8572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47" name="Rectangle 3"/>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1" name="Rectangle 7"/>
          <p:cNvSpPr>
            <a:spLocks noChangeArrowheads="1"/>
          </p:cNvSpPr>
          <p:nvPr/>
        </p:nvSpPr>
        <p:spPr bwMode="auto">
          <a:xfrm>
            <a:off x="0" y="86677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1143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5" name="Rectangle 11"/>
          <p:cNvSpPr>
            <a:spLocks noChangeArrowheads="1"/>
          </p:cNvSpPr>
          <p:nvPr/>
        </p:nvSpPr>
        <p:spPr bwMode="auto">
          <a:xfrm>
            <a:off x="0" y="7334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57" name="Rectangle 1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58" name="Rectangle 14"/>
          <p:cNvSpPr>
            <a:spLocks noChangeArrowheads="1"/>
          </p:cNvSpPr>
          <p:nvPr/>
        </p:nvSpPr>
        <p:spPr bwMode="auto">
          <a:xfrm>
            <a:off x="0" y="9906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0" name="Rectangle 16"/>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1" name="Rectangle 17"/>
          <p:cNvSpPr>
            <a:spLocks noChangeArrowheads="1"/>
          </p:cNvSpPr>
          <p:nvPr/>
        </p:nvSpPr>
        <p:spPr bwMode="auto">
          <a:xfrm>
            <a:off x="0" y="9525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63" name="Rectangle 19"/>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764" name="Rectangle 20"/>
          <p:cNvSpPr>
            <a:spLocks noChangeArrowheads="1"/>
          </p:cNvSpPr>
          <p:nvPr/>
        </p:nvSpPr>
        <p:spPr bwMode="auto">
          <a:xfrm>
            <a:off x="0" y="7620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Box 29"/>
          <p:cNvSpPr txBox="1"/>
          <p:nvPr/>
        </p:nvSpPr>
        <p:spPr>
          <a:xfrm>
            <a:off x="0" y="691401"/>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là</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những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hợp</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phân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nguyên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tử</a:t>
            </a:r>
            <a:r>
              <a:rPr lang="en-US" sz="2800" dirty="0" smtClean="0">
                <a:solidFill>
                  <a:srgbClr val="0000FF"/>
                </a:solidFill>
                <a:latin typeface="Times New Roman" panose="02020603050405020304" pitchFamily="18" charset="0"/>
                <a:cs typeface="Times New Roman" panose="02020603050405020304" pitchFamily="18" charset="0"/>
              </a:rPr>
              <a:t> hydrogen </a:t>
            </a:r>
            <a:r>
              <a:rPr lang="en-US" sz="2800" dirty="0" err="1" smtClean="0">
                <a:solidFill>
                  <a:srgbClr val="0000FF"/>
                </a:solidFill>
                <a:latin typeface="Times New Roman" panose="02020603050405020304" pitchFamily="18" charset="0"/>
                <a:cs typeface="Times New Roman" panose="02020603050405020304" pitchFamily="18" charset="0"/>
              </a:rPr>
              <a:t>liên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kết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với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Khi</a:t>
            </a:r>
            <a:r>
              <a:rPr lang="en-US" sz="2800" dirty="0" smtClean="0">
                <a:solidFill>
                  <a:srgbClr val="0000FF"/>
                </a:solidFill>
                <a:latin typeface="Times New Roman" panose="02020603050405020304" pitchFamily="18" charset="0"/>
                <a:cs typeface="Times New Roman" panose="02020603050405020304" pitchFamily="18" charset="0"/>
              </a:rPr>
              <a:t> tan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nước</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0" y="1578097"/>
            <a:ext cx="12192000" cy="954107"/>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Acid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theo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sơ</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đồ</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sau</a:t>
            </a:r>
            <a:r>
              <a:rPr lang="en-US" sz="2800" dirty="0" smtClean="0">
                <a:solidFill>
                  <a:srgbClr val="0000FF"/>
                </a:solidFill>
                <a:latin typeface="Times New Roman" panose="02020603050405020304" pitchFamily="18" charset="0"/>
                <a:cs typeface="Times New Roman" panose="02020603050405020304" pitchFamily="18" charset="0"/>
              </a:rPr>
              <a:t>:</a:t>
            </a:r>
          </a:p>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ion 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ion </a:t>
            </a:r>
            <a:r>
              <a:rPr lang="en-US" sz="2800" dirty="0" err="1" smtClean="0">
                <a:solidFill>
                  <a:srgbClr val="0000FF"/>
                </a:solidFill>
                <a:latin typeface="Times New Roman" panose="02020603050405020304" pitchFamily="18" charset="0"/>
                <a:cs typeface="Times New Roman" panose="02020603050405020304" pitchFamily="18" charset="0"/>
              </a:rPr>
              <a:t>âm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gốc</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
        <p:nvSpPr>
          <p:cNvPr id="18" name="TextBox 17"/>
          <p:cNvSpPr txBox="1"/>
          <p:nvPr/>
        </p:nvSpPr>
        <p:spPr>
          <a:xfrm>
            <a:off x="0" y="2423215"/>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1: 	</a:t>
            </a:r>
            <a:r>
              <a:rPr lang="en-US" sz="2800" dirty="0" err="1" smtClean="0">
                <a:solidFill>
                  <a:srgbClr val="0000FF"/>
                </a:solidFill>
                <a:latin typeface="Times New Roman" panose="02020603050405020304" pitchFamily="18" charset="0"/>
                <a:cs typeface="Times New Roman" panose="02020603050405020304" pitchFamily="18" charset="0"/>
              </a:rPr>
              <a:t>HCl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Cl</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0" y="2949687"/>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Hydrochloric acid 		ion hydrogen	ion chloride</a:t>
            </a:r>
          </a:p>
        </p:txBody>
      </p:sp>
      <p:sp>
        <p:nvSpPr>
          <p:cNvPr id="21" name="TextBox 20"/>
          <p:cNvSpPr txBox="1"/>
          <p:nvPr/>
        </p:nvSpPr>
        <p:spPr>
          <a:xfrm>
            <a:off x="-5" y="3420770"/>
            <a:ext cx="12192000" cy="523220"/>
          </a:xfrm>
          <a:prstGeom prst="rect">
            <a:avLst/>
          </a:prstGeom>
          <a:noFill/>
        </p:spPr>
        <p:txBody>
          <a:bodyPr wrap="square" rtlCol="0">
            <a:spAutoFit/>
          </a:bodyPr>
          <a:lstStyle/>
          <a:p>
            <a:pPr marL="342900" indent="-342900" algn="just">
              <a:buFontTx/>
              <a:buChar char="-"/>
            </a:pPr>
            <a:r>
              <a:rPr lang="en-US" sz="2800" dirty="0" err="1" smtClean="0">
                <a:solidFill>
                  <a:srgbClr val="0000FF"/>
                </a:solidFill>
                <a:latin typeface="Times New Roman" panose="02020603050405020304" pitchFamily="18" charset="0"/>
                <a:cs typeface="Times New Roman" panose="02020603050405020304" pitchFamily="18" charset="0"/>
              </a:rPr>
              <a:t>Ví</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dụ</a:t>
            </a:r>
            <a:r>
              <a:rPr lang="en-US" sz="2800" dirty="0" smtClean="0">
                <a:solidFill>
                  <a:srgbClr val="0000FF"/>
                </a:solidFill>
                <a:latin typeface="Times New Roman" panose="02020603050405020304" pitchFamily="18" charset="0"/>
                <a:cs typeface="Times New Roman" panose="02020603050405020304" pitchFamily="18" charset="0"/>
              </a:rPr>
              <a:t> 2: 	</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25000" dirty="0" err="1" smtClean="0">
                <a:solidFill>
                  <a:srgbClr val="0000FF"/>
                </a:solidFill>
                <a:latin typeface="Times New Roman" panose="02020603050405020304" pitchFamily="18" charset="0"/>
                <a:cs typeface="Times New Roman" panose="02020603050405020304" pitchFamily="18" charset="0"/>
              </a:rPr>
              <a:t>2</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sym typeface="Wingdings 3"/>
              </a:rPr>
              <a:t>2</a:t>
            </a:r>
            <a:r>
              <a:rPr lang="en-US" sz="2800" dirty="0" err="1" smtClean="0">
                <a:solidFill>
                  <a:srgbClr val="0000FF"/>
                </a:solidFill>
                <a:latin typeface="Times New Roman" panose="02020603050405020304" pitchFamily="18" charset="0"/>
                <a:cs typeface="Times New Roman" panose="02020603050405020304" pitchFamily="18" charset="0"/>
              </a:rPr>
              <a:t>H</a:t>
            </a:r>
            <a:r>
              <a:rPr lang="en-US" sz="2800" baseline="30000" dirty="0" smtClean="0">
                <a:solidFill>
                  <a:srgbClr val="0000FF"/>
                </a:solidFill>
                <a:latin typeface="Times New Roman" panose="02020603050405020304" pitchFamily="18" charset="0"/>
                <a:cs typeface="Times New Roman" panose="02020603050405020304" pitchFamily="18" charset="0"/>
              </a:rPr>
              <a:t>+</a:t>
            </a:r>
            <a:r>
              <a:rPr lang="en-US" sz="2800" dirty="0" smtClean="0">
                <a:solidFill>
                  <a:srgbClr val="0000FF"/>
                </a:solidFill>
                <a:latin typeface="Times New Roman" panose="02020603050405020304" pitchFamily="18" charset="0"/>
                <a:cs typeface="Times New Roman" panose="02020603050405020304" pitchFamily="18" charset="0"/>
              </a:rPr>
              <a:t> 		+ 	</a:t>
            </a:r>
            <a:r>
              <a:rPr lang="en-US" sz="2800" dirty="0" err="1" smtClean="0">
                <a:solidFill>
                  <a:srgbClr val="0000FF"/>
                </a:solidFill>
                <a:latin typeface="Times New Roman" panose="02020603050405020304" pitchFamily="18" charset="0"/>
                <a:cs typeface="Times New Roman" panose="02020603050405020304" pitchFamily="18" charset="0"/>
              </a:rPr>
              <a:t>SO</a:t>
            </a:r>
            <a:r>
              <a:rPr lang="en-US" sz="2800" baseline="-25000" dirty="0" err="1" smtClean="0">
                <a:solidFill>
                  <a:srgbClr val="0000FF"/>
                </a:solidFill>
                <a:latin typeface="Times New Roman" panose="02020603050405020304" pitchFamily="18" charset="0"/>
                <a:cs typeface="Times New Roman" panose="02020603050405020304" pitchFamily="18" charset="0"/>
              </a:rPr>
              <a:t>4</a:t>
            </a:r>
            <a:r>
              <a:rPr lang="en-US" sz="2800" baseline="30000" dirty="0" err="1" smtClean="0">
                <a:solidFill>
                  <a:srgbClr val="0000FF"/>
                </a:solidFill>
                <a:latin typeface="Times New Roman" panose="02020603050405020304" pitchFamily="18" charset="0"/>
                <a:cs typeface="Times New Roman" panose="02020603050405020304" pitchFamily="18" charset="0"/>
              </a:rPr>
              <a:t>2</a:t>
            </a:r>
            <a:r>
              <a:rPr lang="en-US" sz="2800" baseline="30000" dirty="0" smtClean="0">
                <a:solidFill>
                  <a:srgbClr val="0000FF"/>
                </a:solidFill>
                <a:latin typeface="Times New Roman" panose="02020603050405020304" pitchFamily="18" charset="0"/>
                <a:cs typeface="Times New Roman" panose="02020603050405020304" pitchFamily="18" charset="0"/>
              </a:rPr>
              <a:t>-</a:t>
            </a:r>
            <a:endParaRPr lang="en-US" sz="2800" dirty="0" smtClean="0">
              <a:solidFill>
                <a:srgbClr val="0000FF"/>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5" y="3947242"/>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i="1" dirty="0" smtClean="0">
                <a:solidFill>
                  <a:srgbClr val="0000FF"/>
                </a:solidFill>
                <a:latin typeface="Times New Roman" panose="02020603050405020304" pitchFamily="18" charset="0"/>
                <a:cs typeface="Times New Roman" panose="02020603050405020304" pitchFamily="18" charset="0"/>
              </a:rPr>
              <a:t>Sulfuric acid 	ion hydrogen	ion sulfate</a:t>
            </a:r>
          </a:p>
        </p:txBody>
      </p:sp>
      <p:sp>
        <p:nvSpPr>
          <p:cNvPr id="23" name="TextBox 22"/>
          <p:cNvSpPr txBox="1"/>
          <p:nvPr/>
        </p:nvSpPr>
        <p:spPr>
          <a:xfrm>
            <a:off x="0" y="4400444"/>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II. </a:t>
            </a:r>
            <a:r>
              <a:rPr lang="en-US" sz="2400" b="1" dirty="0" err="1" smtClean="0">
                <a:solidFill>
                  <a:srgbClr val="0000FF"/>
                </a:solidFill>
                <a:latin typeface="Times New Roman" pitchFamily="18" charset="0"/>
                <a:cs typeface="Times New Roman" pitchFamily="18" charset="0"/>
              </a:rPr>
              <a:t>TÍNH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HÓA</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HỌC</a:t>
            </a:r>
            <a:r>
              <a:rPr lang="en-US" sz="2400" b="1" dirty="0" smtClean="0">
                <a:solidFill>
                  <a:srgbClr val="0000FF"/>
                </a:solidFill>
                <a:latin typeface="Times New Roman" pitchFamily="18" charset="0"/>
                <a:cs typeface="Times New Roman" pitchFamily="18" charset="0"/>
              </a:rPr>
              <a:t> </a:t>
            </a:r>
            <a:r>
              <a:rPr lang="en-US" sz="2400" b="1" err="1" smtClean="0">
                <a:solidFill>
                  <a:srgbClr val="0000FF"/>
                </a:solidFill>
                <a:latin typeface="Times New Roman" pitchFamily="18" charset="0"/>
                <a:cs typeface="Times New Roman" pitchFamily="18" charset="0"/>
              </a:rPr>
              <a:t>CỦA</a:t>
            </a:r>
            <a:r>
              <a:rPr lang="en-US" sz="2400" b="1" smtClean="0">
                <a:solidFill>
                  <a:srgbClr val="0000FF"/>
                </a:solidFill>
                <a:latin typeface="Times New Roman" pitchFamily="18" charset="0"/>
                <a:cs typeface="Times New Roman" pitchFamily="18" charset="0"/>
              </a:rPr>
              <a:t>  ACID</a:t>
            </a:r>
            <a:endParaRPr lang="en-US" sz="2400" b="1" dirty="0" smtClean="0">
              <a:solidFill>
                <a:srgbClr val="0000FF"/>
              </a:solidFill>
              <a:latin typeface="Times New Roman" pitchFamily="18" charset="0"/>
              <a:cs typeface="Times New Roman" pitchFamily="18" charset="0"/>
            </a:endParaRPr>
          </a:p>
        </p:txBody>
      </p:sp>
      <p:sp>
        <p:nvSpPr>
          <p:cNvPr id="24" name="TextBox 23"/>
          <p:cNvSpPr txBox="1"/>
          <p:nvPr/>
        </p:nvSpPr>
        <p:spPr>
          <a:xfrm>
            <a:off x="0" y="4788368"/>
            <a:ext cx="12192000" cy="461665"/>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Làm</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màu</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chất</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chỉ</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thị</a:t>
            </a:r>
            <a:endParaRPr lang="en-US" sz="2400" b="1" dirty="0" smtClean="0">
              <a:solidFill>
                <a:srgbClr val="0000FF"/>
              </a:solidFill>
              <a:latin typeface="Times New Roman" pitchFamily="18" charset="0"/>
              <a:cs typeface="Times New Roman" pitchFamily="18" charset="0"/>
            </a:endParaRPr>
          </a:p>
        </p:txBody>
      </p:sp>
      <p:sp>
        <p:nvSpPr>
          <p:cNvPr id="25" name="TextBox 24"/>
          <p:cNvSpPr txBox="1"/>
          <p:nvPr/>
        </p:nvSpPr>
        <p:spPr>
          <a:xfrm>
            <a:off x="0" y="5180263"/>
            <a:ext cx="12192000" cy="523220"/>
          </a:xfrm>
          <a:prstGeom prst="rect">
            <a:avLst/>
          </a:prstGeom>
          <a:noFill/>
        </p:spPr>
        <p:txBody>
          <a:bodyPr wrap="square" rtlCol="0">
            <a:spAutoFit/>
          </a:bodyPr>
          <a:lstStyle/>
          <a:p>
            <a:pPr marL="342900" indent="-342900" algn="just">
              <a:buFontTx/>
              <a:buChar char="-"/>
            </a:pPr>
            <a:r>
              <a:rPr lang="en-US" sz="2800" dirty="0" smtClean="0">
                <a:solidFill>
                  <a:srgbClr val="0000FF"/>
                </a:solidFill>
                <a:latin typeface="Times New Roman" panose="02020603050405020304" pitchFamily="18" charset="0"/>
                <a:cs typeface="Times New Roman" panose="02020603050405020304" pitchFamily="18" charset="0"/>
              </a:rPr>
              <a:t>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chuyển</a:t>
            </a:r>
            <a:r>
              <a:rPr lang="en-US" sz="2800" dirty="0" smtClean="0">
                <a:solidFill>
                  <a:srgbClr val="0000FF"/>
                </a:solidFill>
                <a:latin typeface="Times New Roman" panose="02020603050405020304" pitchFamily="18" charset="0"/>
                <a:cs typeface="Times New Roman" panose="02020603050405020304" pitchFamily="18" charset="0"/>
              </a:rPr>
              <a:t> sang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đỏ</a:t>
            </a:r>
            <a:r>
              <a:rPr lang="en-US" sz="2800" dirty="0" smtClean="0">
                <a:solidFill>
                  <a:srgbClr val="0000FF"/>
                </a:solidFill>
                <a:latin typeface="Times New Roman" panose="02020603050405020304" pitchFamily="18" charset="0"/>
                <a:cs typeface="Times New Roman" panose="02020603050405020304" pitchFamily="18" charset="0"/>
              </a:rPr>
              <a:t>.</a:t>
            </a:r>
          </a:p>
        </p:txBody>
      </p:sp>
      <p:sp>
        <p:nvSpPr>
          <p:cNvPr id="26" name="TextBox 25"/>
          <p:cNvSpPr txBox="1"/>
          <p:nvPr/>
        </p:nvSpPr>
        <p:spPr>
          <a:xfrm>
            <a:off x="-5" y="5554343"/>
            <a:ext cx="12192000" cy="523220"/>
          </a:xfrm>
          <a:prstGeom prst="rect">
            <a:avLst/>
          </a:prstGeom>
          <a:noFill/>
        </p:spPr>
        <p:txBody>
          <a:bodyPr wrap="square" rtlCol="0">
            <a:spAutoFit/>
          </a:bodyPr>
          <a:lstStyle/>
          <a:p>
            <a:pPr marL="342900" indent="-342900" algn="just"/>
            <a:r>
              <a:rPr lang="en-US" sz="2800" dirty="0" smtClean="0">
                <a:solidFill>
                  <a:srgbClr val="0000FF"/>
                </a:solidFill>
                <a:latin typeface="Times New Roman" panose="02020603050405020304" pitchFamily="18" charset="0"/>
                <a:cs typeface="Times New Roman" panose="02020603050405020304" pitchFamily="18" charset="0"/>
                <a:sym typeface="Wingdings 3"/>
              </a:rPr>
              <a:t> </a:t>
            </a:r>
            <a:r>
              <a:rPr lang="en-US" sz="2800" dirty="0" err="1" smtClean="0">
                <a:solidFill>
                  <a:srgbClr val="0000FF"/>
                </a:solidFill>
                <a:latin typeface="Times New Roman" panose="02020603050405020304" pitchFamily="18" charset="0"/>
                <a:cs typeface="Times New Roman" panose="02020603050405020304" pitchFamily="18" charset="0"/>
              </a:rPr>
              <a:t>Quỳ</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tím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dùng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làm</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chất</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chỉ</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thị</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màu</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để</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nhận</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ra</a:t>
            </a:r>
            <a:r>
              <a:rPr lang="en-US" sz="2800" dirty="0" smtClean="0">
                <a:solidFill>
                  <a:srgbClr val="0000FF"/>
                </a:solidFill>
                <a:latin typeface="Times New Roman" panose="02020603050405020304" pitchFamily="18" charset="0"/>
                <a:cs typeface="Times New Roman" panose="02020603050405020304" pitchFamily="18" charset="0"/>
              </a:rPr>
              <a:t> dung </a:t>
            </a:r>
            <a:r>
              <a:rPr lang="en-US" sz="2800" dirty="0" err="1" smtClean="0">
                <a:solidFill>
                  <a:srgbClr val="0000FF"/>
                </a:solidFill>
                <a:latin typeface="Times New Roman" panose="02020603050405020304" pitchFamily="18" charset="0"/>
                <a:cs typeface="Times New Roman" panose="02020603050405020304" pitchFamily="18" charset="0"/>
              </a:rPr>
              <a:t>dịch</a:t>
            </a:r>
            <a:r>
              <a:rPr lang="en-US" sz="2800" dirty="0" smtClean="0">
                <a:solidFill>
                  <a:srgbClr val="0000FF"/>
                </a:solidFill>
                <a:latin typeface="Times New Roman" panose="02020603050405020304" pitchFamily="18" charset="0"/>
                <a:cs typeface="Times New Roman" panose="02020603050405020304" pitchFamily="18" charset="0"/>
              </a:rPr>
              <a:t> acid.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10" dur="1000" fill="hold"/>
                                        <p:tgtEl>
                                          <p:spTgt spid="2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p:cTn id="19"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22" dur="1000" fill="hold"/>
                                        <p:tgtEl>
                                          <p:spTgt spid="26"/>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2446</TotalTime>
  <Words>1227</Words>
  <Application>Microsoft Office PowerPoint</Application>
  <PresentationFormat>Widescreen</PresentationFormat>
  <Paragraphs>143</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Times New Roman</vt:lpstr>
      <vt:lpstr>Wingdings</vt:lpstr>
      <vt:lpstr>Wingdings 3</vt: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Laptop</cp:lastModifiedBy>
  <cp:revision>548</cp:revision>
  <dcterms:created xsi:type="dcterms:W3CDTF">2022-07-11T10:05:56Z</dcterms:created>
  <dcterms:modified xsi:type="dcterms:W3CDTF">2024-10-13T15:36:33Z</dcterms:modified>
</cp:coreProperties>
</file>