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1" r:id="rId7"/>
    <p:sldId id="263" r:id="rId8"/>
    <p:sldId id="264" r:id="rId9"/>
    <p:sldId id="266" r:id="rId10"/>
  </p:sldIdLst>
  <p:sldSz cx="18288000" cy="10287000"/>
  <p:notesSz cx="6858000" cy="9144000"/>
  <p:embeddedFontLst>
    <p:embeddedFont>
      <p:font typeface="DM Sans Bold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omic Sans MS" panose="030F0702030302020204" pitchFamily="66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CCFF"/>
    <a:srgbClr val="CCFFCC"/>
    <a:srgbClr val="FFFFCC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34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svg"/><Relationship Id="rId7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svg"/><Relationship Id="rId10" Type="http://schemas.openxmlformats.org/officeDocument/2006/relationships/image" Target="../media/image9.jpeg"/><Relationship Id="rId4" Type="http://schemas.openxmlformats.org/officeDocument/2006/relationships/image" Target="../media/image2.pn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2916" y="161164"/>
            <a:ext cx="14284463" cy="3431099"/>
            <a:chOff x="-1416625" y="-265961"/>
            <a:chExt cx="16270698" cy="4574799"/>
          </a:xfrm>
        </p:grpSpPr>
        <p:grpSp>
          <p:nvGrpSpPr>
            <p:cNvPr id="3" name="Group 3"/>
            <p:cNvGrpSpPr/>
            <p:nvPr/>
          </p:nvGrpSpPr>
          <p:grpSpPr>
            <a:xfrm>
              <a:off x="5756" y="-265961"/>
              <a:ext cx="14848317" cy="4574799"/>
              <a:chOff x="6617" y="-305723"/>
              <a:chExt cx="17068167" cy="525874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6617" y="-305723"/>
                <a:ext cx="17068167" cy="5258740"/>
              </a:xfrm>
              <a:custGeom>
                <a:avLst/>
                <a:gdLst/>
                <a:ahLst/>
                <a:cxnLst/>
                <a:rect l="l" t="t" r="r" b="b"/>
                <a:pathLst>
                  <a:path w="17068167" h="5258741">
                    <a:moveTo>
                      <a:pt x="16445867" y="4688511"/>
                    </a:moveTo>
                    <a:cubicBezTo>
                      <a:pt x="16445867" y="4682161"/>
                      <a:pt x="16447137" y="4677081"/>
                      <a:pt x="16447137" y="4669461"/>
                    </a:cubicBezTo>
                    <a:lnTo>
                      <a:pt x="16447137" y="490220"/>
                    </a:lnTo>
                    <a:cubicBezTo>
                      <a:pt x="16447137" y="220980"/>
                      <a:pt x="16237587" y="0"/>
                      <a:pt x="15981048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4669461"/>
                    </a:lnTo>
                    <a:cubicBezTo>
                      <a:pt x="0" y="4938700"/>
                      <a:pt x="209550" y="5159681"/>
                      <a:pt x="466090" y="5159681"/>
                    </a:cubicBezTo>
                    <a:lnTo>
                      <a:pt x="15979777" y="5159681"/>
                    </a:lnTo>
                    <a:cubicBezTo>
                      <a:pt x="16092807" y="5159681"/>
                      <a:pt x="16196948" y="5116500"/>
                      <a:pt x="16276957" y="5046650"/>
                    </a:cubicBezTo>
                    <a:cubicBezTo>
                      <a:pt x="16407767" y="5117771"/>
                      <a:pt x="16720187" y="5258741"/>
                      <a:pt x="17066898" y="5051731"/>
                    </a:cubicBezTo>
                    <a:cubicBezTo>
                      <a:pt x="17068167" y="5051731"/>
                      <a:pt x="16755748" y="5053001"/>
                      <a:pt x="16445867" y="4688511"/>
                    </a:cubicBezTo>
                    <a:lnTo>
                      <a:pt x="16445867" y="4688511"/>
                    </a:lnTo>
                    <a:close/>
                  </a:path>
                </a:pathLst>
              </a:custGeom>
              <a:solidFill>
                <a:srgbClr val="FFB001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-1416625" y="330820"/>
              <a:ext cx="15920578" cy="28069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14000"/>
                </a:lnSpc>
              </a:pPr>
              <a:r>
                <a:rPr lang="en-US" sz="6000" spc="-103" dirty="0">
                  <a:solidFill>
                    <a:srgbClr val="FF0000"/>
                  </a:solidFill>
                  <a:latin typeface="DM Sans Bold"/>
                </a:rPr>
                <a:t>BÀI 22: </a:t>
              </a:r>
              <a:r>
                <a:rPr lang="en-US" sz="6000" spc="-103" dirty="0" smtClean="0">
                  <a:solidFill>
                    <a:srgbClr val="FF0000"/>
                  </a:solidFill>
                  <a:latin typeface="DM Sans Bold"/>
                </a:rPr>
                <a:t>ĐA </a:t>
              </a:r>
              <a:r>
                <a:rPr lang="en-US" sz="6000" spc="-103" dirty="0">
                  <a:solidFill>
                    <a:srgbClr val="FF0000"/>
                  </a:solidFill>
                  <a:latin typeface="DM Sans Bold"/>
                </a:rPr>
                <a:t>DẠNG ĐỘNG VẬT </a:t>
              </a:r>
            </a:p>
            <a:p>
              <a:pPr marL="0" lvl="0" indent="0" algn="ctr">
                <a:lnSpc>
                  <a:spcPct val="114000"/>
                </a:lnSpc>
              </a:pPr>
              <a:r>
                <a:rPr lang="en-US" sz="6000" spc="-103" dirty="0">
                  <a:solidFill>
                    <a:srgbClr val="FF0000"/>
                  </a:solidFill>
                  <a:latin typeface="DM Sans Bold"/>
                </a:rPr>
                <a:t>KHÔNG XƯƠNG SỐNG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409103" y="2476500"/>
            <a:ext cx="3969174" cy="3935252"/>
            <a:chOff x="0" y="0"/>
            <a:chExt cx="5292233" cy="5247002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73164" y="0"/>
              <a:ext cx="1799389" cy="2772168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2013929"/>
              <a:ext cx="5292233" cy="3233073"/>
            </a:xfrm>
            <a:prstGeom prst="rect">
              <a:avLst/>
            </a:prstGeom>
          </p:spPr>
        </p:pic>
      </p:grpSp>
      <p:pic>
        <p:nvPicPr>
          <p:cNvPr id="1026" name="Picture 2" descr="invertebrate | Definition, Characteristics, Examples, Groups, &amp; Facts |  Britannic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47" y="3819841"/>
            <a:ext cx="8236896" cy="602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06607" y="360635"/>
            <a:ext cx="13035719" cy="1582465"/>
            <a:chOff x="0" y="0"/>
            <a:chExt cx="14848317" cy="448862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4848317" cy="4488623"/>
              <a:chOff x="0" y="0"/>
              <a:chExt cx="17068167" cy="515968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7068167" cy="5258741"/>
              </a:xfrm>
              <a:custGeom>
                <a:avLst/>
                <a:gdLst/>
                <a:ahLst/>
                <a:cxnLst/>
                <a:rect l="l" t="t" r="r" b="b"/>
                <a:pathLst>
                  <a:path w="17068167" h="5258741">
                    <a:moveTo>
                      <a:pt x="16445867" y="4688511"/>
                    </a:moveTo>
                    <a:cubicBezTo>
                      <a:pt x="16445867" y="4682161"/>
                      <a:pt x="16447137" y="4677081"/>
                      <a:pt x="16447137" y="4669461"/>
                    </a:cubicBezTo>
                    <a:lnTo>
                      <a:pt x="16447137" y="490220"/>
                    </a:lnTo>
                    <a:cubicBezTo>
                      <a:pt x="16447137" y="220980"/>
                      <a:pt x="16237587" y="0"/>
                      <a:pt x="15981048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4669461"/>
                    </a:lnTo>
                    <a:cubicBezTo>
                      <a:pt x="0" y="4938700"/>
                      <a:pt x="209550" y="5159681"/>
                      <a:pt x="466090" y="5159681"/>
                    </a:cubicBezTo>
                    <a:lnTo>
                      <a:pt x="15979777" y="5159681"/>
                    </a:lnTo>
                    <a:cubicBezTo>
                      <a:pt x="16092807" y="5159681"/>
                      <a:pt x="16196948" y="5116500"/>
                      <a:pt x="16276957" y="5046650"/>
                    </a:cubicBezTo>
                    <a:cubicBezTo>
                      <a:pt x="16407767" y="5117771"/>
                      <a:pt x="16720187" y="5258741"/>
                      <a:pt x="17066898" y="5051731"/>
                    </a:cubicBezTo>
                    <a:cubicBezTo>
                      <a:pt x="17068167" y="5051731"/>
                      <a:pt x="16755748" y="5053001"/>
                      <a:pt x="16445867" y="4688511"/>
                    </a:cubicBezTo>
                    <a:lnTo>
                      <a:pt x="16445867" y="4688511"/>
                    </a:lnTo>
                    <a:close/>
                  </a:path>
                </a:pathLst>
              </a:custGeom>
              <a:solidFill>
                <a:srgbClr val="FFB001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349359" y="330821"/>
              <a:ext cx="13452172" cy="38235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439"/>
                </a:lnSpc>
              </a:pPr>
              <a:r>
                <a:rPr lang="en-US" sz="7200" spc="-103" dirty="0" err="1">
                  <a:solidFill>
                    <a:srgbClr val="FFFFFF"/>
                  </a:solidFill>
                  <a:latin typeface="DM Sans Bold"/>
                </a:rPr>
                <a:t>Khởi</a:t>
              </a:r>
              <a:r>
                <a:rPr lang="en-US" sz="7200" spc="-103" dirty="0">
                  <a:solidFill>
                    <a:srgbClr val="FFFFFF"/>
                  </a:solidFill>
                  <a:latin typeface="DM Sans Bold"/>
                </a:rPr>
                <a:t> </a:t>
              </a:r>
              <a:r>
                <a:rPr lang="en-US" sz="7200" spc="-103" dirty="0" err="1">
                  <a:solidFill>
                    <a:srgbClr val="FFFFFF"/>
                  </a:solidFill>
                  <a:latin typeface="DM Sans Bold"/>
                </a:rPr>
                <a:t>động</a:t>
              </a:r>
              <a:endParaRPr lang="en-US" sz="7200" spc="-103" dirty="0">
                <a:solidFill>
                  <a:srgbClr val="FFFFFF"/>
                </a:solidFill>
                <a:latin typeface="DM Sans Bold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020800" y="953649"/>
            <a:ext cx="2743200" cy="2496865"/>
            <a:chOff x="0" y="0"/>
            <a:chExt cx="5292233" cy="5247002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73164" y="0"/>
              <a:ext cx="1799389" cy="2772168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2013929"/>
              <a:ext cx="5292233" cy="3233073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60505" y="2220060"/>
            <a:ext cx="1303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Hãy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sắp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xếp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tên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các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loài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vật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sau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vào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hình</a:t>
            </a:r>
            <a:r>
              <a:rPr lang="en-US" sz="400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ảnh</a:t>
            </a:r>
            <a:r>
              <a:rPr lang="en-US" sz="400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phù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hợp</a:t>
            </a:r>
            <a:endParaRPr lang="en-US" sz="40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 descr="D:\1 - TVS\2 - Major Lesson plant\2 - E.Les.plant\3 - G7\8 - Bai 8 - Thuy tuc\image76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14700"/>
            <a:ext cx="33528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D:\1 - TVS\2 - Major Lesson plant\2 - E.Les.plant\3 - G7\9 - Bai 9 - Da dang nganh RK\con-sua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314700"/>
            <a:ext cx="4191000" cy="35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D:\1 - TVS\2 - Major Lesson plant\2 - E.Les.plant\3 - G7\13 - Giun dua\giun-dua-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3314700"/>
            <a:ext cx="46482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D:\1 - TVS\2 - Major Lesson plant\2 - E.Les.plant\3 - G7\18 - Bai 18 - Trai song\1 - Trai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93" y="7118587"/>
            <a:ext cx="3495207" cy="2977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Phát hiện ra “cứu tinh” cho châu Phi: Có thể tiêu diệt hàng trăm tỷ con châu  chấu | Báo dân sinh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482" y="6972300"/>
            <a:ext cx="4163518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Chuồn chuồn sinh ra ở đâu?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366" y="6972300"/>
            <a:ext cx="4674433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5087600" y="3771900"/>
            <a:ext cx="2971800" cy="70788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087600" y="4801172"/>
            <a:ext cx="29718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087600" y="5807214"/>
            <a:ext cx="2971800" cy="70788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087600" y="6797814"/>
            <a:ext cx="2971800" cy="707886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96344" y="7734300"/>
            <a:ext cx="2971800" cy="707886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đũa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055807" y="8670786"/>
            <a:ext cx="2971800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49561" y="9484161"/>
            <a:ext cx="2971800" cy="58477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349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1524000" y="3780812"/>
            <a:ext cx="1124922" cy="1014201"/>
            <a:chOff x="1615757" y="3443499"/>
            <a:chExt cx="1124922" cy="1014201"/>
          </a:xfrm>
        </p:grpSpPr>
        <p:sp>
          <p:nvSpPr>
            <p:cNvPr id="8" name="Freeform 8"/>
            <p:cNvSpPr/>
            <p:nvPr/>
          </p:nvSpPr>
          <p:spPr>
            <a:xfrm>
              <a:off x="1615757" y="3443499"/>
              <a:ext cx="1124922" cy="938001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00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810650" y="3799571"/>
              <a:ext cx="735136" cy="6581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05"/>
                </a:lnSpc>
                <a:spcBef>
                  <a:spcPct val="0"/>
                </a:spcBef>
              </a:pPr>
              <a:r>
                <a:rPr lang="en-US" sz="7200" dirty="0">
                  <a:solidFill>
                    <a:srgbClr val="FFFFFF"/>
                  </a:solidFill>
                  <a:latin typeface="DM Sans Bold"/>
                </a:rPr>
                <a:t>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885493" y="3365790"/>
            <a:ext cx="1154107" cy="1091909"/>
            <a:chOff x="10885493" y="3365790"/>
            <a:chExt cx="1154107" cy="1091909"/>
          </a:xfrm>
        </p:grpSpPr>
        <p:grpSp>
          <p:nvGrpSpPr>
            <p:cNvPr id="11" name="Group 11"/>
            <p:cNvGrpSpPr/>
            <p:nvPr/>
          </p:nvGrpSpPr>
          <p:grpSpPr>
            <a:xfrm>
              <a:off x="10885493" y="3365790"/>
              <a:ext cx="1154107" cy="1091909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3C466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11087125" y="3695700"/>
              <a:ext cx="750843" cy="592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05"/>
                </a:lnSpc>
                <a:spcBef>
                  <a:spcPct val="0"/>
                </a:spcBef>
              </a:pPr>
              <a:r>
                <a:rPr lang="en-US" sz="5400" dirty="0">
                  <a:solidFill>
                    <a:srgbClr val="FFFFFF"/>
                  </a:solidFill>
                  <a:latin typeface="DM Sans Bold"/>
                </a:rPr>
                <a:t>2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267200" y="467277"/>
            <a:ext cx="11506201" cy="1138250"/>
            <a:chOff x="-1333284" y="-545363"/>
            <a:chExt cx="11842696" cy="1517665"/>
          </a:xfrm>
        </p:grpSpPr>
        <p:grpSp>
          <p:nvGrpSpPr>
            <p:cNvPr id="15" name="Group 15"/>
            <p:cNvGrpSpPr/>
            <p:nvPr/>
          </p:nvGrpSpPr>
          <p:grpSpPr>
            <a:xfrm>
              <a:off x="-1333284" y="-545363"/>
              <a:ext cx="11842696" cy="1517665"/>
              <a:chOff x="-2975218" y="-1216975"/>
              <a:chExt cx="26426935" cy="338666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-2975218" y="-1216975"/>
                <a:ext cx="26426935" cy="3386665"/>
              </a:xfrm>
              <a:custGeom>
                <a:avLst/>
                <a:gdLst/>
                <a:ahLst/>
                <a:cxnLst/>
                <a:rect l="l" t="t" r="r" b="b"/>
                <a:pathLst>
                  <a:path w="21001538" h="3386664">
                    <a:moveTo>
                      <a:pt x="20379238" y="2816434"/>
                    </a:moveTo>
                    <a:cubicBezTo>
                      <a:pt x="20379238" y="2810084"/>
                      <a:pt x="20380508" y="2805004"/>
                      <a:pt x="20380508" y="2797384"/>
                    </a:cubicBezTo>
                    <a:lnTo>
                      <a:pt x="20380508" y="490220"/>
                    </a:lnTo>
                    <a:cubicBezTo>
                      <a:pt x="20380508" y="220980"/>
                      <a:pt x="20170958" y="0"/>
                      <a:pt x="19914419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2797384"/>
                    </a:lnTo>
                    <a:cubicBezTo>
                      <a:pt x="0" y="3066624"/>
                      <a:pt x="209550" y="3287604"/>
                      <a:pt x="466090" y="3287604"/>
                    </a:cubicBezTo>
                    <a:lnTo>
                      <a:pt x="19913147" y="3287604"/>
                    </a:lnTo>
                    <a:cubicBezTo>
                      <a:pt x="20026178" y="3287604"/>
                      <a:pt x="20130317" y="3244424"/>
                      <a:pt x="20210328" y="3174574"/>
                    </a:cubicBezTo>
                    <a:cubicBezTo>
                      <a:pt x="20341138" y="3245694"/>
                      <a:pt x="20653558" y="3386664"/>
                      <a:pt x="21000267" y="3179654"/>
                    </a:cubicBezTo>
                    <a:cubicBezTo>
                      <a:pt x="21001538" y="3179654"/>
                      <a:pt x="20689119" y="3180924"/>
                      <a:pt x="20379238" y="2816434"/>
                    </a:cubicBezTo>
                    <a:lnTo>
                      <a:pt x="20379238" y="2816434"/>
                    </a:lnTo>
                    <a:close/>
                  </a:path>
                </a:pathLst>
              </a:custGeom>
              <a:solidFill>
                <a:srgbClr val="FF6363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-1019570" y="-258237"/>
              <a:ext cx="10744698" cy="11456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800" spc="-48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ĐỘNG VẬT KHÔNG XƯƠNG SỐNG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048000" y="3365790"/>
            <a:ext cx="426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ĐẶC ĐIỂM VÀ ĐA DẠNG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2496800" y="3410750"/>
            <a:ext cx="426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VAI TRÒ VÀ TÁC HẠI</a:t>
            </a:r>
          </a:p>
        </p:txBody>
      </p:sp>
      <p:pic>
        <p:nvPicPr>
          <p:cNvPr id="2050" name="Picture 2" descr="Characteristics of Invertebrates with examp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964" y="5295900"/>
            <a:ext cx="8768636" cy="460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28600" y="342900"/>
            <a:ext cx="18059400" cy="1104955"/>
            <a:chOff x="0" y="0"/>
            <a:chExt cx="9512334" cy="1473273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9512334" cy="1473273"/>
              <a:chOff x="0" y="0"/>
              <a:chExt cx="21226740" cy="328760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1226740" cy="3386664"/>
              </a:xfrm>
              <a:custGeom>
                <a:avLst/>
                <a:gdLst/>
                <a:ahLst/>
                <a:cxnLst/>
                <a:rect l="l" t="t" r="r" b="b"/>
                <a:pathLst>
                  <a:path w="21226740" h="3386664">
                    <a:moveTo>
                      <a:pt x="20604440" y="2816434"/>
                    </a:moveTo>
                    <a:cubicBezTo>
                      <a:pt x="20604440" y="2810084"/>
                      <a:pt x="20605710" y="2805004"/>
                      <a:pt x="20605710" y="2797384"/>
                    </a:cubicBezTo>
                    <a:lnTo>
                      <a:pt x="20605710" y="490220"/>
                    </a:lnTo>
                    <a:cubicBezTo>
                      <a:pt x="20605710" y="220980"/>
                      <a:pt x="20396160" y="0"/>
                      <a:pt x="201396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2797384"/>
                    </a:lnTo>
                    <a:cubicBezTo>
                      <a:pt x="0" y="3066624"/>
                      <a:pt x="209550" y="3287604"/>
                      <a:pt x="466090" y="3287604"/>
                    </a:cubicBezTo>
                    <a:lnTo>
                      <a:pt x="20138351" y="3287604"/>
                    </a:lnTo>
                    <a:cubicBezTo>
                      <a:pt x="20251379" y="3287604"/>
                      <a:pt x="20355520" y="3244424"/>
                      <a:pt x="20435529" y="3174574"/>
                    </a:cubicBezTo>
                    <a:cubicBezTo>
                      <a:pt x="20566340" y="3245694"/>
                      <a:pt x="20878760" y="3386664"/>
                      <a:pt x="21225470" y="3179654"/>
                    </a:cubicBezTo>
                    <a:cubicBezTo>
                      <a:pt x="21226740" y="3179654"/>
                      <a:pt x="20914320" y="3180924"/>
                      <a:pt x="20604440" y="2816434"/>
                    </a:cubicBezTo>
                    <a:lnTo>
                      <a:pt x="20604440" y="2816434"/>
                    </a:lnTo>
                    <a:close/>
                  </a:path>
                </a:pathLst>
              </a:custGeom>
              <a:solidFill>
                <a:srgbClr val="FFB001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193445" y="158007"/>
              <a:ext cx="8837252" cy="10828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719"/>
                </a:lnSpc>
                <a:spcBef>
                  <a:spcPct val="0"/>
                </a:spcBef>
              </a:pPr>
              <a:r>
                <a:rPr lang="en-US" sz="4800" spc="-48" dirty="0">
                  <a:latin typeface="DM Sans Bold"/>
                </a:rPr>
                <a:t>1. ĐẶC </a:t>
              </a:r>
              <a:r>
                <a:rPr lang="en-US" sz="4800" spc="-48" dirty="0" smtClean="0">
                  <a:latin typeface="DM Sans Bold"/>
                </a:rPr>
                <a:t>ĐIỂM NHẬN BIẾT ĐỘNG VẬT  </a:t>
              </a:r>
              <a:r>
                <a:rPr lang="en-US" sz="4800" b="1" spc="-103" dirty="0">
                  <a:latin typeface="DM Sans Bold"/>
                </a:rPr>
                <a:t>KHÔNG XƯƠNG </a:t>
              </a:r>
              <a:r>
                <a:rPr lang="en-US" sz="4800" b="1" spc="-103" dirty="0" smtClean="0">
                  <a:latin typeface="DM Sans Bold"/>
                </a:rPr>
                <a:t>SỐNG</a:t>
              </a:r>
              <a:endParaRPr lang="en-US" sz="4800" b="1" spc="-103" dirty="0">
                <a:latin typeface="DM Sans Bold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8153400" y="1576544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09600" y="2095500"/>
            <a:ext cx="5791200" cy="2620766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ysClr val="windowText" lastClr="000000"/>
                </a:solidFill>
              </a:rPr>
              <a:t>Điểm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khác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biệt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giữa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</a:rPr>
              <a:t>thực</a:t>
            </a:r>
            <a:r>
              <a:rPr lang="en-US" sz="3600" b="1" u="sng" dirty="0">
                <a:solidFill>
                  <a:srgbClr val="FF0000"/>
                </a:solidFill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</a:rPr>
              <a:t>vật</a:t>
            </a:r>
            <a:r>
              <a:rPr lang="en-US" sz="3600" b="1" u="sng" dirty="0">
                <a:solidFill>
                  <a:srgbClr val="FF0000"/>
                </a:solidFill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</a:rPr>
              <a:t>và</a:t>
            </a:r>
            <a:r>
              <a:rPr lang="en-US" sz="3600" b="1" u="sng" dirty="0">
                <a:solidFill>
                  <a:srgbClr val="FF0000"/>
                </a:solidFill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</a:rPr>
              <a:t>động</a:t>
            </a:r>
            <a:r>
              <a:rPr lang="en-US" sz="3600" b="1" u="sng" dirty="0">
                <a:solidFill>
                  <a:srgbClr val="FF0000"/>
                </a:solidFill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</a:rPr>
              <a:t>vật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theo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đoạn</a:t>
            </a:r>
            <a:r>
              <a:rPr lang="en-US" sz="3600" dirty="0">
                <a:solidFill>
                  <a:sysClr val="windowText" lastClr="000000"/>
                </a:solidFill>
              </a:rPr>
              <a:t> video  </a:t>
            </a:r>
            <a:r>
              <a:rPr lang="en-US" sz="3600" dirty="0" err="1">
                <a:solidFill>
                  <a:sysClr val="windowText" lastClr="000000"/>
                </a:solidFill>
              </a:rPr>
              <a:t>dưới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đây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là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gì</a:t>
            </a:r>
            <a:r>
              <a:rPr lang="en-US" sz="3600" dirty="0">
                <a:solidFill>
                  <a:sysClr val="windowText" lastClr="000000"/>
                </a:solidFill>
              </a:rPr>
              <a:t>?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305800" y="2379825"/>
            <a:ext cx="922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7" name="Class 3 Science - Living and Non-living Things _ Differences between Plants and Animal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3311" end="60103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5859" y="4880242"/>
            <a:ext cx="7929797" cy="446051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0200" y="5219700"/>
            <a:ext cx="8588741" cy="4380924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8686800" y="3675549"/>
            <a:ext cx="9372600" cy="15441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ysClr val="windowText" lastClr="000000"/>
                </a:solidFill>
              </a:rPr>
              <a:t>Động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vật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được</a:t>
            </a:r>
            <a:r>
              <a:rPr lang="en-US" sz="3600" dirty="0">
                <a:solidFill>
                  <a:sysClr val="windowText" lastClr="000000"/>
                </a:solidFill>
              </a:rPr>
              <a:t> chia </a:t>
            </a:r>
            <a:r>
              <a:rPr lang="en-US" sz="3600" dirty="0" err="1">
                <a:solidFill>
                  <a:sysClr val="windowText" lastClr="000000"/>
                </a:solidFill>
              </a:rPr>
              <a:t>làm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mấy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nhóm</a:t>
            </a:r>
            <a:r>
              <a:rPr lang="en-US" sz="3600" dirty="0">
                <a:solidFill>
                  <a:sysClr val="windowText" lastClr="000000"/>
                </a:solidFill>
              </a:rPr>
              <a:t>? </a:t>
            </a:r>
            <a:r>
              <a:rPr lang="en-US" sz="3600" dirty="0" err="1">
                <a:solidFill>
                  <a:sysClr val="windowText" lastClr="000000"/>
                </a:solidFill>
              </a:rPr>
              <a:t>Đó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là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những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nhóm</a:t>
            </a:r>
            <a:r>
              <a:rPr lang="en-US" sz="3600" dirty="0">
                <a:solidFill>
                  <a:sysClr val="windowText" lastClr="000000"/>
                </a:solidFill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</a:rPr>
              <a:t>nào</a:t>
            </a:r>
            <a:r>
              <a:rPr lang="en-US" sz="3600" dirty="0">
                <a:solidFill>
                  <a:sysClr val="windowText" lastClr="000000"/>
                </a:solidFill>
              </a:rPr>
              <a:t>? 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1800070" y="4082835"/>
            <a:ext cx="3429000" cy="803282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</a:rPr>
              <a:t>ĐỘNG VẬT</a:t>
            </a:r>
          </a:p>
        </p:txBody>
      </p:sp>
      <p:cxnSp>
        <p:nvCxnSpPr>
          <p:cNvPr id="50" name="Straight Arrow Connector 49"/>
          <p:cNvCxnSpPr>
            <a:stCxn id="52" idx="2"/>
          </p:cNvCxnSpPr>
          <p:nvPr/>
        </p:nvCxnSpPr>
        <p:spPr>
          <a:xfrm flipH="1">
            <a:off x="11506200" y="4886117"/>
            <a:ext cx="2008370" cy="6383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13514570" y="4880242"/>
            <a:ext cx="1573030" cy="6442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1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video fullScrn="1"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47"/>
                </p:tgtEl>
              </p:cMediaNode>
            </p:video>
          </p:childTnLst>
        </p:cTn>
      </p:par>
    </p:tnLst>
    <p:bldLst>
      <p:bldP spid="43" grpId="0"/>
      <p:bldP spid="45" grpId="0" animBg="1"/>
      <p:bldP spid="46" grpId="0"/>
      <p:bldP spid="51" grpId="0" animBg="1"/>
      <p:bldP spid="51" grpId="1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5"/>
          <p:cNvSpPr txBox="1"/>
          <p:nvPr/>
        </p:nvSpPr>
        <p:spPr>
          <a:xfrm>
            <a:off x="287137" y="1734944"/>
            <a:ext cx="4354318" cy="920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534"/>
              </a:lnSpc>
            </a:pPr>
            <a:r>
              <a:rPr lang="en-US" sz="3681" b="1" spc="-36" dirty="0">
                <a:solidFill>
                  <a:srgbClr val="FF0000"/>
                </a:solidFill>
                <a:latin typeface="Comic Sans MS" panose="030F0702030302020204" pitchFamily="66" charset="0"/>
              </a:rPr>
              <a:t>PHƯƠNG PHÁP GÓC</a:t>
            </a:r>
          </a:p>
        </p:txBody>
      </p:sp>
      <p:grpSp>
        <p:nvGrpSpPr>
          <p:cNvPr id="69" name="Group 4"/>
          <p:cNvGrpSpPr/>
          <p:nvPr/>
        </p:nvGrpSpPr>
        <p:grpSpPr>
          <a:xfrm>
            <a:off x="556902" y="115919"/>
            <a:ext cx="18059400" cy="1104955"/>
            <a:chOff x="0" y="0"/>
            <a:chExt cx="9512334" cy="1473273"/>
          </a:xfrm>
        </p:grpSpPr>
        <p:grpSp>
          <p:nvGrpSpPr>
            <p:cNvPr id="70" name="Group 5"/>
            <p:cNvGrpSpPr/>
            <p:nvPr/>
          </p:nvGrpSpPr>
          <p:grpSpPr>
            <a:xfrm>
              <a:off x="0" y="0"/>
              <a:ext cx="9512334" cy="1473273"/>
              <a:chOff x="0" y="0"/>
              <a:chExt cx="21226740" cy="3287604"/>
            </a:xfrm>
          </p:grpSpPr>
          <p:sp>
            <p:nvSpPr>
              <p:cNvPr id="72" name="Freeform 6"/>
              <p:cNvSpPr/>
              <p:nvPr/>
            </p:nvSpPr>
            <p:spPr>
              <a:xfrm>
                <a:off x="0" y="0"/>
                <a:ext cx="21226740" cy="3386664"/>
              </a:xfrm>
              <a:custGeom>
                <a:avLst/>
                <a:gdLst/>
                <a:ahLst/>
                <a:cxnLst/>
                <a:rect l="l" t="t" r="r" b="b"/>
                <a:pathLst>
                  <a:path w="21226740" h="3386664">
                    <a:moveTo>
                      <a:pt x="20604440" y="2816434"/>
                    </a:moveTo>
                    <a:cubicBezTo>
                      <a:pt x="20604440" y="2810084"/>
                      <a:pt x="20605710" y="2805004"/>
                      <a:pt x="20605710" y="2797384"/>
                    </a:cubicBezTo>
                    <a:lnTo>
                      <a:pt x="20605710" y="490220"/>
                    </a:lnTo>
                    <a:cubicBezTo>
                      <a:pt x="20605710" y="220980"/>
                      <a:pt x="20396160" y="0"/>
                      <a:pt x="201396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2797384"/>
                    </a:lnTo>
                    <a:cubicBezTo>
                      <a:pt x="0" y="3066624"/>
                      <a:pt x="209550" y="3287604"/>
                      <a:pt x="466090" y="3287604"/>
                    </a:cubicBezTo>
                    <a:lnTo>
                      <a:pt x="20138351" y="3287604"/>
                    </a:lnTo>
                    <a:cubicBezTo>
                      <a:pt x="20251379" y="3287604"/>
                      <a:pt x="20355520" y="3244424"/>
                      <a:pt x="20435529" y="3174574"/>
                    </a:cubicBezTo>
                    <a:cubicBezTo>
                      <a:pt x="20566340" y="3245694"/>
                      <a:pt x="20878760" y="3386664"/>
                      <a:pt x="21225470" y="3179654"/>
                    </a:cubicBezTo>
                    <a:cubicBezTo>
                      <a:pt x="21226740" y="3179654"/>
                      <a:pt x="20914320" y="3180924"/>
                      <a:pt x="20604440" y="2816434"/>
                    </a:cubicBezTo>
                    <a:lnTo>
                      <a:pt x="20604440" y="2816434"/>
                    </a:lnTo>
                    <a:close/>
                  </a:path>
                </a:pathLst>
              </a:custGeom>
              <a:solidFill>
                <a:srgbClr val="FFB001"/>
              </a:solidFill>
            </p:spPr>
          </p:sp>
        </p:grpSp>
        <p:sp>
          <p:nvSpPr>
            <p:cNvPr id="71" name="TextBox 7"/>
            <p:cNvSpPr txBox="1"/>
            <p:nvPr/>
          </p:nvSpPr>
          <p:spPr>
            <a:xfrm>
              <a:off x="990353" y="158007"/>
              <a:ext cx="7531626" cy="1093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6719"/>
                </a:lnSpc>
                <a:spcBef>
                  <a:spcPct val="0"/>
                </a:spcBef>
              </a:pPr>
              <a:r>
                <a:rPr lang="en-US" sz="4800" spc="-48" dirty="0">
                  <a:latin typeface="DM Sans Bold"/>
                </a:rPr>
                <a:t>2</a:t>
              </a:r>
              <a:r>
                <a:rPr lang="en-US" sz="4800" spc="-48" dirty="0" smtClean="0">
                  <a:latin typeface="DM Sans Bold"/>
                </a:rPr>
                <a:t>. SỰ ĐA DẠNG ĐỘNG VẬT KHÔNG XƯƠNG SỐNG</a:t>
              </a:r>
              <a:endParaRPr lang="en-US" sz="4800" spc="-48" dirty="0">
                <a:latin typeface="DM Sans Bold"/>
              </a:endParaRPr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304800" y="3032347"/>
            <a:ext cx="35343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B1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B3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PHT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191000" y="1485900"/>
            <a:ext cx="13763014" cy="8713199"/>
            <a:chOff x="4713876" y="3548431"/>
            <a:chExt cx="13240138" cy="6650668"/>
          </a:xfrm>
        </p:grpSpPr>
        <p:grpSp>
          <p:nvGrpSpPr>
            <p:cNvPr id="2" name="Group 2"/>
            <p:cNvGrpSpPr/>
            <p:nvPr/>
          </p:nvGrpSpPr>
          <p:grpSpPr>
            <a:xfrm>
              <a:off x="4713876" y="3884575"/>
              <a:ext cx="13240138" cy="6314524"/>
              <a:chOff x="0" y="0"/>
              <a:chExt cx="18426540" cy="11838991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0" y="9102"/>
                <a:ext cx="9028540" cy="5617380"/>
                <a:chOff x="0" y="0"/>
                <a:chExt cx="20416524" cy="12702760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0" y="0"/>
                  <a:ext cx="20416524" cy="12702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6524" h="12702760">
                      <a:moveTo>
                        <a:pt x="20111724" y="0"/>
                      </a:moveTo>
                      <a:lnTo>
                        <a:pt x="304800" y="0"/>
                      </a:lnTo>
                      <a:cubicBezTo>
                        <a:pt x="135890" y="0"/>
                        <a:pt x="0" y="135890"/>
                        <a:pt x="0" y="304800"/>
                      </a:cubicBezTo>
                      <a:lnTo>
                        <a:pt x="0" y="12397960"/>
                      </a:lnTo>
                      <a:cubicBezTo>
                        <a:pt x="0" y="12566870"/>
                        <a:pt x="135890" y="12702760"/>
                        <a:pt x="304800" y="12702760"/>
                      </a:cubicBezTo>
                      <a:lnTo>
                        <a:pt x="20111724" y="12702760"/>
                      </a:lnTo>
                      <a:cubicBezTo>
                        <a:pt x="20280635" y="12702760"/>
                        <a:pt x="20416524" y="12566870"/>
                        <a:pt x="20416524" y="12397960"/>
                      </a:cubicBezTo>
                      <a:lnTo>
                        <a:pt x="20416524" y="304800"/>
                      </a:lnTo>
                      <a:cubicBezTo>
                        <a:pt x="20416524" y="135890"/>
                        <a:pt x="20280635" y="0"/>
                        <a:pt x="20111724" y="0"/>
                      </a:cubicBezTo>
                      <a:close/>
                    </a:path>
                  </a:pathLst>
                </a:custGeom>
                <a:solidFill>
                  <a:srgbClr val="EDF0F2"/>
                </a:solidFill>
              </p:spPr>
            </p:sp>
          </p:grpSp>
          <p:grpSp>
            <p:nvGrpSpPr>
              <p:cNvPr id="5" name="Group 5"/>
              <p:cNvGrpSpPr/>
              <p:nvPr/>
            </p:nvGrpSpPr>
            <p:grpSpPr>
              <a:xfrm>
                <a:off x="9398000" y="0"/>
                <a:ext cx="9028540" cy="5617380"/>
                <a:chOff x="0" y="0"/>
                <a:chExt cx="20416524" cy="12702760"/>
              </a:xfrm>
            </p:grpSpPr>
            <p:sp>
              <p:nvSpPr>
                <p:cNvPr id="6" name="Freeform 6"/>
                <p:cNvSpPr/>
                <p:nvPr/>
              </p:nvSpPr>
              <p:spPr>
                <a:xfrm>
                  <a:off x="0" y="0"/>
                  <a:ext cx="20416524" cy="12702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6524" h="12702760">
                      <a:moveTo>
                        <a:pt x="20111724" y="0"/>
                      </a:moveTo>
                      <a:lnTo>
                        <a:pt x="304800" y="0"/>
                      </a:lnTo>
                      <a:cubicBezTo>
                        <a:pt x="135890" y="0"/>
                        <a:pt x="0" y="135890"/>
                        <a:pt x="0" y="304800"/>
                      </a:cubicBezTo>
                      <a:lnTo>
                        <a:pt x="0" y="12397960"/>
                      </a:lnTo>
                      <a:cubicBezTo>
                        <a:pt x="0" y="12566870"/>
                        <a:pt x="135890" y="12702760"/>
                        <a:pt x="304800" y="12702760"/>
                      </a:cubicBezTo>
                      <a:lnTo>
                        <a:pt x="20111724" y="12702760"/>
                      </a:lnTo>
                      <a:cubicBezTo>
                        <a:pt x="20280635" y="12702760"/>
                        <a:pt x="20416524" y="12566870"/>
                        <a:pt x="20416524" y="12397960"/>
                      </a:cubicBezTo>
                      <a:lnTo>
                        <a:pt x="20416524" y="304800"/>
                      </a:lnTo>
                      <a:cubicBezTo>
                        <a:pt x="20416524" y="135890"/>
                        <a:pt x="20280635" y="0"/>
                        <a:pt x="20111724" y="0"/>
                      </a:cubicBezTo>
                      <a:close/>
                    </a:path>
                  </a:pathLst>
                </a:custGeom>
                <a:solidFill>
                  <a:srgbClr val="EDF0F2"/>
                </a:solidFill>
              </p:spPr>
            </p:sp>
          </p:grpSp>
          <p:grpSp>
            <p:nvGrpSpPr>
              <p:cNvPr id="7" name="Group 7"/>
              <p:cNvGrpSpPr/>
              <p:nvPr/>
            </p:nvGrpSpPr>
            <p:grpSpPr>
              <a:xfrm>
                <a:off x="0" y="6221611"/>
                <a:ext cx="9028540" cy="5617380"/>
                <a:chOff x="0" y="0"/>
                <a:chExt cx="20416524" cy="12702760"/>
              </a:xfrm>
            </p:grpSpPr>
            <p:sp>
              <p:nvSpPr>
                <p:cNvPr id="8" name="Freeform 8"/>
                <p:cNvSpPr/>
                <p:nvPr/>
              </p:nvSpPr>
              <p:spPr>
                <a:xfrm>
                  <a:off x="0" y="0"/>
                  <a:ext cx="20416524" cy="12702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6524" h="12702760">
                      <a:moveTo>
                        <a:pt x="20111724" y="0"/>
                      </a:moveTo>
                      <a:lnTo>
                        <a:pt x="304800" y="0"/>
                      </a:lnTo>
                      <a:cubicBezTo>
                        <a:pt x="135890" y="0"/>
                        <a:pt x="0" y="135890"/>
                        <a:pt x="0" y="304800"/>
                      </a:cubicBezTo>
                      <a:lnTo>
                        <a:pt x="0" y="12397960"/>
                      </a:lnTo>
                      <a:cubicBezTo>
                        <a:pt x="0" y="12566870"/>
                        <a:pt x="135890" y="12702760"/>
                        <a:pt x="304800" y="12702760"/>
                      </a:cubicBezTo>
                      <a:lnTo>
                        <a:pt x="20111724" y="12702760"/>
                      </a:lnTo>
                      <a:cubicBezTo>
                        <a:pt x="20280635" y="12702760"/>
                        <a:pt x="20416524" y="12566870"/>
                        <a:pt x="20416524" y="12397960"/>
                      </a:cubicBezTo>
                      <a:lnTo>
                        <a:pt x="20416524" y="304800"/>
                      </a:lnTo>
                      <a:cubicBezTo>
                        <a:pt x="20416524" y="135890"/>
                        <a:pt x="20280635" y="0"/>
                        <a:pt x="20111724" y="0"/>
                      </a:cubicBezTo>
                      <a:close/>
                    </a:path>
                  </a:pathLst>
                </a:custGeom>
                <a:solidFill>
                  <a:srgbClr val="EDF0F2"/>
                </a:solidFill>
              </p:spPr>
            </p:sp>
          </p:grpSp>
          <p:grpSp>
            <p:nvGrpSpPr>
              <p:cNvPr id="9" name="Group 9"/>
              <p:cNvGrpSpPr/>
              <p:nvPr/>
            </p:nvGrpSpPr>
            <p:grpSpPr>
              <a:xfrm>
                <a:off x="9398000" y="6212509"/>
                <a:ext cx="9028540" cy="5617380"/>
                <a:chOff x="0" y="0"/>
                <a:chExt cx="20416524" cy="12702760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0" y="0"/>
                  <a:ext cx="20416524" cy="12702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6524" h="12702760">
                      <a:moveTo>
                        <a:pt x="20111724" y="0"/>
                      </a:moveTo>
                      <a:lnTo>
                        <a:pt x="304800" y="0"/>
                      </a:lnTo>
                      <a:cubicBezTo>
                        <a:pt x="135890" y="0"/>
                        <a:pt x="0" y="135890"/>
                        <a:pt x="0" y="304800"/>
                      </a:cubicBezTo>
                      <a:lnTo>
                        <a:pt x="0" y="12397960"/>
                      </a:lnTo>
                      <a:cubicBezTo>
                        <a:pt x="0" y="12566870"/>
                        <a:pt x="135890" y="12702760"/>
                        <a:pt x="304800" y="12702760"/>
                      </a:cubicBezTo>
                      <a:lnTo>
                        <a:pt x="20111724" y="12702760"/>
                      </a:lnTo>
                      <a:cubicBezTo>
                        <a:pt x="20280635" y="12702760"/>
                        <a:pt x="20416524" y="12566870"/>
                        <a:pt x="20416524" y="12397960"/>
                      </a:cubicBezTo>
                      <a:lnTo>
                        <a:pt x="20416524" y="304800"/>
                      </a:lnTo>
                      <a:cubicBezTo>
                        <a:pt x="20416524" y="135890"/>
                        <a:pt x="20280635" y="0"/>
                        <a:pt x="20111724" y="0"/>
                      </a:cubicBezTo>
                      <a:close/>
                    </a:path>
                  </a:pathLst>
                </a:custGeom>
                <a:solidFill>
                  <a:srgbClr val="EDF0F2"/>
                </a:solidFill>
              </p:spPr>
            </p:sp>
          </p:grpSp>
        </p:grpSp>
        <p:grpSp>
          <p:nvGrpSpPr>
            <p:cNvPr id="11" name="Group 11"/>
            <p:cNvGrpSpPr/>
            <p:nvPr/>
          </p:nvGrpSpPr>
          <p:grpSpPr>
            <a:xfrm>
              <a:off x="5080402" y="3572387"/>
              <a:ext cx="5554806" cy="687561"/>
              <a:chOff x="-1294034" y="0"/>
              <a:chExt cx="7406410" cy="916749"/>
            </a:xfrm>
          </p:grpSpPr>
          <p:grpSp>
            <p:nvGrpSpPr>
              <p:cNvPr id="12" name="Group 12"/>
              <p:cNvGrpSpPr/>
              <p:nvPr/>
            </p:nvGrpSpPr>
            <p:grpSpPr>
              <a:xfrm>
                <a:off x="-1294034" y="0"/>
                <a:ext cx="7406410" cy="916749"/>
                <a:chOff x="-7797849" y="0"/>
                <a:chExt cx="44631022" cy="5524329"/>
              </a:xfrm>
            </p:grpSpPr>
            <p:sp>
              <p:nvSpPr>
                <p:cNvPr id="13" name="Freeform 13"/>
                <p:cNvSpPr/>
                <p:nvPr/>
              </p:nvSpPr>
              <p:spPr>
                <a:xfrm>
                  <a:off x="-7797849" y="0"/>
                  <a:ext cx="44631022" cy="5524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3542" h="5524327">
                      <a:moveTo>
                        <a:pt x="24741242" y="4954096"/>
                      </a:moveTo>
                      <a:cubicBezTo>
                        <a:pt x="24741242" y="4947746"/>
                        <a:pt x="24742513" y="4942667"/>
                        <a:pt x="24742513" y="4935046"/>
                      </a:cubicBezTo>
                      <a:lnTo>
                        <a:pt x="24742513" y="490220"/>
                      </a:lnTo>
                      <a:cubicBezTo>
                        <a:pt x="24742513" y="220980"/>
                        <a:pt x="24532963" y="0"/>
                        <a:pt x="24276422" y="0"/>
                      </a:cubicBezTo>
                      <a:lnTo>
                        <a:pt x="467360" y="0"/>
                      </a:lnTo>
                      <a:cubicBezTo>
                        <a:pt x="210820" y="0"/>
                        <a:pt x="0" y="220980"/>
                        <a:pt x="0" y="490220"/>
                      </a:cubicBezTo>
                      <a:lnTo>
                        <a:pt x="0" y="4935046"/>
                      </a:lnTo>
                      <a:cubicBezTo>
                        <a:pt x="0" y="5204287"/>
                        <a:pt x="209550" y="5425267"/>
                        <a:pt x="466090" y="5425267"/>
                      </a:cubicBezTo>
                      <a:lnTo>
                        <a:pt x="24275152" y="5425267"/>
                      </a:lnTo>
                      <a:cubicBezTo>
                        <a:pt x="24388183" y="5425267"/>
                        <a:pt x="24492322" y="5382087"/>
                        <a:pt x="24572333" y="5312237"/>
                      </a:cubicBezTo>
                      <a:cubicBezTo>
                        <a:pt x="24703142" y="5383357"/>
                        <a:pt x="25015561" y="5524327"/>
                        <a:pt x="25362272" y="5317317"/>
                      </a:cubicBezTo>
                      <a:cubicBezTo>
                        <a:pt x="25363542" y="5317317"/>
                        <a:pt x="25051122" y="5318587"/>
                        <a:pt x="24741242" y="4954096"/>
                      </a:cubicBezTo>
                      <a:lnTo>
                        <a:pt x="24741242" y="4954096"/>
                      </a:lnTo>
                      <a:close/>
                    </a:path>
                  </a:pathLst>
                </a:custGeom>
                <a:solidFill>
                  <a:srgbClr val="FFB001"/>
                </a:solidFill>
              </p:spPr>
            </p:sp>
          </p:grpSp>
          <p:sp>
            <p:nvSpPr>
              <p:cNvPr id="14" name="TextBox 14"/>
              <p:cNvSpPr txBox="1"/>
              <p:nvPr/>
            </p:nvSpPr>
            <p:spPr>
              <a:xfrm>
                <a:off x="505212" y="250318"/>
                <a:ext cx="3703805" cy="31323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358"/>
                  </a:lnSpc>
                  <a:spcBef>
                    <a:spcPct val="0"/>
                  </a:spcBef>
                </a:pPr>
                <a:r>
                  <a:rPr lang="en-US" sz="2400" dirty="0" err="1">
                    <a:latin typeface="DM Sans Bold"/>
                  </a:rPr>
                  <a:t>Ngành</a:t>
                </a:r>
                <a:r>
                  <a:rPr lang="en-US" sz="2400" dirty="0">
                    <a:latin typeface="DM Sans Bold"/>
                  </a:rPr>
                  <a:t> </a:t>
                </a:r>
                <a:r>
                  <a:rPr lang="en-US" sz="2400" dirty="0" err="1">
                    <a:latin typeface="DM Sans Bold"/>
                  </a:rPr>
                  <a:t>Ruột</a:t>
                </a:r>
                <a:r>
                  <a:rPr lang="en-US" sz="2400" dirty="0">
                    <a:latin typeface="DM Sans Bold"/>
                  </a:rPr>
                  <a:t> </a:t>
                </a:r>
                <a:r>
                  <a:rPr lang="en-US" sz="2400" dirty="0" err="1">
                    <a:latin typeface="DM Sans Bold"/>
                  </a:rPr>
                  <a:t>khoang</a:t>
                </a:r>
                <a:endParaRPr lang="en-US" sz="2800" dirty="0">
                  <a:latin typeface="DM Sans Bold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2104919" y="3548431"/>
              <a:ext cx="5217426" cy="687561"/>
              <a:chOff x="-1293153" y="0"/>
              <a:chExt cx="6956570" cy="916749"/>
            </a:xfrm>
          </p:grpSpPr>
          <p:grpSp>
            <p:nvGrpSpPr>
              <p:cNvPr id="16" name="Group 16"/>
              <p:cNvGrpSpPr/>
              <p:nvPr/>
            </p:nvGrpSpPr>
            <p:grpSpPr>
              <a:xfrm>
                <a:off x="-1293153" y="0"/>
                <a:ext cx="6956570" cy="916749"/>
                <a:chOff x="-7792538" y="0"/>
                <a:chExt cx="41920292" cy="5524329"/>
              </a:xfrm>
            </p:grpSpPr>
            <p:sp>
              <p:nvSpPr>
                <p:cNvPr id="17" name="Freeform 17"/>
                <p:cNvSpPr/>
                <p:nvPr/>
              </p:nvSpPr>
              <p:spPr>
                <a:xfrm>
                  <a:off x="-7792538" y="0"/>
                  <a:ext cx="41920292" cy="5524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3542" h="5524327">
                      <a:moveTo>
                        <a:pt x="24741242" y="4954096"/>
                      </a:moveTo>
                      <a:cubicBezTo>
                        <a:pt x="24741242" y="4947746"/>
                        <a:pt x="24742513" y="4942667"/>
                        <a:pt x="24742513" y="4935046"/>
                      </a:cubicBezTo>
                      <a:lnTo>
                        <a:pt x="24742513" y="490220"/>
                      </a:lnTo>
                      <a:cubicBezTo>
                        <a:pt x="24742513" y="220980"/>
                        <a:pt x="24532963" y="0"/>
                        <a:pt x="24276422" y="0"/>
                      </a:cubicBezTo>
                      <a:lnTo>
                        <a:pt x="467360" y="0"/>
                      </a:lnTo>
                      <a:cubicBezTo>
                        <a:pt x="210820" y="0"/>
                        <a:pt x="0" y="220980"/>
                        <a:pt x="0" y="490220"/>
                      </a:cubicBezTo>
                      <a:lnTo>
                        <a:pt x="0" y="4935046"/>
                      </a:lnTo>
                      <a:cubicBezTo>
                        <a:pt x="0" y="5204287"/>
                        <a:pt x="209550" y="5425267"/>
                        <a:pt x="466090" y="5425267"/>
                      </a:cubicBezTo>
                      <a:lnTo>
                        <a:pt x="24275152" y="5425267"/>
                      </a:lnTo>
                      <a:cubicBezTo>
                        <a:pt x="24388183" y="5425267"/>
                        <a:pt x="24492322" y="5382087"/>
                        <a:pt x="24572333" y="5312237"/>
                      </a:cubicBezTo>
                      <a:cubicBezTo>
                        <a:pt x="24703142" y="5383357"/>
                        <a:pt x="25015561" y="5524327"/>
                        <a:pt x="25362272" y="5317317"/>
                      </a:cubicBezTo>
                      <a:cubicBezTo>
                        <a:pt x="25363542" y="5317317"/>
                        <a:pt x="25051122" y="5318587"/>
                        <a:pt x="24741242" y="4954096"/>
                      </a:cubicBezTo>
                      <a:lnTo>
                        <a:pt x="24741242" y="4954096"/>
                      </a:lnTo>
                      <a:close/>
                    </a:path>
                  </a:pathLst>
                </a:custGeom>
                <a:solidFill>
                  <a:srgbClr val="541FC4"/>
                </a:solidFill>
              </p:spPr>
            </p:sp>
          </p:grpSp>
          <p:sp>
            <p:nvSpPr>
              <p:cNvPr id="18" name="TextBox 18"/>
              <p:cNvSpPr txBox="1"/>
              <p:nvPr/>
            </p:nvSpPr>
            <p:spPr>
              <a:xfrm>
                <a:off x="505212" y="250318"/>
                <a:ext cx="3198591" cy="33933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358"/>
                  </a:lnSpc>
                  <a:spcBef>
                    <a:spcPct val="0"/>
                  </a:spcBef>
                </a:pPr>
                <a:r>
                  <a:rPr lang="en-US" sz="2800" dirty="0" err="1">
                    <a:solidFill>
                      <a:srgbClr val="FFFFFF"/>
                    </a:solidFill>
                    <a:latin typeface="DM Sans Bold"/>
                  </a:rPr>
                  <a:t>Ngành</a:t>
                </a:r>
                <a:r>
                  <a:rPr lang="en-US" sz="2800" dirty="0">
                    <a:solidFill>
                      <a:srgbClr val="FFFFFF"/>
                    </a:solidFill>
                    <a:latin typeface="DM Sans Bold"/>
                  </a:rPr>
                  <a:t> </a:t>
                </a:r>
                <a:r>
                  <a:rPr lang="en-US" sz="2800" dirty="0" err="1">
                    <a:solidFill>
                      <a:srgbClr val="FFFFFF"/>
                    </a:solidFill>
                    <a:latin typeface="DM Sans Bold"/>
                  </a:rPr>
                  <a:t>Giun</a:t>
                </a:r>
                <a:endParaRPr lang="en-US" sz="2800" dirty="0">
                  <a:solidFill>
                    <a:srgbClr val="FFFFFF"/>
                  </a:solidFill>
                  <a:latin typeface="DM Sans Bold"/>
                </a:endParaRPr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5147217" y="7048500"/>
              <a:ext cx="5487991" cy="687561"/>
              <a:chOff x="-1710160" y="0"/>
              <a:chExt cx="7317322" cy="916749"/>
            </a:xfrm>
          </p:grpSpPr>
          <p:grpSp>
            <p:nvGrpSpPr>
              <p:cNvPr id="20" name="Group 20"/>
              <p:cNvGrpSpPr/>
              <p:nvPr/>
            </p:nvGrpSpPr>
            <p:grpSpPr>
              <a:xfrm>
                <a:off x="-1710160" y="0"/>
                <a:ext cx="7317322" cy="916749"/>
                <a:chOff x="-10305427" y="0"/>
                <a:chExt cx="44094182" cy="5524329"/>
              </a:xfrm>
            </p:grpSpPr>
            <p:sp>
              <p:nvSpPr>
                <p:cNvPr id="21" name="Freeform 21"/>
                <p:cNvSpPr/>
                <p:nvPr/>
              </p:nvSpPr>
              <p:spPr>
                <a:xfrm>
                  <a:off x="-10305427" y="0"/>
                  <a:ext cx="44094182" cy="5524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3542" h="5524327">
                      <a:moveTo>
                        <a:pt x="24741242" y="4954096"/>
                      </a:moveTo>
                      <a:cubicBezTo>
                        <a:pt x="24741242" y="4947746"/>
                        <a:pt x="24742513" y="4942667"/>
                        <a:pt x="24742513" y="4935046"/>
                      </a:cubicBezTo>
                      <a:lnTo>
                        <a:pt x="24742513" y="490220"/>
                      </a:lnTo>
                      <a:cubicBezTo>
                        <a:pt x="24742513" y="220980"/>
                        <a:pt x="24532963" y="0"/>
                        <a:pt x="24276422" y="0"/>
                      </a:cubicBezTo>
                      <a:lnTo>
                        <a:pt x="467360" y="0"/>
                      </a:lnTo>
                      <a:cubicBezTo>
                        <a:pt x="210820" y="0"/>
                        <a:pt x="0" y="220980"/>
                        <a:pt x="0" y="490220"/>
                      </a:cubicBezTo>
                      <a:lnTo>
                        <a:pt x="0" y="4935046"/>
                      </a:lnTo>
                      <a:cubicBezTo>
                        <a:pt x="0" y="5204287"/>
                        <a:pt x="209550" y="5425267"/>
                        <a:pt x="466090" y="5425267"/>
                      </a:cubicBezTo>
                      <a:lnTo>
                        <a:pt x="24275152" y="5425267"/>
                      </a:lnTo>
                      <a:cubicBezTo>
                        <a:pt x="24388183" y="5425267"/>
                        <a:pt x="24492322" y="5382087"/>
                        <a:pt x="24572333" y="5312237"/>
                      </a:cubicBezTo>
                      <a:cubicBezTo>
                        <a:pt x="24703142" y="5383357"/>
                        <a:pt x="25015561" y="5524327"/>
                        <a:pt x="25362272" y="5317317"/>
                      </a:cubicBezTo>
                      <a:cubicBezTo>
                        <a:pt x="25363542" y="5317317"/>
                        <a:pt x="25051122" y="5318587"/>
                        <a:pt x="24741242" y="4954096"/>
                      </a:cubicBezTo>
                      <a:lnTo>
                        <a:pt x="24741242" y="4954096"/>
                      </a:lnTo>
                      <a:close/>
                    </a:path>
                  </a:pathLst>
                </a:custGeom>
                <a:solidFill>
                  <a:srgbClr val="35A1F4"/>
                </a:solidFill>
              </p:spPr>
            </p:sp>
          </p:grpSp>
          <p:sp>
            <p:nvSpPr>
              <p:cNvPr id="22" name="TextBox 22"/>
              <p:cNvSpPr txBox="1"/>
              <p:nvPr/>
            </p:nvSpPr>
            <p:spPr>
              <a:xfrm>
                <a:off x="-232427" y="449169"/>
                <a:ext cx="3936232" cy="31323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358"/>
                  </a:lnSpc>
                  <a:spcBef>
                    <a:spcPct val="0"/>
                  </a:spcBef>
                </a:pPr>
                <a:r>
                  <a:rPr lang="en-US" sz="2400" dirty="0" err="1">
                    <a:latin typeface="DM Sans Bold"/>
                  </a:rPr>
                  <a:t>Ngành</a:t>
                </a:r>
                <a:r>
                  <a:rPr lang="en-US" sz="2400" dirty="0">
                    <a:latin typeface="DM Sans Bold"/>
                  </a:rPr>
                  <a:t> </a:t>
                </a:r>
                <a:r>
                  <a:rPr lang="en-US" sz="2400" dirty="0" err="1">
                    <a:latin typeface="DM Sans Bold"/>
                  </a:rPr>
                  <a:t>Chân</a:t>
                </a:r>
                <a:r>
                  <a:rPr lang="en-US" sz="2400" dirty="0">
                    <a:latin typeface="DM Sans Bold"/>
                  </a:rPr>
                  <a:t> </a:t>
                </a:r>
                <a:r>
                  <a:rPr lang="en-US" sz="2400" dirty="0" err="1">
                    <a:latin typeface="DM Sans Bold"/>
                  </a:rPr>
                  <a:t>khớp</a:t>
                </a:r>
                <a:endParaRPr lang="en-US" sz="2400" dirty="0">
                  <a:latin typeface="DM Sans Bold"/>
                </a:endParaRP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2104919" y="7060829"/>
              <a:ext cx="5217425" cy="687561"/>
              <a:chOff x="-1965876" y="0"/>
              <a:chExt cx="6956568" cy="916749"/>
            </a:xfrm>
          </p:grpSpPr>
          <p:grpSp>
            <p:nvGrpSpPr>
              <p:cNvPr id="24" name="Group 24"/>
              <p:cNvGrpSpPr/>
              <p:nvPr/>
            </p:nvGrpSpPr>
            <p:grpSpPr>
              <a:xfrm>
                <a:off x="-1965876" y="0"/>
                <a:ext cx="6956568" cy="916749"/>
                <a:chOff x="-11846371" y="0"/>
                <a:chExt cx="41920283" cy="5524329"/>
              </a:xfrm>
            </p:grpSpPr>
            <p:sp>
              <p:nvSpPr>
                <p:cNvPr id="25" name="Freeform 25"/>
                <p:cNvSpPr/>
                <p:nvPr/>
              </p:nvSpPr>
              <p:spPr>
                <a:xfrm>
                  <a:off x="-11846371" y="0"/>
                  <a:ext cx="41920283" cy="5524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3542" h="5524327">
                      <a:moveTo>
                        <a:pt x="24741242" y="4954096"/>
                      </a:moveTo>
                      <a:cubicBezTo>
                        <a:pt x="24741242" y="4947746"/>
                        <a:pt x="24742513" y="4942667"/>
                        <a:pt x="24742513" y="4935046"/>
                      </a:cubicBezTo>
                      <a:lnTo>
                        <a:pt x="24742513" y="490220"/>
                      </a:lnTo>
                      <a:cubicBezTo>
                        <a:pt x="24742513" y="220980"/>
                        <a:pt x="24532963" y="0"/>
                        <a:pt x="24276422" y="0"/>
                      </a:cubicBezTo>
                      <a:lnTo>
                        <a:pt x="467360" y="0"/>
                      </a:lnTo>
                      <a:cubicBezTo>
                        <a:pt x="210820" y="0"/>
                        <a:pt x="0" y="220980"/>
                        <a:pt x="0" y="490220"/>
                      </a:cubicBezTo>
                      <a:lnTo>
                        <a:pt x="0" y="4935046"/>
                      </a:lnTo>
                      <a:cubicBezTo>
                        <a:pt x="0" y="5204287"/>
                        <a:pt x="209550" y="5425267"/>
                        <a:pt x="466090" y="5425267"/>
                      </a:cubicBezTo>
                      <a:lnTo>
                        <a:pt x="24275152" y="5425267"/>
                      </a:lnTo>
                      <a:cubicBezTo>
                        <a:pt x="24388183" y="5425267"/>
                        <a:pt x="24492322" y="5382087"/>
                        <a:pt x="24572333" y="5312237"/>
                      </a:cubicBezTo>
                      <a:cubicBezTo>
                        <a:pt x="24703142" y="5383357"/>
                        <a:pt x="25015561" y="5524327"/>
                        <a:pt x="25362272" y="5317317"/>
                      </a:cubicBezTo>
                      <a:cubicBezTo>
                        <a:pt x="25363542" y="5317317"/>
                        <a:pt x="25051122" y="5318587"/>
                        <a:pt x="24741242" y="4954096"/>
                      </a:cubicBezTo>
                      <a:lnTo>
                        <a:pt x="24741242" y="4954096"/>
                      </a:lnTo>
                      <a:close/>
                    </a:path>
                  </a:pathLst>
                </a:custGeom>
                <a:solidFill>
                  <a:srgbClr val="43C466"/>
                </a:solidFill>
              </p:spPr>
            </p:sp>
          </p:grpSp>
          <p:sp>
            <p:nvSpPr>
              <p:cNvPr id="26" name="TextBox 26"/>
              <p:cNvSpPr txBox="1"/>
              <p:nvPr/>
            </p:nvSpPr>
            <p:spPr>
              <a:xfrm>
                <a:off x="0" y="183056"/>
                <a:ext cx="4013292" cy="31322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358"/>
                  </a:lnSpc>
                  <a:spcBef>
                    <a:spcPct val="0"/>
                  </a:spcBef>
                </a:pPr>
                <a:r>
                  <a:rPr lang="en-US" sz="2400" dirty="0" err="1">
                    <a:solidFill>
                      <a:srgbClr val="FF0000"/>
                    </a:solidFill>
                    <a:latin typeface="DM Sans Bold"/>
                  </a:rPr>
                  <a:t>Ngành</a:t>
                </a:r>
                <a:r>
                  <a:rPr lang="en-US" sz="2400" dirty="0">
                    <a:solidFill>
                      <a:srgbClr val="FF0000"/>
                    </a:solidFill>
                    <a:latin typeface="DM Sans Bold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DM Sans Bold"/>
                  </a:rPr>
                  <a:t>Thân</a:t>
                </a:r>
                <a:r>
                  <a:rPr lang="en-US" sz="2400" dirty="0">
                    <a:solidFill>
                      <a:srgbClr val="FF0000"/>
                    </a:solidFill>
                    <a:latin typeface="DM Sans Bold"/>
                  </a:rPr>
                  <a:t> </a:t>
                </a:r>
                <a:r>
                  <a:rPr lang="en-US" sz="2400" dirty="0" err="1" smtClean="0">
                    <a:solidFill>
                      <a:srgbClr val="FF0000"/>
                    </a:solidFill>
                    <a:latin typeface="DM Sans Bold"/>
                  </a:rPr>
                  <a:t>mềm</a:t>
                </a:r>
                <a:endParaRPr lang="en-US" sz="2400" dirty="0">
                  <a:solidFill>
                    <a:srgbClr val="FF0000"/>
                  </a:solidFill>
                  <a:latin typeface="DM Sans Bold"/>
                </a:endParaRPr>
              </a:p>
            </p:txBody>
          </p:sp>
        </p:grpSp>
        <p:pic>
          <p:nvPicPr>
            <p:cNvPr id="94" name="Picture 93" descr="D:\1 - TVS\2 - Major Lesson plant\2 - E.Les.plant\3 - G7\8 - Bai 8 - Thuy tuc\image763.jp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3876" y="4389253"/>
              <a:ext cx="6414018" cy="25295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Picture 94" descr="D:\1 - TVS\2 - Major Lesson plant\2 - E.Les.plant\3 - G7\13 - Giun dua\giun-dua-1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39648" y="4324771"/>
              <a:ext cx="6002612" cy="24863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Picture 95" descr="Phát hiện ra “cứu tinh” cho châu Phi: Có thể tiêu diệt hàng trăm tỷ con châu  chấu | Báo dân sinh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3877" y="7850472"/>
              <a:ext cx="6414017" cy="22460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Picture 96" descr="D:\1 - TVS\2 - Major Lesson plant\2 - E.Les.plant\3 - G7\18 - Bai 18 - Trai song\1 - Trai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39648" y="7817105"/>
              <a:ext cx="6414366" cy="227939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9" name="TextBox 98"/>
          <p:cNvSpPr txBox="1"/>
          <p:nvPr/>
        </p:nvSpPr>
        <p:spPr>
          <a:xfrm>
            <a:off x="609600" y="8270228"/>
            <a:ext cx="259080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10 </a:t>
            </a:r>
            <a:r>
              <a:rPr lang="en-US" sz="3600" b="1" dirty="0" err="1"/>
              <a:t>phút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7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228600" y="190500"/>
            <a:ext cx="18059400" cy="1104955"/>
            <a:chOff x="0" y="0"/>
            <a:chExt cx="9512334" cy="1473273"/>
          </a:xfrm>
        </p:grpSpPr>
        <p:grpSp>
          <p:nvGrpSpPr>
            <p:cNvPr id="3" name="Group 5"/>
            <p:cNvGrpSpPr/>
            <p:nvPr/>
          </p:nvGrpSpPr>
          <p:grpSpPr>
            <a:xfrm>
              <a:off x="0" y="0"/>
              <a:ext cx="9512334" cy="1473273"/>
              <a:chOff x="0" y="0"/>
              <a:chExt cx="21226740" cy="3287604"/>
            </a:xfrm>
          </p:grpSpPr>
          <p:sp>
            <p:nvSpPr>
              <p:cNvPr id="5" name="Freeform 6"/>
              <p:cNvSpPr/>
              <p:nvPr/>
            </p:nvSpPr>
            <p:spPr>
              <a:xfrm>
                <a:off x="0" y="0"/>
                <a:ext cx="21226740" cy="3386664"/>
              </a:xfrm>
              <a:custGeom>
                <a:avLst/>
                <a:gdLst/>
                <a:ahLst/>
                <a:cxnLst/>
                <a:rect l="l" t="t" r="r" b="b"/>
                <a:pathLst>
                  <a:path w="21226740" h="3386664">
                    <a:moveTo>
                      <a:pt x="20604440" y="2816434"/>
                    </a:moveTo>
                    <a:cubicBezTo>
                      <a:pt x="20604440" y="2810084"/>
                      <a:pt x="20605710" y="2805004"/>
                      <a:pt x="20605710" y="2797384"/>
                    </a:cubicBezTo>
                    <a:lnTo>
                      <a:pt x="20605710" y="490220"/>
                    </a:lnTo>
                    <a:cubicBezTo>
                      <a:pt x="20605710" y="220980"/>
                      <a:pt x="20396160" y="0"/>
                      <a:pt x="201396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2797384"/>
                    </a:lnTo>
                    <a:cubicBezTo>
                      <a:pt x="0" y="3066624"/>
                      <a:pt x="209550" y="3287604"/>
                      <a:pt x="466090" y="3287604"/>
                    </a:cubicBezTo>
                    <a:lnTo>
                      <a:pt x="20138351" y="3287604"/>
                    </a:lnTo>
                    <a:cubicBezTo>
                      <a:pt x="20251379" y="3287604"/>
                      <a:pt x="20355520" y="3244424"/>
                      <a:pt x="20435529" y="3174574"/>
                    </a:cubicBezTo>
                    <a:cubicBezTo>
                      <a:pt x="20566340" y="3245694"/>
                      <a:pt x="20878760" y="3386664"/>
                      <a:pt x="21225470" y="3179654"/>
                    </a:cubicBezTo>
                    <a:cubicBezTo>
                      <a:pt x="21226740" y="3179654"/>
                      <a:pt x="20914320" y="3180924"/>
                      <a:pt x="20604440" y="2816434"/>
                    </a:cubicBezTo>
                    <a:lnTo>
                      <a:pt x="20604440" y="2816434"/>
                    </a:lnTo>
                    <a:close/>
                  </a:path>
                </a:pathLst>
              </a:custGeom>
              <a:solidFill>
                <a:srgbClr val="FFB001"/>
              </a:solidFill>
            </p:spPr>
          </p:sp>
        </p:grpSp>
        <p:sp>
          <p:nvSpPr>
            <p:cNvPr id="4" name="TextBox 7"/>
            <p:cNvSpPr txBox="1"/>
            <p:nvPr/>
          </p:nvSpPr>
          <p:spPr>
            <a:xfrm>
              <a:off x="990353" y="158007"/>
              <a:ext cx="7531626" cy="1093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719"/>
                </a:lnSpc>
                <a:spcBef>
                  <a:spcPct val="0"/>
                </a:spcBef>
              </a:pPr>
              <a:endParaRPr lang="en-US" sz="4800" spc="-48" dirty="0">
                <a:solidFill>
                  <a:srgbClr val="FFFFFF"/>
                </a:solidFill>
                <a:latin typeface="DM Sans Bold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214" y="1966463"/>
            <a:ext cx="13210586" cy="77490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AutoShape 3"/>
          <p:cNvSpPr>
            <a:spLocks noChangeAspect="1" noChangeArrowheads="1" noTextEdit="1"/>
          </p:cNvSpPr>
          <p:nvPr/>
        </p:nvSpPr>
        <p:spPr bwMode="auto">
          <a:xfrm>
            <a:off x="734013" y="4180847"/>
            <a:ext cx="3019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930863" y="4468185"/>
            <a:ext cx="2628900" cy="4381500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735601" y="4182435"/>
            <a:ext cx="3019425" cy="285750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735601" y="8849685"/>
            <a:ext cx="3019425" cy="288925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735601" y="8965572"/>
            <a:ext cx="3019425" cy="173038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top sand"/>
          <p:cNvSpPr>
            <a:spLocks/>
          </p:cNvSpPr>
          <p:nvPr/>
        </p:nvSpPr>
        <p:spPr bwMode="auto">
          <a:xfrm>
            <a:off x="1048338" y="5115885"/>
            <a:ext cx="2395538" cy="149542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bottom sand"/>
          <p:cNvSpPr>
            <a:spLocks/>
          </p:cNvSpPr>
          <p:nvPr/>
        </p:nvSpPr>
        <p:spPr bwMode="auto">
          <a:xfrm>
            <a:off x="1035638" y="7790822"/>
            <a:ext cx="2417763" cy="105886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straight connector"/>
          <p:cNvSpPr>
            <a:spLocks noChangeArrowheads="1"/>
          </p:cNvSpPr>
          <p:nvPr/>
        </p:nvSpPr>
        <p:spPr bwMode="auto">
          <a:xfrm>
            <a:off x="2202451" y="6588291"/>
            <a:ext cx="87313" cy="2259807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5" name="button: start timer"/>
          <p:cNvGrpSpPr/>
          <p:nvPr/>
        </p:nvGrpSpPr>
        <p:grpSpPr>
          <a:xfrm>
            <a:off x="922038" y="2918906"/>
            <a:ext cx="2636838" cy="799962"/>
            <a:chOff x="1332706" y="185859"/>
            <a:chExt cx="2636838" cy="799962"/>
          </a:xfrm>
        </p:grpSpPr>
        <p:sp>
          <p:nvSpPr>
            <p:cNvPr id="16" name="Rounded Rectangle 15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8" name="times up"/>
          <p:cNvGrpSpPr/>
          <p:nvPr/>
        </p:nvGrpSpPr>
        <p:grpSpPr>
          <a:xfrm>
            <a:off x="922038" y="2918906"/>
            <a:ext cx="2636838" cy="799962"/>
            <a:chOff x="4321176" y="185859"/>
            <a:chExt cx="2636838" cy="799962"/>
          </a:xfrm>
        </p:grpSpPr>
        <p:sp>
          <p:nvSpPr>
            <p:cNvPr id="19" name="Rounded Rectangle 18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latin typeface="Arial" panose="020B0604020202020204" pitchFamily="34" charset="0"/>
                  <a:cs typeface="Arial" panose="020B0604020202020204" pitchFamily="34" charset="0"/>
                </a:rPr>
                <a:t>HẾT THỜI GIAN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734012" y="300578"/>
            <a:ext cx="14886987" cy="951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6719"/>
              </a:lnSpc>
              <a:spcBef>
                <a:spcPct val="0"/>
              </a:spcBef>
            </a:pPr>
            <a:r>
              <a:rPr lang="en-US" sz="4800" spc="-48" dirty="0">
                <a:solidFill>
                  <a:prstClr val="black"/>
                </a:solidFill>
                <a:latin typeface="DM Sans Bold"/>
              </a:rPr>
              <a:t>2. SỰ ĐA DẠNG ĐỘNG VẬT KHÔNG XƯƠNG SỐNG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12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228600" y="150379"/>
            <a:ext cx="18059400" cy="1138249"/>
            <a:chOff x="40136" y="-181359"/>
            <a:chExt cx="9512334" cy="1517665"/>
          </a:xfrm>
        </p:grpSpPr>
        <p:grpSp>
          <p:nvGrpSpPr>
            <p:cNvPr id="3" name="Group 5"/>
            <p:cNvGrpSpPr/>
            <p:nvPr/>
          </p:nvGrpSpPr>
          <p:grpSpPr>
            <a:xfrm>
              <a:off x="40136" y="-181359"/>
              <a:ext cx="9512334" cy="1517665"/>
              <a:chOff x="89564" y="-404701"/>
              <a:chExt cx="21226740" cy="3386665"/>
            </a:xfrm>
          </p:grpSpPr>
          <p:sp>
            <p:nvSpPr>
              <p:cNvPr id="5" name="Freeform 6"/>
              <p:cNvSpPr/>
              <p:nvPr/>
            </p:nvSpPr>
            <p:spPr>
              <a:xfrm>
                <a:off x="89564" y="-404701"/>
                <a:ext cx="21226740" cy="3386665"/>
              </a:xfrm>
              <a:custGeom>
                <a:avLst/>
                <a:gdLst/>
                <a:ahLst/>
                <a:cxnLst/>
                <a:rect l="l" t="t" r="r" b="b"/>
                <a:pathLst>
                  <a:path w="21226740" h="3386664">
                    <a:moveTo>
                      <a:pt x="20604440" y="2816434"/>
                    </a:moveTo>
                    <a:cubicBezTo>
                      <a:pt x="20604440" y="2810084"/>
                      <a:pt x="20605710" y="2805004"/>
                      <a:pt x="20605710" y="2797384"/>
                    </a:cubicBezTo>
                    <a:lnTo>
                      <a:pt x="20605710" y="490220"/>
                    </a:lnTo>
                    <a:cubicBezTo>
                      <a:pt x="20605710" y="220980"/>
                      <a:pt x="20396160" y="0"/>
                      <a:pt x="201396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2797384"/>
                    </a:lnTo>
                    <a:cubicBezTo>
                      <a:pt x="0" y="3066624"/>
                      <a:pt x="209550" y="3287604"/>
                      <a:pt x="466090" y="3287604"/>
                    </a:cubicBezTo>
                    <a:lnTo>
                      <a:pt x="20138351" y="3287604"/>
                    </a:lnTo>
                    <a:cubicBezTo>
                      <a:pt x="20251379" y="3287604"/>
                      <a:pt x="20355520" y="3244424"/>
                      <a:pt x="20435529" y="3174574"/>
                    </a:cubicBezTo>
                    <a:cubicBezTo>
                      <a:pt x="20566340" y="3245694"/>
                      <a:pt x="20878760" y="3386664"/>
                      <a:pt x="21225470" y="3179654"/>
                    </a:cubicBezTo>
                    <a:cubicBezTo>
                      <a:pt x="21226740" y="3179654"/>
                      <a:pt x="20914320" y="3180924"/>
                      <a:pt x="20604440" y="2816434"/>
                    </a:cubicBezTo>
                    <a:lnTo>
                      <a:pt x="20604440" y="2816434"/>
                    </a:lnTo>
                    <a:close/>
                  </a:path>
                </a:pathLst>
              </a:custGeom>
              <a:solidFill>
                <a:srgbClr val="FFB001"/>
              </a:solidFill>
            </p:spPr>
          </p:sp>
        </p:grpSp>
        <p:sp>
          <p:nvSpPr>
            <p:cNvPr id="4" name="TextBox 7"/>
            <p:cNvSpPr txBox="1"/>
            <p:nvPr/>
          </p:nvSpPr>
          <p:spPr>
            <a:xfrm>
              <a:off x="990353" y="158007"/>
              <a:ext cx="7531626" cy="1093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719"/>
                </a:lnSpc>
                <a:spcBef>
                  <a:spcPct val="0"/>
                </a:spcBef>
              </a:pPr>
              <a:endParaRPr lang="en-US" sz="4800" spc="-48" dirty="0">
                <a:solidFill>
                  <a:srgbClr val="FFFFFF"/>
                </a:solidFill>
                <a:latin typeface="DM Sans Bold"/>
              </a:endParaRPr>
            </a:p>
          </p:txBody>
        </p:sp>
      </p:grpSp>
      <p:grpSp>
        <p:nvGrpSpPr>
          <p:cNvPr id="7" name="Group 10"/>
          <p:cNvGrpSpPr/>
          <p:nvPr/>
        </p:nvGrpSpPr>
        <p:grpSpPr>
          <a:xfrm>
            <a:off x="13487400" y="5186351"/>
            <a:ext cx="4267200" cy="4800600"/>
            <a:chOff x="0" y="0"/>
            <a:chExt cx="5292233" cy="5247002"/>
          </a:xfrm>
        </p:grpSpPr>
        <p:pic>
          <p:nvPicPr>
            <p:cNvPr id="8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73164" y="0"/>
              <a:ext cx="1799389" cy="2772168"/>
            </a:xfrm>
            <a:prstGeom prst="rect">
              <a:avLst/>
            </a:prstGeom>
          </p:spPr>
        </p:pic>
        <p:pic>
          <p:nvPicPr>
            <p:cNvPr id="9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2013929"/>
              <a:ext cx="5292233" cy="3233073"/>
            </a:xfrm>
            <a:prstGeom prst="rect">
              <a:avLst/>
            </a:prstGeom>
          </p:spPr>
        </p:pic>
      </p:grpSp>
      <p:sp>
        <p:nvSpPr>
          <p:cNvPr id="10" name="Cloud 9"/>
          <p:cNvSpPr/>
          <p:nvPr/>
        </p:nvSpPr>
        <p:spPr>
          <a:xfrm>
            <a:off x="1676400" y="1866900"/>
            <a:ext cx="14401800" cy="5181600"/>
          </a:xfrm>
          <a:prstGeom prst="cloud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THUYẾT TRÌNH KẾT QUẢ </a:t>
            </a:r>
            <a:r>
              <a:rPr lang="en-US" sz="6000" b="1" dirty="0" smtClean="0">
                <a:solidFill>
                  <a:srgbClr val="002060"/>
                </a:solidFill>
              </a:rPr>
              <a:t>PHIẾU HỌC TẬP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283030"/>
            <a:ext cx="13944600" cy="832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6719"/>
              </a:lnSpc>
              <a:spcBef>
                <a:spcPct val="0"/>
              </a:spcBef>
            </a:pPr>
            <a:r>
              <a:rPr lang="en-US" sz="3200" b="1" spc="-4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SỰ ĐA DẠNG ĐỘNG VẬT KHÔNG XƯƠNG SỐNG</a:t>
            </a:r>
          </a:p>
        </p:txBody>
      </p:sp>
    </p:spTree>
    <p:extLst>
      <p:ext uri="{BB962C8B-B14F-4D97-AF65-F5344CB8AC3E}">
        <p14:creationId xmlns:p14="http://schemas.microsoft.com/office/powerpoint/2010/main" val="325369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228600" y="190500"/>
            <a:ext cx="18059400" cy="1104955"/>
            <a:chOff x="0" y="0"/>
            <a:chExt cx="9512334" cy="1473273"/>
          </a:xfrm>
        </p:grpSpPr>
        <p:grpSp>
          <p:nvGrpSpPr>
            <p:cNvPr id="3" name="Group 5"/>
            <p:cNvGrpSpPr/>
            <p:nvPr/>
          </p:nvGrpSpPr>
          <p:grpSpPr>
            <a:xfrm>
              <a:off x="0" y="0"/>
              <a:ext cx="9512334" cy="1473273"/>
              <a:chOff x="0" y="0"/>
              <a:chExt cx="21226740" cy="3287604"/>
            </a:xfrm>
          </p:grpSpPr>
          <p:sp>
            <p:nvSpPr>
              <p:cNvPr id="5" name="Freeform 6"/>
              <p:cNvSpPr/>
              <p:nvPr/>
            </p:nvSpPr>
            <p:spPr>
              <a:xfrm>
                <a:off x="0" y="0"/>
                <a:ext cx="21226740" cy="3386664"/>
              </a:xfrm>
              <a:custGeom>
                <a:avLst/>
                <a:gdLst/>
                <a:ahLst/>
                <a:cxnLst/>
                <a:rect l="l" t="t" r="r" b="b"/>
                <a:pathLst>
                  <a:path w="21226740" h="3386664">
                    <a:moveTo>
                      <a:pt x="20604440" y="2816434"/>
                    </a:moveTo>
                    <a:cubicBezTo>
                      <a:pt x="20604440" y="2810084"/>
                      <a:pt x="20605710" y="2805004"/>
                      <a:pt x="20605710" y="2797384"/>
                    </a:cubicBezTo>
                    <a:lnTo>
                      <a:pt x="20605710" y="490220"/>
                    </a:lnTo>
                    <a:cubicBezTo>
                      <a:pt x="20605710" y="220980"/>
                      <a:pt x="20396160" y="0"/>
                      <a:pt x="201396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2797384"/>
                    </a:lnTo>
                    <a:cubicBezTo>
                      <a:pt x="0" y="3066624"/>
                      <a:pt x="209550" y="3287604"/>
                      <a:pt x="466090" y="3287604"/>
                    </a:cubicBezTo>
                    <a:lnTo>
                      <a:pt x="20138351" y="3287604"/>
                    </a:lnTo>
                    <a:cubicBezTo>
                      <a:pt x="20251379" y="3287604"/>
                      <a:pt x="20355520" y="3244424"/>
                      <a:pt x="20435529" y="3174574"/>
                    </a:cubicBezTo>
                    <a:cubicBezTo>
                      <a:pt x="20566340" y="3245694"/>
                      <a:pt x="20878760" y="3386664"/>
                      <a:pt x="21225470" y="3179654"/>
                    </a:cubicBezTo>
                    <a:cubicBezTo>
                      <a:pt x="21226740" y="3179654"/>
                      <a:pt x="20914320" y="3180924"/>
                      <a:pt x="20604440" y="2816434"/>
                    </a:cubicBezTo>
                    <a:lnTo>
                      <a:pt x="20604440" y="2816434"/>
                    </a:lnTo>
                    <a:close/>
                  </a:path>
                </a:pathLst>
              </a:custGeom>
              <a:solidFill>
                <a:srgbClr val="FFB001"/>
              </a:solidFill>
            </p:spPr>
          </p:sp>
        </p:grpSp>
        <p:sp>
          <p:nvSpPr>
            <p:cNvPr id="4" name="TextBox 7"/>
            <p:cNvSpPr txBox="1"/>
            <p:nvPr/>
          </p:nvSpPr>
          <p:spPr>
            <a:xfrm>
              <a:off x="111706" y="47171"/>
              <a:ext cx="8718308" cy="10828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800" spc="-48" dirty="0">
                  <a:latin typeface="DM Sans Bold"/>
                </a:rPr>
                <a:t>2. </a:t>
              </a:r>
              <a:r>
                <a:rPr lang="en-US" sz="4800" spc="-48" dirty="0" smtClean="0">
                  <a:latin typeface="DM Sans Bold"/>
                </a:rPr>
                <a:t>VAI TRÒ VÀ TÁC HẠI CỦA ĐỘNG VẬT KHÔNG XƯƠNG</a:t>
              </a:r>
              <a:endParaRPr lang="en-US" sz="4800" spc="-48" dirty="0">
                <a:latin typeface="DM Sans Bold"/>
              </a:endParaRPr>
            </a:p>
          </p:txBody>
        </p:sp>
      </p:grpSp>
      <p:grpSp>
        <p:nvGrpSpPr>
          <p:cNvPr id="7" name="Group 10"/>
          <p:cNvGrpSpPr/>
          <p:nvPr/>
        </p:nvGrpSpPr>
        <p:grpSpPr>
          <a:xfrm>
            <a:off x="13868400" y="6362699"/>
            <a:ext cx="3886200" cy="3624251"/>
            <a:chOff x="0" y="0"/>
            <a:chExt cx="5292233" cy="5247002"/>
          </a:xfrm>
        </p:grpSpPr>
        <p:pic>
          <p:nvPicPr>
            <p:cNvPr id="8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73164" y="0"/>
              <a:ext cx="1799389" cy="2772168"/>
            </a:xfrm>
            <a:prstGeom prst="rect">
              <a:avLst/>
            </a:prstGeom>
          </p:spPr>
        </p:pic>
        <p:pic>
          <p:nvPicPr>
            <p:cNvPr id="9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2013929"/>
              <a:ext cx="5292233" cy="3233073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4572000" y="1328749"/>
            <a:ext cx="9557479" cy="2214551"/>
            <a:chOff x="4572000" y="1328749"/>
            <a:chExt cx="9557479" cy="2214551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8915400" y="1328749"/>
              <a:ext cx="0" cy="13763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572000" y="2705100"/>
              <a:ext cx="9525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572000" y="2705100"/>
              <a:ext cx="0" cy="8382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4129479" y="2705100"/>
              <a:ext cx="0" cy="8382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3200400" y="3543300"/>
            <a:ext cx="2743200" cy="12192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725400" y="3486578"/>
            <a:ext cx="2743200" cy="121920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</a:rPr>
              <a:t>Tác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hại</a:t>
            </a:r>
            <a:endParaRPr lang="en-US" sz="4000" b="1" dirty="0">
              <a:solidFill>
                <a:srgbClr val="C0000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914400" y="6314624"/>
            <a:ext cx="12877800" cy="2981613"/>
            <a:chOff x="914400" y="6314624"/>
            <a:chExt cx="12877800" cy="2981613"/>
          </a:xfrm>
        </p:grpSpPr>
        <p:sp>
          <p:nvSpPr>
            <p:cNvPr id="26" name="Rounded Rectangle 25"/>
            <p:cNvSpPr/>
            <p:nvPr/>
          </p:nvSpPr>
          <p:spPr>
            <a:xfrm>
              <a:off x="914400" y="6314624"/>
              <a:ext cx="12877800" cy="2981613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257300" y="6599614"/>
              <a:ext cx="121920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i="1" dirty="0" err="1"/>
                <a:t>Dựa</a:t>
              </a:r>
              <a:r>
                <a:rPr lang="en-US" sz="4800" i="1" dirty="0"/>
                <a:t> </a:t>
              </a:r>
              <a:r>
                <a:rPr lang="en-US" sz="4800" i="1" dirty="0" err="1"/>
                <a:t>vào</a:t>
              </a:r>
              <a:r>
                <a:rPr lang="en-US" sz="4800" i="1" dirty="0"/>
                <a:t> </a:t>
              </a:r>
              <a:r>
                <a:rPr lang="en-US" sz="4800" i="1" dirty="0" err="1"/>
                <a:t>những</a:t>
              </a:r>
              <a:r>
                <a:rPr lang="en-US" sz="4800" i="1" dirty="0"/>
                <a:t> </a:t>
              </a:r>
              <a:r>
                <a:rPr lang="en-US" sz="4800" i="1" dirty="0" err="1"/>
                <a:t>kiến</a:t>
              </a:r>
              <a:r>
                <a:rPr lang="en-US" sz="4800" i="1" dirty="0"/>
                <a:t> </a:t>
              </a:r>
              <a:r>
                <a:rPr lang="en-US" sz="4800" i="1" dirty="0" err="1"/>
                <a:t>thức</a:t>
              </a:r>
              <a:r>
                <a:rPr lang="en-US" sz="4800" i="1" dirty="0"/>
                <a:t> </a:t>
              </a:r>
              <a:r>
                <a:rPr lang="en-US" sz="4800" i="1" dirty="0" err="1"/>
                <a:t>vừa</a:t>
              </a:r>
              <a:r>
                <a:rPr lang="en-US" sz="4800" i="1" dirty="0"/>
                <a:t> </a:t>
              </a:r>
              <a:r>
                <a:rPr lang="en-US" sz="4800" i="1" dirty="0" err="1"/>
                <a:t>được</a:t>
              </a:r>
              <a:r>
                <a:rPr lang="en-US" sz="4800" i="1" dirty="0"/>
                <a:t> </a:t>
              </a:r>
              <a:r>
                <a:rPr lang="en-US" sz="4800" i="1" dirty="0" err="1"/>
                <a:t>học</a:t>
              </a:r>
              <a:r>
                <a:rPr lang="en-US" sz="4800" i="1" dirty="0"/>
                <a:t>, </a:t>
              </a:r>
              <a:r>
                <a:rPr lang="en-US" sz="4800" i="1" dirty="0" err="1"/>
                <a:t>em</a:t>
              </a:r>
              <a:r>
                <a:rPr lang="en-US" sz="4800" i="1" dirty="0"/>
                <a:t> </a:t>
              </a:r>
              <a:r>
                <a:rPr lang="en-US" sz="4800" i="1" dirty="0" err="1"/>
                <a:t>hãy</a:t>
              </a:r>
              <a:r>
                <a:rPr lang="en-US" sz="4800" i="1" dirty="0"/>
                <a:t> </a:t>
              </a:r>
              <a:r>
                <a:rPr lang="en-US" sz="4800" i="1" dirty="0" err="1"/>
                <a:t>nêu</a:t>
              </a:r>
              <a:r>
                <a:rPr lang="en-US" sz="4800" i="1" dirty="0"/>
                <a:t> </a:t>
              </a:r>
              <a:r>
                <a:rPr lang="en-US" sz="4800" i="1" dirty="0" err="1"/>
                <a:t>vai</a:t>
              </a:r>
              <a:r>
                <a:rPr lang="en-US" sz="4800" i="1" dirty="0"/>
                <a:t> </a:t>
              </a:r>
              <a:r>
                <a:rPr lang="en-US" sz="4800" i="1" dirty="0" err="1"/>
                <a:t>trò</a:t>
              </a:r>
              <a:r>
                <a:rPr lang="en-US" sz="4800" i="1" dirty="0"/>
                <a:t> </a:t>
              </a:r>
              <a:r>
                <a:rPr lang="en-US" sz="4800" i="1" dirty="0" err="1"/>
                <a:t>và</a:t>
              </a:r>
              <a:r>
                <a:rPr lang="en-US" sz="4800" i="1" dirty="0"/>
                <a:t> </a:t>
              </a:r>
              <a:r>
                <a:rPr lang="en-US" sz="4800" i="1" dirty="0" err="1"/>
                <a:t>tác</a:t>
              </a:r>
              <a:r>
                <a:rPr lang="en-US" sz="4800" i="1" dirty="0"/>
                <a:t> </a:t>
              </a:r>
              <a:r>
                <a:rPr lang="en-US" sz="4800" i="1" dirty="0" err="1"/>
                <a:t>hại</a:t>
              </a:r>
              <a:r>
                <a:rPr lang="en-US" sz="4800" i="1" dirty="0"/>
                <a:t> </a:t>
              </a:r>
              <a:r>
                <a:rPr lang="en-US" sz="4800" i="1" dirty="0" err="1"/>
                <a:t>của</a:t>
              </a:r>
              <a:r>
                <a:rPr lang="en-US" sz="4800" i="1" dirty="0"/>
                <a:t> </a:t>
              </a:r>
              <a:r>
                <a:rPr lang="en-US" sz="4800" i="1" dirty="0" err="1"/>
                <a:t>đ</a:t>
              </a:r>
              <a:r>
                <a:rPr lang="en-US" sz="4800" i="1" smtClean="0"/>
                <a:t>ộng</a:t>
              </a:r>
              <a:r>
                <a:rPr lang="en-US" sz="4800" i="1" dirty="0" smtClean="0"/>
                <a:t> </a:t>
              </a:r>
              <a:r>
                <a:rPr lang="en-US" sz="4800" i="1" dirty="0" err="1"/>
                <a:t>vật</a:t>
              </a:r>
              <a:r>
                <a:rPr lang="en-US" sz="4800" i="1" dirty="0"/>
                <a:t> </a:t>
              </a:r>
              <a:r>
                <a:rPr lang="en-US" sz="4800" i="1" dirty="0" err="1"/>
                <a:t>không</a:t>
              </a:r>
              <a:r>
                <a:rPr lang="en-US" sz="4800" i="1" dirty="0"/>
                <a:t> </a:t>
              </a:r>
              <a:r>
                <a:rPr lang="en-US" sz="4800" i="1" dirty="0" err="1"/>
                <a:t>xương</a:t>
              </a:r>
              <a:r>
                <a:rPr lang="en-US" sz="4800" i="1" dirty="0"/>
                <a:t> </a:t>
              </a:r>
              <a:r>
                <a:rPr lang="en-US" sz="4800" i="1" dirty="0" err="1"/>
                <a:t>sống</a:t>
              </a:r>
              <a:r>
                <a:rPr lang="en-US" sz="4800" i="1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017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85800" y="800100"/>
            <a:ext cx="16764000" cy="59093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1: 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altLang="en-US" sz="3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altLang="en-US" sz="3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2: 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Ruồi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Mọt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kitin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Qua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lột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kumimoji="0" lang="en-US" alt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135600" y="1790700"/>
            <a:ext cx="472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72078" y="3593061"/>
            <a:ext cx="21307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10172700"/>
            <a:ext cx="27142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44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15 -0.00139 L -0.48515 -0.00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905 -0.03919 L -0.49905 -0.0391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27 -0.14244 L -0.01927 -0.392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285</Words>
  <Application>Microsoft Office PowerPoint</Application>
  <PresentationFormat>Custom</PresentationFormat>
  <Paragraphs>55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Times New Roman</vt:lpstr>
      <vt:lpstr>Arial</vt:lpstr>
      <vt:lpstr>DM Sans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KHC</cp:lastModifiedBy>
  <cp:revision>25</cp:revision>
  <dcterms:created xsi:type="dcterms:W3CDTF">2006-08-16T00:00:00Z</dcterms:created>
  <dcterms:modified xsi:type="dcterms:W3CDTF">2025-05-19T23:45:11Z</dcterms:modified>
  <dc:identifier>DAEfcp1razc</dc:identifier>
</cp:coreProperties>
</file>