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81" r:id="rId2"/>
    <p:sldId id="296" r:id="rId3"/>
    <p:sldId id="261" r:id="rId4"/>
    <p:sldId id="297" r:id="rId5"/>
    <p:sldId id="282" r:id="rId6"/>
    <p:sldId id="298" r:id="rId7"/>
    <p:sldId id="299" r:id="rId8"/>
    <p:sldId id="300" r:id="rId9"/>
    <p:sldId id="301" r:id="rId10"/>
    <p:sldId id="302" r:id="rId11"/>
    <p:sldId id="259" r:id="rId12"/>
    <p:sldId id="258" r:id="rId13"/>
    <p:sldId id="283" r:id="rId14"/>
    <p:sldId id="284" r:id="rId15"/>
    <p:sldId id="257" r:id="rId16"/>
    <p:sldId id="286" r:id="rId17"/>
    <p:sldId id="285" r:id="rId18"/>
    <p:sldId id="262" r:id="rId19"/>
    <p:sldId id="303" r:id="rId20"/>
    <p:sldId id="287" r:id="rId21"/>
    <p:sldId id="263" r:id="rId22"/>
    <p:sldId id="288" r:id="rId23"/>
    <p:sldId id="289" r:id="rId24"/>
    <p:sldId id="290" r:id="rId25"/>
    <p:sldId id="291" r:id="rId26"/>
    <p:sldId id="269" r:id="rId27"/>
    <p:sldId id="292" r:id="rId28"/>
    <p:sldId id="293" r:id="rId29"/>
    <p:sldId id="294" r:id="rId30"/>
    <p:sldId id="271" r:id="rId31"/>
    <p:sldId id="295" r:id="rId32"/>
    <p:sldId id="304" r:id="rId33"/>
    <p:sldId id="279" r:id="rId34"/>
    <p:sldId id="280" r:id="rId35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854" y="72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FB386-80F8-440A-8B2E-EE5D013F902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2AE585-5A68-4B79-9BE9-625BE1C3E60E}">
      <dgm:prSet phldrT="[Text]" custT="1"/>
      <dgm:spPr/>
      <dgm:t>
        <a:bodyPr/>
        <a:lstStyle/>
        <a:p>
          <a:r>
            <a:rPr lang="en-US" sz="3200" b="1" dirty="0" smtClean="0">
              <a:solidFill>
                <a:schemeClr val="tx1"/>
              </a:solidFill>
            </a:rPr>
            <a:t>I. SỰ ĐA DẠNG CỦA NẤM</a:t>
          </a:r>
          <a:endParaRPr lang="en-US" sz="3200" b="1" dirty="0">
            <a:solidFill>
              <a:schemeClr val="tx1"/>
            </a:solidFill>
          </a:endParaRPr>
        </a:p>
      </dgm:t>
    </dgm:pt>
    <dgm:pt modelId="{FA5863C7-BFDC-4098-B800-5B29C2C5482D}" type="parTrans" cxnId="{087D0192-F6FD-4F21-B15C-D9F63D3C1AF0}">
      <dgm:prSet/>
      <dgm:spPr/>
      <dgm:t>
        <a:bodyPr/>
        <a:lstStyle/>
        <a:p>
          <a:endParaRPr lang="en-US"/>
        </a:p>
      </dgm:t>
    </dgm:pt>
    <dgm:pt modelId="{C7F82993-77D5-49EF-B509-B2EDCDBEFE76}" type="sibTrans" cxnId="{087D0192-F6FD-4F21-B15C-D9F63D3C1AF0}">
      <dgm:prSet/>
      <dgm:spPr/>
      <dgm:t>
        <a:bodyPr/>
        <a:lstStyle/>
        <a:p>
          <a:endParaRPr lang="en-US"/>
        </a:p>
      </dgm:t>
    </dgm:pt>
    <dgm:pt modelId="{2D2AEC59-9663-43AE-B6A4-F9DA690FDE97}">
      <dgm:prSet phldrT="[Text]" custT="1"/>
      <dgm:spPr/>
      <dgm:t>
        <a:bodyPr/>
        <a:lstStyle/>
        <a:p>
          <a:r>
            <a:rPr lang="en-US" sz="3200" b="1" dirty="0" smtClean="0">
              <a:solidFill>
                <a:schemeClr val="tx1"/>
              </a:solidFill>
            </a:rPr>
            <a:t>II. VAI TRÒ VÀ TÁC HẠI CỦA NẤM</a:t>
          </a:r>
          <a:endParaRPr lang="en-US" sz="3200" b="1" dirty="0">
            <a:solidFill>
              <a:schemeClr val="tx1"/>
            </a:solidFill>
          </a:endParaRPr>
        </a:p>
      </dgm:t>
    </dgm:pt>
    <dgm:pt modelId="{6EEAB2C4-BC77-4A23-B796-0163851C9EA1}" type="parTrans" cxnId="{251C17A7-4B29-4485-AE57-F3A88AA7ED3E}">
      <dgm:prSet/>
      <dgm:spPr/>
      <dgm:t>
        <a:bodyPr/>
        <a:lstStyle/>
        <a:p>
          <a:endParaRPr lang="en-US"/>
        </a:p>
      </dgm:t>
    </dgm:pt>
    <dgm:pt modelId="{D3629971-426C-4270-838A-09DD8B738B4C}" type="sibTrans" cxnId="{251C17A7-4B29-4485-AE57-F3A88AA7ED3E}">
      <dgm:prSet/>
      <dgm:spPr/>
      <dgm:t>
        <a:bodyPr/>
        <a:lstStyle/>
        <a:p>
          <a:endParaRPr lang="en-US"/>
        </a:p>
      </dgm:t>
    </dgm:pt>
    <dgm:pt modelId="{32AB1B9D-07A8-40FC-AFF2-804D93CAA172}" type="pres">
      <dgm:prSet presAssocID="{370FB386-80F8-440A-8B2E-EE5D013F902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B142F3-B3B4-4837-B0FE-0F638A11512B}" type="pres">
      <dgm:prSet presAssocID="{782AE585-5A68-4B79-9BE9-625BE1C3E60E}" presName="parentLin" presStyleCnt="0"/>
      <dgm:spPr/>
    </dgm:pt>
    <dgm:pt modelId="{A2907793-4364-4CED-8076-85442D9E3A06}" type="pres">
      <dgm:prSet presAssocID="{782AE585-5A68-4B79-9BE9-625BE1C3E60E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FE64D251-BEED-4B81-B44A-E2E0A0FB42A3}" type="pres">
      <dgm:prSet presAssocID="{782AE585-5A68-4B79-9BE9-625BE1C3E60E}" presName="parentText" presStyleLbl="node1" presStyleIdx="0" presStyleCnt="2" custScaleX="133752" custScaleY="51129" custLinFactNeighborX="-56044" custLinFactNeighborY="412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90E34-DD93-4A37-9E02-80A3FEEF30B8}" type="pres">
      <dgm:prSet presAssocID="{782AE585-5A68-4B79-9BE9-625BE1C3E60E}" presName="negativeSpace" presStyleCnt="0"/>
      <dgm:spPr/>
    </dgm:pt>
    <dgm:pt modelId="{A7A667A2-4D0B-4A81-A64A-585501B50DD7}" type="pres">
      <dgm:prSet presAssocID="{782AE585-5A68-4B79-9BE9-625BE1C3E60E}" presName="childText" presStyleLbl="conFgAcc1" presStyleIdx="0" presStyleCnt="2" custScaleY="75736" custLinFactNeighborY="-25454">
        <dgm:presLayoutVars>
          <dgm:bulletEnabled val="1"/>
        </dgm:presLayoutVars>
      </dgm:prSet>
      <dgm:spPr/>
    </dgm:pt>
    <dgm:pt modelId="{F3272EFD-5B0F-468A-9732-13C99C2102C3}" type="pres">
      <dgm:prSet presAssocID="{C7F82993-77D5-49EF-B509-B2EDCDBEFE76}" presName="spaceBetweenRectangles" presStyleCnt="0"/>
      <dgm:spPr/>
    </dgm:pt>
    <dgm:pt modelId="{5DDF2BCE-FCB6-4B34-A404-68D147852BC5}" type="pres">
      <dgm:prSet presAssocID="{2D2AEC59-9663-43AE-B6A4-F9DA690FDE97}" presName="parentLin" presStyleCnt="0"/>
      <dgm:spPr/>
    </dgm:pt>
    <dgm:pt modelId="{86AA6E1C-DA1E-4CBD-B6C5-02DE83D08406}" type="pres">
      <dgm:prSet presAssocID="{2D2AEC59-9663-43AE-B6A4-F9DA690FDE9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1968CC19-8F0C-4841-93D5-A9A4D398E8CD}" type="pres">
      <dgm:prSet presAssocID="{2D2AEC59-9663-43AE-B6A4-F9DA690FDE97}" presName="parentText" presStyleLbl="node1" presStyleIdx="1" presStyleCnt="2" custScaleX="133752" custScaleY="54437" custLinFactNeighborX="-56044" custLinFactNeighborY="726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05139-A263-4150-81C2-F94D1030EDF7}" type="pres">
      <dgm:prSet presAssocID="{2D2AEC59-9663-43AE-B6A4-F9DA690FDE97}" presName="negativeSpace" presStyleCnt="0"/>
      <dgm:spPr/>
    </dgm:pt>
    <dgm:pt modelId="{122620D4-9702-40D2-B18F-27754A4EC27C}" type="pres">
      <dgm:prSet presAssocID="{2D2AEC59-9663-43AE-B6A4-F9DA690FDE97}" presName="childText" presStyleLbl="conFgAcc1" presStyleIdx="1" presStyleCnt="2" custScaleY="68440">
        <dgm:presLayoutVars>
          <dgm:bulletEnabled val="1"/>
        </dgm:presLayoutVars>
      </dgm:prSet>
      <dgm:spPr/>
    </dgm:pt>
  </dgm:ptLst>
  <dgm:cxnLst>
    <dgm:cxn modelId="{087D0192-F6FD-4F21-B15C-D9F63D3C1AF0}" srcId="{370FB386-80F8-440A-8B2E-EE5D013F902B}" destId="{782AE585-5A68-4B79-9BE9-625BE1C3E60E}" srcOrd="0" destOrd="0" parTransId="{FA5863C7-BFDC-4098-B800-5B29C2C5482D}" sibTransId="{C7F82993-77D5-49EF-B509-B2EDCDBEFE76}"/>
    <dgm:cxn modelId="{A2A3A1C6-2D05-4BD9-9965-DAA91C433740}" type="presOf" srcId="{370FB386-80F8-440A-8B2E-EE5D013F902B}" destId="{32AB1B9D-07A8-40FC-AFF2-804D93CAA172}" srcOrd="0" destOrd="0" presId="urn:microsoft.com/office/officeart/2005/8/layout/list1"/>
    <dgm:cxn modelId="{251C17A7-4B29-4485-AE57-F3A88AA7ED3E}" srcId="{370FB386-80F8-440A-8B2E-EE5D013F902B}" destId="{2D2AEC59-9663-43AE-B6A4-F9DA690FDE97}" srcOrd="1" destOrd="0" parTransId="{6EEAB2C4-BC77-4A23-B796-0163851C9EA1}" sibTransId="{D3629971-426C-4270-838A-09DD8B738B4C}"/>
    <dgm:cxn modelId="{81F7EA39-88C3-47EE-B3FC-0FBCF8D370DE}" type="presOf" srcId="{782AE585-5A68-4B79-9BE9-625BE1C3E60E}" destId="{A2907793-4364-4CED-8076-85442D9E3A06}" srcOrd="0" destOrd="0" presId="urn:microsoft.com/office/officeart/2005/8/layout/list1"/>
    <dgm:cxn modelId="{70025FEB-89C9-4806-8C49-0E312FFA4CA0}" type="presOf" srcId="{2D2AEC59-9663-43AE-B6A4-F9DA690FDE97}" destId="{86AA6E1C-DA1E-4CBD-B6C5-02DE83D08406}" srcOrd="0" destOrd="0" presId="urn:microsoft.com/office/officeart/2005/8/layout/list1"/>
    <dgm:cxn modelId="{7831C657-818B-4AF1-A109-5EE8C00154AA}" type="presOf" srcId="{782AE585-5A68-4B79-9BE9-625BE1C3E60E}" destId="{FE64D251-BEED-4B81-B44A-E2E0A0FB42A3}" srcOrd="1" destOrd="0" presId="urn:microsoft.com/office/officeart/2005/8/layout/list1"/>
    <dgm:cxn modelId="{9B24AA0A-C1E5-448A-828F-1F9F84D67445}" type="presOf" srcId="{2D2AEC59-9663-43AE-B6A4-F9DA690FDE97}" destId="{1968CC19-8F0C-4841-93D5-A9A4D398E8CD}" srcOrd="1" destOrd="0" presId="urn:microsoft.com/office/officeart/2005/8/layout/list1"/>
    <dgm:cxn modelId="{202A3F93-07D5-4167-9792-6A215E418943}" type="presParOf" srcId="{32AB1B9D-07A8-40FC-AFF2-804D93CAA172}" destId="{CFB142F3-B3B4-4837-B0FE-0F638A11512B}" srcOrd="0" destOrd="0" presId="urn:microsoft.com/office/officeart/2005/8/layout/list1"/>
    <dgm:cxn modelId="{12340AEC-1E61-4650-A917-CB8DE2664BE5}" type="presParOf" srcId="{CFB142F3-B3B4-4837-B0FE-0F638A11512B}" destId="{A2907793-4364-4CED-8076-85442D9E3A06}" srcOrd="0" destOrd="0" presId="urn:microsoft.com/office/officeart/2005/8/layout/list1"/>
    <dgm:cxn modelId="{11E06692-8B52-4166-A138-3F8AC2559AD3}" type="presParOf" srcId="{CFB142F3-B3B4-4837-B0FE-0F638A11512B}" destId="{FE64D251-BEED-4B81-B44A-E2E0A0FB42A3}" srcOrd="1" destOrd="0" presId="urn:microsoft.com/office/officeart/2005/8/layout/list1"/>
    <dgm:cxn modelId="{03BC194A-1CB7-49C9-8A50-CC58E8AEF881}" type="presParOf" srcId="{32AB1B9D-07A8-40FC-AFF2-804D93CAA172}" destId="{1C190E34-DD93-4A37-9E02-80A3FEEF30B8}" srcOrd="1" destOrd="0" presId="urn:microsoft.com/office/officeart/2005/8/layout/list1"/>
    <dgm:cxn modelId="{03BCAD6A-CB6C-44B4-A5F9-D9BECFEAA622}" type="presParOf" srcId="{32AB1B9D-07A8-40FC-AFF2-804D93CAA172}" destId="{A7A667A2-4D0B-4A81-A64A-585501B50DD7}" srcOrd="2" destOrd="0" presId="urn:microsoft.com/office/officeart/2005/8/layout/list1"/>
    <dgm:cxn modelId="{21F18060-3F0A-4739-BDA2-9888A5648ED7}" type="presParOf" srcId="{32AB1B9D-07A8-40FC-AFF2-804D93CAA172}" destId="{F3272EFD-5B0F-468A-9732-13C99C2102C3}" srcOrd="3" destOrd="0" presId="urn:microsoft.com/office/officeart/2005/8/layout/list1"/>
    <dgm:cxn modelId="{5D587725-24B2-4605-BF14-E6E0DBAFE15E}" type="presParOf" srcId="{32AB1B9D-07A8-40FC-AFF2-804D93CAA172}" destId="{5DDF2BCE-FCB6-4B34-A404-68D147852BC5}" srcOrd="4" destOrd="0" presId="urn:microsoft.com/office/officeart/2005/8/layout/list1"/>
    <dgm:cxn modelId="{7D023899-ABA2-4C89-9B8B-C17791EC9F32}" type="presParOf" srcId="{5DDF2BCE-FCB6-4B34-A404-68D147852BC5}" destId="{86AA6E1C-DA1E-4CBD-B6C5-02DE83D08406}" srcOrd="0" destOrd="0" presId="urn:microsoft.com/office/officeart/2005/8/layout/list1"/>
    <dgm:cxn modelId="{C18E678D-E296-4941-B8D1-EA1EBE656EEB}" type="presParOf" srcId="{5DDF2BCE-FCB6-4B34-A404-68D147852BC5}" destId="{1968CC19-8F0C-4841-93D5-A9A4D398E8CD}" srcOrd="1" destOrd="0" presId="urn:microsoft.com/office/officeart/2005/8/layout/list1"/>
    <dgm:cxn modelId="{4F06AAC7-9A4D-4D7D-BE76-71B520D991FD}" type="presParOf" srcId="{32AB1B9D-07A8-40FC-AFF2-804D93CAA172}" destId="{98F05139-A263-4150-81C2-F94D1030EDF7}" srcOrd="5" destOrd="0" presId="urn:microsoft.com/office/officeart/2005/8/layout/list1"/>
    <dgm:cxn modelId="{1D16FA42-8044-45C9-9020-CB11840B8565}" type="presParOf" srcId="{32AB1B9D-07A8-40FC-AFF2-804D93CAA172}" destId="{122620D4-9702-40D2-B18F-27754A4EC27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67A2-4D0B-4A81-A64A-585501B50DD7}">
      <dsp:nvSpPr>
        <dsp:cNvPr id="0" name=""/>
        <dsp:cNvSpPr/>
      </dsp:nvSpPr>
      <dsp:spPr>
        <a:xfrm>
          <a:off x="0" y="694318"/>
          <a:ext cx="6934200" cy="124055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4D251-BEED-4B81-B44A-E2E0A0FB42A3}">
      <dsp:nvSpPr>
        <dsp:cNvPr id="0" name=""/>
        <dsp:cNvSpPr/>
      </dsp:nvSpPr>
      <dsp:spPr>
        <a:xfrm>
          <a:off x="152399" y="841129"/>
          <a:ext cx="6492241" cy="98106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</a:rPr>
            <a:t>I. SỰ ĐA DẠNG CỦA NẤM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200291" y="889021"/>
        <a:ext cx="6396457" cy="885279"/>
      </dsp:txXfrm>
    </dsp:sp>
    <dsp:sp modelId="{122620D4-9702-40D2-B18F-27754A4EC27C}">
      <dsp:nvSpPr>
        <dsp:cNvPr id="0" name=""/>
        <dsp:cNvSpPr/>
      </dsp:nvSpPr>
      <dsp:spPr>
        <a:xfrm>
          <a:off x="0" y="2460354"/>
          <a:ext cx="6934200" cy="112104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8CC19-8F0C-4841-93D5-A9A4D398E8CD}">
      <dsp:nvSpPr>
        <dsp:cNvPr id="0" name=""/>
        <dsp:cNvSpPr/>
      </dsp:nvSpPr>
      <dsp:spPr>
        <a:xfrm>
          <a:off x="152399" y="2514598"/>
          <a:ext cx="6492241" cy="1044537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</a:rPr>
            <a:t>II. VAI TRÒ VÀ TÁC HẠI CỦA NẤM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203389" y="2565588"/>
        <a:ext cx="6390261" cy="942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39F78-E374-439B-AFC1-08DF28DA32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5/20/2025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0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5iXh5VCOSI&amp;ab_channel=VTVNews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hyperlink" Target="https://coccoc.com/search?query=%C4%83n%20ph%E1%BA%A3i%20n%E1%BA%A5m%20%C4%91%E1%BB%99c,%203%20ng%C6%B0%E1%BB%9Di%20th%C6%B0%C6%A1ng%20vong&amp;tbm=vi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ccoc.com/search?query=d%E1%BA%A5u%20hi%E1%BB%87u%20nh%E1%BA%ADn%20bi%E1%BA%BFt%20n%E1%BA%A5m%20%C4%91%E1%BB%99c&amp;tbm=vid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96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200" y="1905000"/>
            <a:ext cx="4724400" cy="152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Bài</a:t>
            </a:r>
            <a:r>
              <a:rPr lang="en-US" sz="3200" b="1" dirty="0" smtClean="0"/>
              <a:t> 18: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ĐA DẠNG NẤM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8"/>
            <a:ext cx="8839202" cy="44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0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0"/>
            <a:ext cx="10938272" cy="6858000"/>
          </a:xfr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25116605"/>
              </p:ext>
            </p:extLst>
          </p:nvPr>
        </p:nvGraphicFramePr>
        <p:xfrm>
          <a:off x="2667000" y="18288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800" y="1143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816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8483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1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337608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-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Nhắc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chung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-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hình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như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thế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môi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trường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sống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-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sát</a:t>
            </a:r>
            <a:r>
              <a:rPr lang="en-US" sz="2400" b="1" dirty="0">
                <a:solidFill>
                  <a:srgbClr val="0070C0"/>
                </a:solidFill>
              </a:rPr>
              <a:t> 3 </a:t>
            </a:r>
            <a:r>
              <a:rPr lang="en-US" sz="2400" b="1" dirty="0" err="1">
                <a:solidFill>
                  <a:srgbClr val="0070C0"/>
                </a:solidFill>
              </a:rPr>
              <a:t>đại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dưới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đây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hãy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lập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bảng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phân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nhóm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(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ví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diện</a:t>
            </a:r>
            <a:r>
              <a:rPr lang="en-US" sz="24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3657600"/>
            <a:ext cx="6705600" cy="25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0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38164"/>
            <a:ext cx="2763366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32290" y="3041085"/>
            <a:ext cx="27920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thân cây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787" y="1038164"/>
            <a:ext cx="2661231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2819400" y="3014191"/>
            <a:ext cx="28648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mọc trên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 cây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1022706"/>
            <a:ext cx="2590800" cy="1991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655" y="1038164"/>
            <a:ext cx="2632145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867401" y="3048000"/>
            <a:ext cx="20782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60155" y="3059668"/>
            <a:ext cx="972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0" y="3963578"/>
            <a:ext cx="2774184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2000" y="5943600"/>
            <a:ext cx="992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566" y="3963578"/>
            <a:ext cx="2775452" cy="19128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59374" y="5924490"/>
            <a:ext cx="23746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655" y="3980747"/>
            <a:ext cx="2708345" cy="18957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84230" y="5995049"/>
            <a:ext cx="26977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021" y="3963578"/>
            <a:ext cx="2471779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8774910" y="6031468"/>
            <a:ext cx="1740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9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 smtClean="0">
                <a:latin typeface="Arial" pitchFamily="34" charset="0"/>
                <a:cs typeface="Arial" pitchFamily="34" charset="0"/>
              </a:rPr>
              <a:t>bánh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sau khi ủ men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3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pic>
        <p:nvPicPr>
          <p:cNvPr id="15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72" y="3733800"/>
            <a:ext cx="4548352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799"/>
            <a:ext cx="3608965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9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9166" r="5559"/>
          <a:stretch/>
        </p:blipFill>
        <p:spPr>
          <a:xfrm>
            <a:off x="6553200" y="1104900"/>
            <a:ext cx="3608965" cy="240029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3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5369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smtClean="0"/>
              <a:t> </a:t>
            </a:r>
            <a:r>
              <a:rPr lang="en-US" sz="2800" dirty="0" err="1"/>
              <a:t>N</a:t>
            </a:r>
            <a:r>
              <a:rPr lang="en-US" sz="2800" dirty="0" err="1" smtClean="0"/>
              <a:t>ấm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sinh</a:t>
            </a:r>
            <a:r>
              <a:rPr lang="en-US" sz="2800" dirty="0" smtClean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 smtClean="0"/>
              <a:t>thực</a:t>
            </a:r>
            <a:r>
              <a:rPr lang="en-US" sz="2800" dirty="0"/>
              <a:t>,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tế</a:t>
            </a:r>
            <a:r>
              <a:rPr lang="en-US" sz="2800" dirty="0" smtClean="0"/>
              <a:t> </a:t>
            </a:r>
            <a:r>
              <a:rPr lang="en-US" sz="2800" dirty="0" err="1" smtClean="0"/>
              <a:t>bào</a:t>
            </a:r>
            <a:r>
              <a:rPr lang="en-US" sz="2800" dirty="0" smtClean="0"/>
              <a:t> </a:t>
            </a:r>
            <a:r>
              <a:rPr lang="en-US" sz="2800" dirty="0" err="1" smtClean="0"/>
              <a:t>cấu</a:t>
            </a:r>
            <a:r>
              <a:rPr lang="en-US" sz="2800" dirty="0" smtClean="0"/>
              <a:t> </a:t>
            </a:r>
            <a:r>
              <a:rPr lang="en-US" sz="2800" dirty="0" err="1" smtClean="0"/>
              <a:t>tạo</a:t>
            </a:r>
            <a:r>
              <a:rPr lang="en-US" sz="2800" dirty="0" smtClean="0"/>
              <a:t> </a:t>
            </a:r>
            <a:r>
              <a:rPr lang="en-US" sz="2800" dirty="0" err="1" smtClean="0"/>
              <a:t>bằng</a:t>
            </a:r>
            <a:r>
              <a:rPr lang="en-US" sz="2800" dirty="0" smtClean="0"/>
              <a:t> </a:t>
            </a:r>
            <a:r>
              <a:rPr lang="en-US" sz="2800" dirty="0" err="1" smtClean="0"/>
              <a:t>chất</a:t>
            </a:r>
            <a:r>
              <a:rPr lang="en-US" sz="2800" dirty="0" smtClean="0"/>
              <a:t> </a:t>
            </a:r>
            <a:r>
              <a:rPr lang="en-US" sz="2800" dirty="0" err="1" smtClean="0"/>
              <a:t>kitin</a:t>
            </a:r>
            <a:r>
              <a:rPr lang="en-US" sz="2800" dirty="0" smtClean="0"/>
              <a:t>. </a:t>
            </a:r>
            <a:r>
              <a:rPr lang="en-US" sz="2800" dirty="0" err="1" smtClean="0"/>
              <a:t>Nấm</a:t>
            </a:r>
            <a:r>
              <a:rPr lang="en-US" sz="2800" dirty="0" smtClean="0"/>
              <a:t> </a:t>
            </a:r>
            <a:r>
              <a:rPr lang="en-US" sz="2800" dirty="0" err="1" smtClean="0"/>
              <a:t>là</a:t>
            </a:r>
            <a:r>
              <a:rPr lang="en-US" sz="2800" dirty="0" smtClean="0"/>
              <a:t> </a:t>
            </a:r>
            <a:r>
              <a:rPr lang="en-US" sz="2800" dirty="0" err="1" smtClean="0"/>
              <a:t>sinh</a:t>
            </a:r>
            <a:r>
              <a:rPr lang="en-US" sz="2800" dirty="0" smtClean="0"/>
              <a:t> </a:t>
            </a:r>
            <a:r>
              <a:rPr lang="en-US" sz="2800" dirty="0" err="1" smtClean="0"/>
              <a:t>vật</a:t>
            </a:r>
            <a:r>
              <a:rPr lang="en-US" sz="2800" dirty="0" smtClean="0"/>
              <a:t> </a:t>
            </a:r>
            <a:r>
              <a:rPr lang="en-US" sz="2800" dirty="0" err="1" smtClean="0"/>
              <a:t>dị</a:t>
            </a:r>
            <a:r>
              <a:rPr lang="en-US" sz="2800" dirty="0" smtClean="0"/>
              <a:t> </a:t>
            </a:r>
            <a:r>
              <a:rPr lang="en-US" sz="2800" dirty="0" err="1" smtClean="0"/>
              <a:t>dưỡng</a:t>
            </a:r>
            <a:r>
              <a:rPr lang="en-US" sz="2800" dirty="0"/>
              <a:t>, </a:t>
            </a:r>
            <a:r>
              <a:rPr lang="en-US" sz="2800" dirty="0" err="1" smtClean="0"/>
              <a:t>có</a:t>
            </a:r>
            <a:r>
              <a:rPr lang="en-US" sz="2800" dirty="0" smtClean="0"/>
              <a:t> </a:t>
            </a:r>
            <a:r>
              <a:rPr lang="en-US" sz="2800" dirty="0" err="1" smtClean="0"/>
              <a:t>dạng</a:t>
            </a:r>
            <a:r>
              <a:rPr lang="en-US" sz="2800" dirty="0" smtClean="0"/>
              <a:t> </a:t>
            </a:r>
            <a:r>
              <a:rPr lang="en-US" sz="2800" dirty="0" err="1" smtClean="0"/>
              <a:t>đơn</a:t>
            </a:r>
            <a:r>
              <a:rPr lang="en-US" sz="2800" dirty="0" smtClean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 smtClean="0"/>
              <a:t>bào</a:t>
            </a:r>
            <a:r>
              <a:rPr lang="en-US" sz="2800" dirty="0" smtClean="0"/>
              <a:t>.</a:t>
            </a:r>
            <a:endParaRPr lang="en-US" sz="2800" dirty="0"/>
          </a:p>
          <a:p>
            <a:r>
              <a:rPr lang="en-US" sz="2800" dirty="0" smtClean="0"/>
              <a:t>- </a:t>
            </a:r>
            <a:r>
              <a:rPr lang="en-US" sz="2800" dirty="0" err="1" smtClean="0"/>
              <a:t>Một</a:t>
            </a:r>
            <a:r>
              <a:rPr lang="en-US" sz="2800" dirty="0" smtClean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 smtClean="0"/>
              <a:t>loại</a:t>
            </a:r>
            <a:r>
              <a:rPr lang="en-US" sz="2800" dirty="0" smtClean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châm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mốc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linh</a:t>
            </a:r>
            <a:r>
              <a:rPr lang="en-US" sz="2800" dirty="0"/>
              <a:t> chi, </a:t>
            </a:r>
            <a:r>
              <a:rPr lang="en-US" sz="2800" dirty="0" err="1"/>
              <a:t>nấm</a:t>
            </a:r>
            <a:r>
              <a:rPr lang="en-US" sz="2800" dirty="0"/>
              <a:t> men,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rơm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đùi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(</a:t>
            </a:r>
            <a:r>
              <a:rPr lang="en-US" sz="2800" dirty="0" err="1"/>
              <a:t>mộc</a:t>
            </a:r>
            <a:r>
              <a:rPr lang="en-US" sz="2800" dirty="0"/>
              <a:t> </a:t>
            </a:r>
            <a:r>
              <a:rPr lang="en-US" sz="2800" dirty="0" err="1"/>
              <a:t>nhĩ</a:t>
            </a:r>
            <a:r>
              <a:rPr lang="en-US" sz="2800" dirty="0"/>
              <a:t>), </a:t>
            </a:r>
            <a:r>
              <a:rPr lang="en-US" sz="2800" dirty="0" smtClean="0"/>
              <a:t>…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9310790" cy="5334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3845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ở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ẩm</a:t>
            </a:r>
            <a:r>
              <a:rPr lang="en-US" sz="2800" dirty="0"/>
              <a:t>,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dinh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ở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nghiệt</a:t>
            </a:r>
            <a:r>
              <a:rPr lang="en-US" sz="2800" dirty="0"/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2570480" y="2837910"/>
          <a:ext cx="5831840" cy="20505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66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2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1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0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Tên nhóm nấm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túi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đảm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tiếp hợp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Đặc điểm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Thể quả dạng túi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Thể quả dạng hình mũ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Sợi nấm phân nhánh, màu nâu, xám, trắng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Đại diện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bụng dê, nấm cục …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hương, nấm rơm, nấm sò…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 dirty="0" err="1">
                          <a:effectLst/>
                        </a:rPr>
                        <a:t>Nấm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mốc</a:t>
                      </a:r>
                      <a:r>
                        <a:rPr lang="en-US" sz="1300" dirty="0">
                          <a:effectLst/>
                        </a:rPr>
                        <a:t>…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1143000"/>
            <a:ext cx="4230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- </a:t>
            </a:r>
            <a:r>
              <a:rPr lang="en-US" sz="2400" dirty="0" err="1">
                <a:solidFill>
                  <a:srgbClr val="0070C0"/>
                </a:solidFill>
              </a:rPr>
              <a:t>Nấm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được</a:t>
            </a:r>
            <a:r>
              <a:rPr lang="en-US" sz="2400" dirty="0">
                <a:solidFill>
                  <a:srgbClr val="0070C0"/>
                </a:solidFill>
              </a:rPr>
              <a:t> chia </a:t>
            </a:r>
            <a:r>
              <a:rPr lang="en-US" sz="2400" dirty="0" err="1">
                <a:solidFill>
                  <a:srgbClr val="0070C0"/>
                </a:solidFill>
              </a:rPr>
              <a:t>thành</a:t>
            </a:r>
            <a:r>
              <a:rPr lang="en-US" sz="2400" dirty="0">
                <a:solidFill>
                  <a:srgbClr val="0070C0"/>
                </a:solidFill>
              </a:rPr>
              <a:t> 3 </a:t>
            </a:r>
            <a:r>
              <a:rPr lang="en-US" sz="2400" dirty="0" err="1">
                <a:solidFill>
                  <a:srgbClr val="0070C0"/>
                </a:solidFill>
              </a:rPr>
              <a:t>nhóm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97866"/>
              </p:ext>
            </p:extLst>
          </p:nvPr>
        </p:nvGraphicFramePr>
        <p:xfrm>
          <a:off x="609600" y="1905000"/>
          <a:ext cx="9906000" cy="2944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43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3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nhóm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túi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đảm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tiếp hợp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Đặc điểm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túi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mũ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Sợi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phân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nhánh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màu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xám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trắng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Đại diện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bụng dê, nấm cục …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hương, nấm rơm, nấm sò…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mốc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953000"/>
            <a:ext cx="76200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099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6" y="0"/>
            <a:ext cx="109728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57200" y="152400"/>
            <a:ext cx="10515600" cy="30480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TRÒ CHƠI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ĐUỔI HÌNH – HÁI NẤM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400" y="35052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LUẬT CHƠI: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2060"/>
                </a:solidFill>
              </a:rPr>
              <a:t>Chia </a:t>
            </a:r>
            <a:r>
              <a:rPr lang="en-US" sz="2400" dirty="0" err="1" smtClean="0">
                <a:solidFill>
                  <a:srgbClr val="002060"/>
                </a:solidFill>
              </a:rPr>
              <a:t>lớp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</a:rPr>
              <a:t>Các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lần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lượt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sẽ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quan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sát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các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ảnh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về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những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loài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nấm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và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có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5 </a:t>
            </a:r>
            <a:r>
              <a:rPr lang="en-US" sz="2400" dirty="0" err="1" smtClean="0">
                <a:solidFill>
                  <a:srgbClr val="002060"/>
                </a:solidFill>
              </a:rPr>
              <a:t>giây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để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quan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sát</a:t>
            </a:r>
            <a:r>
              <a:rPr lang="en-US" sz="2400" dirty="0" smtClean="0">
                <a:solidFill>
                  <a:srgbClr val="002060"/>
                </a:solidFill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tên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các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loài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nấm</a:t>
            </a:r>
            <a:r>
              <a:rPr lang="en-US" sz="2400" dirty="0" smtClean="0">
                <a:solidFill>
                  <a:srgbClr val="002060"/>
                </a:solidFill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</a:rPr>
              <a:t>sau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đó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ghi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trên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bảng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 smtClean="0">
              <a:solidFill>
                <a:srgbClr val="002060"/>
              </a:solidFill>
            </a:endParaRPr>
          </a:p>
          <a:p>
            <a:pPr lvl="0"/>
            <a:r>
              <a:rPr lang="en-US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nào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có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nhiều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câu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xác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hơn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sẽ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là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chiến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thắng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3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330005"/>
            <a:ext cx="975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 smtClean="0"/>
              <a:t>Nấm</a:t>
            </a:r>
            <a:r>
              <a:rPr lang="en-US" sz="2800" dirty="0" smtClean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đảm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</a:p>
          <a:p>
            <a:r>
              <a:rPr lang="en-US" sz="2800" dirty="0"/>
              <a:t>=&gt;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.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14" y="1524000"/>
            <a:ext cx="6705600" cy="250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VÀ TÁC HẠI CỦA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69172" y="990600"/>
            <a:ext cx="546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29508"/>
              </p:ext>
            </p:extLst>
          </p:nvPr>
        </p:nvGraphicFramePr>
        <p:xfrm>
          <a:off x="685800" y="2306121"/>
          <a:ext cx="9601200" cy="2523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3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người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62000" y="4960203"/>
            <a:ext cx="937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</a:rPr>
              <a:t>Kể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tên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tác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hại</a:t>
            </a:r>
            <a:r>
              <a:rPr lang="en-US" sz="2400" b="1" dirty="0" smtClean="0">
                <a:solidFill>
                  <a:srgbClr val="0070C0"/>
                </a:solidFill>
              </a:rPr>
              <a:t> do </a:t>
            </a:r>
            <a:r>
              <a:rPr lang="en-US" sz="2400" b="1" dirty="0" err="1" smtClean="0">
                <a:solidFill>
                  <a:srgbClr val="0070C0"/>
                </a:solidFill>
              </a:rPr>
              <a:t>nấm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gây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ra</a:t>
            </a:r>
            <a:r>
              <a:rPr lang="en-US" sz="2400" b="1" dirty="0" smtClean="0">
                <a:solidFill>
                  <a:srgbClr val="0070C0"/>
                </a:solidFill>
              </a:rPr>
              <a:t>? </a:t>
            </a:r>
            <a:r>
              <a:rPr lang="en-US" sz="2400" b="1" dirty="0" err="1" smtClean="0">
                <a:solidFill>
                  <a:srgbClr val="0070C0"/>
                </a:solidFill>
              </a:rPr>
              <a:t>Đề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xuất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một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số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biện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pháp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phòng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tránh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bệnh</a:t>
            </a:r>
            <a:r>
              <a:rPr lang="en-US" sz="2400" b="1" dirty="0" smtClean="0">
                <a:solidFill>
                  <a:srgbClr val="0070C0"/>
                </a:solidFill>
              </a:rPr>
              <a:t> do </a:t>
            </a:r>
            <a:r>
              <a:rPr lang="en-US" sz="2400" b="1" dirty="0" err="1" smtClean="0">
                <a:solidFill>
                  <a:srgbClr val="0070C0"/>
                </a:solidFill>
              </a:rPr>
              <a:t>nấm</a:t>
            </a:r>
            <a:r>
              <a:rPr lang="en-US" sz="2400" b="1" dirty="0" smtClean="0">
                <a:solidFill>
                  <a:srgbClr val="0070C0"/>
                </a:solidFill>
              </a:rPr>
              <a:t>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1828800"/>
            <a:ext cx="3280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a. </a:t>
            </a:r>
            <a:r>
              <a:rPr lang="en-US" sz="2400" b="1" dirty="0" err="1">
                <a:solidFill>
                  <a:srgbClr val="0070C0"/>
                </a:solidFill>
              </a:rPr>
              <a:t>Hoàn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thành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bảng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sau</a:t>
            </a:r>
            <a:r>
              <a:rPr lang="en-US" sz="2400" b="1" dirty="0">
                <a:solidFill>
                  <a:srgbClr val="0070C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122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039035" y="174507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248400" y="144780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77260" y="36175"/>
            <a:ext cx="2259106" cy="29498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6506" y="1268017"/>
            <a:ext cx="150607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 đầy nấm sợi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88759" y="32672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54456" y="83999"/>
            <a:ext cx="3081533" cy="25209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7320" y="1295400"/>
            <a:ext cx="24047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khuẩn và động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 nguyên sinh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947311" y="44983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762569" y="2670697"/>
            <a:ext cx="2310046" cy="2260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055452" y="3857322"/>
            <a:ext cx="17615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men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055452" y="292588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ngày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745735" y="2987606"/>
            <a:ext cx="3954611" cy="279307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69245" y="3814322"/>
            <a:ext cx="321275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huỷ các chất bền vững như: xenlulozơ, hemixenlulozơ, lignin, chitin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38751" y="298760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tháng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-296976" y="433"/>
            <a:ext cx="3811165" cy="32407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290568"/>
            <a:ext cx="2110910" cy="18973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5253" y="2189485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7551" y="3651441"/>
            <a:ext cx="4309249" cy="21292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06" y="3789955"/>
            <a:ext cx="2705100" cy="16859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93483" y="5257800"/>
            <a:ext cx="14119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Mùn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25"/>
          <p:cNvSpPr/>
          <p:nvPr/>
        </p:nvSpPr>
        <p:spPr>
          <a:xfrm rot="10800000" flipV="1">
            <a:off x="4078980" y="4648200"/>
            <a:ext cx="914400" cy="220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9476885" flipV="1">
            <a:off x="8445500" y="4297080"/>
            <a:ext cx="599098" cy="174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3703194">
            <a:off x="9670633" y="2443104"/>
            <a:ext cx="504977" cy="134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551" y="5950803"/>
            <a:ext cx="1077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nhiên</a:t>
            </a:r>
            <a:r>
              <a:rPr lang="en-US" sz="2400" b="1" dirty="0">
                <a:solidFill>
                  <a:srgbClr val="FF0000"/>
                </a:solidFill>
              </a:rPr>
              <a:t>: </a:t>
            </a:r>
            <a:r>
              <a:rPr lang="en-US" sz="2400" b="1" dirty="0" err="1">
                <a:solidFill>
                  <a:srgbClr val="FF0000"/>
                </a:solidFill>
              </a:rPr>
              <a:t>tham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hủy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thải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thực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cấp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trường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91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90145"/>
            <a:ext cx="987552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803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290" y="3168240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56802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62400" y="3141346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 trên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cây 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90267"/>
            <a:ext cx="3592288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156803"/>
            <a:ext cx="3171277" cy="2380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48600" y="3168240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8253" y="6303359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1" y="3857861"/>
            <a:ext cx="3692757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45876" y="6316422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1" y="3856883"/>
            <a:ext cx="3352800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203478" y="6303359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3399" y="36493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phẩm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châm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mộc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nhĩ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hương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nấm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đùi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smtClean="0">
                <a:solidFill>
                  <a:srgbClr val="FF0000"/>
                </a:solidFill>
              </a:rPr>
              <a:t>…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2" y="1362635"/>
            <a:ext cx="427387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76" y="1362635"/>
            <a:ext cx="4225424" cy="2780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873" y="4238905"/>
            <a:ext cx="4254327" cy="2427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832" y="3743407"/>
            <a:ext cx="20115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1371600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5560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310751"/>
            <a:ext cx="4267200" cy="2355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7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thuốc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FF0000"/>
                </a:solidFill>
              </a:rPr>
              <a:t> chi, </a:t>
            </a:r>
            <a:r>
              <a:rPr lang="en-US" sz="2800" dirty="0" err="1">
                <a:solidFill>
                  <a:srgbClr val="FF0000"/>
                </a:solidFill>
              </a:rPr>
              <a:t>đông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thảo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92584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 smtClean="0">
                <a:latin typeface="Arial" pitchFamily="34" charset="0"/>
                <a:cs typeface="Arial" pitchFamily="34" charset="0"/>
              </a:rPr>
              <a:t>bánh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sau khi ủ men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phẩm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mem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…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3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8" name="Picture 11" descr="30077908_lang-ben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1"/>
            <a:ext cx="2617914" cy="281939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acLao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73703"/>
            <a:ext cx="2716304" cy="266009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990600"/>
            <a:ext cx="5151176" cy="2819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4306669"/>
            <a:ext cx="929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lưỡi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lang</a:t>
            </a:r>
            <a:r>
              <a:rPr lang="en-US" sz="2800" dirty="0">
                <a:solidFill>
                  <a:srgbClr val="FF0000"/>
                </a:solidFill>
              </a:rPr>
              <a:t> ben, </a:t>
            </a:r>
            <a:r>
              <a:rPr lang="en-US" sz="2800" dirty="0" err="1">
                <a:solidFill>
                  <a:srgbClr val="FF0000"/>
                </a:solidFill>
              </a:rPr>
              <a:t>hắc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VÀ TÁC HẠI CỦA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94" y="1295400"/>
            <a:ext cx="2794983" cy="2496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691"/>
          <a:stretch/>
        </p:blipFill>
        <p:spPr>
          <a:xfrm>
            <a:off x="3886200" y="1295400"/>
            <a:ext cx="2514600" cy="2496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295400"/>
            <a:ext cx="3301360" cy="24722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608493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 cam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chết</a:t>
            </a:r>
            <a:r>
              <a:rPr lang="en-US" sz="2800" dirty="0">
                <a:solidFill>
                  <a:srgbClr val="FF0000"/>
                </a:solidFill>
              </a:rPr>
              <a:t> non, </a:t>
            </a:r>
            <a:r>
              <a:rPr lang="en-US" sz="2800" dirty="0" err="1">
                <a:solidFill>
                  <a:srgbClr val="FF0000"/>
                </a:solidFill>
              </a:rPr>
              <a:t>thối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rễ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VÀ TÁC HẠI CỦA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5257800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loét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rụng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lông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VÀ TÁC HẠI CỦA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3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III. MỘT SỐ BỆNH DO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" y="3200401"/>
            <a:ext cx="454835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4648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4907"/>
            <a:ext cx="4572000" cy="19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6400" y="11430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Nấm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ăn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uống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ảnh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hưởng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khỏe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người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tăng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áo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410200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=&gt; </a:t>
            </a:r>
            <a:r>
              <a:rPr lang="en-US" sz="2400" b="1" dirty="0" err="1">
                <a:solidFill>
                  <a:srgbClr val="0070C0"/>
                </a:solidFill>
              </a:rPr>
              <a:t>Biện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pháp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phòng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tránh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dirty="0" err="1">
                <a:solidFill>
                  <a:srgbClr val="0070C0"/>
                </a:solidFill>
              </a:rPr>
              <a:t>giữ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vệ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sinh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sẽ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đồ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quần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khô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ráo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sử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thuốc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5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693682"/>
            <a:ext cx="7239000" cy="542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1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838200" y="-28903"/>
            <a:ext cx="6096000" cy="5181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NẤM ĐỘC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5029200"/>
            <a:ext cx="6796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hlinkClick r:id="rId3"/>
              </a:rPr>
              <a:t>(</a:t>
            </a:r>
            <a:r>
              <a:rPr lang="en-US" dirty="0"/>
              <a:t>“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, 3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vong</a:t>
            </a:r>
            <a:r>
              <a:rPr lang="en-US" dirty="0"/>
              <a:t>” </a:t>
            </a:r>
            <a:r>
              <a:rPr lang="en-US" u="sng" dirty="0" smtClean="0">
                <a:hlinkClick r:id="rId3"/>
              </a:rPr>
              <a:t> – </a:t>
            </a:r>
            <a:r>
              <a:rPr lang="en-US" u="sng" dirty="0" err="1" smtClean="0">
                <a:hlinkClick r:id="rId3"/>
              </a:rPr>
              <a:t>youtube</a:t>
            </a:r>
            <a:r>
              <a:rPr lang="en-US" u="sng" dirty="0" smtClean="0">
                <a:hlinkClick r:id="rId3"/>
              </a:rPr>
              <a:t>)</a:t>
            </a:r>
          </a:p>
          <a:p>
            <a:r>
              <a:rPr lang="vi-VN" u="sng" dirty="0">
                <a:hlinkClick r:id="rId4"/>
              </a:rPr>
              <a:t>https://coccoc.com/search?query=%C4%83n%20ph%E1%BA%A3i%20n%E1%BA%A5m%20%C4%91%E1%BB%99c%2C%203%20ng%C6%B0%E1%BB%9Di%20th%C6%B0%C6%A1ng%20vong&amp;tbm=vid</a:t>
            </a:r>
            <a:r>
              <a:rPr lang="en-US" u="sng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04800" y="-28904"/>
            <a:ext cx="6629400" cy="54391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DẤU HIỆU NHẬN BIẾT NẤM ĐỘC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152072"/>
            <a:ext cx="6457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(</a:t>
            </a:r>
            <a:r>
              <a:rPr lang="vi-VN" u="sng" dirty="0">
                <a:hlinkClick r:id="rId6"/>
              </a:rPr>
              <a:t>https://coccoc.com/search?query=d%E1%BA%A5u%20hi%E1%BB%87u%20nh%E1%BA%ADn%20bi%E1%BA%BFt%20n%E1%BA%A5m%20%C4%91%E1%BB%99c&amp;tbm=vid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05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10287000" cy="452596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vi-VN" sz="2800" b="1" dirty="0">
                <a:latin typeface="+mj-lt"/>
              </a:rPr>
              <a:t>Câu </a:t>
            </a:r>
            <a:r>
              <a:rPr lang="en-US" sz="2800" b="1" dirty="0" smtClean="0">
                <a:latin typeface="+mj-lt"/>
              </a:rPr>
              <a:t>1</a:t>
            </a:r>
            <a:r>
              <a:rPr lang="vi-VN" sz="2800" b="1" dirty="0" smtClean="0">
                <a:latin typeface="+mj-lt"/>
              </a:rPr>
              <a:t>:</a:t>
            </a:r>
            <a:r>
              <a:rPr lang="vi-VN" sz="2800" b="1" dirty="0">
                <a:latin typeface="+mj-lt"/>
              </a:rPr>
              <a:t> Trong các loại nấm sau, loại nấm nào là nấm đơn bào?</a:t>
            </a:r>
          </a:p>
          <a:p>
            <a:pPr marL="0" indent="0" algn="just">
              <a:buNone/>
            </a:pPr>
            <a:r>
              <a:rPr lang="vi-VN" sz="2800" b="1" dirty="0">
                <a:latin typeface="+mj-lt"/>
              </a:rPr>
              <a:t>A. Nấm </a:t>
            </a:r>
            <a:r>
              <a:rPr lang="vi-VN" sz="2800" b="1" dirty="0" smtClean="0">
                <a:latin typeface="+mj-lt"/>
              </a:rPr>
              <a:t>rơm</a:t>
            </a:r>
            <a:r>
              <a:rPr lang="en-US" sz="2800" b="1" dirty="0" smtClean="0">
                <a:latin typeface="+mj-lt"/>
              </a:rPr>
              <a:t>.                          </a:t>
            </a:r>
            <a:r>
              <a:rPr lang="vi-VN" sz="2800" b="1" dirty="0" smtClean="0">
                <a:latin typeface="+mj-lt"/>
              </a:rPr>
              <a:t>B</a:t>
            </a:r>
            <a:r>
              <a:rPr lang="vi-VN" sz="2800" b="1" dirty="0">
                <a:latin typeface="+mj-lt"/>
              </a:rPr>
              <a:t>. </a:t>
            </a:r>
            <a:r>
              <a:rPr lang="vi-VN" sz="2800" b="1" dirty="0" smtClean="0">
                <a:latin typeface="+mj-lt"/>
              </a:rPr>
              <a:t>Nấm men</a:t>
            </a:r>
            <a:r>
              <a:rPr lang="en-US" sz="2800" b="1" dirty="0" smtClean="0">
                <a:latin typeface="+mj-lt"/>
              </a:rPr>
              <a:t>.</a:t>
            </a:r>
            <a:endParaRPr lang="vi-VN" sz="2800" b="1" dirty="0">
              <a:latin typeface="+mj-lt"/>
            </a:endParaRPr>
          </a:p>
          <a:p>
            <a:pPr marL="0" indent="0" algn="just">
              <a:buNone/>
            </a:pPr>
            <a:r>
              <a:rPr lang="vi-VN" sz="2800" b="1" dirty="0">
                <a:latin typeface="+mj-lt"/>
              </a:rPr>
              <a:t>C. Nấm bụng </a:t>
            </a:r>
            <a:r>
              <a:rPr lang="vi-VN" sz="2800" b="1" dirty="0" smtClean="0">
                <a:latin typeface="+mj-lt"/>
              </a:rPr>
              <a:t>dê</a:t>
            </a:r>
            <a:r>
              <a:rPr lang="en-US" sz="2800" b="1" dirty="0" smtClean="0">
                <a:latin typeface="+mj-lt"/>
              </a:rPr>
              <a:t>.                    </a:t>
            </a:r>
            <a:r>
              <a:rPr lang="vi-VN" sz="2800" b="1" dirty="0" smtClean="0">
                <a:latin typeface="+mj-lt"/>
              </a:rPr>
              <a:t>D</a:t>
            </a:r>
            <a:r>
              <a:rPr lang="vi-VN" sz="2800" b="1" dirty="0">
                <a:latin typeface="+mj-lt"/>
              </a:rPr>
              <a:t>. Nấm mộc </a:t>
            </a:r>
            <a:r>
              <a:rPr lang="vi-VN" sz="2800" b="1" dirty="0" smtClean="0">
                <a:latin typeface="+mj-lt"/>
              </a:rPr>
              <a:t>nhĩ</a:t>
            </a:r>
            <a:r>
              <a:rPr lang="en-US" sz="2800" b="1" dirty="0" smtClean="0">
                <a:latin typeface="+mj-lt"/>
              </a:rPr>
              <a:t>.</a:t>
            </a:r>
            <a:endParaRPr lang="vi-VN" sz="2800" b="1" dirty="0">
              <a:latin typeface="+mj-lt"/>
            </a:endParaRPr>
          </a:p>
          <a:p>
            <a:pPr marL="0" indent="0" algn="just">
              <a:buNone/>
            </a:pPr>
            <a:r>
              <a:rPr lang="vi-VN" sz="2800" b="1" dirty="0" smtClean="0">
                <a:latin typeface="+mj-lt"/>
              </a:rPr>
              <a:t>Câu </a:t>
            </a:r>
            <a:r>
              <a:rPr lang="en-US" sz="2800" b="1" dirty="0" smtClean="0">
                <a:latin typeface="+mj-lt"/>
              </a:rPr>
              <a:t>2</a:t>
            </a:r>
            <a:r>
              <a:rPr lang="vi-VN" sz="2800" b="1" dirty="0" smtClean="0">
                <a:latin typeface="+mj-lt"/>
              </a:rPr>
              <a:t>:</a:t>
            </a:r>
            <a:r>
              <a:rPr lang="vi-VN" sz="2800" b="1" dirty="0">
                <a:latin typeface="+mj-lt"/>
              </a:rPr>
              <a:t> Loại nấm nào dưới đây không phải đại diện của nấm đảm?</a:t>
            </a:r>
          </a:p>
          <a:p>
            <a:pPr marL="0" indent="0" algn="just">
              <a:buNone/>
            </a:pPr>
            <a:r>
              <a:rPr lang="vi-VN" sz="2800" b="1" dirty="0">
                <a:latin typeface="+mj-lt"/>
              </a:rPr>
              <a:t>A. Nấm </a:t>
            </a:r>
            <a:r>
              <a:rPr lang="vi-VN" sz="2800" b="1" dirty="0" smtClean="0">
                <a:latin typeface="+mj-lt"/>
              </a:rPr>
              <a:t>hương</a:t>
            </a:r>
            <a:r>
              <a:rPr lang="en-US" sz="2800" b="1" dirty="0" smtClean="0">
                <a:latin typeface="+mj-lt"/>
              </a:rPr>
              <a:t>.                        </a:t>
            </a:r>
            <a:r>
              <a:rPr lang="vi-VN" sz="2800" b="1" dirty="0" smtClean="0">
                <a:latin typeface="+mj-lt"/>
              </a:rPr>
              <a:t>B</a:t>
            </a:r>
            <a:r>
              <a:rPr lang="vi-VN" sz="2800" b="1" dirty="0">
                <a:latin typeface="+mj-lt"/>
              </a:rPr>
              <a:t>. Nấm độc </a:t>
            </a:r>
            <a:r>
              <a:rPr lang="vi-VN" sz="2800" b="1" dirty="0" smtClean="0">
                <a:latin typeface="+mj-lt"/>
              </a:rPr>
              <a:t>đỏ</a:t>
            </a:r>
            <a:r>
              <a:rPr lang="en-US" sz="2800" b="1" dirty="0" smtClean="0">
                <a:latin typeface="+mj-lt"/>
              </a:rPr>
              <a:t>.</a:t>
            </a:r>
            <a:endParaRPr lang="vi-VN" sz="2800" b="1" dirty="0">
              <a:latin typeface="+mj-lt"/>
            </a:endParaRPr>
          </a:p>
          <a:p>
            <a:pPr marL="0" indent="0" algn="just">
              <a:buNone/>
            </a:pPr>
            <a:r>
              <a:rPr lang="vi-VN" sz="2800" b="1" dirty="0">
                <a:latin typeface="+mj-lt"/>
              </a:rPr>
              <a:t>C. Nấm </a:t>
            </a:r>
            <a:r>
              <a:rPr lang="vi-VN" sz="2800" b="1" dirty="0" smtClean="0">
                <a:latin typeface="+mj-lt"/>
              </a:rPr>
              <a:t>cốc</a:t>
            </a:r>
            <a:r>
              <a:rPr lang="en-US" sz="2800" b="1" dirty="0" smtClean="0">
                <a:latin typeface="+mj-lt"/>
              </a:rPr>
              <a:t>.                              </a:t>
            </a:r>
            <a:r>
              <a:rPr lang="vi-VN" sz="2800" b="1" dirty="0" smtClean="0">
                <a:latin typeface="+mj-lt"/>
              </a:rPr>
              <a:t>D</a:t>
            </a:r>
            <a:r>
              <a:rPr lang="vi-VN" sz="2800" b="1" dirty="0">
                <a:latin typeface="+mj-lt"/>
              </a:rPr>
              <a:t>. Nấm </a:t>
            </a:r>
            <a:r>
              <a:rPr lang="vi-VN" sz="2800" b="1" dirty="0" smtClean="0">
                <a:latin typeface="+mj-lt"/>
              </a:rPr>
              <a:t>sò</a:t>
            </a:r>
            <a:r>
              <a:rPr lang="en-US" sz="2800" b="1" dirty="0" smtClean="0">
                <a:latin typeface="+mj-lt"/>
              </a:rPr>
              <a:t>.</a:t>
            </a:r>
          </a:p>
          <a:p>
            <a:pPr marL="0" indent="0" algn="just">
              <a:buNone/>
            </a:pPr>
            <a:r>
              <a:rPr lang="vi-VN" sz="2800" b="1" dirty="0" smtClean="0">
                <a:latin typeface="+mj-lt"/>
              </a:rPr>
              <a:t>Câu </a:t>
            </a:r>
            <a:r>
              <a:rPr lang="en-US" sz="2800" b="1" dirty="0" smtClean="0">
                <a:latin typeface="+mj-lt"/>
              </a:rPr>
              <a:t>3</a:t>
            </a:r>
            <a:r>
              <a:rPr lang="vi-VN" sz="2800" b="1" dirty="0" smtClean="0">
                <a:latin typeface="+mj-lt"/>
              </a:rPr>
              <a:t>:</a:t>
            </a:r>
            <a:r>
              <a:rPr lang="vi-VN" sz="2800" b="1" dirty="0">
                <a:latin typeface="+mj-lt"/>
              </a:rPr>
              <a:t> </a:t>
            </a:r>
            <a:r>
              <a:rPr lang="vi-VN" sz="2800" b="1" dirty="0" smtClean="0">
                <a:latin typeface="+mj-lt"/>
              </a:rPr>
              <a:t>Loại </a:t>
            </a:r>
            <a:r>
              <a:rPr lang="vi-VN" sz="2800" b="1" dirty="0">
                <a:latin typeface="+mj-lt"/>
              </a:rPr>
              <a:t>nấm nào dưới đây không phải đại diện của nấm túi?</a:t>
            </a:r>
          </a:p>
          <a:p>
            <a:pPr marL="0" indent="0" algn="just">
              <a:buNone/>
            </a:pPr>
            <a:r>
              <a:rPr lang="vi-VN" sz="2800" b="1" dirty="0" smtClean="0">
                <a:latin typeface="+mj-lt"/>
              </a:rPr>
              <a:t>A. Nấm m</a:t>
            </a:r>
            <a:r>
              <a:rPr lang="en-US" sz="2800" b="1" dirty="0" err="1" smtClean="0">
                <a:latin typeface="+mj-lt"/>
              </a:rPr>
              <a:t>ốc</a:t>
            </a:r>
            <a:r>
              <a:rPr lang="en-US" sz="2800" b="1" dirty="0" smtClean="0">
                <a:latin typeface="+mj-lt"/>
              </a:rPr>
              <a:t>.                             </a:t>
            </a:r>
            <a:r>
              <a:rPr lang="vi-VN" sz="2800" b="1" dirty="0" smtClean="0">
                <a:latin typeface="+mj-lt"/>
              </a:rPr>
              <a:t>B</a:t>
            </a:r>
            <a:r>
              <a:rPr lang="vi-VN" sz="2800" b="1" dirty="0">
                <a:latin typeface="+mj-lt"/>
              </a:rPr>
              <a:t>. Đông trùng hạ thảo</a:t>
            </a:r>
          </a:p>
          <a:p>
            <a:pPr marL="0" indent="0" algn="just">
              <a:buNone/>
            </a:pPr>
            <a:r>
              <a:rPr lang="vi-VN" sz="2800" b="1" dirty="0">
                <a:latin typeface="+mj-lt"/>
              </a:rPr>
              <a:t>C. Nấm bụng </a:t>
            </a:r>
            <a:r>
              <a:rPr lang="vi-VN" sz="2800" b="1" dirty="0" smtClean="0">
                <a:latin typeface="+mj-lt"/>
              </a:rPr>
              <a:t>dê</a:t>
            </a:r>
            <a:r>
              <a:rPr lang="en-US" sz="2800" b="1" dirty="0" smtClean="0">
                <a:latin typeface="+mj-lt"/>
              </a:rPr>
              <a:t>.                      </a:t>
            </a:r>
            <a:r>
              <a:rPr lang="vi-VN" sz="2800" b="1" dirty="0" smtClean="0">
                <a:latin typeface="+mj-lt"/>
              </a:rPr>
              <a:t>D</a:t>
            </a:r>
            <a:r>
              <a:rPr lang="vi-VN" sz="2800" b="1" dirty="0">
                <a:latin typeface="+mj-lt"/>
              </a:rPr>
              <a:t>. Nấm </a:t>
            </a:r>
            <a:r>
              <a:rPr lang="en-US" sz="2800" b="1" dirty="0" err="1" smtClean="0">
                <a:latin typeface="+mj-lt"/>
              </a:rPr>
              <a:t>mộc</a:t>
            </a:r>
            <a:r>
              <a:rPr lang="en-US" sz="2800" b="1" dirty="0" smtClean="0">
                <a:latin typeface="+mj-lt"/>
              </a:rPr>
              <a:t> </a:t>
            </a:r>
            <a:r>
              <a:rPr lang="en-US" sz="2800" b="1" dirty="0" err="1" smtClean="0">
                <a:latin typeface="+mj-lt"/>
              </a:rPr>
              <a:t>nhĩ</a:t>
            </a:r>
            <a:r>
              <a:rPr lang="en-US" sz="2800" b="1" dirty="0" smtClean="0">
                <a:latin typeface="+mj-lt"/>
              </a:rPr>
              <a:t>.</a:t>
            </a:r>
            <a:endParaRPr lang="vi-VN" sz="2800" b="1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846698" y="685800"/>
            <a:ext cx="22685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+mj-lt"/>
              </a:rPr>
              <a:t>B. Nấm </a:t>
            </a: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men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7200" y="6705600"/>
            <a:ext cx="20457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+mj-lt"/>
              </a:rPr>
              <a:t>C. Nấm cốc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.</a:t>
            </a:r>
            <a:endParaRPr lang="en-US" sz="2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76800" y="6703381"/>
            <a:ext cx="27382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+mj-lt"/>
              </a:rPr>
              <a:t>D. Nấm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mộc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</a:rPr>
              <a:t>nhĩ</a:t>
            </a:r>
            <a:r>
              <a:rPr lang="en-US" sz="2800" b="1" dirty="0">
                <a:solidFill>
                  <a:srgbClr val="FF0000"/>
                </a:solidFill>
                <a:latin typeface="+mj-lt"/>
              </a:rPr>
              <a:t>.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6531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104 0.01737 L -0.57104 0.017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31157 L -0.0013 -0.561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08 -0.08889 L -0.00608 -0.338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1447800"/>
            <a:ext cx="8763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/>
              <a:t>Về</a:t>
            </a:r>
            <a:r>
              <a:rPr lang="en-US" sz="2800" dirty="0" smtClean="0"/>
              <a:t> </a:t>
            </a: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duy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762000"/>
            <a:ext cx="8858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Thực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quan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sát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sự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nấm</a:t>
            </a:r>
            <a:r>
              <a:rPr lang="en-US" sz="4000" dirty="0" smtClean="0">
                <a:solidFill>
                  <a:srgbClr val="0070C0"/>
                </a:solidFill>
              </a:rPr>
              <a:t>.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13" y="1828800"/>
            <a:ext cx="5719374" cy="45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98213"/>
            <a:ext cx="8763000" cy="506157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902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685800"/>
            <a:ext cx="8451578" cy="552203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049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57200"/>
            <a:ext cx="8382000" cy="577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0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80520"/>
            <a:ext cx="7772400" cy="560614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5576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33400"/>
            <a:ext cx="7924800" cy="58843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05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395" y="457200"/>
            <a:ext cx="7960009" cy="55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2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714</TotalTime>
  <Words>1029</Words>
  <Application>Microsoft Office PowerPoint</Application>
  <PresentationFormat>Custom</PresentationFormat>
  <Paragraphs>142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Hao-PC</dc:creator>
  <cp:lastModifiedBy>KHC</cp:lastModifiedBy>
  <cp:revision>41</cp:revision>
  <dcterms:created xsi:type="dcterms:W3CDTF">2021-05-03T08:20:30Z</dcterms:created>
  <dcterms:modified xsi:type="dcterms:W3CDTF">2025-05-19T23:24:22Z</dcterms:modified>
</cp:coreProperties>
</file>