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76" r:id="rId2"/>
    <p:sldId id="277" r:id="rId3"/>
    <p:sldId id="278" r:id="rId4"/>
    <p:sldId id="257" r:id="rId5"/>
    <p:sldId id="328" r:id="rId6"/>
    <p:sldId id="270" r:id="rId7"/>
    <p:sldId id="329" r:id="rId8"/>
    <p:sldId id="331" r:id="rId9"/>
    <p:sldId id="314" r:id="rId10"/>
    <p:sldId id="288" r:id="rId11"/>
    <p:sldId id="289" r:id="rId12"/>
    <p:sldId id="330" r:id="rId13"/>
    <p:sldId id="317" r:id="rId14"/>
    <p:sldId id="332" r:id="rId15"/>
    <p:sldId id="333" r:id="rId16"/>
    <p:sldId id="296" r:id="rId17"/>
    <p:sldId id="320" r:id="rId18"/>
    <p:sldId id="325" r:id="rId19"/>
    <p:sldId id="264" r:id="rId20"/>
    <p:sldId id="326" r:id="rId21"/>
    <p:sldId id="327" r:id="rId22"/>
    <p:sldId id="26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5EF"/>
    <a:srgbClr val="E6F3FC"/>
    <a:srgbClr val="9BE254"/>
    <a:srgbClr val="C5EEA0"/>
    <a:srgbClr val="A7F12F"/>
    <a:srgbClr val="B0F456"/>
    <a:srgbClr val="B4DC84"/>
    <a:srgbClr val="9FD6D9"/>
    <a:srgbClr val="F5BE30"/>
    <a:srgbClr val="CA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79" d="100"/>
          <a:sy n="79" d="100"/>
        </p:scale>
        <p:origin x="902" y="106"/>
      </p:cViewPr>
      <p:guideLst>
        <p:guide orient="horz" pos="2115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3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2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5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4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67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0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3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85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55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81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3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7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0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1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56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9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0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8">
            <a:extLst>
              <a:ext uri="{FF2B5EF4-FFF2-40B4-BE49-F238E27FC236}">
                <a16:creationId xmlns:a16="http://schemas.microsoft.com/office/drawing/2014/main" id="{6DDA78CA-33F6-4A0E-8A2F-054291374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4B35240B-AA60-4FAE-A96C-2203A19E0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3" r:id="rId17"/>
    <p:sldLayoutId id="2147483695" r:id="rId18"/>
    <p:sldLayoutId id="2147483661" r:id="rId19"/>
    <p:sldLayoutId id="2147483666" r:id="rId20"/>
    <p:sldLayoutId id="2147483664" r:id="rId21"/>
    <p:sldLayoutId id="2147483663" r:id="rId22"/>
    <p:sldLayoutId id="2147483660" r:id="rId23"/>
    <p:sldLayoutId id="2147483657" r:id="rId24"/>
    <p:sldLayoutId id="2147483672" r:id="rId25"/>
    <p:sldLayoutId id="2147483671" r:id="rId26"/>
    <p:sldLayoutId id="214748367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603" y="1917441"/>
            <a:ext cx="622226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4583" y="1789502"/>
            <a:ext cx="945277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II. </a:t>
            </a:r>
            <a:r>
              <a:rPr lang="en-US" sz="4000" b="1" dirty="0">
                <a:solidFill>
                  <a:srgbClr val="002060"/>
                </a:solidFill>
              </a:rPr>
              <a:t>XÁC SUẤT CỦA BIẾN CỐ TRONG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TRÒ CHƠI RÚT THẺ TỪ TRONG HỘP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73" y="673828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9" y="1307083"/>
            <a:ext cx="1172427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12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1,2, 3,…, 12;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B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ra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ra.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“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ra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3”.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B.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CA0F30-24A1-2D44-D8D2-98328E0131E0}"/>
                  </a:ext>
                </a:extLst>
              </p:cNvPr>
              <p:cNvSpPr txBox="1"/>
              <p:nvPr/>
            </p:nvSpPr>
            <p:spPr>
              <a:xfrm>
                <a:off x="133565" y="559658"/>
                <a:ext cx="6102848" cy="4276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04850" algn="l"/>
                  </a:tabLst>
                </a:pPr>
                <a:r>
                  <a:rPr lang="nl-NL" sz="2500" b="1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HĐ2:</a:t>
                </a:r>
                <a:r>
                  <a:rPr lang="vi-VN" sz="2500" b="1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Giải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04850" algn="l"/>
                  </a:tabLst>
                </a:pPr>
                <a:r>
                  <a:rPr lang="nl-NL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thẻ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= {1; 2; 3; ...; 12}.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04850" algn="l"/>
                  </a:tabLst>
                </a:pPr>
                <a:r>
                  <a:rPr lang="nl-NL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3, 6, 9, 12.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04850" algn="l"/>
                  </a:tabLs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5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5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CA0F30-24A1-2D44-D8D2-98328E013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5" y="559658"/>
                <a:ext cx="6102848" cy="4276684"/>
              </a:xfrm>
              <a:prstGeom prst="rect">
                <a:avLst/>
              </a:prstGeom>
              <a:blipFill>
                <a:blip r:embed="rId2"/>
                <a:stretch>
                  <a:fillRect l="-1698" t="-1284" b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643B62F-767C-FB8B-E68B-938F51F8F283}"/>
              </a:ext>
            </a:extLst>
          </p:cNvPr>
          <p:cNvSpPr/>
          <p:nvPr/>
        </p:nvSpPr>
        <p:spPr>
          <a:xfrm>
            <a:off x="5952162" y="1469205"/>
            <a:ext cx="6407649" cy="2137025"/>
          </a:xfrm>
          <a:prstGeom prst="wedgeEllipseCallout">
            <a:avLst>
              <a:gd name="adj1" fmla="val 36704"/>
              <a:gd name="adj2" fmla="val 955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một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biến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rút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thẻ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hộp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78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8D9A88-17D4-660A-B127-9F761B9DFBF2}"/>
              </a:ext>
            </a:extLst>
          </p:cNvPr>
          <p:cNvSpPr txBox="1"/>
          <p:nvPr/>
        </p:nvSpPr>
        <p:spPr>
          <a:xfrm>
            <a:off x="195209" y="1140431"/>
            <a:ext cx="12154328" cy="2274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500" b="1" i="1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 </a:t>
            </a:r>
            <a:endParaRPr lang="en-US" sz="25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25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5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5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32B91-5CB6-1192-58F8-60A6CC18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75"/>
            <a:ext cx="12192000" cy="2778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B27F1E-ACE1-F33F-68D7-0C6A6950C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10" y="2845942"/>
            <a:ext cx="12313828" cy="402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ACF262-6A7C-B705-B394-0BA6E402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437"/>
            <a:ext cx="4109663" cy="3891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3B8AB6-13E7-8DD4-D2F3-CD1D2EE23820}"/>
                  </a:ext>
                </a:extLst>
              </p:cNvPr>
              <p:cNvSpPr txBox="1"/>
              <p:nvPr/>
            </p:nvSpPr>
            <p:spPr>
              <a:xfrm>
                <a:off x="4335694" y="557651"/>
                <a:ext cx="7856306" cy="4621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5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thẻ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:r>
                  <a:rPr lang="en-US" sz="2500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{1, 2, 3, …, 11, 12}.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500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12.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tám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thẻ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3”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1, 2, 4, 5, 7, 8, 10, 11.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nl-NL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25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3B8AB6-13E7-8DD4-D2F3-CD1D2EE23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94" y="557651"/>
                <a:ext cx="7856306" cy="4621265"/>
              </a:xfrm>
              <a:prstGeom prst="rect">
                <a:avLst/>
              </a:prstGeom>
              <a:blipFill>
                <a:blip r:embed="rId3"/>
                <a:stretch>
                  <a:fillRect l="-1241" t="-1054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8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04301" y="2632896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LUYỆN TẬP</a:t>
            </a:r>
            <a:endParaRPr lang="vi-VN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7A304-8AEE-451A-B433-31CA69D89EDA}"/>
              </a:ext>
            </a:extLst>
          </p:cNvPr>
          <p:cNvSpPr txBox="1"/>
          <p:nvPr/>
        </p:nvSpPr>
        <p:spPr>
          <a:xfrm>
            <a:off x="1254672" y="593820"/>
            <a:ext cx="999423" cy="461665"/>
          </a:xfrm>
          <a:custGeom>
            <a:avLst/>
            <a:gdLst>
              <a:gd name="connsiteX0" fmla="*/ 0 w 999423"/>
              <a:gd name="connsiteY0" fmla="*/ 0 h 461665"/>
              <a:gd name="connsiteX1" fmla="*/ 999423 w 999423"/>
              <a:gd name="connsiteY1" fmla="*/ 0 h 461665"/>
              <a:gd name="connsiteX2" fmla="*/ 999423 w 999423"/>
              <a:gd name="connsiteY2" fmla="*/ 461665 h 461665"/>
              <a:gd name="connsiteX3" fmla="*/ 0 w 999423"/>
              <a:gd name="connsiteY3" fmla="*/ 461665 h 461665"/>
              <a:gd name="connsiteX4" fmla="*/ 0 w 9994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23" h="461665" extrusionOk="0">
                <a:moveTo>
                  <a:pt x="0" y="0"/>
                </a:moveTo>
                <a:cubicBezTo>
                  <a:pt x="345332" y="-61794"/>
                  <a:pt x="750463" y="21243"/>
                  <a:pt x="999423" y="0"/>
                </a:cubicBezTo>
                <a:cubicBezTo>
                  <a:pt x="1020553" y="118077"/>
                  <a:pt x="960671" y="289641"/>
                  <a:pt x="999423" y="461665"/>
                </a:cubicBezTo>
                <a:cubicBezTo>
                  <a:pt x="887033" y="483543"/>
                  <a:pt x="485364" y="545384"/>
                  <a:pt x="0" y="461665"/>
                </a:cubicBezTo>
                <a:cubicBezTo>
                  <a:pt x="-30330" y="380118"/>
                  <a:pt x="-8247" y="8833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307928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5993-70A9-4766-8C0E-F790ADFC5C29}"/>
              </a:ext>
            </a:extLst>
          </p:cNvPr>
          <p:cNvSpPr txBox="1"/>
          <p:nvPr/>
        </p:nvSpPr>
        <p:spPr>
          <a:xfrm>
            <a:off x="2254095" y="278958"/>
            <a:ext cx="8298224" cy="1553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/>
              <a:t>Tính xác suất của mỗi biến cố sau:</a:t>
            </a:r>
          </a:p>
          <a:p>
            <a:pPr>
              <a:lnSpc>
                <a:spcPct val="150000"/>
              </a:lnSpc>
            </a:pPr>
            <a:r>
              <a:rPr lang="vi-VN" sz="2200" dirty="0"/>
              <a:t>a) Mặt xuất hiện của xúc xắc có số chấm là số nguyên tố.</a:t>
            </a:r>
          </a:p>
          <a:p>
            <a:pPr>
              <a:lnSpc>
                <a:spcPct val="150000"/>
              </a:lnSpc>
            </a:pPr>
            <a:r>
              <a:rPr lang="vi-VN" sz="2200" dirty="0"/>
              <a:t>b) Mặt xuất hiện của xúc xắc có số chấm là số chia 4 dư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19295-48A6-4AE6-B47F-560CA516EF98}"/>
                  </a:ext>
                </a:extLst>
              </p:cNvPr>
              <p:cNvSpPr txBox="1"/>
              <p:nvPr/>
            </p:nvSpPr>
            <p:spPr>
              <a:xfrm>
                <a:off x="0" y="2146874"/>
                <a:ext cx="12192000" cy="44321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xúc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xắc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 = {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}.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6.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xúc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xắc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xúc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xắc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4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1”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19295-48A6-4AE6-B47F-560CA516E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46874"/>
                <a:ext cx="12192000" cy="4432168"/>
              </a:xfrm>
              <a:prstGeom prst="rect">
                <a:avLst/>
              </a:prstGeom>
              <a:blipFill>
                <a:blip r:embed="rId2"/>
                <a:stretch>
                  <a:fillRect l="-65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AA1250-36FF-47A4-86B8-A10DA4737C4F}"/>
              </a:ext>
            </a:extLst>
          </p:cNvPr>
          <p:cNvSpPr txBox="1"/>
          <p:nvPr/>
        </p:nvSpPr>
        <p:spPr>
          <a:xfrm>
            <a:off x="56561" y="1443268"/>
            <a:ext cx="1432899" cy="54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u="sng" dirty="0">
                <a:solidFill>
                  <a:srgbClr val="FF0000"/>
                </a:solidFill>
              </a:rPr>
              <a:t>Giải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805993-70A9-4766-8C0E-F790ADFC5C29}"/>
              </a:ext>
            </a:extLst>
          </p:cNvPr>
          <p:cNvSpPr txBox="1"/>
          <p:nvPr/>
        </p:nvSpPr>
        <p:spPr>
          <a:xfrm>
            <a:off x="794084" y="2107741"/>
            <a:ext cx="10291011" cy="1865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* </a:t>
            </a:r>
            <a:r>
              <a:rPr lang="en-US" sz="2400" b="1" i="1" u="sng" dirty="0" err="1"/>
              <a:t>Lưu</a:t>
            </a:r>
            <a:r>
              <a:rPr lang="en-US" sz="2400" b="1" i="1" u="sng" dirty="0"/>
              <a:t> ý</a:t>
            </a:r>
            <a:r>
              <a:rPr lang="en-US" sz="2400" b="1" i="1" dirty="0"/>
              <a:t> :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ra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ra.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A8F168B4-9345-45E5-B04D-79351F8E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413324" y="4986751"/>
            <a:ext cx="3135956" cy="2154089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1CC261E1-DB2B-47F0-948C-7A56BC36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29" y="5442396"/>
            <a:ext cx="156680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656028" y="970962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biến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cố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ngẫu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nhiên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chơi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đơn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giản</a:t>
            </a:r>
            <a:endParaRPr lang="en-US" sz="4400" b="1" cap="all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30000"/>
              </a:lnSpc>
            </a:pP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(2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19207-6618-45ED-ABC7-20FD9AA80210}"/>
              </a:ext>
            </a:extLst>
          </p:cNvPr>
          <p:cNvSpPr txBox="1"/>
          <p:nvPr/>
        </p:nvSpPr>
        <p:spPr>
          <a:xfrm>
            <a:off x="360947" y="793519"/>
            <a:ext cx="999423" cy="461665"/>
          </a:xfrm>
          <a:custGeom>
            <a:avLst/>
            <a:gdLst>
              <a:gd name="connsiteX0" fmla="*/ 0 w 999423"/>
              <a:gd name="connsiteY0" fmla="*/ 0 h 461665"/>
              <a:gd name="connsiteX1" fmla="*/ 999423 w 999423"/>
              <a:gd name="connsiteY1" fmla="*/ 0 h 461665"/>
              <a:gd name="connsiteX2" fmla="*/ 999423 w 999423"/>
              <a:gd name="connsiteY2" fmla="*/ 461665 h 461665"/>
              <a:gd name="connsiteX3" fmla="*/ 0 w 999423"/>
              <a:gd name="connsiteY3" fmla="*/ 461665 h 461665"/>
              <a:gd name="connsiteX4" fmla="*/ 0 w 9994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23" h="461665" extrusionOk="0">
                <a:moveTo>
                  <a:pt x="0" y="0"/>
                </a:moveTo>
                <a:cubicBezTo>
                  <a:pt x="345332" y="-61794"/>
                  <a:pt x="750463" y="21243"/>
                  <a:pt x="999423" y="0"/>
                </a:cubicBezTo>
                <a:cubicBezTo>
                  <a:pt x="1020553" y="118077"/>
                  <a:pt x="960671" y="289641"/>
                  <a:pt x="999423" y="461665"/>
                </a:cubicBezTo>
                <a:cubicBezTo>
                  <a:pt x="887033" y="483543"/>
                  <a:pt x="485364" y="545384"/>
                  <a:pt x="0" y="461665"/>
                </a:cubicBezTo>
                <a:cubicBezTo>
                  <a:pt x="-30330" y="380118"/>
                  <a:pt x="-8247" y="8833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307928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2E7EE-C1EC-474D-9DF0-7AFB9183673D}"/>
              </a:ext>
            </a:extLst>
          </p:cNvPr>
          <p:cNvSpPr txBox="1"/>
          <p:nvPr/>
        </p:nvSpPr>
        <p:spPr>
          <a:xfrm>
            <a:off x="435591" y="1951023"/>
            <a:ext cx="11093116" cy="3347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Tổ I của lớp 7D có 5 học sinh nữ là: Ánh, Châu, Hương, Hoa, Ngân và 5 học sinh nam là: Bình. Dũng. Hùng, Huy, Việt. Chọn ra ngẫu nhiên một học sinh trong Tổ I của lớp 7Đ. Tìm số phần tử của tập hợp E gồm các kết quả có thể xảy ra đối với học sinh được chọn ra. Sau đó, hãy tính xác suất của mỗi biến cố sau: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a) “Học sinh được chọn ra là học sinh nữ";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b) “Học sinh được chọn ra là học sinh nam"</a:t>
            </a:r>
          </a:p>
        </p:txBody>
      </p:sp>
    </p:spTree>
    <p:extLst>
      <p:ext uri="{BB962C8B-B14F-4D97-AF65-F5344CB8AC3E}">
        <p14:creationId xmlns:p14="http://schemas.microsoft.com/office/powerpoint/2010/main" val="26389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70D3C0-968C-4754-8D14-AD0BE2DBC86D}"/>
                  </a:ext>
                </a:extLst>
              </p:cNvPr>
              <p:cNvSpPr txBox="1"/>
              <p:nvPr/>
            </p:nvSpPr>
            <p:spPr>
              <a:xfrm>
                <a:off x="0" y="1018846"/>
                <a:ext cx="12315181" cy="50676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 = {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Ánh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Châu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Hương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Dũng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Hùng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 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Ánh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Châu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Hương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Dũng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Hùng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70D3C0-968C-4754-8D14-AD0BE2DB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8846"/>
                <a:ext cx="12315181" cy="5067606"/>
              </a:xfrm>
              <a:prstGeom prst="rect">
                <a:avLst/>
              </a:prstGeom>
              <a:blipFill>
                <a:blip r:embed="rId2"/>
                <a:stretch>
                  <a:fillRect l="-644" r="-545" b="-120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0A3338-0F45-489A-BB35-E664F56B7E4E}"/>
              </a:ext>
            </a:extLst>
          </p:cNvPr>
          <p:cNvSpPr txBox="1"/>
          <p:nvPr/>
        </p:nvSpPr>
        <p:spPr>
          <a:xfrm>
            <a:off x="268705" y="354383"/>
            <a:ext cx="143289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8592" y="1841122"/>
            <a:ext cx="9304885" cy="151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I. </a:t>
            </a:r>
            <a:r>
              <a:rPr lang="en-US" sz="4000" b="1" dirty="0">
                <a:solidFill>
                  <a:srgbClr val="002060"/>
                </a:solidFill>
              </a:rPr>
              <a:t>XÁC SUẤT CỦA BIẾN CỐ TRONG TRÒ CHƠI GIEO XÚC XẮC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2165" y="1370821"/>
            <a:ext cx="493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Gieo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ngẫu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endParaRPr lang="vi-VN"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C0CDB-F363-43C9-84E6-11277CFA3BE8}"/>
              </a:ext>
            </a:extLst>
          </p:cNvPr>
          <p:cNvSpPr txBox="1"/>
          <p:nvPr/>
        </p:nvSpPr>
        <p:spPr>
          <a:xfrm>
            <a:off x="642161" y="2107247"/>
            <a:ext cx="113331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>
                <a:latin typeface="+mj-lt"/>
              </a:rPr>
              <a:t>gồm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xảy</a:t>
            </a:r>
            <a:r>
              <a:rPr lang="en-US" sz="2400" dirty="0">
                <a:latin typeface="+mj-lt"/>
              </a:rPr>
              <a:t> ra </a:t>
            </a:r>
            <a:r>
              <a:rPr lang="en-US" sz="2400" dirty="0" err="1">
                <a:latin typeface="+mj-lt"/>
              </a:rPr>
              <a:t>đối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A4F2D-9703-4FA9-BCA3-ABC793518C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157" y="1346984"/>
            <a:ext cx="1056277" cy="5611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4D800D-0D30-47F1-AA73-6660D9B51D2F}"/>
              </a:ext>
            </a:extLst>
          </p:cNvPr>
          <p:cNvSpPr txBox="1"/>
          <p:nvPr/>
        </p:nvSpPr>
        <p:spPr>
          <a:xfrm>
            <a:off x="556370" y="2781163"/>
            <a:ext cx="1133313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Xét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chấm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chẵn</a:t>
            </a:r>
            <a:r>
              <a:rPr lang="en-US" sz="2400" dirty="0">
                <a:latin typeface="+mj-lt"/>
              </a:rPr>
              <a:t>”. </a:t>
            </a:r>
            <a:r>
              <a:rPr lang="en-US" sz="2400" dirty="0" err="1">
                <a:latin typeface="+mj-lt"/>
              </a:rPr>
              <a:t>Nêu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thuận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đó</a:t>
            </a:r>
            <a:r>
              <a:rPr lang="en-US" sz="24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Tìm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thuận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 A.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E49A9F-7660-CF78-7901-84558967FFFE}"/>
                  </a:ext>
                </a:extLst>
              </p:cNvPr>
              <p:cNvSpPr txBox="1"/>
              <p:nvPr/>
            </p:nvSpPr>
            <p:spPr>
              <a:xfrm>
                <a:off x="0" y="883578"/>
                <a:ext cx="12305015" cy="3145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04850" algn="l"/>
                  </a:tabLst>
                </a:pPr>
                <a:r>
                  <a:rPr lang="nl-NL" sz="2500" b="1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HĐ1:</a:t>
                </a:r>
                <a:r>
                  <a:rPr lang="vi-VN" sz="2500" b="1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Giải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lphaLcParenR"/>
                  <a:tabLst>
                    <a:tab pos="704850" algn="l"/>
                  </a:tabLst>
                </a:pP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xúc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xắc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2500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04850" algn="l"/>
                  </a:tabLs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= {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}.</a:t>
                </a:r>
                <a:r>
                  <a:rPr lang="en-US" sz="2500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04850" algn="l"/>
                  </a:tabLst>
                </a:pPr>
                <a:r>
                  <a:rPr lang="nl-NL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04850" algn="l"/>
                  </a:tabLs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5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5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E49A9F-7660-CF78-7901-84558967F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83578"/>
                <a:ext cx="12305015" cy="3145669"/>
              </a:xfrm>
              <a:prstGeom prst="rect">
                <a:avLst/>
              </a:prstGeom>
              <a:blipFill>
                <a:blip r:embed="rId2"/>
                <a:stretch>
                  <a:fillRect l="-792" t="-1744" r="-1436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13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4876" y="464624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i="1" dirty="0">
                <a:solidFill>
                  <a:srgbClr val="FF0000"/>
                </a:solidFill>
              </a:rPr>
              <a:t>Kết luận: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876" y="1477504"/>
            <a:ext cx="1044920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thuận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078CB7-744F-A267-6D02-D93F6C366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96" y="0"/>
            <a:ext cx="6132513" cy="2898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01E911-4938-4E40-76CE-F3B1AFBD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5" y="3010328"/>
            <a:ext cx="11996790" cy="37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4505CF-DA6E-57E0-A5EF-F0C899427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786"/>
            <a:ext cx="5292710" cy="3357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9D0D51-13B7-53EB-B48C-BC5AC6DEEB60}"/>
                  </a:ext>
                </a:extLst>
              </p:cNvPr>
              <p:cNvSpPr txBox="1"/>
              <p:nvPr/>
            </p:nvSpPr>
            <p:spPr>
              <a:xfrm>
                <a:off x="5429892" y="505201"/>
                <a:ext cx="6154220" cy="5306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vi-VN" sz="25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5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1:</a:t>
                </a:r>
                <a:r>
                  <a:rPr lang="vi-VN" sz="25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b="1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US" sz="2500" kern="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xúc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xắc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{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}.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6.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xúc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xắc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5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9D0D51-13B7-53EB-B48C-BC5AC6DEE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892" y="505201"/>
                <a:ext cx="6154220" cy="5306517"/>
              </a:xfrm>
              <a:prstGeom prst="rect">
                <a:avLst/>
              </a:prstGeom>
              <a:blipFill>
                <a:blip r:embed="rId3"/>
                <a:stretch>
                  <a:fillRect l="-1685" t="-1034" b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2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9AA66-5911-42DF-8D83-BF76EA83B477}"/>
              </a:ext>
            </a:extLst>
          </p:cNvPr>
          <p:cNvSpPr txBox="1"/>
          <p:nvPr/>
        </p:nvSpPr>
        <p:spPr>
          <a:xfrm>
            <a:off x="5155308" y="1171072"/>
            <a:ext cx="147587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</a:rPr>
              <a:t>Chú</a:t>
            </a:r>
            <a:r>
              <a:rPr lang="en-US" sz="2800" b="1" u="sng" dirty="0">
                <a:solidFill>
                  <a:srgbClr val="C00000"/>
                </a:solidFill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04F07B2-8233-4E40-84C3-E2BF22F10F02}"/>
                  </a:ext>
                </a:extLst>
              </p:cNvPr>
              <p:cNvSpPr/>
              <p:nvPr/>
            </p:nvSpPr>
            <p:spPr>
              <a:xfrm>
                <a:off x="1224565" y="2183366"/>
                <a:ext cx="9934520" cy="249126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04F07B2-8233-4E40-84C3-E2BF22F10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65" y="2183366"/>
                <a:ext cx="9934520" cy="249126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288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8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1352</TotalTime>
  <Words>1396</Words>
  <Application>Microsoft Office PowerPoint</Application>
  <PresentationFormat>Widescreen</PresentationFormat>
  <Paragraphs>81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Arial</vt:lpstr>
      <vt:lpstr>Calibri</vt:lpstr>
      <vt:lpstr>Cambria Math</vt:lpstr>
      <vt:lpstr>Gill Sans MT</vt:lpstr>
      <vt:lpstr>Wingdings</vt:lpstr>
      <vt:lpstr>义启嘟嘟体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Men</cp:lastModifiedBy>
  <cp:revision>201</cp:revision>
  <dcterms:created xsi:type="dcterms:W3CDTF">2017-05-23T12:09:32Z</dcterms:created>
  <dcterms:modified xsi:type="dcterms:W3CDTF">2025-05-19T04:23:47Z</dcterms:modified>
</cp:coreProperties>
</file>