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68" r:id="rId6"/>
    <p:sldId id="269" r:id="rId7"/>
    <p:sldId id="270" r:id="rId8"/>
    <p:sldId id="271" r:id="rId9"/>
    <p:sldId id="256" r:id="rId10"/>
    <p:sldId id="272" r:id="rId11"/>
    <p:sldId id="257" r:id="rId12"/>
    <p:sldId id="279" r:id="rId13"/>
    <p:sldId id="261"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4" d="100"/>
          <a:sy n="84" d="100"/>
        </p:scale>
        <p:origin x="7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91108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93768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160126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378190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A5841F-DC05-40C1-B28E-A5CFDA177A80}"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747524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A5841F-DC05-40C1-B28E-A5CFDA177A80}"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150127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A5841F-DC05-40C1-B28E-A5CFDA177A80}"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408677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A5841F-DC05-40C1-B28E-A5CFDA177A80}"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79393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5841F-DC05-40C1-B28E-A5CFDA177A80}"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27502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A5841F-DC05-40C1-B28E-A5CFDA177A80}"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48722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A5841F-DC05-40C1-B28E-A5CFDA177A80}"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5616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5841F-DC05-40C1-B28E-A5CFDA177A80}" type="datetimeFigureOut">
              <a:rPr lang="en-US" smtClean="0"/>
              <a:t>1/11/2024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64DC7-A307-4C3A-917C-CEE56804F8F1}" type="slidenum">
              <a:rPr lang="en-US" smtClean="0"/>
              <a:t>‹#›</a:t>
            </a:fld>
            <a:endParaRPr lang="en-US"/>
          </a:p>
        </p:txBody>
      </p:sp>
    </p:spTree>
    <p:extLst>
      <p:ext uri="{BB962C8B-B14F-4D97-AF65-F5344CB8AC3E}">
        <p14:creationId xmlns:p14="http://schemas.microsoft.com/office/powerpoint/2010/main" val="15273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emf"/><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40780" y="4480560"/>
            <a:ext cx="5951218" cy="2377440"/>
          </a:xfrm>
          <a:prstGeom prst="rect">
            <a:avLst/>
          </a:prstGeom>
        </p:spPr>
      </p:pic>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6263890" y="0"/>
            <a:ext cx="5928109" cy="2612571"/>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0" y="4480560"/>
            <a:ext cx="6240780" cy="2377440"/>
          </a:xfrm>
          <a:prstGeom prst="rect">
            <a:avLst/>
          </a:prstGeom>
        </p:spPr>
      </p:pic>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0" y="0"/>
            <a:ext cx="6240780" cy="2612571"/>
          </a:xfrm>
          <a:prstGeom prst="rect">
            <a:avLst/>
          </a:prstGeom>
        </p:spPr>
      </p:pic>
      <p:sp>
        <p:nvSpPr>
          <p:cNvPr id="6" name="TextBox 5"/>
          <p:cNvSpPr txBox="1"/>
          <p:nvPr/>
        </p:nvSpPr>
        <p:spPr>
          <a:xfrm>
            <a:off x="992777" y="2922061"/>
            <a:ext cx="11498580" cy="1569660"/>
          </a:xfrm>
          <a:prstGeom prst="rect">
            <a:avLst/>
          </a:prstGeom>
          <a:noFill/>
        </p:spPr>
        <p:txBody>
          <a:bodyPr wrap="square" rtlCol="0">
            <a:spAutoFit/>
          </a:bodyPr>
          <a:lstStyle/>
          <a:p>
            <a:r>
              <a:rPr lang="en-US" sz="4800" dirty="0" err="1" smtClean="0">
                <a:latin typeface="Times" panose="02020603050405020304" pitchFamily="18" charset="0"/>
                <a:cs typeface="Times" panose="02020603050405020304" pitchFamily="18" charset="0"/>
              </a:rPr>
              <a:t>BÀI</a:t>
            </a:r>
            <a:r>
              <a:rPr lang="en-US" sz="4800" dirty="0" smtClean="0">
                <a:latin typeface="Times" panose="02020603050405020304" pitchFamily="18" charset="0"/>
                <a:cs typeface="Times" panose="02020603050405020304" pitchFamily="18" charset="0"/>
              </a:rPr>
              <a:t> 6: </a:t>
            </a:r>
            <a:r>
              <a:rPr lang="en-US" sz="4800" dirty="0" err="1" smtClean="0">
                <a:latin typeface="Times" panose="02020603050405020304" pitchFamily="18" charset="0"/>
                <a:cs typeface="Times" panose="02020603050405020304" pitchFamily="18" charset="0"/>
              </a:rPr>
              <a:t>TỰ</a:t>
            </a:r>
            <a:r>
              <a:rPr lang="en-US" sz="4800" dirty="0" smtClean="0">
                <a:latin typeface="Times" panose="02020603050405020304" pitchFamily="18" charset="0"/>
                <a:cs typeface="Times" panose="02020603050405020304" pitchFamily="18" charset="0"/>
              </a:rPr>
              <a:t> </a:t>
            </a:r>
            <a:r>
              <a:rPr lang="en-US" sz="4800" dirty="0" err="1" smtClean="0">
                <a:latin typeface="Times" panose="02020603050405020304" pitchFamily="18" charset="0"/>
                <a:cs typeface="Times" panose="02020603050405020304" pitchFamily="18" charset="0"/>
              </a:rPr>
              <a:t>NHẬN</a:t>
            </a:r>
            <a:r>
              <a:rPr lang="en-US" sz="4800" dirty="0" smtClean="0">
                <a:latin typeface="Times" panose="02020603050405020304" pitchFamily="18" charset="0"/>
                <a:cs typeface="Times" panose="02020603050405020304" pitchFamily="18" charset="0"/>
              </a:rPr>
              <a:t> </a:t>
            </a:r>
            <a:r>
              <a:rPr lang="en-US" sz="4800" dirty="0" err="1" smtClean="0">
                <a:latin typeface="Times" panose="02020603050405020304" pitchFamily="18" charset="0"/>
                <a:cs typeface="Times" panose="02020603050405020304" pitchFamily="18" charset="0"/>
              </a:rPr>
              <a:t>THỨC</a:t>
            </a:r>
            <a:r>
              <a:rPr lang="en-US" sz="4800" dirty="0" smtClean="0">
                <a:latin typeface="Times" panose="02020603050405020304" pitchFamily="18" charset="0"/>
                <a:cs typeface="Times" panose="02020603050405020304" pitchFamily="18" charset="0"/>
              </a:rPr>
              <a:t> </a:t>
            </a:r>
            <a:r>
              <a:rPr lang="en-US" sz="4800" dirty="0" err="1" smtClean="0">
                <a:latin typeface="Times" panose="02020603050405020304" pitchFamily="18" charset="0"/>
                <a:cs typeface="Times" panose="02020603050405020304" pitchFamily="18" charset="0"/>
              </a:rPr>
              <a:t>BẢN</a:t>
            </a:r>
            <a:r>
              <a:rPr lang="en-US" sz="4800" dirty="0" smtClean="0">
                <a:latin typeface="Times" panose="02020603050405020304" pitchFamily="18" charset="0"/>
                <a:cs typeface="Times" panose="02020603050405020304" pitchFamily="18" charset="0"/>
              </a:rPr>
              <a:t> </a:t>
            </a:r>
            <a:r>
              <a:rPr lang="en-US" sz="4800" dirty="0" err="1" smtClean="0">
                <a:latin typeface="Times" panose="02020603050405020304" pitchFamily="18" charset="0"/>
                <a:cs typeface="Times" panose="02020603050405020304" pitchFamily="18" charset="0"/>
              </a:rPr>
              <a:t>THÂN</a:t>
            </a:r>
            <a:r>
              <a:rPr lang="en-US" sz="4800" dirty="0">
                <a:latin typeface="Times" panose="02020603050405020304" pitchFamily="18" charset="0"/>
                <a:cs typeface="Times" panose="02020603050405020304" pitchFamily="18" charset="0"/>
              </a:rPr>
              <a:t> </a:t>
            </a:r>
            <a:endParaRPr lang="en-US" sz="4800" dirty="0" smtClean="0">
              <a:latin typeface="Times" panose="02020603050405020304" pitchFamily="18" charset="0"/>
              <a:cs typeface="Times" panose="02020603050405020304" pitchFamily="18" charset="0"/>
            </a:endParaRPr>
          </a:p>
          <a:p>
            <a:pPr algn="ctr"/>
            <a:r>
              <a:rPr lang="en-US" sz="4800" dirty="0" smtClean="0">
                <a:latin typeface="Times" panose="02020603050405020304" pitchFamily="18" charset="0"/>
                <a:cs typeface="Times" panose="02020603050405020304" pitchFamily="18" charset="0"/>
              </a:rPr>
              <a:t>(</a:t>
            </a:r>
            <a:r>
              <a:rPr lang="en-US" sz="4800" dirty="0" err="1" smtClean="0">
                <a:latin typeface="Times" panose="02020603050405020304" pitchFamily="18" charset="0"/>
                <a:cs typeface="Times" panose="02020603050405020304" pitchFamily="18" charset="0"/>
              </a:rPr>
              <a:t>tiết</a:t>
            </a:r>
            <a:r>
              <a:rPr lang="en-US" sz="4800" dirty="0" smtClean="0">
                <a:latin typeface="Times" panose="02020603050405020304" pitchFamily="18" charset="0"/>
                <a:cs typeface="Times" panose="02020603050405020304" pitchFamily="18" charset="0"/>
              </a:rPr>
              <a:t> 14)</a:t>
            </a:r>
            <a:endParaRPr lang="en-US" sz="4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518795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07417" y="2463890"/>
            <a:ext cx="2900751" cy="4359018"/>
          </a:xfrm>
          <a:prstGeom prst="rect">
            <a:avLst/>
          </a:prstGeom>
        </p:spPr>
      </p:pic>
      <p:pic>
        <p:nvPicPr>
          <p:cNvPr id="6"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1848649" y="609600"/>
            <a:ext cx="8283243" cy="5057421"/>
          </a:xfrm>
          <a:prstGeom prst="rect">
            <a:avLst/>
          </a:prstGeom>
        </p:spPr>
      </p:pic>
      <p:pic>
        <p:nvPicPr>
          <p:cNvPr id="9" name="Shape 1"/>
          <p:cNvPicPr/>
          <p:nvPr/>
        </p:nvPicPr>
        <p:blipFill>
          <a:blip r:embed="rId5"/>
          <a:stretch/>
        </p:blipFill>
        <p:spPr>
          <a:xfrm>
            <a:off x="11033760" y="0"/>
            <a:ext cx="1158240" cy="1048385"/>
          </a:xfrm>
          <a:prstGeom prst="rect">
            <a:avLst/>
          </a:prstGeom>
          <a:noFill/>
          <a:ln>
            <a:noFill/>
          </a:ln>
        </p:spPr>
      </p:pic>
      <p:sp>
        <p:nvSpPr>
          <p:cNvPr id="10" name="Rectangle 9"/>
          <p:cNvSpPr/>
          <p:nvPr/>
        </p:nvSpPr>
        <p:spPr>
          <a:xfrm>
            <a:off x="3345180" y="1863725"/>
            <a:ext cx="6096000" cy="1815882"/>
          </a:xfrm>
          <a:prstGeom prst="rect">
            <a:avLst/>
          </a:prstGeom>
        </p:spPr>
        <p:txBody>
          <a:bodyPr>
            <a:spAutoFit/>
          </a:bodyPr>
          <a:lstStyle/>
          <a:p>
            <a:r>
              <a:rPr lang="en-US" sz="2800">
                <a:latin typeface="Times New Roman" panose="02020603050405020304" pitchFamily="18" charset="0"/>
                <a:ea typeface="Times New Roman" panose="02020603050405020304" pitchFamily="18" charset="0"/>
              </a:rPr>
              <a:t>Tự nhận thức bản thân là tự nhận ra những điểm mạnh, điểm yếu, đặc điểm riêng của mình để từ đó hoàn thiện bản thân.</a:t>
            </a:r>
            <a:endParaRPr lang="en-US" sz="2800"/>
          </a:p>
        </p:txBody>
      </p:sp>
    </p:spTree>
    <p:extLst>
      <p:ext uri="{BB962C8B-B14F-4D97-AF65-F5344CB8AC3E}">
        <p14:creationId xmlns:p14="http://schemas.microsoft.com/office/powerpoint/2010/main" val="247095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7386" y="240620"/>
            <a:ext cx="13126734" cy="6708710"/>
          </a:xfrm>
          <a:prstGeom prst="rect">
            <a:avLst/>
          </a:prstGeom>
        </p:spPr>
      </p:pic>
      <p:sp>
        <p:nvSpPr>
          <p:cNvPr id="3" name="Text Box 33"/>
          <p:cNvSpPr txBox="1">
            <a:spLocks noChangeArrowheads="1"/>
          </p:cNvSpPr>
          <p:nvPr/>
        </p:nvSpPr>
        <p:spPr bwMode="auto">
          <a:xfrm>
            <a:off x="1129592" y="724624"/>
            <a:ext cx="9614608" cy="830997"/>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400" b="1" smtClean="0">
                <a:solidFill>
                  <a:srgbClr val="FF00FF"/>
                </a:solidFill>
                <a:latin typeface="Snap ITC" panose="04040A07060A02020202" pitchFamily="82" charset="0"/>
              </a:rPr>
              <a:t>Trong những việc làm sau, việc nào nên làm, việc nào không nên làm để tự nhận thức bản thân? Vì sao?</a:t>
            </a:r>
            <a:endParaRPr lang="en-US" altLang="en-US" sz="2400" b="1" dirty="0">
              <a:solidFill>
                <a:srgbClr val="FF00FF"/>
              </a:solidFill>
              <a:latin typeface="Snap ITC" panose="04040A07060A02020202" pitchFamily="82" charset="0"/>
            </a:endParaRPr>
          </a:p>
        </p:txBody>
      </p:sp>
      <p:pic>
        <p:nvPicPr>
          <p:cNvPr id="4"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137403" y="-61863"/>
            <a:ext cx="1440259" cy="2112622"/>
          </a:xfrm>
          <a:prstGeom prst="rect">
            <a:avLst/>
          </a:prstGeom>
        </p:spPr>
      </p:pic>
      <p:pic>
        <p:nvPicPr>
          <p:cNvPr id="5" name="Shape 1"/>
          <p:cNvPicPr/>
          <p:nvPr/>
        </p:nvPicPr>
        <p:blipFill>
          <a:blip r:embed="rId4"/>
          <a:stretch/>
        </p:blipFill>
        <p:spPr>
          <a:xfrm>
            <a:off x="11033760" y="0"/>
            <a:ext cx="1158240" cy="1048385"/>
          </a:xfrm>
          <a:prstGeom prst="rect">
            <a:avLst/>
          </a:prstGeom>
          <a:noFill/>
          <a:ln>
            <a:noFill/>
          </a:ln>
        </p:spPr>
      </p:pic>
      <p:sp>
        <p:nvSpPr>
          <p:cNvPr id="6" name="Rectangle 5"/>
          <p:cNvSpPr/>
          <p:nvPr/>
        </p:nvSpPr>
        <p:spPr>
          <a:xfrm>
            <a:off x="845820" y="2315809"/>
            <a:ext cx="10187939" cy="3648884"/>
          </a:xfrm>
          <a:prstGeom prst="rect">
            <a:avLst/>
          </a:prstGeom>
        </p:spPr>
        <p:txBody>
          <a:bodyPr wrap="square">
            <a:spAutoFit/>
          </a:bodyPr>
          <a:lstStyle/>
          <a:p>
            <a:pPr>
              <a:lnSpc>
                <a:spcPct val="107000"/>
              </a:lnSpc>
            </a:pPr>
            <a:r>
              <a:rPr lang="en-US" sz="2400" b="1" dirty="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A.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Tự</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suy</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nghĩ</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về</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những</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nhược</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điểm</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của</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mình</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để</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sửa</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chữa</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a:t>
            </a:r>
            <a:endParaRPr lang="en-US" sz="2400" b="1" dirty="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b="1" dirty="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B.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Hỏi</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những</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người</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thân</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và</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bạn</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bè</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về</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ưu</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điểm</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nhược</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điểm</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của</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mình</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a:t>
            </a:r>
            <a:endParaRPr lang="en-US" sz="2400" b="1" dirty="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b="1" dirty="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C.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Xem</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bói</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để</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tìm</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hiểu</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các</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đặc</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điểm</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của</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bản</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thân</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a:t>
            </a:r>
            <a:endParaRPr lang="en-US" sz="2400" b="1" dirty="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b="1" dirty="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D.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Thường</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xuyên</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đặt</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ra</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các</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mục</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tiêu</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và</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tự</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đánh</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giá</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việc</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thực</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hiện</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mục</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tiêu</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a:t>
            </a:r>
            <a:endParaRPr lang="en-US" sz="2400" b="1" dirty="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b="1" dirty="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E.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Luôn</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tự</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trách</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bản</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thân</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ngay</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cả</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khi</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không</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có</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khuyết</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b="1" dirty="0" err="1"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điểm</a:t>
            </a:r>
            <a:r>
              <a:rPr lang="en-US" sz="2400" b="1" dirty="0" smtClean="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rPr>
              <a:t>.</a:t>
            </a:r>
            <a:endParaRPr lang="en-US" sz="2400" b="1" dirty="0">
              <a:solidFill>
                <a:schemeClr val="accent1">
                  <a:lumMod val="50000"/>
                </a:schemeClr>
              </a:solidFill>
              <a:latin typeface="SVN-Vanilla Daisy Pro" panose="00000500000000000000" pitchFamily="2"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5"/>
          <a:stretch>
            <a:fillRect/>
          </a:stretch>
        </p:blipFill>
        <p:spPr>
          <a:xfrm>
            <a:off x="10038097" y="1491184"/>
            <a:ext cx="2280885" cy="1344792"/>
          </a:xfrm>
          <a:prstGeom prst="ellipse">
            <a:avLst/>
          </a:prstGeom>
          <a:ln>
            <a:noFill/>
          </a:ln>
          <a:effectLst>
            <a:softEdge rad="112500"/>
          </a:effectLst>
        </p:spPr>
      </p:pic>
      <p:pic>
        <p:nvPicPr>
          <p:cNvPr id="9" name="Google Shape;155;p8"/>
          <p:cNvPicPr preferRelativeResize="0"/>
          <p:nvPr/>
        </p:nvPicPr>
        <p:blipFill rotWithShape="1">
          <a:blip r:embed="rId6">
            <a:alphaModFix/>
          </a:blip>
          <a:srcRect/>
          <a:stretch/>
        </p:blipFill>
        <p:spPr>
          <a:xfrm>
            <a:off x="9993933" y="3262666"/>
            <a:ext cx="1653119" cy="1437033"/>
          </a:xfrm>
          <a:prstGeom prst="rect">
            <a:avLst/>
          </a:prstGeom>
          <a:noFill/>
          <a:ln>
            <a:noFill/>
          </a:ln>
        </p:spPr>
      </p:pic>
      <p:pic>
        <p:nvPicPr>
          <p:cNvPr id="10"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464" y="-376427"/>
            <a:ext cx="340569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7"/>
          <p:cNvSpPr txBox="1">
            <a:spLocks noChangeArrowheads="1"/>
          </p:cNvSpPr>
          <p:nvPr/>
        </p:nvSpPr>
        <p:spPr bwMode="auto">
          <a:xfrm>
            <a:off x="4041536" y="-61863"/>
            <a:ext cx="36653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 BÀI TẬP </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75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628" y="0"/>
            <a:ext cx="6648994" cy="6708710"/>
          </a:xfrm>
          <a:prstGeom prst="rect">
            <a:avLst/>
          </a:prstGeom>
        </p:spPr>
      </p:pic>
      <p:sp>
        <p:nvSpPr>
          <p:cNvPr id="3" name="Rectangle 2"/>
          <p:cNvSpPr/>
          <p:nvPr/>
        </p:nvSpPr>
        <p:spPr>
          <a:xfrm>
            <a:off x="526869" y="2193156"/>
            <a:ext cx="5142411" cy="3956661"/>
          </a:xfrm>
          <a:prstGeom prst="rect">
            <a:avLst/>
          </a:prstGeom>
        </p:spPr>
        <p:txBody>
          <a:bodyPr wrap="square">
            <a:spAutoFit/>
          </a:bodyPr>
          <a:lstStyle/>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Việc nên làm:</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A. Tự suy nghĩ về những nhược điểm của mình để sửa chữa.</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D. Thường xuyên đặt ra các mục tiêu và tự đánh giá việc thực hiện mục tiêu.</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B. Hỏi những người thân và bạn bè về ưu điểm, nhược điểm của mình.</a:t>
            </a:r>
            <a:endParaRPr lang="en-US" sz="2400">
              <a:effectLst/>
              <a:latin typeface="Segoe Print" panose="02000600000000000000" pitchFamily="2"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669280" y="0"/>
            <a:ext cx="6648994" cy="6708710"/>
          </a:xfrm>
          <a:prstGeom prst="rect">
            <a:avLst/>
          </a:prstGeom>
        </p:spPr>
      </p:pic>
      <p:sp>
        <p:nvSpPr>
          <p:cNvPr id="5" name="Rectangle 4"/>
          <p:cNvSpPr/>
          <p:nvPr/>
        </p:nvSpPr>
        <p:spPr>
          <a:xfrm>
            <a:off x="6326777" y="2050072"/>
            <a:ext cx="4946469" cy="4242828"/>
          </a:xfrm>
          <a:prstGeom prst="rect">
            <a:avLst/>
          </a:prstGeom>
        </p:spPr>
        <p:txBody>
          <a:bodyPr wrap="square">
            <a:spAutoFit/>
          </a:bodyPr>
          <a:lstStyle/>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Không nên làm: </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E. Luôn tự trách bản thân, ngay cả khi không có khuyết điểm. =&gt; Bạn không nên làm thế vì như vậy sẽ làm nhụt đi ý chí và sự tự tin của bạn.</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C. Xem bói đề tìm hiếu các đặc điểm của bản thân.=&gt; Chỉ có bản thân mới biết bạn có ưu nhược điểm gì.</a:t>
            </a:r>
            <a:endParaRPr lang="en-US" sz="2400">
              <a:effectLst/>
              <a:latin typeface="Segoe Print" panose="02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38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235944" y="1804670"/>
            <a:ext cx="11955621" cy="3302907"/>
          </a:xfrm>
          <a:prstGeom prst="rect">
            <a:avLst/>
          </a:prstGeom>
          <a:noFill/>
          <a:ln>
            <a:noFill/>
          </a:ln>
        </p:spPr>
      </p:pic>
      <p:pic>
        <p:nvPicPr>
          <p:cNvPr id="9" name="Shape 1"/>
          <p:cNvPicPr/>
          <p:nvPr/>
        </p:nvPicPr>
        <p:blipFill>
          <a:blip r:embed="rId5"/>
          <a:stretch/>
        </p:blipFill>
        <p:spPr>
          <a:xfrm>
            <a:off x="11033760" y="0"/>
            <a:ext cx="1158240" cy="1048385"/>
          </a:xfrm>
          <a:prstGeom prst="rect">
            <a:avLst/>
          </a:prstGeom>
          <a:noFill/>
          <a:ln>
            <a:noFill/>
          </a:ln>
        </p:spPr>
      </p:pic>
      <p:sp>
        <p:nvSpPr>
          <p:cNvPr id="10" name="Rectangle 9"/>
          <p:cNvSpPr/>
          <p:nvPr/>
        </p:nvSpPr>
        <p:spPr>
          <a:xfrm>
            <a:off x="2174022" y="2750578"/>
            <a:ext cx="8009459" cy="1698927"/>
          </a:xfrm>
          <a:prstGeom prst="rect">
            <a:avLst/>
          </a:prstGeom>
        </p:spPr>
        <p:txBody>
          <a:bodyPr wrap="square">
            <a:spAutoFit/>
          </a:bodyPr>
          <a:lstStyle/>
          <a:p>
            <a:pPr lvl="0">
              <a:lnSpc>
                <a:spcPct val="145000"/>
              </a:lnSpc>
              <a:spcAft>
                <a:spcPts val="0"/>
              </a:spcAft>
              <a:buClr>
                <a:srgbClr val="787D22"/>
              </a:buClr>
              <a:buSzPts val="400"/>
              <a:tabLst>
                <a:tab pos="104140" algn="l"/>
              </a:tabLst>
            </a:pP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 sưu tầm nhưng câu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ữ</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 biết phát huy ưu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ể</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khắc phục nhược điềm của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 hiện thực hoá ước ma của minh.</a:t>
            </a:r>
            <a:endParaRPr lang="en-US" sz="24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236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54;p8"/>
          <p:cNvPicPr preferRelativeResize="0"/>
          <p:nvPr/>
        </p:nvPicPr>
        <p:blipFill rotWithShape="1">
          <a:blip r:embed="rId2">
            <a:alphaModFix/>
          </a:blip>
          <a:srcRect l="16992" t="-937" r="50159" b="17086"/>
          <a:stretch/>
        </p:blipFill>
        <p:spPr>
          <a:xfrm>
            <a:off x="-143691" y="-130629"/>
            <a:ext cx="13062857" cy="7707086"/>
          </a:xfrm>
          <a:prstGeom prst="rect">
            <a:avLst/>
          </a:prstGeom>
          <a:noFill/>
          <a:ln>
            <a:noFill/>
          </a:ln>
        </p:spPr>
      </p:pic>
      <p:sp>
        <p:nvSpPr>
          <p:cNvPr id="6" name="Rectangle 5"/>
          <p:cNvSpPr/>
          <p:nvPr/>
        </p:nvSpPr>
        <p:spPr>
          <a:xfrm>
            <a:off x="1045029" y="1862255"/>
            <a:ext cx="10685416" cy="4401205"/>
          </a:xfrm>
          <a:prstGeom prst="rect">
            <a:avLst/>
          </a:prstGeom>
        </p:spPr>
        <p:txBody>
          <a:bodyPr wrap="square">
            <a:spAutoFit/>
          </a:bodyPr>
          <a:lstStyle/>
          <a:p>
            <a:pPr>
              <a:spcAft>
                <a:spcPts val="0"/>
              </a:spcAft>
            </a:pPr>
            <a:r>
              <a:rPr lang="en-US" sz="2000">
                <a:latin typeface="Times" panose="02020603050405020304" pitchFamily="18" charset="0"/>
                <a:ea typeface="Calibri" panose="020F0502020204030204" pitchFamily="34" charset="0"/>
                <a:cs typeface="Times" panose="02020603050405020304" pitchFamily="18" charset="0"/>
              </a:rPr>
              <a:t>1. </a:t>
            </a:r>
            <a:r>
              <a:rPr lang="en-US" sz="2000">
                <a:latin typeface="Times" panose="02020603050405020304" pitchFamily="18" charset="0"/>
                <a:cs typeface="Times" panose="02020603050405020304" pitchFamily="18" charset="0"/>
              </a:rPr>
              <a:t>Lời dạy của Chủ tịch Hồ Chí Minh trong “Thư gửi cán bộ và chiến sĩ Hải quân”, Báo Nhân dân đăng số 4147, ngày 11 tháng 8 năm 1965. </a:t>
            </a:r>
          </a:p>
          <a:p>
            <a:pPr>
              <a:spcAft>
                <a:spcPts val="0"/>
              </a:spcAft>
            </a:pPr>
            <a:r>
              <a:rPr lang="en-US" sz="2000">
                <a:latin typeface="Times" panose="02020603050405020304" pitchFamily="18" charset="0"/>
                <a:cs typeface="Times" panose="02020603050405020304" pitchFamily="18" charset="0"/>
              </a:rPr>
              <a:t> </a:t>
            </a:r>
          </a:p>
          <a:p>
            <a:pPr>
              <a:spcAft>
                <a:spcPts val="0"/>
              </a:spcAft>
            </a:pPr>
            <a:r>
              <a:rPr lang="en-US" sz="2000">
                <a:latin typeface="Times" panose="02020603050405020304" pitchFamily="18" charset="0"/>
                <a:cs typeface="Times" panose="02020603050405020304" pitchFamily="18" charset="0"/>
              </a:rPr>
              <a:t>Ngày 11 tháng 8 “Các chú hãy ra sức phát huy ưu điểm, sữa chữa nhược điểm, khó không nản, thắng không kiêu, cùng với đơn vị bạn và nhân dân quyết tâm đánh thắng giặc Mỹ xâm lược, góp phần xứng đáng vào sự nghiệp bảo vệ miền Bắc, ủng hộ cách mạng giải phóng miền Nam tiến tới hòa bình thống nhất nước nhà”</a:t>
            </a:r>
          </a:p>
          <a:p>
            <a:pPr>
              <a:spcAft>
                <a:spcPts val="0"/>
              </a:spcAft>
            </a:pPr>
            <a:r>
              <a:rPr lang="en-US" sz="2000">
                <a:latin typeface="Times" panose="02020603050405020304" pitchFamily="18" charset="0"/>
                <a:cs typeface="Times" panose="02020603050405020304" pitchFamily="18" charset="0"/>
              </a:rPr>
              <a:t> </a:t>
            </a:r>
          </a:p>
          <a:p>
            <a:pPr>
              <a:spcAft>
                <a:spcPts val="0"/>
              </a:spcAft>
            </a:pPr>
            <a:r>
              <a:rPr lang="en-US" sz="2000">
                <a:latin typeface="Times" panose="02020603050405020304" pitchFamily="18" charset="0"/>
                <a:cs typeface="Times" panose="02020603050405020304" pitchFamily="18" charset="0"/>
              </a:rPr>
              <a:t>Nhân dịp Kỷ niệm 10 năm Ngày truyền thống của Quân chủng Hải quân, Bác Hồ đã gửi thư chúc mừng và biểu dương thành tích trong xây dựng, chiến đấu và chiến thắng của Hải quân; đồng thời, Người nhắc nhở cán bộ, chiến sĩ Quân chủng Hải quân cần tiếp tục phát huy truyền thống và thành tích đã đạt được, chủ động khắc phục khó khăn, gian khổ, phấn đấu hoàn thành xuất sắc mọi nhiệm vụ được giao. Nhờ những lời kêu gọi đó quân và dân ta đãnh khắc phục nhược điểm, chung tay đồng lòng kháng chiến chông Mĩ.</a:t>
            </a:r>
          </a:p>
        </p:txBody>
      </p:sp>
    </p:spTree>
    <p:extLst>
      <p:ext uri="{BB962C8B-B14F-4D97-AF65-F5344CB8AC3E}">
        <p14:creationId xmlns:p14="http://schemas.microsoft.com/office/powerpoint/2010/main" val="3956323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1" y="769385"/>
            <a:ext cx="10743206" cy="5432632"/>
          </a:xfrm>
          <a:prstGeom prst="rect">
            <a:avLst/>
          </a:prstGeom>
        </p:spPr>
      </p:pic>
      <p:pic>
        <p:nvPicPr>
          <p:cNvPr id="3" name="Picture 2" descr="F:\360安全浏览器下载\六一\Nipic_2531170_60e991fb751d3f8f\Nipic_2531170_20140501162158900000 [转换].png"/>
          <p:cNvPicPr>
            <a:picLocks noChangeAspect="1" noChangeArrowheads="1"/>
          </p:cNvPicPr>
          <p:nvPr/>
        </p:nvPicPr>
        <p:blipFill>
          <a:blip r:embed="rId3"/>
          <a:srcRect/>
          <a:stretch>
            <a:fillRect/>
          </a:stretch>
        </p:blipFill>
        <p:spPr bwMode="auto">
          <a:xfrm>
            <a:off x="2857501" y="1185392"/>
            <a:ext cx="6720840" cy="5016625"/>
          </a:xfrm>
          <a:prstGeom prst="rect">
            <a:avLst/>
          </a:prstGeom>
          <a:noFill/>
          <a:ln w="9525">
            <a:noFill/>
            <a:miter lim="800000"/>
            <a:headEnd/>
            <a:tailEnd/>
          </a:ln>
        </p:spPr>
      </p:pic>
      <p:sp>
        <p:nvSpPr>
          <p:cNvPr id="4" name="TextBox 3"/>
          <p:cNvSpPr txBox="1"/>
          <p:nvPr/>
        </p:nvSpPr>
        <p:spPr>
          <a:xfrm>
            <a:off x="4135459" y="3278205"/>
            <a:ext cx="4164923" cy="830997"/>
          </a:xfrm>
          <a:prstGeom prst="rect">
            <a:avLst/>
          </a:prstGeom>
          <a:noFill/>
        </p:spPr>
        <p:txBody>
          <a:bodyPr wrap="none" rtlCol="0">
            <a:spAutoFit/>
          </a:bodyPr>
          <a:lstStyle/>
          <a:p>
            <a:r>
              <a:rPr lang="en-US" sz="4800" smtClean="0">
                <a:latin typeface="Times" panose="02020603050405020304" pitchFamily="18" charset="0"/>
                <a:cs typeface="Times" panose="02020603050405020304" pitchFamily="18" charset="0"/>
              </a:rPr>
              <a:t>I. KHỞI ĐỘNG</a:t>
            </a:r>
            <a:endParaRPr lang="en-US" sz="48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843227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9552" t="18446" r="18269" b="34732"/>
          <a:stretch/>
        </p:blipFill>
        <p:spPr bwMode="auto">
          <a:xfrm>
            <a:off x="0" y="0"/>
            <a:ext cx="11978639"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9829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1" y="769385"/>
            <a:ext cx="10743206" cy="5432632"/>
          </a:xfrm>
          <a:prstGeom prst="rect">
            <a:avLst/>
          </a:prstGeom>
        </p:spPr>
      </p:pic>
      <p:pic>
        <p:nvPicPr>
          <p:cNvPr id="5" name="Picture 4" descr="F:\360安全浏览器下载\六一\Nipic_2531170_60e991fb751d3f8f\Nipic_2531170_20140501162158900000 [转换].png"/>
          <p:cNvPicPr>
            <a:picLocks noChangeAspect="1" noChangeArrowheads="1"/>
          </p:cNvPicPr>
          <p:nvPr/>
        </p:nvPicPr>
        <p:blipFill>
          <a:blip r:embed="rId3"/>
          <a:srcRect/>
          <a:stretch>
            <a:fillRect/>
          </a:stretch>
        </p:blipFill>
        <p:spPr bwMode="auto">
          <a:xfrm>
            <a:off x="2857501" y="1185392"/>
            <a:ext cx="6720840" cy="5016625"/>
          </a:xfrm>
          <a:prstGeom prst="rect">
            <a:avLst/>
          </a:prstGeom>
          <a:noFill/>
          <a:ln w="9525">
            <a:noFill/>
            <a:miter lim="800000"/>
            <a:headEnd/>
            <a:tailEnd/>
          </a:ln>
        </p:spPr>
      </p:pic>
      <p:sp>
        <p:nvSpPr>
          <p:cNvPr id="6" name="TextBox 5"/>
          <p:cNvSpPr txBox="1"/>
          <p:nvPr/>
        </p:nvSpPr>
        <p:spPr>
          <a:xfrm>
            <a:off x="4135459" y="3278205"/>
            <a:ext cx="4166525" cy="830997"/>
          </a:xfrm>
          <a:prstGeom prst="rect">
            <a:avLst/>
          </a:prstGeom>
          <a:noFill/>
        </p:spPr>
        <p:txBody>
          <a:bodyPr wrap="none" rtlCol="0">
            <a:spAutoFit/>
          </a:bodyPr>
          <a:lstStyle/>
          <a:p>
            <a:r>
              <a:rPr lang="en-US" sz="4800" smtClean="0">
                <a:latin typeface="Times" panose="02020603050405020304" pitchFamily="18" charset="0"/>
                <a:cs typeface="Times" panose="02020603050405020304" pitchFamily="18" charset="0"/>
              </a:rPr>
              <a:t>II. KHÁM PHÁ</a:t>
            </a:r>
            <a:endParaRPr lang="en-US" sz="48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355352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76916" y="624234"/>
            <a:ext cx="10174557" cy="5604731"/>
            <a:chOff x="676916" y="624234"/>
            <a:chExt cx="10174557" cy="5604731"/>
          </a:xfrm>
        </p:grpSpPr>
        <p:pic>
          <p:nvPicPr>
            <p:cNvPr id="3" name="Picture 2">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7" name="Rectangle 6"/>
          <p:cNvSpPr/>
          <p:nvPr/>
        </p:nvSpPr>
        <p:spPr>
          <a:xfrm>
            <a:off x="3582606" y="2704490"/>
            <a:ext cx="5558449" cy="1366528"/>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1.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Thế</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nào</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err="1" smtClean="0">
                <a:solidFill>
                  <a:srgbClr val="FF0000"/>
                </a:solidFill>
                <a:latin typeface="#9Slide06 SVNSlow Attack" pitchFamily="2" charset="0"/>
                <a:ea typeface="Arial" panose="020B0604020202020204" pitchFamily="34" charset="0"/>
                <a:cs typeface="Arial" panose="020B0604020202020204" pitchFamily="34" charset="0"/>
              </a:rPr>
              <a:t>là</a:t>
            </a:r>
            <a:r>
              <a:rPr lang="en-US" sz="3600" b="1" smtClean="0">
                <a:solidFill>
                  <a:srgbClr val="FF0000"/>
                </a:solidFill>
                <a:latin typeface="#9Slide06 SVNSlow Attack" pitchFamily="2" charset="0"/>
                <a:ea typeface="Arial" panose="020B0604020202020204" pitchFamily="34" charset="0"/>
                <a:cs typeface="Arial" panose="020B0604020202020204" pitchFamily="34" charset="0"/>
              </a:rPr>
              <a:t> tự nhận thức bản thân.</a:t>
            </a:r>
            <a:endPar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endParaRPr>
          </a:p>
        </p:txBody>
      </p:sp>
      <p:pic>
        <p:nvPicPr>
          <p:cNvPr id="8"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536531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07039082"/>
              </p:ext>
            </p:extLst>
          </p:nvPr>
        </p:nvGraphicFramePr>
        <p:xfrm>
          <a:off x="0" y="205740"/>
          <a:ext cx="12192000" cy="6652260"/>
        </p:xfrm>
        <a:graphic>
          <a:graphicData uri="http://schemas.openxmlformats.org/drawingml/2006/table">
            <a:tbl>
              <a:tblPr firstRow="1" firstCol="1" bandRow="1"/>
              <a:tblGrid>
                <a:gridCol w="12192000">
                  <a:extLst>
                    <a:ext uri="{9D8B030D-6E8A-4147-A177-3AD203B41FA5}">
                      <a16:colId xmlns:a16="http://schemas.microsoft.com/office/drawing/2014/main" xmlns="" val="1544106080"/>
                    </a:ext>
                  </a:extLst>
                </a:gridCol>
              </a:tblGrid>
              <a:tr h="6652260">
                <a:tc>
                  <a:txBody>
                    <a:bodyPr/>
                    <a:lstStyle/>
                    <a:p>
                      <a:pPr marR="91440">
                        <a:lnSpc>
                          <a:spcPct val="107000"/>
                        </a:lnSpc>
                        <a:spcAft>
                          <a:spcPts val="0"/>
                        </a:spcAft>
                      </a:pPr>
                      <a:r>
                        <a:rPr lang="es-ES" sz="3200">
                          <a:effectLst/>
                          <a:latin typeface="Times" panose="02020603050405020304" pitchFamily="18" charset="0"/>
                          <a:ea typeface="Calibri" panose="020F0502020204030204" pitchFamily="34" charset="0"/>
                          <a:cs typeface="Times" panose="02020603050405020304" pitchFamily="18" charset="0"/>
                        </a:rPr>
                        <a:t>ĐỌC THÔNG TIN</a:t>
                      </a:r>
                      <a:endParaRPr lang="en-US" sz="3200">
                        <a:effectLst/>
                        <a:latin typeface="Times" panose="02020603050405020304" pitchFamily="18" charset="0"/>
                        <a:ea typeface="Calibri" panose="020F0502020204030204" pitchFamily="34" charset="0"/>
                        <a:cs typeface="Times" panose="02020603050405020304" pitchFamily="18" charset="0"/>
                      </a:endParaRPr>
                    </a:p>
                    <a:p>
                      <a:pPr marR="91440" algn="ctr">
                        <a:lnSpc>
                          <a:spcPct val="107000"/>
                        </a:lnSpc>
                        <a:spcAft>
                          <a:spcPts val="0"/>
                        </a:spcAft>
                      </a:pPr>
                      <a:r>
                        <a:rPr lang="es-ES" sz="3200" b="1">
                          <a:effectLst/>
                          <a:latin typeface="Times" panose="02020603050405020304" pitchFamily="18" charset="0"/>
                          <a:ea typeface="Calibri" panose="020F0502020204030204" pitchFamily="34" charset="0"/>
                          <a:cs typeface="Times" panose="02020603050405020304" pitchFamily="18" charset="0"/>
                        </a:rPr>
                        <a:t>VƯỢT QUA MÔN KHOA HỌC TỰ NHIÊN</a:t>
                      </a:r>
                      <a:endParaRPr lang="en-US" sz="3200">
                        <a:effectLst/>
                        <a:latin typeface="Times" panose="02020603050405020304" pitchFamily="18" charset="0"/>
                        <a:ea typeface="Calibri" panose="020F0502020204030204" pitchFamily="34" charset="0"/>
                        <a:cs typeface="Times" panose="02020603050405020304" pitchFamily="18" charset="0"/>
                      </a:endParaRPr>
                    </a:p>
                    <a:p>
                      <a:pPr marR="91440" algn="just">
                        <a:lnSpc>
                          <a:spcPct val="107000"/>
                        </a:lnSpc>
                        <a:spcAft>
                          <a:spcPts val="0"/>
                        </a:spcAft>
                      </a:pPr>
                      <a:r>
                        <a:rPr lang="es-ES" sz="3200">
                          <a:effectLst/>
                          <a:latin typeface="Times" panose="02020603050405020304" pitchFamily="18" charset="0"/>
                          <a:ea typeface="Calibri" panose="020F0502020204030204" pitchFamily="34" charset="0"/>
                          <a:cs typeface="Times" panose="02020603050405020304" pitchFamily="18" charset="0"/>
                        </a:rPr>
                        <a:t>     Ngọc học giỏi rất nhiều môn học, nhưng môn Khoa học Tự nhiên là một trở ngại của em. Lần nào làm bài kiểm tra, Ngọc cũng bị điểm kém. Ngọc rất buồn và cảm thấy thất vọng về bản thân. Biết được điều này, cô giáo khuyên Ngọc nên tự khám phá bản thân và có niềm tin vào chính mình. Nghe lời khuyên của cô, Ngọc đã đặt mục tiêu khám phá điểm mạnh, điểm yếu và cố gắng vượt qua thử thách của môn Khoa học Tự nhiên. Kể từ đó, môn Khoa học Tự nhiên không còn là trở ngại đối với Ngọc nữa.</a:t>
                      </a:r>
                      <a:endParaRPr lang="en-US" sz="320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32719301"/>
                  </a:ext>
                </a:extLst>
              </a:tr>
            </a:tbl>
          </a:graphicData>
        </a:graphic>
      </p:graphicFrame>
    </p:spTree>
    <p:extLst>
      <p:ext uri="{BB962C8B-B14F-4D97-AF65-F5344CB8AC3E}">
        <p14:creationId xmlns:p14="http://schemas.microsoft.com/office/powerpoint/2010/main" val="268587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9390" t="14472" r="20833" b="10613"/>
          <a:stretch/>
        </p:blipFill>
        <p:spPr bwMode="auto">
          <a:xfrm>
            <a:off x="228600" y="0"/>
            <a:ext cx="11963400" cy="68580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5120640" y="0"/>
            <a:ext cx="3421962" cy="461665"/>
          </a:xfrm>
          <a:prstGeom prst="rect">
            <a:avLst/>
          </a:prstGeom>
          <a:noFill/>
        </p:spPr>
        <p:txBody>
          <a:bodyPr wrap="none" rtlCol="0">
            <a:spAutoFit/>
          </a:bodyPr>
          <a:lstStyle/>
          <a:p>
            <a:r>
              <a:rPr lang="en-US" sz="2400" b="1" smtClean="0">
                <a:solidFill>
                  <a:srgbClr val="FF0000"/>
                </a:solidFill>
                <a:latin typeface="Times" panose="02020603050405020304" pitchFamily="18" charset="0"/>
                <a:cs typeface="Times" panose="02020603050405020304" pitchFamily="18" charset="0"/>
              </a:rPr>
              <a:t>QUAN SÁT HÌNH ẢNH</a:t>
            </a:r>
            <a:endParaRPr lang="en-US" sz="2400" b="1">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027161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PHIẾU BÀI TẬP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a:t>
            </a: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THẢO LUẬN NHÓM)</a:t>
            </a:r>
            <a:endPar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cxnSp>
        <p:nvCxnSpPr>
          <p:cNvPr id="3" name="Straight Arrow Connector 2">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noFill/>
          <a:ln w="28575" cap="flat" cmpd="sng" algn="ctr">
            <a:solidFill>
              <a:srgbClr val="FF9933"/>
            </a:solidFill>
            <a:prstDash val="solid"/>
            <a:miter lim="800000"/>
            <a:tailEnd type="triangle"/>
          </a:ln>
          <a:effectLst/>
        </p:spPr>
      </p:cxnSp>
      <p:sp>
        <p:nvSpPr>
          <p:cNvPr id="4" name="Rectangle: Rounded Corners 13">
            <a:extLst>
              <a:ext uri="{FF2B5EF4-FFF2-40B4-BE49-F238E27FC236}">
                <a16:creationId xmlns:a16="http://schemas.microsoft.com/office/drawing/2014/main" xmlns="" id="{D57A15F4-FE97-4AD2-BA74-AA0DC8068413}"/>
              </a:ext>
            </a:extLst>
          </p:cNvPr>
          <p:cNvSpPr/>
          <p:nvPr/>
        </p:nvSpPr>
        <p:spPr>
          <a:xfrm>
            <a:off x="657802" y="2145607"/>
            <a:ext cx="3822412" cy="2034505"/>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Qua phần</a:t>
            </a:r>
            <a:r>
              <a:rPr kumimoji="0" lang="en-US" sz="2400" b="0" i="0" u="none" strike="noStrike" kern="0" cap="none" spc="0" normalizeH="0" noProof="0" smtClean="0">
                <a:ln>
                  <a:noFill/>
                </a:ln>
                <a:solidFill>
                  <a:prstClr val="black"/>
                </a:solidFill>
                <a:effectLst/>
                <a:uLnTx/>
                <a:uFillTx/>
                <a:latin typeface="Times" panose="02020603050405020304" pitchFamily="18" charset="0"/>
                <a:cs typeface="Times" panose="02020603050405020304" pitchFamily="18" charset="0"/>
              </a:rPr>
              <a:t> đọc thông tin: Em thấy từu lời khuyên của cô giáo, Ngọc đã làm gì để vượt qua trở ngại môn Khoa học Tự nhiên.</a:t>
            </a:r>
          </a:p>
        </p:txBody>
      </p:sp>
      <p:sp>
        <p:nvSpPr>
          <p:cNvPr id="5" name="Rectangle: Rounded Corners 15">
            <a:extLst>
              <a:ext uri="{FF2B5EF4-FFF2-40B4-BE49-F238E27FC236}">
                <a16:creationId xmlns:a16="http://schemas.microsoft.com/office/drawing/2014/main" xmlns="" id="{F00E3249-ACD5-4D11-8D94-2D016D6532E8}"/>
              </a:ext>
            </a:extLst>
          </p:cNvPr>
          <p:cNvSpPr/>
          <p:nvPr/>
        </p:nvSpPr>
        <p:spPr>
          <a:xfrm>
            <a:off x="4605021" y="2226888"/>
            <a:ext cx="3938088" cy="195322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phần</a:t>
            </a:r>
            <a:r>
              <a:rPr kumimoji="0" lang="en-US" sz="240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hình ảnh: Cả hai bạn Minh và Hăng đã nhận ra những điểm mạnh, điểm yếu của bản thân, còn em thì sao?</a:t>
            </a:r>
            <a:endParaRPr kumimoji="0" lang="en-US" sz="240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6" name="Rectangle: Rounded Corners 23">
            <a:extLst>
              <a:ext uri="{FF2B5EF4-FFF2-40B4-BE49-F238E27FC236}">
                <a16:creationId xmlns:a16="http://schemas.microsoft.com/office/drawing/2014/main" xmlns="" id="{7FC44327-CEE4-4E8B-92C5-96305680DC6A}"/>
              </a:ext>
            </a:extLst>
          </p:cNvPr>
          <p:cNvSpPr/>
          <p:nvPr/>
        </p:nvSpPr>
        <p:spPr>
          <a:xfrm>
            <a:off x="715586" y="4629728"/>
            <a:ext cx="3680806"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24">
            <a:extLst>
              <a:ext uri="{FF2B5EF4-FFF2-40B4-BE49-F238E27FC236}">
                <a16:creationId xmlns:a16="http://schemas.microsoft.com/office/drawing/2014/main" xmlns="" id="{ED9BAAF3-BB42-469D-9A1D-E12DA3DD343C}"/>
              </a:ext>
            </a:extLst>
          </p:cNvPr>
          <p:cNvSpPr/>
          <p:nvPr/>
        </p:nvSpPr>
        <p:spPr>
          <a:xfrm>
            <a:off x="4605021" y="4629727"/>
            <a:ext cx="347945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smtClean="0">
                <a:latin typeface="Times New Roman" panose="02020603050405020304" pitchFamily="18" charset="0"/>
                <a:ea typeface="Times New Roman" panose="02020603050405020304" pitchFamily="18" charset="0"/>
              </a:rPr>
              <a:t>……………………………………………………</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
        <p:nvSpPr>
          <p:cNvPr id="8" name="Rectangle: Rounded Corners 25">
            <a:extLst>
              <a:ext uri="{FF2B5EF4-FFF2-40B4-BE49-F238E27FC236}">
                <a16:creationId xmlns:a16="http://schemas.microsoft.com/office/drawing/2014/main" xmlns="" id="{80C22BBF-9AA1-43CF-8D6D-95361CBA2933}"/>
              </a:ext>
            </a:extLst>
          </p:cNvPr>
          <p:cNvSpPr/>
          <p:nvPr/>
        </p:nvSpPr>
        <p:spPr>
          <a:xfrm>
            <a:off x="8386734" y="4629727"/>
            <a:ext cx="346929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r>
              <a:rPr lang="en-US" sz="2400" smtClean="0">
                <a:effectLst/>
                <a:latin typeface="Times New Roman" panose="02020603050405020304" pitchFamily="18" charset="0"/>
                <a:ea typeface="Times New Roman" panose="02020603050405020304" pitchFamily="18" charset="0"/>
              </a:rPr>
              <a:t>……………………………………………………</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9" name="Straight Arrow Connector 8">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noFill/>
          <a:ln w="28575" cap="flat" cmpd="sng" algn="ctr">
            <a:solidFill>
              <a:srgbClr val="FF9933"/>
            </a:solidFill>
            <a:prstDash val="solid"/>
            <a:miter lim="800000"/>
            <a:tailEnd type="triangle"/>
          </a:ln>
          <a:effectLst/>
        </p:spPr>
      </p:cxnSp>
      <p:cxnSp>
        <p:nvCxnSpPr>
          <p:cNvPr id="10" name="Straight Arrow Connector 9">
            <a:extLst>
              <a:ext uri="{FF2B5EF4-FFF2-40B4-BE49-F238E27FC236}">
                <a16:creationId xmlns:a16="http://schemas.microsoft.com/office/drawing/2014/main" xmlns="" id="{3C8FB1BB-BF64-4C78-AACA-84C9F97ED11A}"/>
              </a:ext>
            </a:extLst>
          </p:cNvPr>
          <p:cNvCxnSpPr>
            <a:cxnSpLocks/>
          </p:cNvCxnSpPr>
          <p:nvPr/>
        </p:nvCxnSpPr>
        <p:spPr>
          <a:xfrm flipH="1">
            <a:off x="6216303" y="1536008"/>
            <a:ext cx="2540" cy="772160"/>
          </a:xfrm>
          <a:prstGeom prst="straightConnector1">
            <a:avLst/>
          </a:prstGeom>
          <a:noFill/>
          <a:ln w="28575" cap="flat" cmpd="sng" algn="ctr">
            <a:solidFill>
              <a:srgbClr val="FF9933"/>
            </a:solidFill>
            <a:prstDash val="solid"/>
            <a:miter lim="800000"/>
            <a:tailEnd type="triangle"/>
          </a:ln>
          <a:effectLst/>
        </p:spPr>
      </p:cxnSp>
      <p:cxnSp>
        <p:nvCxnSpPr>
          <p:cNvPr id="11" name="Straight Connector 10">
            <a:extLst>
              <a:ext uri="{FF2B5EF4-FFF2-40B4-BE49-F238E27FC236}">
                <a16:creationId xmlns:a16="http://schemas.microsoft.com/office/drawing/2014/main" xmlns="" id="{C76D9141-C5C8-4EDF-8BAE-38C3C91A0D8B}"/>
              </a:ext>
            </a:extLst>
          </p:cNvPr>
          <p:cNvCxnSpPr>
            <a:cxnSpLocks/>
          </p:cNvCxnSpPr>
          <p:nvPr/>
        </p:nvCxnSpPr>
        <p:spPr>
          <a:xfrm flipH="1">
            <a:off x="2660303" y="4180114"/>
            <a:ext cx="17583" cy="449613"/>
          </a:xfrm>
          <a:prstGeom prst="line">
            <a:avLst/>
          </a:prstGeom>
          <a:noFill/>
          <a:ln w="28575" cap="flat" cmpd="sng" algn="ctr">
            <a:solidFill>
              <a:srgbClr val="ED7D31"/>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xmlns="" id="{18EAD728-281A-4CBC-B6CB-AC46CE78C292}"/>
              </a:ext>
            </a:extLst>
          </p:cNvPr>
          <p:cNvCxnSpPr>
            <a:cxnSpLocks/>
          </p:cNvCxnSpPr>
          <p:nvPr/>
        </p:nvCxnSpPr>
        <p:spPr>
          <a:xfrm>
            <a:off x="6297584" y="4180112"/>
            <a:ext cx="39023" cy="515654"/>
          </a:xfrm>
          <a:prstGeom prst="line">
            <a:avLst/>
          </a:prstGeom>
          <a:noFill/>
          <a:ln w="28575" cap="flat" cmpd="sng" algn="ctr">
            <a:solidFill>
              <a:srgbClr val="ED7D31"/>
            </a:solidFill>
            <a:prstDash val="dash"/>
            <a:round/>
            <a:headEnd type="none" w="med" len="med"/>
            <a:tailEnd type="none" w="med" len="med"/>
          </a:ln>
          <a:effectLst/>
        </p:spPr>
      </p:cxnSp>
      <p:cxnSp>
        <p:nvCxnSpPr>
          <p:cNvPr id="13" name="Straight Connector 12">
            <a:extLst>
              <a:ext uri="{FF2B5EF4-FFF2-40B4-BE49-F238E27FC236}">
                <a16:creationId xmlns:a16="http://schemas.microsoft.com/office/drawing/2014/main" xmlns="" id="{06C6F0E5-34EA-4A9B-B75B-08619F47AE1E}"/>
              </a:ext>
            </a:extLst>
          </p:cNvPr>
          <p:cNvCxnSpPr>
            <a:cxnSpLocks/>
          </p:cNvCxnSpPr>
          <p:nvPr/>
        </p:nvCxnSpPr>
        <p:spPr>
          <a:xfrm>
            <a:off x="10052974" y="4025207"/>
            <a:ext cx="0" cy="670559"/>
          </a:xfrm>
          <a:prstGeom prst="line">
            <a:avLst/>
          </a:prstGeom>
          <a:noFill/>
          <a:ln w="28575" cap="flat" cmpd="sng" algn="ctr">
            <a:solidFill>
              <a:srgbClr val="ED7D31"/>
            </a:solidFill>
            <a:prstDash val="dash"/>
            <a:round/>
            <a:headEnd type="none" w="med" len="med"/>
            <a:tailEnd type="none" w="med" len="med"/>
          </a:ln>
          <a:effectLst/>
        </p:spPr>
      </p:cxnSp>
      <p:sp>
        <p:nvSpPr>
          <p:cNvPr id="14" name="Rectangle: Rounded Corners 15">
            <a:extLst>
              <a:ext uri="{FF2B5EF4-FFF2-40B4-BE49-F238E27FC236}">
                <a16:creationId xmlns:a16="http://schemas.microsoft.com/office/drawing/2014/main" xmlns="" id="{F00E3249-ACD5-4D11-8D94-2D016D6532E8}"/>
              </a:ext>
            </a:extLst>
          </p:cNvPr>
          <p:cNvSpPr/>
          <p:nvPr/>
        </p:nvSpPr>
        <p:spPr>
          <a:xfrm>
            <a:off x="8672137" y="2216728"/>
            <a:ext cx="3183889" cy="196338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đó,</a:t>
            </a:r>
            <a:r>
              <a:rPr kumimoji="0" lang="en-US" sz="2400" b="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em hiểu thế nào là tự nhận thức bản thân</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pic>
        <p:nvPicPr>
          <p:cNvPr id="15"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21627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PHIẾU BÀI TẬP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a:t>
            </a: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THẢO LUẬN NHÓM)</a:t>
            </a:r>
            <a:endPar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cxnSp>
        <p:nvCxnSpPr>
          <p:cNvPr id="5" name="Straight Arrow Connector 4">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noFill/>
          <a:ln w="28575" cap="flat" cmpd="sng" algn="ctr">
            <a:solidFill>
              <a:srgbClr val="FF9933"/>
            </a:solidFill>
            <a:prstDash val="solid"/>
            <a:miter lim="800000"/>
            <a:tailEnd type="triangle"/>
          </a:ln>
          <a:effectLst/>
        </p:spPr>
      </p:cxnSp>
      <p:sp>
        <p:nvSpPr>
          <p:cNvPr id="6" name="Rectangle: Rounded Corners 13">
            <a:extLst>
              <a:ext uri="{FF2B5EF4-FFF2-40B4-BE49-F238E27FC236}">
                <a16:creationId xmlns:a16="http://schemas.microsoft.com/office/drawing/2014/main" xmlns="" id="{D57A15F4-FE97-4AD2-BA74-AA0DC8068413}"/>
              </a:ext>
            </a:extLst>
          </p:cNvPr>
          <p:cNvSpPr/>
          <p:nvPr/>
        </p:nvSpPr>
        <p:spPr>
          <a:xfrm>
            <a:off x="657802" y="2145607"/>
            <a:ext cx="3822412" cy="2034505"/>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Qua phần</a:t>
            </a:r>
            <a:r>
              <a:rPr kumimoji="0" lang="en-US" sz="2400" b="0" i="0" u="none" strike="noStrike" kern="0" cap="none" spc="0" normalizeH="0" noProof="0" smtClean="0">
                <a:ln>
                  <a:noFill/>
                </a:ln>
                <a:solidFill>
                  <a:prstClr val="black"/>
                </a:solidFill>
                <a:effectLst/>
                <a:uLnTx/>
                <a:uFillTx/>
                <a:latin typeface="Times" panose="02020603050405020304" pitchFamily="18" charset="0"/>
                <a:cs typeface="Times" panose="02020603050405020304" pitchFamily="18" charset="0"/>
              </a:rPr>
              <a:t> đọc thông tin: Em thấy từu lời khuyên của cô giáo, Ngọc đã làm gì để vượt qua trở ngại môn Khoa học Tự nhiên.</a:t>
            </a:r>
          </a:p>
        </p:txBody>
      </p:sp>
      <p:sp>
        <p:nvSpPr>
          <p:cNvPr id="7" name="Rectangle: Rounded Corners 15">
            <a:extLst>
              <a:ext uri="{FF2B5EF4-FFF2-40B4-BE49-F238E27FC236}">
                <a16:creationId xmlns:a16="http://schemas.microsoft.com/office/drawing/2014/main" xmlns="" id="{F00E3249-ACD5-4D11-8D94-2D016D6532E8}"/>
              </a:ext>
            </a:extLst>
          </p:cNvPr>
          <p:cNvSpPr/>
          <p:nvPr/>
        </p:nvSpPr>
        <p:spPr>
          <a:xfrm>
            <a:off x="4605021" y="2226888"/>
            <a:ext cx="3938088" cy="195322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phần</a:t>
            </a:r>
            <a:r>
              <a:rPr kumimoji="0" lang="en-US" sz="240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hình ảnh: Cả hai bạn Minh và Hăng đã nhận ra những điểm mạnh, điểm yếu của bản thân, còn em thì sao?</a:t>
            </a:r>
            <a:endParaRPr kumimoji="0" lang="en-US" sz="240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8" name="Rectangle: Rounded Corners 23">
            <a:extLst>
              <a:ext uri="{FF2B5EF4-FFF2-40B4-BE49-F238E27FC236}">
                <a16:creationId xmlns:a16="http://schemas.microsoft.com/office/drawing/2014/main" xmlns="" id="{7FC44327-CEE4-4E8B-92C5-96305680DC6A}"/>
              </a:ext>
            </a:extLst>
          </p:cNvPr>
          <p:cNvSpPr/>
          <p:nvPr/>
        </p:nvSpPr>
        <p:spPr>
          <a:xfrm>
            <a:off x="715586" y="4629728"/>
            <a:ext cx="3680806"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Ngọc đã đặt mục tiêu khám phá điểm mạnh, điểm yếu và vượt qua môn khoa học tự nhiên.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Rounded Corners 24">
            <a:extLst>
              <a:ext uri="{FF2B5EF4-FFF2-40B4-BE49-F238E27FC236}">
                <a16:creationId xmlns:a16="http://schemas.microsoft.com/office/drawing/2014/main" xmlns="" id="{ED9BAAF3-BB42-469D-9A1D-E12DA3DD343C}"/>
              </a:ext>
            </a:extLst>
          </p:cNvPr>
          <p:cNvSpPr/>
          <p:nvPr/>
        </p:nvSpPr>
        <p:spPr>
          <a:xfrm>
            <a:off x="4605021" y="4629727"/>
            <a:ext cx="347945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smtClean="0">
                <a:latin typeface="Times New Roman" panose="02020603050405020304" pitchFamily="18" charset="0"/>
                <a:ea typeface="Times New Roman" panose="02020603050405020304" pitchFamily="18" charset="0"/>
              </a:rPr>
              <a:t>(Thông qua trò chơi phần khởi động)</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
        <p:nvSpPr>
          <p:cNvPr id="10" name="Rectangle: Rounded Corners 25">
            <a:extLst>
              <a:ext uri="{FF2B5EF4-FFF2-40B4-BE49-F238E27FC236}">
                <a16:creationId xmlns:a16="http://schemas.microsoft.com/office/drawing/2014/main" xmlns="" id="{80C22BBF-9AA1-43CF-8D6D-95361CBA2933}"/>
              </a:ext>
            </a:extLst>
          </p:cNvPr>
          <p:cNvSpPr/>
          <p:nvPr/>
        </p:nvSpPr>
        <p:spPr>
          <a:xfrm>
            <a:off x="8386734" y="4629727"/>
            <a:ext cx="346929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r>
              <a:rPr lang="en-US" sz="2400" smtClean="0">
                <a:effectLst/>
                <a:latin typeface="Times New Roman" panose="02020603050405020304" pitchFamily="18" charset="0"/>
                <a:ea typeface="Times New Roman" panose="02020603050405020304" pitchFamily="18" charset="0"/>
              </a:rPr>
              <a:t>Tự nhận thức bản thân là tự nhận ra những điểm mạnh, điểm yếu, đặc điểm riêng của mình để từ đó hoàn thiện bản thân.</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1" name="Straight Arrow Connector 10">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noFill/>
          <a:ln w="28575" cap="flat" cmpd="sng" algn="ctr">
            <a:solidFill>
              <a:srgbClr val="FF9933"/>
            </a:solidFill>
            <a:prstDash val="solid"/>
            <a:miter lim="800000"/>
            <a:tailEnd type="triangle"/>
          </a:ln>
          <a:effectLst/>
        </p:spPr>
      </p:cxnSp>
      <p:cxnSp>
        <p:nvCxnSpPr>
          <p:cNvPr id="12" name="Straight Arrow Connector 11">
            <a:extLst>
              <a:ext uri="{FF2B5EF4-FFF2-40B4-BE49-F238E27FC236}">
                <a16:creationId xmlns:a16="http://schemas.microsoft.com/office/drawing/2014/main" xmlns="" id="{3C8FB1BB-BF64-4C78-AACA-84C9F97ED11A}"/>
              </a:ext>
            </a:extLst>
          </p:cNvPr>
          <p:cNvCxnSpPr>
            <a:cxnSpLocks/>
          </p:cNvCxnSpPr>
          <p:nvPr/>
        </p:nvCxnSpPr>
        <p:spPr>
          <a:xfrm flipH="1">
            <a:off x="6216303" y="1536008"/>
            <a:ext cx="2540" cy="772160"/>
          </a:xfrm>
          <a:prstGeom prst="straightConnector1">
            <a:avLst/>
          </a:prstGeom>
          <a:noFill/>
          <a:ln w="28575" cap="flat" cmpd="sng" algn="ctr">
            <a:solidFill>
              <a:srgbClr val="FF9933"/>
            </a:solidFill>
            <a:prstDash val="solid"/>
            <a:miter lim="800000"/>
            <a:tailEnd type="triangle"/>
          </a:ln>
          <a:effectLst/>
        </p:spPr>
      </p:cxnSp>
      <p:cxnSp>
        <p:nvCxnSpPr>
          <p:cNvPr id="13" name="Straight Connector 12">
            <a:extLst>
              <a:ext uri="{FF2B5EF4-FFF2-40B4-BE49-F238E27FC236}">
                <a16:creationId xmlns:a16="http://schemas.microsoft.com/office/drawing/2014/main" xmlns="" id="{C76D9141-C5C8-4EDF-8BAE-38C3C91A0D8B}"/>
              </a:ext>
            </a:extLst>
          </p:cNvPr>
          <p:cNvCxnSpPr>
            <a:cxnSpLocks/>
          </p:cNvCxnSpPr>
          <p:nvPr/>
        </p:nvCxnSpPr>
        <p:spPr>
          <a:xfrm flipH="1">
            <a:off x="2660303" y="4180114"/>
            <a:ext cx="17583" cy="449613"/>
          </a:xfrm>
          <a:prstGeom prst="line">
            <a:avLst/>
          </a:prstGeom>
          <a:noFill/>
          <a:ln w="28575" cap="flat" cmpd="sng" algn="ctr">
            <a:solidFill>
              <a:srgbClr val="ED7D31"/>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xmlns="" id="{18EAD728-281A-4CBC-B6CB-AC46CE78C292}"/>
              </a:ext>
            </a:extLst>
          </p:cNvPr>
          <p:cNvCxnSpPr>
            <a:cxnSpLocks/>
          </p:cNvCxnSpPr>
          <p:nvPr/>
        </p:nvCxnSpPr>
        <p:spPr>
          <a:xfrm>
            <a:off x="6297584" y="4180112"/>
            <a:ext cx="39023" cy="515654"/>
          </a:xfrm>
          <a:prstGeom prst="line">
            <a:avLst/>
          </a:prstGeom>
          <a:noFill/>
          <a:ln w="28575" cap="flat" cmpd="sng" algn="ctr">
            <a:solidFill>
              <a:srgbClr val="ED7D31"/>
            </a:solidFill>
            <a:prstDash val="dash"/>
            <a:round/>
            <a:headEnd type="none" w="med" len="med"/>
            <a:tailEnd type="none" w="med" len="med"/>
          </a:ln>
          <a:effectLst/>
        </p:spPr>
      </p:cxnSp>
      <p:cxnSp>
        <p:nvCxnSpPr>
          <p:cNvPr id="15" name="Straight Connector 14">
            <a:extLst>
              <a:ext uri="{FF2B5EF4-FFF2-40B4-BE49-F238E27FC236}">
                <a16:creationId xmlns:a16="http://schemas.microsoft.com/office/drawing/2014/main" xmlns="" id="{06C6F0E5-34EA-4A9B-B75B-08619F47AE1E}"/>
              </a:ext>
            </a:extLst>
          </p:cNvPr>
          <p:cNvCxnSpPr>
            <a:cxnSpLocks/>
          </p:cNvCxnSpPr>
          <p:nvPr/>
        </p:nvCxnSpPr>
        <p:spPr>
          <a:xfrm>
            <a:off x="10052974" y="4025207"/>
            <a:ext cx="0" cy="670559"/>
          </a:xfrm>
          <a:prstGeom prst="line">
            <a:avLst/>
          </a:prstGeom>
          <a:noFill/>
          <a:ln w="28575" cap="flat" cmpd="sng" algn="ctr">
            <a:solidFill>
              <a:srgbClr val="ED7D31"/>
            </a:solidFill>
            <a:prstDash val="dash"/>
            <a:round/>
            <a:headEnd type="none" w="med" len="med"/>
            <a:tailEnd type="none" w="med" len="med"/>
          </a:ln>
          <a:effectLst/>
        </p:spPr>
      </p:cxnSp>
      <p:sp>
        <p:nvSpPr>
          <p:cNvPr id="16" name="Rectangle: Rounded Corners 15">
            <a:extLst>
              <a:ext uri="{FF2B5EF4-FFF2-40B4-BE49-F238E27FC236}">
                <a16:creationId xmlns:a16="http://schemas.microsoft.com/office/drawing/2014/main" xmlns="" id="{F00E3249-ACD5-4D11-8D94-2D016D6532E8}"/>
              </a:ext>
            </a:extLst>
          </p:cNvPr>
          <p:cNvSpPr/>
          <p:nvPr/>
        </p:nvSpPr>
        <p:spPr>
          <a:xfrm>
            <a:off x="8672137" y="2216728"/>
            <a:ext cx="3183889" cy="196338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đó,</a:t>
            </a:r>
            <a:r>
              <a:rPr kumimoji="0" lang="en-US" sz="2400" b="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em hiểu thế nào là tự nhận thức bản thân</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pic>
        <p:nvPicPr>
          <p:cNvPr id="17"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362656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732</Words>
  <Application>Microsoft Office PowerPoint</Application>
  <PresentationFormat>Widescreen</PresentationFormat>
  <Paragraphs>49</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#9Slide06 SVNSlow Attack</vt:lpstr>
      <vt:lpstr>Arial</vt:lpstr>
      <vt:lpstr>Calibri</vt:lpstr>
      <vt:lpstr>Calibri Light</vt:lpstr>
      <vt:lpstr>Segoe Print</vt:lpstr>
      <vt:lpstr>Snap ITC</vt:lpstr>
      <vt:lpstr>SVN-Vanilla Daisy Pro</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PHUC</cp:lastModifiedBy>
  <cp:revision>35</cp:revision>
  <dcterms:created xsi:type="dcterms:W3CDTF">2021-07-10T07:14:28Z</dcterms:created>
  <dcterms:modified xsi:type="dcterms:W3CDTF">2024-01-11T16:39:02Z</dcterms:modified>
</cp:coreProperties>
</file>