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Lst>
  <p:notesMasterIdLst>
    <p:notesMasterId r:id="rId22"/>
  </p:notesMasterIdLst>
  <p:sldIdLst>
    <p:sldId id="333" r:id="rId5"/>
    <p:sldId id="384" r:id="rId6"/>
    <p:sldId id="317" r:id="rId7"/>
    <p:sldId id="385" r:id="rId8"/>
    <p:sldId id="365" r:id="rId9"/>
    <p:sldId id="321" r:id="rId10"/>
    <p:sldId id="368" r:id="rId11"/>
    <p:sldId id="331" r:id="rId12"/>
    <p:sldId id="336" r:id="rId13"/>
    <p:sldId id="386" r:id="rId14"/>
    <p:sldId id="401" r:id="rId15"/>
    <p:sldId id="375" r:id="rId16"/>
    <p:sldId id="396" r:id="rId17"/>
    <p:sldId id="387" r:id="rId18"/>
    <p:sldId id="390" r:id="rId19"/>
    <p:sldId id="398" r:id="rId20"/>
    <p:sldId id="3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14" autoAdjust="0"/>
    <p:restoredTop sz="94660"/>
  </p:normalViewPr>
  <p:slideViewPr>
    <p:cSldViewPr snapToGrid="0">
      <p:cViewPr varScale="1">
        <p:scale>
          <a:sx n="84" d="100"/>
          <a:sy n="84" d="100"/>
        </p:scale>
        <p:origin x="1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6405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5845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1/11/2024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1/11/2024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1/11/2024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1/11/2024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11-01-2024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1/11/2024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7.png"/><Relationship Id="rId7" Type="http://schemas.openxmlformats.org/officeDocument/2006/relationships/image" Target="../media/image21.emf"/><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36.xml"/><Relationship Id="rId6" Type="http://schemas.openxmlformats.org/officeDocument/2006/relationships/image" Target="../media/image29.jpeg"/><Relationship Id="rId5" Type="http://schemas.openxmlformats.org/officeDocument/2006/relationships/image" Target="../media/image21.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2.jpeg"/><Relationship Id="rId7" Type="http://schemas.openxmlformats.org/officeDocument/2006/relationships/image" Target="../media/image5.jpe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34.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87"/>
          <p:cNvPicPr/>
          <p:nvPr/>
        </p:nvPicPr>
        <p:blipFill>
          <a:blip r:embed="rId2"/>
          <a:stretch/>
        </p:blipFill>
        <p:spPr>
          <a:xfrm>
            <a:off x="8611991" y="4334612"/>
            <a:ext cx="3229946" cy="2411976"/>
          </a:xfrm>
          <a:prstGeom prst="rect">
            <a:avLst/>
          </a:prstGeom>
        </p:spPr>
      </p:pic>
      <p:sp>
        <p:nvSpPr>
          <p:cNvPr id="21" name="Rectangle 20"/>
          <p:cNvSpPr>
            <a:spLocks noChangeArrowheads="1"/>
          </p:cNvSpPr>
          <p:nvPr/>
        </p:nvSpPr>
        <p:spPr bwMode="auto">
          <a:xfrm>
            <a:off x="175682" y="2794519"/>
            <a:ext cx="1105269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800" b="1" dirty="0" err="1">
                <a:solidFill>
                  <a:srgbClr val="0000FF"/>
                </a:solidFill>
                <a:latin typeface="Arial" panose="020B0604020202020204" pitchFamily="34" charset="0"/>
                <a:ea typeface="Helvetica Neue"/>
                <a:cs typeface="Arial" panose="020B0604020202020204" pitchFamily="34" charset="0"/>
              </a:rPr>
              <a:t>Bài</a:t>
            </a:r>
            <a:r>
              <a:rPr lang="en-US" altLang="en-US" sz="4800" b="1" dirty="0">
                <a:solidFill>
                  <a:srgbClr val="0000FF"/>
                </a:solidFill>
                <a:latin typeface="Arial" panose="020B0604020202020204" pitchFamily="34" charset="0"/>
                <a:ea typeface="Helvetica Neue"/>
                <a:cs typeface="Arial" panose="020B0604020202020204" pitchFamily="34" charset="0"/>
              </a:rPr>
              <a:t> 2:</a:t>
            </a:r>
            <a:r>
              <a:rPr lang="en-US" altLang="en-US" sz="4800" b="1" dirty="0">
                <a:solidFill>
                  <a:srgbClr val="FF0000"/>
                </a:solidFill>
                <a:latin typeface="Arial" panose="020B0604020202020204" pitchFamily="34" charset="0"/>
                <a:ea typeface="Helvetica Neue"/>
                <a:cs typeface="Arial" panose="020B0604020202020204" pitchFamily="34" charset="0"/>
              </a:rPr>
              <a:t> YÊU THƯƠNG CON </a:t>
            </a:r>
            <a:r>
              <a:rPr lang="en-US" altLang="en-US" sz="4800" b="1" dirty="0" err="1" smtClean="0">
                <a:solidFill>
                  <a:srgbClr val="FF0000"/>
                </a:solidFill>
                <a:latin typeface="Arial" panose="020B0604020202020204" pitchFamily="34" charset="0"/>
                <a:ea typeface="Helvetica Neue"/>
                <a:cs typeface="Arial" panose="020B0604020202020204" pitchFamily="34" charset="0"/>
              </a:rPr>
              <a:t>NGƯỜI</a:t>
            </a:r>
            <a:r>
              <a:rPr lang="en-US" altLang="en-US" sz="4800" b="1" dirty="0" smtClean="0">
                <a:solidFill>
                  <a:srgbClr val="FF0000"/>
                </a:solidFill>
                <a:latin typeface="Arial" panose="020B0604020202020204" pitchFamily="34" charset="0"/>
                <a:ea typeface="Helvetica Neue"/>
                <a:cs typeface="Arial" panose="020B0604020202020204" pitchFamily="34" charset="0"/>
              </a:rPr>
              <a:t> </a:t>
            </a:r>
          </a:p>
          <a:p>
            <a:pPr algn="ctr" eaLnBrk="0" fontAlgn="base" hangingPunct="0">
              <a:spcBef>
                <a:spcPct val="0"/>
              </a:spcBef>
              <a:spcAft>
                <a:spcPct val="0"/>
              </a:spcAft>
            </a:pPr>
            <a:r>
              <a:rPr lang="en-US" altLang="en-US" sz="4800" b="1" dirty="0" smtClean="0">
                <a:solidFill>
                  <a:srgbClr val="FF0000"/>
                </a:solidFill>
                <a:latin typeface="Arial" panose="020B0604020202020204" pitchFamily="34" charset="0"/>
                <a:ea typeface="Helvetica Neue"/>
                <a:cs typeface="Arial" panose="020B0604020202020204" pitchFamily="34" charset="0"/>
              </a:rPr>
              <a:t>(3 </a:t>
            </a:r>
            <a:r>
              <a:rPr lang="en-US" altLang="en-US" sz="4800" b="1" dirty="0" err="1" smtClean="0">
                <a:solidFill>
                  <a:srgbClr val="FF0000"/>
                </a:solidFill>
                <a:latin typeface="Arial" panose="020B0604020202020204" pitchFamily="34" charset="0"/>
                <a:ea typeface="Helvetica Neue"/>
                <a:cs typeface="Arial" panose="020B0604020202020204" pitchFamily="34" charset="0"/>
              </a:rPr>
              <a:t>tiết</a:t>
            </a:r>
            <a:r>
              <a:rPr lang="en-US" altLang="en-US" sz="4800" b="1" dirty="0" smtClean="0">
                <a:solidFill>
                  <a:srgbClr val="FF0000"/>
                </a:solidFill>
                <a:latin typeface="Arial" panose="020B0604020202020204" pitchFamily="34" charset="0"/>
                <a:ea typeface="Helvetica Neue"/>
                <a:cs typeface="Arial" panose="020B0604020202020204" pitchFamily="34" charset="0"/>
              </a:rPr>
              <a:t>)</a:t>
            </a:r>
            <a:endParaRPr lang="en-SG" altLang="en-US" sz="4800" b="1" dirty="0">
              <a:solidFill>
                <a:srgbClr val="0000FF"/>
              </a:solidFill>
              <a:latin typeface="Arial" panose="020B0604020202020204" pitchFamily="34" charset="0"/>
              <a:cs typeface="Arial" panose="020B0604020202020204" pitchFamily="34" charset="0"/>
            </a:endParaRPr>
          </a:p>
        </p:txBody>
      </p:sp>
      <p:pic>
        <p:nvPicPr>
          <p:cNvPr id="12" name="Shape 53"/>
          <p:cNvPicPr/>
          <p:nvPr/>
        </p:nvPicPr>
        <p:blipFill>
          <a:blip r:embed="rId3"/>
          <a:stretch/>
        </p:blipFill>
        <p:spPr>
          <a:xfrm>
            <a:off x="8858887" y="317454"/>
            <a:ext cx="2369489" cy="2042112"/>
          </a:xfrm>
          <a:prstGeom prst="rect">
            <a:avLst/>
          </a:prstGeom>
        </p:spPr>
      </p:pic>
      <p:pic>
        <p:nvPicPr>
          <p:cNvPr id="14" name="Shape 57"/>
          <p:cNvPicPr/>
          <p:nvPr/>
        </p:nvPicPr>
        <p:blipFill>
          <a:blip r:embed="rId4"/>
          <a:stretch/>
        </p:blipFill>
        <p:spPr>
          <a:xfrm>
            <a:off x="455196" y="4247930"/>
            <a:ext cx="3405109" cy="2498658"/>
          </a:xfrm>
          <a:prstGeom prst="rect">
            <a:avLst/>
          </a:prstGeom>
        </p:spPr>
      </p:pic>
      <p:pic>
        <p:nvPicPr>
          <p:cNvPr id="17" name="Shape 61"/>
          <p:cNvPicPr/>
          <p:nvPr/>
        </p:nvPicPr>
        <p:blipFill>
          <a:blip r:embed="rId5"/>
          <a:stretch/>
        </p:blipFill>
        <p:spPr>
          <a:xfrm>
            <a:off x="4573840" y="4334612"/>
            <a:ext cx="3218815" cy="2498658"/>
          </a:xfrm>
          <a:prstGeom prst="rect">
            <a:avLst/>
          </a:prstGeom>
        </p:spPr>
      </p:pic>
      <p:pic>
        <p:nvPicPr>
          <p:cNvPr id="1026" name="Picture 2" descr="bé Hải An: &amp;quot;Thiên sứ&amp;quot; 7 tuổi hiến giác mạc: Con yêu mẹ, mẹ đừng quên con  nh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9086" y="362994"/>
            <a:ext cx="2682943"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ừ câu chuyện hiến giác mạc của bé Hải An: Cuộc đời có tình yêu đẹp như  những đóa ho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2375" y="362994"/>
            <a:ext cx="2260120"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ên sứ&amp;quot; 7 tuổi hiến giác mạc: Con yêu mẹ, mẹ đừng quên con nhé!"/>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434" y="317454"/>
            <a:ext cx="2566937" cy="208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a:solidFill>
                    <a:srgbClr val="0000FF"/>
                  </a:solidFill>
                  <a:latin typeface="Arial" panose="020B0604020202020204" pitchFamily="34" charset="0"/>
                  <a:ea typeface="Helvetica Neue"/>
                  <a:cs typeface="Arial" panose="020B0604020202020204" pitchFamily="34" charset="0"/>
                </a:rPr>
                <a:t>Bài</a:t>
              </a:r>
              <a:r>
                <a:rPr lang="en-US" altLang="en-US" sz="4000" b="1" dirty="0">
                  <a:solidFill>
                    <a:srgbClr val="0000FF"/>
                  </a:solidFill>
                  <a:latin typeface="Arial" panose="020B0604020202020204" pitchFamily="34" charset="0"/>
                  <a:ea typeface="Helvetica Neue"/>
                  <a:cs typeface="Arial" panose="020B0604020202020204" pitchFamily="34" charset="0"/>
                </a:rPr>
                <a:t> 2:</a:t>
              </a:r>
              <a:r>
                <a:rPr lang="en-US" altLang="en-US" sz="4000" b="1" dirty="0">
                  <a:solidFill>
                    <a:srgbClr val="FF0000"/>
                  </a:solidFill>
                  <a:latin typeface="Arial" panose="020B0604020202020204" pitchFamily="34" charset="0"/>
                  <a:ea typeface="Helvetica Neue"/>
                  <a:cs typeface="Arial" panose="020B0604020202020204" pitchFamily="34" charset="0"/>
                </a:rPr>
                <a:t> </a:t>
              </a:r>
            </a:p>
            <a:p>
              <a:pPr algn="ctr" eaLnBrk="0" fontAlgn="base" hangingPunct="0">
                <a:spcBef>
                  <a:spcPct val="0"/>
                </a:spcBef>
                <a:spcAft>
                  <a:spcPct val="0"/>
                </a:spcAft>
              </a:pPr>
              <a:r>
                <a:rPr lang="en-US" altLang="en-US" sz="4000" b="1" dirty="0">
                  <a:solidFill>
                    <a:srgbClr val="FF0000"/>
                  </a:solidFill>
                  <a:latin typeface="Arial" panose="020B0604020202020204" pitchFamily="34" charset="0"/>
                  <a:ea typeface="Helvetica Neue"/>
                  <a:cs typeface="Arial" panose="020B0604020202020204" pitchFamily="34" charset="0"/>
                </a:rPr>
                <a:t>YÊU THƯƠNG CON NGƯỜI</a:t>
              </a:r>
              <a:endParaRPr lang="en-SG" altLang="en-US" sz="4000" b="1" dirty="0">
                <a:solidFill>
                  <a:srgbClr val="0000FF"/>
                </a:solidFill>
                <a:latin typeface="Arial" panose="020B0604020202020204" pitchFamily="34" charset="0"/>
                <a:cs typeface="Arial" panose="020B0604020202020204"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83644"/>
              <a:ext cx="2667000" cy="954107"/>
            </a:xfrm>
            <a:prstGeom prst="rect">
              <a:avLst/>
            </a:prstGeom>
            <a:noFill/>
            <a:ln>
              <a:noFill/>
            </a:ln>
            <a:effectLst/>
          </p:spPr>
          <p:txBody>
            <a:bodyPr anchor="ctr">
              <a:spAutoFit/>
            </a:bodyPr>
            <a:lstStyle/>
            <a:p>
              <a:pPr algn="ctr">
                <a:defRPr/>
              </a:pPr>
              <a:r>
                <a:rPr lang="en-US" altLang="zh-CN" sz="2800" b="1" kern="0" dirty="0">
                  <a:solidFill>
                    <a:srgbClr val="0000FF"/>
                  </a:solidFill>
                  <a:latin typeface="Arial" panose="020B0604020202020204" pitchFamily="34" charset="0"/>
                  <a:ea typeface="微软雅黑" pitchFamily="34" charset="-122"/>
                  <a:cs typeface="Arial" panose="020B0604020202020204" pitchFamily="34" charset="0"/>
                </a:rPr>
                <a:t>III.</a:t>
              </a:r>
            </a:p>
            <a:p>
              <a:pPr algn="ctr">
                <a:defRPr/>
              </a:pPr>
              <a:r>
                <a:rPr lang="en-US" altLang="zh-CN" sz="2800" b="1" kern="0" dirty="0">
                  <a:solidFill>
                    <a:srgbClr val="0000FF"/>
                  </a:solidFill>
                  <a:latin typeface="Arial" panose="020B0604020202020204" pitchFamily="34" charset="0"/>
                  <a:ea typeface="微软雅黑" pitchFamily="34" charset="-122"/>
                  <a:cs typeface="Arial" panose="020B0604020202020204" pitchFamily="34" charset="0"/>
                </a:rPr>
                <a:t>LUYỆN TẬP</a:t>
              </a:r>
            </a:p>
          </p:txBody>
        </p:sp>
      </p:grpSp>
    </p:spTree>
    <p:extLst>
      <p:ext uri="{BB962C8B-B14F-4D97-AF65-F5344CB8AC3E}">
        <p14:creationId xmlns:p14="http://schemas.microsoft.com/office/powerpoint/2010/main" val="347018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149304" y="944927"/>
            <a:ext cx="4744626" cy="120032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400" b="1" dirty="0">
                <a:solidFill>
                  <a:srgbClr val="FF00FF"/>
                </a:solidFill>
              </a:rPr>
              <a:t>1.Trong </a:t>
            </a:r>
            <a:r>
              <a:rPr lang="en-US" altLang="en-US" sz="2400" b="1" dirty="0" err="1">
                <a:solidFill>
                  <a:srgbClr val="FF00FF"/>
                </a:solidFill>
              </a:rPr>
              <a:t>những</a:t>
            </a:r>
            <a:r>
              <a:rPr lang="en-US" altLang="en-US" sz="2400" b="1" dirty="0">
                <a:solidFill>
                  <a:srgbClr val="FF00FF"/>
                </a:solidFill>
              </a:rPr>
              <a:t> </a:t>
            </a:r>
            <a:r>
              <a:rPr lang="en-US" altLang="en-US" sz="2400" b="1" dirty="0" err="1">
                <a:solidFill>
                  <a:srgbClr val="FF00FF"/>
                </a:solidFill>
              </a:rPr>
              <a:t>việc</a:t>
            </a:r>
            <a:r>
              <a:rPr lang="en-US" altLang="en-US" sz="2400" b="1" dirty="0">
                <a:solidFill>
                  <a:srgbClr val="FF00FF"/>
                </a:solidFill>
              </a:rPr>
              <a:t> </a:t>
            </a:r>
            <a:r>
              <a:rPr lang="en-US" altLang="en-US" sz="2400" b="1" dirty="0" err="1">
                <a:solidFill>
                  <a:srgbClr val="FF00FF"/>
                </a:solidFill>
              </a:rPr>
              <a:t>làm</a:t>
            </a:r>
            <a:r>
              <a:rPr lang="en-US" altLang="en-US" sz="2400" b="1" dirty="0">
                <a:solidFill>
                  <a:srgbClr val="FF00FF"/>
                </a:solidFill>
              </a:rPr>
              <a:t> </a:t>
            </a:r>
            <a:r>
              <a:rPr lang="en-US" altLang="en-US" sz="2400" b="1" dirty="0" err="1">
                <a:solidFill>
                  <a:srgbClr val="FF00FF"/>
                </a:solidFill>
              </a:rPr>
              <a:t>sau</a:t>
            </a:r>
            <a:r>
              <a:rPr lang="en-US" altLang="en-US" sz="2400" b="1" dirty="0">
                <a:solidFill>
                  <a:srgbClr val="FF00FF"/>
                </a:solidFill>
              </a:rPr>
              <a:t>, </a:t>
            </a:r>
            <a:r>
              <a:rPr lang="en-US" altLang="en-US" sz="2400" b="1" dirty="0" err="1">
                <a:solidFill>
                  <a:srgbClr val="FF00FF"/>
                </a:solidFill>
              </a:rPr>
              <a:t>việc</a:t>
            </a:r>
            <a:r>
              <a:rPr lang="en-US" altLang="en-US" sz="2400" b="1" dirty="0">
                <a:solidFill>
                  <a:srgbClr val="FF00FF"/>
                </a:solidFill>
              </a:rPr>
              <a:t> </a:t>
            </a:r>
            <a:r>
              <a:rPr lang="en-US" altLang="en-US" sz="2400" b="1" dirty="0" err="1">
                <a:solidFill>
                  <a:srgbClr val="FF00FF"/>
                </a:solidFill>
              </a:rPr>
              <a:t>nào</a:t>
            </a:r>
            <a:r>
              <a:rPr lang="en-US" altLang="en-US" sz="2400" b="1" dirty="0">
                <a:solidFill>
                  <a:srgbClr val="FF00FF"/>
                </a:solidFill>
              </a:rPr>
              <a:t> </a:t>
            </a:r>
            <a:r>
              <a:rPr lang="en-US" altLang="en-US" sz="2400" b="1" dirty="0" err="1">
                <a:solidFill>
                  <a:srgbClr val="FF00FF"/>
                </a:solidFill>
              </a:rPr>
              <a:t>nên</a:t>
            </a:r>
            <a:r>
              <a:rPr lang="en-US" altLang="en-US" sz="2400" b="1" dirty="0">
                <a:solidFill>
                  <a:srgbClr val="FF00FF"/>
                </a:solidFill>
              </a:rPr>
              <a:t> </a:t>
            </a:r>
            <a:r>
              <a:rPr lang="en-US" altLang="en-US" sz="2400" b="1" dirty="0" err="1">
                <a:solidFill>
                  <a:srgbClr val="FF00FF"/>
                </a:solidFill>
              </a:rPr>
              <a:t>làm</a:t>
            </a:r>
            <a:r>
              <a:rPr lang="en-US" altLang="en-US" sz="2400" b="1" dirty="0">
                <a:solidFill>
                  <a:srgbClr val="FF00FF"/>
                </a:solidFill>
              </a:rPr>
              <a:t>, </a:t>
            </a:r>
            <a:r>
              <a:rPr lang="en-US" altLang="en-US" sz="2400" b="1" dirty="0" err="1">
                <a:solidFill>
                  <a:srgbClr val="FF00FF"/>
                </a:solidFill>
              </a:rPr>
              <a:t>việc</a:t>
            </a:r>
            <a:r>
              <a:rPr lang="en-US" altLang="en-US" sz="2400" b="1" dirty="0">
                <a:solidFill>
                  <a:srgbClr val="FF00FF"/>
                </a:solidFill>
              </a:rPr>
              <a:t> </a:t>
            </a:r>
            <a:r>
              <a:rPr lang="en-US" altLang="en-US" sz="2400" b="1" dirty="0" err="1">
                <a:solidFill>
                  <a:srgbClr val="FF00FF"/>
                </a:solidFill>
              </a:rPr>
              <a:t>nào</a:t>
            </a:r>
            <a:r>
              <a:rPr lang="en-US" altLang="en-US" sz="2400" b="1" dirty="0">
                <a:solidFill>
                  <a:srgbClr val="FF00FF"/>
                </a:solidFill>
              </a:rPr>
              <a:t> </a:t>
            </a:r>
            <a:r>
              <a:rPr lang="en-US" altLang="en-US" sz="2400" b="1" dirty="0" err="1">
                <a:solidFill>
                  <a:srgbClr val="FF00FF"/>
                </a:solidFill>
              </a:rPr>
              <a:t>không</a:t>
            </a:r>
            <a:r>
              <a:rPr lang="en-US" altLang="en-US" sz="2400" b="1" dirty="0">
                <a:solidFill>
                  <a:srgbClr val="FF00FF"/>
                </a:solidFill>
              </a:rPr>
              <a:t> </a:t>
            </a:r>
            <a:r>
              <a:rPr lang="en-US" altLang="en-US" sz="2400" b="1" dirty="0" err="1">
                <a:solidFill>
                  <a:srgbClr val="FF00FF"/>
                </a:solidFill>
              </a:rPr>
              <a:t>nên</a:t>
            </a:r>
            <a:r>
              <a:rPr lang="en-US" altLang="en-US" sz="2400" b="1" dirty="0">
                <a:solidFill>
                  <a:srgbClr val="FF00FF"/>
                </a:solidFill>
              </a:rPr>
              <a:t> </a:t>
            </a:r>
            <a:r>
              <a:rPr lang="en-US" altLang="en-US" sz="2400" b="1" dirty="0" err="1">
                <a:solidFill>
                  <a:srgbClr val="FF00FF"/>
                </a:solidFill>
              </a:rPr>
              <a:t>làm</a:t>
            </a:r>
            <a:r>
              <a:rPr lang="en-US" altLang="en-US" sz="2400" b="1" dirty="0">
                <a:solidFill>
                  <a:srgbClr val="FF00FF"/>
                </a:solidFill>
              </a:rPr>
              <a:t>? </a:t>
            </a:r>
            <a:r>
              <a:rPr lang="en-US" altLang="en-US" sz="2400" b="1" dirty="0" err="1">
                <a:solidFill>
                  <a:srgbClr val="FF00FF"/>
                </a:solidFill>
              </a:rPr>
              <a:t>Vì</a:t>
            </a:r>
            <a:r>
              <a:rPr lang="en-US" altLang="en-US" sz="2400" b="1" dirty="0">
                <a:solidFill>
                  <a:srgbClr val="FF00FF"/>
                </a:solidFill>
              </a:rPr>
              <a:t> </a:t>
            </a:r>
            <a:r>
              <a:rPr lang="en-US" altLang="en-US" sz="2400" b="1" dirty="0" err="1">
                <a:solidFill>
                  <a:srgbClr val="FF00FF"/>
                </a:solidFill>
              </a:rPr>
              <a:t>sao</a:t>
            </a:r>
            <a:r>
              <a:rPr lang="en-US" altLang="en-US" sz="2400" b="1" dirty="0">
                <a:solidFill>
                  <a:srgbClr val="FF00FF"/>
                </a:solidFill>
              </a:rPr>
              <a:t>?</a:t>
            </a: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sp>
        <p:nvSpPr>
          <p:cNvPr id="11" name="Rectangle 10"/>
          <p:cNvSpPr/>
          <p:nvPr/>
        </p:nvSpPr>
        <p:spPr>
          <a:xfrm>
            <a:off x="270513" y="2521396"/>
            <a:ext cx="5203372" cy="3361626"/>
          </a:xfrm>
          <a:prstGeom prst="rect">
            <a:avLst/>
          </a:prstGeom>
        </p:spPr>
        <p:txBody>
          <a:bodyPr wrap="square">
            <a:spAutoFit/>
          </a:bodyPr>
          <a:lstStyle/>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Quyên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góp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ủng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hộ</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bào</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lũ</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lụt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Giúp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bà</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dân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tiêu</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thụ</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sản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chơi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cùng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lớp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hoàn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cảnh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khó</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khăn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D.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đưa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chất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độc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hại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thực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phẩm</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đề</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kinh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doanh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buôn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E.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Chăm</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sóc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thành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viên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đình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G.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Nâng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hàng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hoá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xảy</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dịch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bệnh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pic>
        <p:nvPicPr>
          <p:cNvPr id="15" name="Google Shape;164;p9"/>
          <p:cNvPicPr preferRelativeResize="0"/>
          <p:nvPr/>
        </p:nvPicPr>
        <p:blipFill rotWithShape="1">
          <a:blip r:embed="rId4">
            <a:alphaModFix/>
          </a:blip>
          <a:srcRect l="15285" t="10430" r="46645" b="11190"/>
          <a:stretch/>
        </p:blipFill>
        <p:spPr>
          <a:xfrm>
            <a:off x="5740377" y="1096208"/>
            <a:ext cx="6451623" cy="3274917"/>
          </a:xfrm>
          <a:prstGeom prst="rect">
            <a:avLst/>
          </a:prstGeom>
          <a:noFill/>
          <a:ln>
            <a:noFill/>
          </a:ln>
        </p:spPr>
      </p:pic>
      <p:pic>
        <p:nvPicPr>
          <p:cNvPr id="16" name="Picture 15"/>
          <p:cNvPicPr>
            <a:picLocks noChangeAspect="1"/>
          </p:cNvPicPr>
          <p:nvPr/>
        </p:nvPicPr>
        <p:blipFill>
          <a:blip r:embed="rId5"/>
          <a:stretch>
            <a:fillRect/>
          </a:stretch>
        </p:blipFill>
        <p:spPr>
          <a:xfrm>
            <a:off x="7659144" y="395108"/>
            <a:ext cx="2280885" cy="1344792"/>
          </a:xfrm>
          <a:prstGeom prst="ellipse">
            <a:avLst/>
          </a:prstGeom>
          <a:ln>
            <a:noFill/>
          </a:ln>
          <a:effectLst>
            <a:softEdge rad="112500"/>
          </a:effectLst>
        </p:spPr>
      </p:pic>
      <p:pic>
        <p:nvPicPr>
          <p:cNvPr id="17" name="Google Shape;155;p8"/>
          <p:cNvPicPr preferRelativeResize="0"/>
          <p:nvPr/>
        </p:nvPicPr>
        <p:blipFill rotWithShape="1">
          <a:blip r:embed="rId6">
            <a:alphaModFix/>
          </a:blip>
          <a:srcRect/>
          <a:stretch/>
        </p:blipFill>
        <p:spPr>
          <a:xfrm>
            <a:off x="9993933" y="3262666"/>
            <a:ext cx="1653119" cy="1437033"/>
          </a:xfrm>
          <a:prstGeom prst="rect">
            <a:avLst/>
          </a:prstGeom>
          <a:noFill/>
          <a:ln>
            <a:noFill/>
          </a:ln>
        </p:spPr>
      </p:pic>
      <p:pic>
        <p:nvPicPr>
          <p:cNvPr id="18"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675726912"/>
              </p:ext>
            </p:extLst>
          </p:nvPr>
        </p:nvGraphicFramePr>
        <p:xfrm>
          <a:off x="7325733" y="1893530"/>
          <a:ext cx="4409769" cy="1676400"/>
        </p:xfrm>
        <a:graphic>
          <a:graphicData uri="http://schemas.openxmlformats.org/drawingml/2006/table">
            <a:tbl>
              <a:tblPr/>
              <a:tblGrid>
                <a:gridCol w="4409769">
                  <a:extLst>
                    <a:ext uri="{9D8B030D-6E8A-4147-A177-3AD203B41FA5}">
                      <a16:colId xmlns:a16="http://schemas.microsoft.com/office/drawing/2014/main" xmlns="" val="20000"/>
                    </a:ext>
                  </a:extLst>
                </a:gridCol>
              </a:tblGrid>
              <a:tr h="990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200" b="1" kern="1200" dirty="0">
                          <a:solidFill>
                            <a:schemeClr val="dk1"/>
                          </a:solidFill>
                          <a:effectLst/>
                          <a:latin typeface="Arial" panose="020B0604020202020204" pitchFamily="34" charset="0"/>
                          <a:ea typeface="+mn-ea"/>
                          <a:cs typeface="Arial" panose="020B0604020202020204" pitchFamily="34" charset="0"/>
                        </a:rPr>
                        <a:t>2</a:t>
                      </a:r>
                      <a:r>
                        <a:rPr lang="en-US" sz="2200" b="1"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Hãy</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kể</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lại</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những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hành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động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thể</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hiện</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tình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yêu</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thương</a:t>
                      </a:r>
                      <a:r>
                        <a:rPr lang="en-US" sz="2200" kern="1200" dirty="0">
                          <a:solidFill>
                            <a:srgbClr val="0000FF"/>
                          </a:solidFill>
                          <a:effectLst/>
                          <a:latin typeface="Arial" panose="020B0604020202020204" pitchFamily="34" charset="0"/>
                          <a:ea typeface="+mn-ea"/>
                          <a:cs typeface="Arial" panose="020B0604020202020204" pitchFamily="34" charset="0"/>
                        </a:rPr>
                        <a:t> con </a:t>
                      </a:r>
                      <a:r>
                        <a:rPr lang="en-US" sz="2200" kern="1200" dirty="0" err="1">
                          <a:solidFill>
                            <a:srgbClr val="0000FF"/>
                          </a:solidFill>
                          <a:effectLst/>
                          <a:latin typeface="Arial" panose="020B0604020202020204" pitchFamily="34" charset="0"/>
                          <a:ea typeface="+mn-ea"/>
                          <a:cs typeface="Arial" panose="020B0604020202020204" pitchFamily="34" charset="0"/>
                        </a:rPr>
                        <a:t>người</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của</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các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bạn</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trong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lớp</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trong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trường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em</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Em</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học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tập</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được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điều</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gì</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từ</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các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hành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động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đó</a:t>
                      </a:r>
                      <a:r>
                        <a:rPr lang="en-US" sz="2200" kern="1200" dirty="0">
                          <a:solidFill>
                            <a:srgbClr val="0000FF"/>
                          </a:solidFill>
                          <a:effectLst/>
                          <a:latin typeface="Arial" panose="020B0604020202020204" pitchFamily="34" charset="0"/>
                          <a:ea typeface="+mn-ea"/>
                          <a:cs typeface="Arial" panose="020B0604020202020204" pitchFamily="34" charset="0"/>
                        </a:rPr>
                        <a:t>?</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21" name="Picture 2" descr="Một số kĩ thuật dạy học tích cực ở tiểu học | Top Tài Liệ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9926" y="4721879"/>
            <a:ext cx="4800874" cy="202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7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339993" y="8246"/>
            <a:ext cx="9548831" cy="1200329"/>
          </a:xfrm>
          <a:prstGeom prst="rect">
            <a:avLst/>
          </a:prstGeom>
          <a:solidFill>
            <a:srgbClr val="FFCCFF"/>
          </a:solidFill>
          <a:ln w="9525">
            <a:noFill/>
            <a:miter lim="800000"/>
            <a:headEnd/>
            <a:tailEnd/>
          </a:ln>
          <a:effectLst>
            <a:outerShdw blurRad="50800" dist="38100" dir="5400000" algn="t" rotWithShape="0">
              <a:prstClr val="black">
                <a:alpha val="40000"/>
              </a:prstClr>
            </a:outerShd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3600" b="1" dirty="0" err="1"/>
              <a:t>Trong</a:t>
            </a:r>
            <a:r>
              <a:rPr lang="en-US" altLang="en-US" sz="3600" b="1" dirty="0"/>
              <a:t> </a:t>
            </a:r>
            <a:r>
              <a:rPr lang="en-US" altLang="en-US" sz="3600" b="1" dirty="0" err="1"/>
              <a:t>những</a:t>
            </a:r>
            <a:r>
              <a:rPr lang="en-US" altLang="en-US" sz="3600" b="1" dirty="0"/>
              <a:t> </a:t>
            </a:r>
            <a:r>
              <a:rPr lang="en-US" altLang="en-US" sz="3600" b="1" dirty="0" err="1"/>
              <a:t>việc</a:t>
            </a:r>
            <a:r>
              <a:rPr lang="en-US" altLang="en-US" sz="3600" b="1" dirty="0"/>
              <a:t> </a:t>
            </a:r>
            <a:r>
              <a:rPr lang="en-US" altLang="en-US" sz="3600" b="1" dirty="0" err="1"/>
              <a:t>làm</a:t>
            </a:r>
            <a:r>
              <a:rPr lang="en-US" altLang="en-US" sz="3600" b="1" dirty="0"/>
              <a:t> </a:t>
            </a:r>
            <a:r>
              <a:rPr lang="en-US" altLang="en-US" sz="3600" b="1" dirty="0" err="1"/>
              <a:t>sau</a:t>
            </a:r>
            <a:r>
              <a:rPr lang="en-US" altLang="en-US" sz="3600" b="1" dirty="0"/>
              <a:t>, </a:t>
            </a:r>
            <a:r>
              <a:rPr lang="en-US" altLang="en-US" sz="3600" b="1" dirty="0" err="1"/>
              <a:t>việc</a:t>
            </a:r>
            <a:r>
              <a:rPr lang="en-US" altLang="en-US" sz="3600" b="1" dirty="0"/>
              <a:t> </a:t>
            </a:r>
            <a:r>
              <a:rPr lang="en-US" altLang="en-US" sz="3600" b="1" dirty="0" err="1"/>
              <a:t>nào</a:t>
            </a:r>
            <a:r>
              <a:rPr lang="en-US" altLang="en-US" sz="3600" b="1" dirty="0"/>
              <a:t> </a:t>
            </a:r>
            <a:r>
              <a:rPr lang="en-US" altLang="en-US" sz="3600" b="1" dirty="0" err="1"/>
              <a:t>nên</a:t>
            </a:r>
            <a:r>
              <a:rPr lang="en-US" altLang="en-US" sz="3600" b="1" dirty="0"/>
              <a:t> </a:t>
            </a:r>
            <a:r>
              <a:rPr lang="en-US" altLang="en-US" sz="3600" b="1" dirty="0" err="1"/>
              <a:t>làm</a:t>
            </a:r>
            <a:r>
              <a:rPr lang="en-US" altLang="en-US" sz="3600" b="1" dirty="0"/>
              <a:t>, </a:t>
            </a:r>
            <a:r>
              <a:rPr lang="en-US" altLang="en-US" sz="3600" b="1" dirty="0" err="1"/>
              <a:t>việc</a:t>
            </a:r>
            <a:r>
              <a:rPr lang="en-US" altLang="en-US" sz="3600" b="1" dirty="0"/>
              <a:t> </a:t>
            </a:r>
            <a:r>
              <a:rPr lang="en-US" altLang="en-US" sz="3600" b="1" dirty="0" err="1"/>
              <a:t>nào</a:t>
            </a:r>
            <a:r>
              <a:rPr lang="en-US" altLang="en-US" sz="3600" b="1" dirty="0"/>
              <a:t> </a:t>
            </a:r>
            <a:r>
              <a:rPr lang="en-US" altLang="en-US" sz="3600" b="1" dirty="0" err="1"/>
              <a:t>không</a:t>
            </a:r>
            <a:r>
              <a:rPr lang="en-US" altLang="en-US" sz="3600" b="1" dirty="0"/>
              <a:t> </a:t>
            </a:r>
            <a:r>
              <a:rPr lang="en-US" altLang="en-US" sz="3600" b="1" dirty="0" err="1"/>
              <a:t>nên</a:t>
            </a:r>
            <a:r>
              <a:rPr lang="en-US" altLang="en-US" sz="3600" b="1" dirty="0"/>
              <a:t> </a:t>
            </a:r>
            <a:r>
              <a:rPr lang="en-US" altLang="en-US" sz="3600" b="1" dirty="0" err="1"/>
              <a:t>làm</a:t>
            </a:r>
            <a:r>
              <a:rPr lang="en-US" altLang="en-US" sz="3600" b="1" dirty="0"/>
              <a:t>? </a:t>
            </a:r>
            <a:r>
              <a:rPr lang="en-US" altLang="en-US" sz="3600" b="1" dirty="0" err="1"/>
              <a:t>Vì</a:t>
            </a:r>
            <a:r>
              <a:rPr lang="en-US" altLang="en-US" sz="3600" b="1" dirty="0"/>
              <a:t> </a:t>
            </a:r>
            <a:r>
              <a:rPr lang="en-US" altLang="en-US" sz="3600" b="1" dirty="0" err="1"/>
              <a:t>sao</a:t>
            </a:r>
            <a:r>
              <a:rPr lang="en-US" altLang="en-US" sz="3600" b="1" dirty="0"/>
              <a:t>?</a:t>
            </a: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sp>
        <p:nvSpPr>
          <p:cNvPr id="11" name="Rectangle 10"/>
          <p:cNvSpPr/>
          <p:nvPr/>
        </p:nvSpPr>
        <p:spPr>
          <a:xfrm>
            <a:off x="396744" y="2700139"/>
            <a:ext cx="5203372" cy="2759602"/>
          </a:xfrm>
          <a:prstGeom prst="rect">
            <a:avLst/>
          </a:prstGeom>
        </p:spPr>
        <p:txBody>
          <a:bodyPr wrap="square">
            <a:spAutoFit/>
          </a:bodyPr>
          <a:lstStyle/>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A. </a:t>
            </a:r>
            <a:r>
              <a:rPr lang="en-US" dirty="0" err="1">
                <a:latin typeface="Arial" panose="020B0604020202020204" pitchFamily="34" charset="0"/>
                <a:ea typeface="Calibri" panose="020F0502020204030204" pitchFamily="34" charset="0"/>
                <a:cs typeface="Arial" panose="020B0604020202020204" pitchFamily="34" charset="0"/>
              </a:rPr>
              <a:t>Quyên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góp</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ủng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hộ</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đồng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bào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lũ</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lụt</a:t>
            </a:r>
            <a:r>
              <a:rPr lang="en-US" dirty="0">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B. </a:t>
            </a:r>
            <a:r>
              <a:rPr lang="en-US" dirty="0" err="1">
                <a:latin typeface="Arial" panose="020B0604020202020204" pitchFamily="34" charset="0"/>
                <a:ea typeface="Calibri" panose="020F0502020204030204" pitchFamily="34" charset="0"/>
                <a:cs typeface="Arial" panose="020B0604020202020204" pitchFamily="34" charset="0"/>
              </a:rPr>
              <a:t>Giúp</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bà</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cơn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tiêu</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thụ</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sản</a:t>
            </a:r>
            <a:r>
              <a:rPr lang="en-US" dirty="0">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C. </a:t>
            </a:r>
            <a:r>
              <a:rPr lang="en-US" dirty="0" err="1">
                <a:latin typeface="Arial" panose="020B0604020202020204" pitchFamily="34" charset="0"/>
                <a:ea typeface="Calibri" panose="020F0502020204030204" pitchFamily="34" charset="0"/>
                <a:cs typeface="Arial" panose="020B0604020202020204" pitchFamily="34" charset="0"/>
              </a:rPr>
              <a:t>Không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chơi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với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những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bạn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cùng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lớp</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có</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hoàn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cảnh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khó</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khăn</a:t>
            </a:r>
            <a:r>
              <a:rPr lang="en-US" dirty="0">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D. </a:t>
            </a:r>
            <a:r>
              <a:rPr lang="en-US" dirty="0" err="1">
                <a:latin typeface="Arial" panose="020B0604020202020204" pitchFamily="34" charset="0"/>
                <a:ea typeface="Calibri" panose="020F0502020204030204" pitchFamily="34" charset="0"/>
                <a:cs typeface="Arial" panose="020B0604020202020204" pitchFamily="34" charset="0"/>
              </a:rPr>
              <a:t>Không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đưa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chất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độc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hại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vào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thực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phẩm</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đề</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kinh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doanh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buôn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bán</a:t>
            </a:r>
            <a:r>
              <a:rPr lang="en-US" dirty="0">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E. </a:t>
            </a:r>
            <a:r>
              <a:rPr lang="en-US" dirty="0" err="1">
                <a:latin typeface="Arial" panose="020B0604020202020204" pitchFamily="34" charset="0"/>
                <a:ea typeface="Calibri" panose="020F0502020204030204" pitchFamily="34" charset="0"/>
                <a:cs typeface="Arial" panose="020B0604020202020204" pitchFamily="34" charset="0"/>
              </a:rPr>
              <a:t>Chăm</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sóc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các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thành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viên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trong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gia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đình</a:t>
            </a:r>
            <a:r>
              <a:rPr lang="en-US" dirty="0">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G. </a:t>
            </a:r>
            <a:r>
              <a:rPr lang="en-US" dirty="0" err="1">
                <a:latin typeface="Arial" panose="020B0604020202020204" pitchFamily="34" charset="0"/>
                <a:ea typeface="Calibri" panose="020F0502020204030204" pitchFamily="34" charset="0"/>
                <a:cs typeface="Arial" panose="020B0604020202020204" pitchFamily="34" charset="0"/>
              </a:rPr>
              <a:t>Nâng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giá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một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số</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hàng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hoá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xảy</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ra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dịch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bệnh</a:t>
            </a:r>
            <a:r>
              <a:rPr lang="en-US" dirty="0">
                <a:latin typeface="Arial" panose="020B0604020202020204" pitchFamily="34" charset="0"/>
                <a:ea typeface="Calibri" panose="020F050202020403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6541692" y="1513307"/>
            <a:ext cx="5231364" cy="2397579"/>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FF"/>
                </a:solidFill>
                <a:latin typeface="Arial" panose="020B0604020202020204" pitchFamily="34" charset="0"/>
                <a:ea typeface="Calibri" panose="020F0502020204030204" pitchFamily="34" charset="0"/>
                <a:cs typeface="Arial" panose="020B0604020202020204" pitchFamily="34" charset="0"/>
              </a:rPr>
              <a:t>Những</a:t>
            </a:r>
            <a:r>
              <a:rPr lang="en-US" sz="20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FF"/>
                </a:solidFill>
                <a:latin typeface="Arial" panose="020B0604020202020204" pitchFamily="34" charset="0"/>
                <a:ea typeface="Calibri" panose="020F0502020204030204" pitchFamily="34" charset="0"/>
                <a:cs typeface="Arial" panose="020B0604020202020204" pitchFamily="34" charset="0"/>
              </a:rPr>
              <a:t>việc</a:t>
            </a:r>
            <a:r>
              <a:rPr lang="en-US" sz="20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FF"/>
                </a:solidFill>
                <a:latin typeface="Arial" panose="020B0604020202020204" pitchFamily="34" charset="0"/>
                <a:ea typeface="Calibri" panose="020F0502020204030204" pitchFamily="34" charset="0"/>
                <a:cs typeface="Arial" panose="020B0604020202020204" pitchFamily="34" charset="0"/>
              </a:rPr>
              <a:t>nên</a:t>
            </a:r>
            <a:r>
              <a:rPr lang="en-US" sz="20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FF"/>
                </a:solidFill>
                <a:latin typeface="Arial" panose="020B0604020202020204" pitchFamily="34" charset="0"/>
                <a:ea typeface="Calibri" panose="020F0502020204030204" pitchFamily="34" charset="0"/>
                <a:cs typeface="Arial" panose="020B0604020202020204" pitchFamily="34" charset="0"/>
              </a:rPr>
              <a:t>làm</a:t>
            </a:r>
            <a:endParaRPr lang="en-US" sz="2000"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Quyên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góp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ủng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hộ</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bào</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lũ</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lụt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Giúp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bà</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dân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tiêu</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thụ</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sản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D.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đưa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chất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độc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hại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thực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phẩm</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đề</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kinh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doanh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buôn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E.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Chăm</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sóc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thành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viên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đình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14" name="Rectangle 13"/>
          <p:cNvSpPr/>
          <p:nvPr/>
        </p:nvSpPr>
        <p:spPr>
          <a:xfrm>
            <a:off x="6541692" y="4533781"/>
            <a:ext cx="5231364" cy="1738938"/>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Những</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không</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nên</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chơi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cùng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lớp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hoàn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cảnh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khó</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khăn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G.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Nâng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hàng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hoá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xảy</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dịch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bệnh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19187"/>
            <a:ext cx="6425567" cy="3274917"/>
          </a:xfrm>
          <a:prstGeom prst="rect">
            <a:avLst/>
          </a:prstGeom>
          <a:noFill/>
          <a:ln>
            <a:noFill/>
          </a:ln>
        </p:spPr>
      </p:pic>
      <p:pic>
        <p:nvPicPr>
          <p:cNvPr id="12" name="Picture 11"/>
          <p:cNvPicPr>
            <a:picLocks noChangeAspect="1"/>
          </p:cNvPicPr>
          <p:nvPr/>
        </p:nvPicPr>
        <p:blipFill>
          <a:blip r:embed="rId3"/>
          <a:stretch>
            <a:fillRect/>
          </a:stretch>
        </p:blipFill>
        <p:spPr>
          <a:xfrm>
            <a:off x="1011876" y="297683"/>
            <a:ext cx="2584200" cy="1344792"/>
          </a:xfrm>
          <a:prstGeom prst="ellipse">
            <a:avLst/>
          </a:prstGeom>
          <a:ln>
            <a:noFill/>
          </a:ln>
          <a:effectLst>
            <a:softEdge rad="112500"/>
          </a:effectLst>
        </p:spPr>
      </p:pic>
      <p:pic>
        <p:nvPicPr>
          <p:cNvPr id="13" name="Google Shape;155;p8"/>
          <p:cNvPicPr preferRelativeResize="0"/>
          <p:nvPr/>
        </p:nvPicPr>
        <p:blipFill rotWithShape="1">
          <a:blip r:embed="rId4">
            <a:alphaModFix/>
          </a:blip>
          <a:srcRect/>
          <a:stretch/>
        </p:blipFill>
        <p:spPr>
          <a:xfrm>
            <a:off x="4027725" y="2827682"/>
            <a:ext cx="1872954" cy="1437033"/>
          </a:xfrm>
          <a:prstGeom prst="rect">
            <a:avLst/>
          </a:prstGeom>
          <a:noFill/>
          <a:ln>
            <a:noFill/>
          </a:ln>
        </p:spPr>
      </p:pic>
      <p:pic>
        <p:nvPicPr>
          <p:cNvPr id="16"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BÀI TẬP NHÓM</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74981137"/>
              </p:ext>
            </p:extLst>
          </p:nvPr>
        </p:nvGraphicFramePr>
        <p:xfrm>
          <a:off x="578025" y="1620160"/>
          <a:ext cx="4612540" cy="1676400"/>
        </p:xfrm>
        <a:graphic>
          <a:graphicData uri="http://schemas.openxmlformats.org/drawingml/2006/table">
            <a:tbl>
              <a:tblPr>
                <a:tableStyleId>{5C22544A-7EE6-4342-B048-85BDC9FD1C3A}</a:tableStyleId>
              </a:tblPr>
              <a:tblGrid>
                <a:gridCol w="4612540">
                  <a:extLst>
                    <a:ext uri="{9D8B030D-6E8A-4147-A177-3AD203B41FA5}">
                      <a16:colId xmlns:a16="http://schemas.microsoft.com/office/drawing/2014/main" xmlns="" val="20000"/>
                    </a:ext>
                  </a:extLst>
                </a:gridCol>
              </a:tblGrid>
              <a:tr h="990600">
                <a:tc>
                  <a:txBody>
                    <a:bodyPr/>
                    <a:lstStyle/>
                    <a:p>
                      <a:r>
                        <a:rPr lang="en-US" sz="2200" kern="1200" dirty="0">
                          <a:solidFill>
                            <a:schemeClr val="dk1"/>
                          </a:solidFill>
                          <a:effectLst/>
                          <a:latin typeface="Arial" panose="020B0604020202020204" pitchFamily="34" charset="0"/>
                          <a:ea typeface="+mn-ea"/>
                          <a:cs typeface="Arial" panose="020B0604020202020204" pitchFamily="34" charset="0"/>
                        </a:rPr>
                        <a:t>2</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Hãy</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kể</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lại</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những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hành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động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thể</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hiện</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tình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yêu</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thương</a:t>
                      </a:r>
                      <a:r>
                        <a:rPr lang="en-US" sz="2200" kern="1200" dirty="0">
                          <a:solidFill>
                            <a:srgbClr val="0000FF"/>
                          </a:solidFill>
                          <a:effectLst/>
                          <a:latin typeface="Arial" panose="020B0604020202020204" pitchFamily="34" charset="0"/>
                          <a:ea typeface="+mn-ea"/>
                          <a:cs typeface="Arial" panose="020B0604020202020204" pitchFamily="34" charset="0"/>
                        </a:rPr>
                        <a:t> con </a:t>
                      </a:r>
                      <a:r>
                        <a:rPr lang="en-US" sz="2200" kern="1200" dirty="0" err="1">
                          <a:solidFill>
                            <a:srgbClr val="0000FF"/>
                          </a:solidFill>
                          <a:effectLst/>
                          <a:latin typeface="Arial" panose="020B0604020202020204" pitchFamily="34" charset="0"/>
                          <a:ea typeface="+mn-ea"/>
                          <a:cs typeface="Arial" panose="020B0604020202020204" pitchFamily="34" charset="0"/>
                        </a:rPr>
                        <a:t>người</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của</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các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bạn</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trong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lớp</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trong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trường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em</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Em</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học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tập</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được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điều</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gì</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từ</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các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hành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động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đó</a:t>
                      </a:r>
                      <a:r>
                        <a:rPr lang="en-US" sz="2200" kern="1200" dirty="0">
                          <a:solidFill>
                            <a:srgbClr val="0000FF"/>
                          </a:solidFill>
                          <a:effectLst/>
                          <a:latin typeface="Arial" panose="020B0604020202020204" pitchFamily="34" charset="0"/>
                          <a:ea typeface="+mn-ea"/>
                          <a:cs typeface="Arial" panose="020B0604020202020204" pitchFamily="34" charset="0"/>
                        </a:rPr>
                        <a:t>?</a:t>
                      </a:r>
                    </a:p>
                  </a:txBody>
                  <a:tcPr marL="0" marR="0" marT="0" marB="0">
                    <a:noFill/>
                  </a:tcPr>
                </a:tc>
                <a:extLst>
                  <a:ext uri="{0D108BD9-81ED-4DB2-BD59-A6C34878D82A}">
                    <a16:rowId xmlns:a16="http://schemas.microsoft.com/office/drawing/2014/main" xmlns=""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pic>
        <p:nvPicPr>
          <p:cNvPr id="5122" name="Picture 2" descr="Một số kĩ thuật dạy học tích cực ở tiểu học | Top Tài Liệ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6061" y="1266297"/>
            <a:ext cx="5439302" cy="25965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1449037876"/>
              </p:ext>
            </p:extLst>
          </p:nvPr>
        </p:nvGraphicFramePr>
        <p:xfrm>
          <a:off x="466531" y="4274082"/>
          <a:ext cx="11112759" cy="2438400"/>
        </p:xfrm>
        <a:graphic>
          <a:graphicData uri="http://schemas.openxmlformats.org/drawingml/2006/table">
            <a:tbl>
              <a:tblPr firstRow="1" firstCol="1" bandRow="1"/>
              <a:tblGrid>
                <a:gridCol w="11112759">
                  <a:extLst>
                    <a:ext uri="{9D8B030D-6E8A-4147-A177-3AD203B41FA5}">
                      <a16:colId xmlns:a16="http://schemas.microsoft.com/office/drawing/2014/main" xmlns="" val="20000"/>
                    </a:ext>
                  </a:extLst>
                </a:gridCol>
              </a:tblGrid>
              <a:tr h="1651518">
                <a:tc>
                  <a:txBody>
                    <a:bodyPr/>
                    <a:lstStyle/>
                    <a:p>
                      <a:pPr marL="0" marR="0" indent="0">
                        <a:spcBef>
                          <a:spcPts val="0"/>
                        </a:spcBef>
                        <a:spcAft>
                          <a:spcPts val="0"/>
                        </a:spcAft>
                      </a:pPr>
                      <a:r>
                        <a:rPr lang="vi-VN" sz="1200" dirty="0">
                          <a:effectLst/>
                          <a:latin typeface="Times New Roman" panose="02020603050405020304" pitchFamily="18" charset="0"/>
                          <a:ea typeface="Times New Roman" panose="02020603050405020304" pitchFamily="18"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Quan tâm, chăm sóc lẫn nhau giữa các thành viên trong gia đình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Động viên, giúp đỡ khi gặp khó khăn</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Các bạn hỗ trợ, giúp đỡ lẫn nhau tr</a:t>
                      </a:r>
                      <a:r>
                        <a:rPr lang="en-US" sz="2000" dirty="0" err="1">
                          <a:effectLst/>
                          <a:latin typeface="Arial" panose="020B0604020202020204" pitchFamily="34" charset="0"/>
                          <a:ea typeface="Times New Roman" panose="02020603050405020304" pitchFamily="18" charset="0"/>
                          <a:cs typeface="Arial" panose="020B0604020202020204" pitchFamily="34" charset="0"/>
                        </a:rPr>
                        <a:t>ong</a:t>
                      </a:r>
                      <a:r>
                        <a:rPr lang="vi-VN" sz="2000" dirty="0">
                          <a:effectLst/>
                          <a:latin typeface="Arial" panose="020B0604020202020204" pitchFamily="34" charset="0"/>
                          <a:ea typeface="Times New Roman" panose="02020603050405020304" pitchFamily="18" charset="0"/>
                          <a:cs typeface="Arial" panose="020B0604020202020204" pitchFamily="34" charset="0"/>
                        </a:rPr>
                        <a:t> học tập và rèn luyện</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Thầy c</a:t>
                      </a:r>
                      <a:r>
                        <a:rPr lang="en-US" sz="2000" dirty="0">
                          <a:effectLst/>
                          <a:latin typeface="Arial" panose="020B0604020202020204" pitchFamily="34" charset="0"/>
                          <a:ea typeface="Times New Roman" panose="02020603050405020304" pitchFamily="18" charset="0"/>
                          <a:cs typeface="Arial" panose="020B0604020202020204" pitchFamily="34" charset="0"/>
                        </a:rPr>
                        <a:t>ô</a:t>
                      </a:r>
                      <a:r>
                        <a:rPr lang="vi-VN" sz="2000" dirty="0">
                          <a:effectLst/>
                          <a:latin typeface="Arial" panose="020B0604020202020204" pitchFamily="34" charset="0"/>
                          <a:ea typeface="Times New Roman" panose="02020603050405020304" pitchFamily="18" charset="0"/>
                          <a:cs typeface="Arial" panose="020B0604020202020204" pitchFamily="34" charset="0"/>
                        </a:rPr>
                        <a:t> động viên, dìu dắt, dạy bảo các em học sinh</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Học sinh biết ơn, kính trọng thầy cô</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Mọi người yêu thương, cảm thông</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chia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sẽ</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bạn</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học</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sinh</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nhân</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dân</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vùng</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lũ</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lụt, hạn hán</a:t>
                      </a:r>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vi-VN"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Cùng nhau giúp đỡ người dân ở các vùng</a:t>
                      </a:r>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vi-VN" sz="2000" dirty="0">
                          <a:effectLst/>
                          <a:latin typeface="Arial" panose="020B0604020202020204" pitchFamily="34" charset="0"/>
                          <a:ea typeface="Times New Roman" panose="02020603050405020304" pitchFamily="18" charset="0"/>
                          <a:cs typeface="Arial" panose="020B0604020202020204" pitchFamily="34" charset="0"/>
                        </a:rPr>
                        <a:t> miền khó kh</a:t>
                      </a:r>
                      <a:r>
                        <a:rPr lang="en-US" sz="2000" dirty="0" err="1">
                          <a:effectLst/>
                          <a:latin typeface="Arial" panose="020B0604020202020204" pitchFamily="34" charset="0"/>
                          <a:ea typeface="Times New Roman" panose="02020603050405020304" pitchFamily="18" charset="0"/>
                          <a:cs typeface="Arial" panose="020B0604020202020204" pitchFamily="34" charset="0"/>
                        </a:rPr>
                        <a:t>ăn</a:t>
                      </a:r>
                      <a:r>
                        <a:rPr lang="en-US" sz="2000" dirty="0">
                          <a:effectLst/>
                          <a:latin typeface="Arial" panose="020B0604020202020204" pitchFamily="34" charset="0"/>
                          <a:ea typeface="Times New Roman" panose="02020603050405020304" pitchFamily="18" charset="0"/>
                          <a:cs typeface="Arial" panose="020B0604020202020204" pitchFamily="34" charset="0"/>
                        </a:rPr>
                        <a:t>......</a:t>
                      </a: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a:solidFill>
                    <a:srgbClr val="0000FF"/>
                  </a:solidFill>
                  <a:latin typeface="Arial" panose="020B0604020202020204" pitchFamily="34" charset="0"/>
                  <a:ea typeface="Helvetica Neue"/>
                  <a:cs typeface="Arial" panose="020B0604020202020204" pitchFamily="34" charset="0"/>
                </a:rPr>
                <a:t>Bài</a:t>
              </a:r>
              <a:r>
                <a:rPr lang="en-US" altLang="en-US" sz="4000" b="1" dirty="0">
                  <a:solidFill>
                    <a:srgbClr val="0000FF"/>
                  </a:solidFill>
                  <a:latin typeface="Arial" panose="020B0604020202020204" pitchFamily="34" charset="0"/>
                  <a:ea typeface="Helvetica Neue"/>
                  <a:cs typeface="Arial" panose="020B0604020202020204" pitchFamily="34" charset="0"/>
                </a:rPr>
                <a:t> 2:</a:t>
              </a:r>
              <a:r>
                <a:rPr lang="en-US" altLang="en-US" sz="4000" b="1" dirty="0">
                  <a:solidFill>
                    <a:srgbClr val="FF0000"/>
                  </a:solidFill>
                  <a:latin typeface="Arial" panose="020B0604020202020204" pitchFamily="34" charset="0"/>
                  <a:ea typeface="Helvetica Neue"/>
                  <a:cs typeface="Arial" panose="020B0604020202020204" pitchFamily="34" charset="0"/>
                </a:rPr>
                <a:t> </a:t>
              </a:r>
            </a:p>
            <a:p>
              <a:pPr algn="ctr" eaLnBrk="0" fontAlgn="base" hangingPunct="0">
                <a:spcBef>
                  <a:spcPct val="0"/>
                </a:spcBef>
                <a:spcAft>
                  <a:spcPct val="0"/>
                </a:spcAft>
              </a:pPr>
              <a:r>
                <a:rPr lang="en-US" altLang="en-US" sz="4000" b="1" dirty="0">
                  <a:solidFill>
                    <a:srgbClr val="FF0000"/>
                  </a:solidFill>
                  <a:latin typeface="Arial" panose="020B0604020202020204" pitchFamily="34" charset="0"/>
                  <a:ea typeface="Helvetica Neue"/>
                  <a:cs typeface="Arial" panose="020B0604020202020204" pitchFamily="34" charset="0"/>
                </a:rPr>
                <a:t>YÊU THƯƠNG CON NGƯỜI</a:t>
              </a:r>
              <a:endParaRPr lang="en-SG" altLang="en-US" sz="4000" b="1" dirty="0">
                <a:solidFill>
                  <a:srgbClr val="0000FF"/>
                </a:solidFill>
                <a:latin typeface="Arial" panose="020B0604020202020204" pitchFamily="34" charset="0"/>
                <a:cs typeface="Arial" panose="020B0604020202020204"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IV.</a:t>
              </a:r>
            </a:p>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VẬN DỤNG</a:t>
              </a:r>
            </a:p>
          </p:txBody>
        </p:sp>
      </p:grpSp>
    </p:spTree>
    <p:extLst>
      <p:ext uri="{BB962C8B-B14F-4D97-AF65-F5344CB8AC3E}">
        <p14:creationId xmlns:p14="http://schemas.microsoft.com/office/powerpoint/2010/main" val="769601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2451097" y="1603185"/>
            <a:ext cx="6663096" cy="5254815"/>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3832072218"/>
              </p:ext>
            </p:extLst>
          </p:nvPr>
        </p:nvGraphicFramePr>
        <p:xfrm>
          <a:off x="3476237" y="2730137"/>
          <a:ext cx="4115067" cy="3413760"/>
        </p:xfrm>
        <a:graphic>
          <a:graphicData uri="http://schemas.openxmlformats.org/drawingml/2006/table">
            <a:tbl>
              <a:tblPr/>
              <a:tblGrid>
                <a:gridCol w="4115067">
                  <a:extLst>
                    <a:ext uri="{9D8B030D-6E8A-4147-A177-3AD203B41FA5}">
                      <a16:colId xmlns:a16="http://schemas.microsoft.com/office/drawing/2014/main" xmlns="" val="20000"/>
                    </a:ext>
                  </a:extLst>
                </a:gridCol>
              </a:tblGrid>
              <a:tr h="1214845">
                <a:tc>
                  <a:txBody>
                    <a:bodyPr/>
                    <a:lstStyle/>
                    <a:p>
                      <a:pPr algn="just"/>
                      <a:r>
                        <a:rPr lang="en-US" sz="2800" kern="1200" dirty="0" err="1" smtClean="0">
                          <a:solidFill>
                            <a:srgbClr val="0000FF"/>
                          </a:solidFill>
                          <a:effectLst/>
                          <a:latin typeface="Arial" panose="020B0604020202020204" pitchFamily="34" charset="0"/>
                          <a:ea typeface="+mn-ea"/>
                          <a:cs typeface="Arial" panose="020B0604020202020204" pitchFamily="34" charset="0"/>
                        </a:rPr>
                        <a:t>Sưu</a:t>
                      </a:r>
                      <a:r>
                        <a:rPr lang="en-US" sz="2800" kern="1200" dirty="0" smtClean="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tầm</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những</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bức</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tranh</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bài</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hát</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câu</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thơ</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câu</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chuyện</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thể</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hiện</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tình</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yêu</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thương</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giữa</a:t>
                      </a:r>
                      <a:r>
                        <a:rPr lang="en-US" sz="2800" kern="1200" dirty="0">
                          <a:solidFill>
                            <a:srgbClr val="0000FF"/>
                          </a:solidFill>
                          <a:effectLst/>
                          <a:latin typeface="Arial" panose="020B0604020202020204" pitchFamily="34" charset="0"/>
                          <a:ea typeface="+mn-ea"/>
                          <a:cs typeface="Arial" panose="020B0604020202020204" pitchFamily="34" charset="0"/>
                        </a:rPr>
                        <a:t> con </a:t>
                      </a:r>
                      <a:r>
                        <a:rPr lang="en-US" sz="2800" kern="1200" dirty="0" err="1">
                          <a:solidFill>
                            <a:srgbClr val="0000FF"/>
                          </a:solidFill>
                          <a:effectLst/>
                          <a:latin typeface="Arial" panose="020B0604020202020204" pitchFamily="34" charset="0"/>
                          <a:ea typeface="+mn-ea"/>
                          <a:cs typeface="Arial" panose="020B0604020202020204" pitchFamily="34" charset="0"/>
                        </a:rPr>
                        <a:t>người</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với</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cơn</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người</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và</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dán</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vào</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một</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tờ</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giấy</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lớn</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đề</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làm</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thành</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bộ</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sưu</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tập</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về</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chủ</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đề</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này</a:t>
                      </a:r>
                      <a:r>
                        <a:rPr lang="en-US" sz="2800" kern="1200" dirty="0">
                          <a:solidFill>
                            <a:srgbClr val="0000FF"/>
                          </a:solidFill>
                          <a:effectLst/>
                          <a:latin typeface="Arial" panose="020B0604020202020204" pitchFamily="34" charset="0"/>
                          <a:ea typeface="+mn-ea"/>
                          <a:cs typeface="Arial" panose="020B0604020202020204" pitchFamily="34" charset="0"/>
                        </a:rPr>
                        <a:t>.</a:t>
                      </a:r>
                    </a:p>
                  </a:txBody>
                  <a:tcPr marL="0" marR="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á lành đùm lá rách - Gõ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52400"/>
            <a:ext cx="347196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ững câu ca dao tục ngữ nói về tình yêu thương con người - Wiki Cách Là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279" y="152400"/>
            <a:ext cx="366252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ghị luận: Nhiễu điều phủ lấy giá gương; người trong một nước phải thương  nhau cùng. Suy nghĩ về tinh thần đoàn kết, yêu thương, đùm bọc lẫn nhau của  dân tộ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539" y="152400"/>
            <a:ext cx="365637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pt huyentrang noi quy lop h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3" y="4086112"/>
            <a:ext cx="2879724" cy="2770948"/>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87"/>
          <p:cNvPicPr/>
          <p:nvPr/>
        </p:nvPicPr>
        <p:blipFill>
          <a:blip r:embed="rId6"/>
          <a:stretch/>
        </p:blipFill>
        <p:spPr>
          <a:xfrm>
            <a:off x="9232158" y="4086112"/>
            <a:ext cx="2905866" cy="2557576"/>
          </a:xfrm>
          <a:prstGeom prst="rect">
            <a:avLst/>
          </a:prstGeom>
        </p:spPr>
      </p:pic>
      <p:pic>
        <p:nvPicPr>
          <p:cNvPr id="10" name="Shape 57"/>
          <p:cNvPicPr/>
          <p:nvPr/>
        </p:nvPicPr>
        <p:blipFill>
          <a:blip r:embed="rId7"/>
          <a:stretch/>
        </p:blipFill>
        <p:spPr>
          <a:xfrm>
            <a:off x="2995546" y="4086112"/>
            <a:ext cx="3118306" cy="2740819"/>
          </a:xfrm>
          <a:prstGeom prst="rect">
            <a:avLst/>
          </a:prstGeom>
        </p:spPr>
      </p:pic>
      <p:pic>
        <p:nvPicPr>
          <p:cNvPr id="11" name="Shape 61"/>
          <p:cNvPicPr/>
          <p:nvPr/>
        </p:nvPicPr>
        <p:blipFill>
          <a:blip r:embed="rId8"/>
          <a:stretch/>
        </p:blipFill>
        <p:spPr>
          <a:xfrm>
            <a:off x="6288401" y="4086112"/>
            <a:ext cx="2715348" cy="2619738"/>
          </a:xfrm>
          <a:prstGeom prst="rect">
            <a:avLst/>
          </a:prstGeom>
        </p:spPr>
      </p:pic>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a:solidFill>
                  <a:srgbClr val="FF0000"/>
                </a:solidFill>
                <a:latin typeface="Arial" panose="020B0604020202020204" pitchFamily="34" charset="0"/>
                <a:ea typeface="Helvetica Neue"/>
                <a:cs typeface="Arial" panose="020B0604020202020204" pitchFamily="34" charset="0"/>
              </a:rPr>
              <a:t>YÊU THƯƠNG CON NGƯỜI</a:t>
            </a:r>
            <a:endParaRPr lang="en-SG" altLang="en-US" sz="5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739685" cy="5674184"/>
            <a:chOff x="1259802" y="248268"/>
            <a:chExt cx="9739685" cy="5674184"/>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a:solidFill>
                    <a:srgbClr val="0000FF"/>
                  </a:solidFill>
                  <a:latin typeface="Arial" panose="020B0604020202020204" pitchFamily="34" charset="0"/>
                  <a:ea typeface="Helvetica Neue"/>
                  <a:cs typeface="Arial" panose="020B0604020202020204" pitchFamily="34" charset="0"/>
                </a:rPr>
                <a:t>Bài</a:t>
              </a:r>
              <a:r>
                <a:rPr lang="en-US" altLang="en-US" sz="4000" b="1" dirty="0">
                  <a:solidFill>
                    <a:srgbClr val="0000FF"/>
                  </a:solidFill>
                  <a:latin typeface="Arial" panose="020B0604020202020204" pitchFamily="34" charset="0"/>
                  <a:ea typeface="Helvetica Neue"/>
                  <a:cs typeface="Arial" panose="020B0604020202020204" pitchFamily="34" charset="0"/>
                </a:rPr>
                <a:t> 2:</a:t>
              </a:r>
              <a:r>
                <a:rPr lang="en-US" altLang="en-US" sz="4000" b="1" dirty="0">
                  <a:solidFill>
                    <a:srgbClr val="FF0000"/>
                  </a:solidFill>
                  <a:latin typeface="Arial" panose="020B0604020202020204" pitchFamily="34" charset="0"/>
                  <a:ea typeface="Helvetica Neue"/>
                  <a:cs typeface="Arial" panose="020B0604020202020204" pitchFamily="34" charset="0"/>
                </a:rPr>
                <a:t> </a:t>
              </a:r>
            </a:p>
            <a:p>
              <a:pPr algn="ctr" eaLnBrk="0" fontAlgn="base" hangingPunct="0">
                <a:spcBef>
                  <a:spcPct val="0"/>
                </a:spcBef>
                <a:spcAft>
                  <a:spcPct val="0"/>
                </a:spcAft>
              </a:pPr>
              <a:r>
                <a:rPr lang="en-US" altLang="en-US" sz="4000" b="1" dirty="0">
                  <a:solidFill>
                    <a:srgbClr val="FF0000"/>
                  </a:solidFill>
                  <a:latin typeface="Arial" panose="020B0604020202020204" pitchFamily="34" charset="0"/>
                  <a:ea typeface="Helvetica Neue"/>
                  <a:cs typeface="Arial" panose="020B0604020202020204" pitchFamily="34" charset="0"/>
                </a:rPr>
                <a:t>YÊU THƯƠNG CON NGƯỜI</a:t>
              </a:r>
              <a:endParaRPr lang="en-SG" altLang="en-US" sz="4000" b="1" dirty="0">
                <a:solidFill>
                  <a:srgbClr val="0000FF"/>
                </a:solidFill>
                <a:latin typeface="Arial" panose="020B0604020202020204" pitchFamily="34" charset="0"/>
                <a:cs typeface="Arial" panose="020B0604020202020204"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144816" y="905827"/>
              <a:ext cx="4854671" cy="5016625"/>
            </a:xfrm>
            <a:prstGeom prst="rect">
              <a:avLst/>
            </a:prstGeom>
            <a:noFill/>
            <a:ln w="9525">
              <a:noFill/>
              <a:miter lim="800000"/>
              <a:headEnd/>
              <a:tailEnd/>
            </a:ln>
          </p:spPr>
        </p:pic>
        <p:sp>
          <p:nvSpPr>
            <p:cNvPr id="16" name="Rectangle 189"/>
            <p:cNvSpPr>
              <a:spLocks noChangeArrowheads="1"/>
            </p:cNvSpPr>
            <p:nvPr/>
          </p:nvSpPr>
          <p:spPr bwMode="auto">
            <a:xfrm>
              <a:off x="7248037" y="2937085"/>
              <a:ext cx="2667000" cy="954107"/>
            </a:xfrm>
            <a:prstGeom prst="rect">
              <a:avLst/>
            </a:prstGeom>
            <a:noFill/>
            <a:ln>
              <a:noFill/>
            </a:ln>
            <a:effectLst/>
          </p:spPr>
          <p:txBody>
            <a:bodyPr anchor="ctr">
              <a:spAutoFit/>
            </a:bodyPr>
            <a:lstStyle/>
            <a:p>
              <a:pPr algn="ctr">
                <a:defRPr/>
              </a:pPr>
              <a:r>
                <a:rPr lang="en-US" altLang="zh-CN" sz="2800" b="1" kern="0" dirty="0">
                  <a:solidFill>
                    <a:srgbClr val="0000FF"/>
                  </a:solidFill>
                  <a:latin typeface="Arial" panose="020B0604020202020204" pitchFamily="34" charset="0"/>
                  <a:ea typeface="微软雅黑" pitchFamily="34" charset="-122"/>
                  <a:cs typeface="Arial" panose="020B0604020202020204" pitchFamily="34" charset="0"/>
                </a:rPr>
                <a:t>XIN CHÀO VÀ HẸN GẶP LẠI</a:t>
              </a:r>
            </a:p>
          </p:txBody>
        </p:sp>
      </p:grpSp>
    </p:spTree>
    <p:extLst>
      <p:ext uri="{BB962C8B-B14F-4D97-AF65-F5344CB8AC3E}">
        <p14:creationId xmlns:p14="http://schemas.microsoft.com/office/powerpoint/2010/main" val="1977078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695263" y="2024003"/>
              <a:ext cx="33158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a:solidFill>
                    <a:srgbClr val="0000FF"/>
                  </a:solidFill>
                  <a:latin typeface="Arial" panose="020B0604020202020204" pitchFamily="34" charset="0"/>
                  <a:ea typeface="Helvetica Neue"/>
                  <a:cs typeface="Arial" panose="020B0604020202020204" pitchFamily="34" charset="0"/>
                </a:rPr>
                <a:t>Bài</a:t>
              </a:r>
              <a:r>
                <a:rPr lang="en-US" altLang="en-US" sz="3600" b="1" dirty="0">
                  <a:solidFill>
                    <a:srgbClr val="0000FF"/>
                  </a:solidFill>
                  <a:latin typeface="Arial" panose="020B0604020202020204" pitchFamily="34" charset="0"/>
                  <a:ea typeface="Helvetica Neue"/>
                  <a:cs typeface="Arial" panose="020B0604020202020204" pitchFamily="34" charset="0"/>
                </a:rPr>
                <a:t> 2:</a:t>
              </a:r>
              <a:r>
                <a:rPr lang="en-US" altLang="en-US" sz="3600" b="1" dirty="0">
                  <a:solidFill>
                    <a:srgbClr val="FF0000"/>
                  </a:solidFill>
                  <a:latin typeface="Arial" panose="020B0604020202020204" pitchFamily="34" charset="0"/>
                  <a:ea typeface="Helvetica Neue"/>
                  <a:cs typeface="Arial" panose="020B0604020202020204" pitchFamily="34" charset="0"/>
                </a:rPr>
                <a:t> </a:t>
              </a:r>
            </a:p>
            <a:p>
              <a:pPr algn="ctr" eaLnBrk="0" fontAlgn="base" hangingPunct="0">
                <a:spcBef>
                  <a:spcPct val="0"/>
                </a:spcBef>
                <a:spcAft>
                  <a:spcPct val="0"/>
                </a:spcAft>
              </a:pPr>
              <a:r>
                <a:rPr lang="en-US" altLang="en-US" sz="3600" b="1" dirty="0">
                  <a:solidFill>
                    <a:srgbClr val="FF0000"/>
                  </a:solidFill>
                  <a:latin typeface="Arial" panose="020B0604020202020204" pitchFamily="34" charset="0"/>
                  <a:ea typeface="Helvetica Neue"/>
                  <a:cs typeface="Arial" panose="020B0604020202020204" pitchFamily="34" charset="0"/>
                </a:rPr>
                <a:t>YÊU THƯƠNG CON NGƯỜI</a:t>
              </a:r>
              <a:endParaRPr lang="en-SG" altLang="en-US" sz="3600" b="1" dirty="0">
                <a:solidFill>
                  <a:srgbClr val="0000FF"/>
                </a:solidFill>
                <a:latin typeface="Arial" panose="020B0604020202020204" pitchFamily="34" charset="0"/>
                <a:cs typeface="Arial" panose="020B0604020202020204"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I.</a:t>
              </a:r>
            </a:p>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KHỞI ĐỘNG</a:t>
              </a:r>
            </a:p>
          </p:txBody>
        </p:sp>
      </p:grpSp>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06633"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84222" y="-274224"/>
            <a:ext cx="11515997" cy="199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Arial" panose="020B0604020202020204" pitchFamily="34" charset="0"/>
                <a:ea typeface="微软雅黑" panose="020B0503020204020204" pitchFamily="34" charset="-122"/>
                <a:cs typeface="Arial" panose="020B0604020202020204" pitchFamily="34" charset="0"/>
              </a:rPr>
              <a:t>TRÒ CHƠI: </a:t>
            </a:r>
          </a:p>
          <a:p>
            <a:pPr algn="ctr" fontAlgn="base">
              <a:lnSpc>
                <a:spcPct val="150000"/>
              </a:lnSpc>
              <a:spcBef>
                <a:spcPct val="0"/>
              </a:spcBef>
              <a:spcAft>
                <a:spcPct val="0"/>
              </a:spcAft>
              <a:buFontTx/>
              <a:buNone/>
            </a:pPr>
            <a:r>
              <a:rPr lang="en-US" altLang="en-US" sz="4400" b="1" dirty="0">
                <a:solidFill>
                  <a:srgbClr val="FF0000"/>
                </a:solidFill>
                <a:latin typeface="Arial" panose="020B0604020202020204" pitchFamily="34" charset="0"/>
                <a:ea typeface="微软雅黑" panose="020B0503020204020204" pitchFamily="34" charset="-122"/>
                <a:cs typeface="Arial" panose="020B0604020202020204" pitchFamily="34" charset="0"/>
              </a:rPr>
              <a:t>THẨM THẤU ÂM NHẠC</a:t>
            </a:r>
            <a:endParaRPr lang="it-IT" altLang="en-US" sz="44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7" name="Shape 51"/>
          <p:cNvPicPr/>
          <p:nvPr/>
        </p:nvPicPr>
        <p:blipFill>
          <a:blip r:embed="rId5"/>
          <a:stretch/>
        </p:blipFill>
        <p:spPr>
          <a:xfrm>
            <a:off x="2832788" y="1849434"/>
            <a:ext cx="4037139" cy="2515910"/>
          </a:xfrm>
          <a:prstGeom prst="rect">
            <a:avLst/>
          </a:prstGeom>
        </p:spPr>
      </p:pic>
      <p:sp>
        <p:nvSpPr>
          <p:cNvPr id="3" name="Rectangle 2"/>
          <p:cNvSpPr/>
          <p:nvPr/>
        </p:nvSpPr>
        <p:spPr>
          <a:xfrm>
            <a:off x="1492376" y="4471330"/>
            <a:ext cx="9558797" cy="1671420"/>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Nghe</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Thương</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người</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như</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thương</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thân</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Nhạc</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và</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lời</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Phạm</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Đăng</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Khương</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và</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trả</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lời</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câu</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hỏi</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a:t>
            </a:r>
          </a:p>
          <a:p>
            <a:pPr marR="0" lvl="0" algn="just">
              <a:lnSpc>
                <a:spcPct val="112000"/>
              </a:lnSpc>
              <a:spcBef>
                <a:spcPts val="0"/>
              </a:spcBef>
              <a:spcAft>
                <a:spcPts val="200"/>
              </a:spcAft>
              <a:buClr>
                <a:srgbClr val="1D02DA"/>
              </a:buClr>
              <a:buSzPts val="1000"/>
              <a:tabLst>
                <a:tab pos="334645"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1.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điều</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gì</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2.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ca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từ</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nào</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đó</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latin typeface="Arial" panose="020B0604020202020204" pitchFamily="34" charset="0"/>
              <a:ea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6967548" y="1849434"/>
            <a:ext cx="2542212" cy="2497667"/>
          </a:xfrm>
          <a:prstGeom prst="rect">
            <a:avLst/>
          </a:prstGeom>
        </p:spPr>
      </p:pic>
      <p:pic>
        <p:nvPicPr>
          <p:cNvPr id="5" name="Thương Người Như Thể Thương Thâ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0834" y="103429"/>
            <a:ext cx="763084" cy="819666"/>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5027"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6"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400517" y="2608642"/>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II.</a:t>
              </a:r>
            </a:p>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KHÁM PHÁ</a:t>
              </a:r>
            </a:p>
          </p:txBody>
        </p:sp>
      </p:grpSp>
      <p:sp>
        <p:nvSpPr>
          <p:cNvPr id="21" name="Rectangle 20"/>
          <p:cNvSpPr>
            <a:spLocks noChangeArrowheads="1"/>
          </p:cNvSpPr>
          <p:nvPr/>
        </p:nvSpPr>
        <p:spPr bwMode="auto">
          <a:xfrm>
            <a:off x="1651190" y="2036484"/>
            <a:ext cx="33158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a:solidFill>
                  <a:srgbClr val="0000FF"/>
                </a:solidFill>
                <a:latin typeface="Arial" panose="020B0604020202020204" pitchFamily="34" charset="0"/>
                <a:ea typeface="Helvetica Neue"/>
                <a:cs typeface="Arial" panose="020B0604020202020204" pitchFamily="34" charset="0"/>
              </a:rPr>
              <a:t>Bài</a:t>
            </a:r>
            <a:r>
              <a:rPr lang="en-US" altLang="en-US" sz="3600" b="1" dirty="0">
                <a:solidFill>
                  <a:srgbClr val="0000FF"/>
                </a:solidFill>
                <a:latin typeface="Arial" panose="020B0604020202020204" pitchFamily="34" charset="0"/>
                <a:ea typeface="Helvetica Neue"/>
                <a:cs typeface="Arial" panose="020B0604020202020204" pitchFamily="34" charset="0"/>
              </a:rPr>
              <a:t> 2:</a:t>
            </a:r>
            <a:r>
              <a:rPr lang="en-US" altLang="en-US" sz="3600" b="1" dirty="0">
                <a:solidFill>
                  <a:srgbClr val="FF0000"/>
                </a:solidFill>
                <a:latin typeface="Arial" panose="020B0604020202020204" pitchFamily="34" charset="0"/>
                <a:ea typeface="Helvetica Neue"/>
                <a:cs typeface="Arial" panose="020B0604020202020204" pitchFamily="34" charset="0"/>
              </a:rPr>
              <a:t> </a:t>
            </a:r>
          </a:p>
          <a:p>
            <a:pPr algn="ctr" eaLnBrk="0" fontAlgn="base" hangingPunct="0">
              <a:spcBef>
                <a:spcPct val="0"/>
              </a:spcBef>
              <a:spcAft>
                <a:spcPct val="0"/>
              </a:spcAft>
            </a:pPr>
            <a:r>
              <a:rPr lang="en-US" altLang="en-US" sz="3600" b="1" dirty="0">
                <a:solidFill>
                  <a:srgbClr val="FF0000"/>
                </a:solidFill>
                <a:latin typeface="Arial" panose="020B0604020202020204" pitchFamily="34" charset="0"/>
                <a:ea typeface="Helvetica Neue"/>
                <a:cs typeface="Arial" panose="020B0604020202020204" pitchFamily="34" charset="0"/>
              </a:rPr>
              <a:t>YÊU THƯƠNG CON </a:t>
            </a:r>
            <a:r>
              <a:rPr lang="en-US" altLang="en-US" sz="3600" b="1" dirty="0" err="1" smtClean="0">
                <a:solidFill>
                  <a:srgbClr val="FF0000"/>
                </a:solidFill>
                <a:latin typeface="Arial" panose="020B0604020202020204" pitchFamily="34" charset="0"/>
                <a:ea typeface="Helvetica Neue"/>
                <a:cs typeface="Arial" panose="020B0604020202020204" pitchFamily="34" charset="0"/>
              </a:rPr>
              <a:t>NGƯỜI</a:t>
            </a:r>
            <a:r>
              <a:rPr lang="en-US" altLang="en-US" sz="3600" b="1" dirty="0" smtClean="0">
                <a:solidFill>
                  <a:srgbClr val="FF0000"/>
                </a:solidFill>
                <a:latin typeface="Arial" panose="020B0604020202020204" pitchFamily="34" charset="0"/>
                <a:ea typeface="Helvetica Neue"/>
                <a:cs typeface="Arial" panose="020B0604020202020204" pitchFamily="34" charset="0"/>
              </a:rPr>
              <a:t> (</a:t>
            </a:r>
            <a:r>
              <a:rPr lang="en-US" altLang="en-US" sz="3600" b="1" dirty="0" err="1" smtClean="0">
                <a:solidFill>
                  <a:srgbClr val="FF0000"/>
                </a:solidFill>
                <a:latin typeface="Arial" panose="020B0604020202020204" pitchFamily="34" charset="0"/>
                <a:ea typeface="Helvetica Neue"/>
                <a:cs typeface="Arial" panose="020B0604020202020204" pitchFamily="34" charset="0"/>
              </a:rPr>
              <a:t>tiết</a:t>
            </a:r>
            <a:r>
              <a:rPr lang="en-US" altLang="en-US" sz="3600" b="1" dirty="0" smtClean="0">
                <a:solidFill>
                  <a:srgbClr val="FF0000"/>
                </a:solidFill>
                <a:latin typeface="Arial" panose="020B0604020202020204" pitchFamily="34" charset="0"/>
                <a:ea typeface="Helvetica Neue"/>
                <a:cs typeface="Arial" panose="020B0604020202020204" pitchFamily="34" charset="0"/>
              </a:rPr>
              <a:t> 1)</a:t>
            </a:r>
            <a:endParaRPr lang="en-SG" altLang="en-US" sz="3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5239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461414" y="2480806"/>
            <a:ext cx="5558449" cy="128907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rPr>
              <a:t>1. </a:t>
            </a:r>
            <a:r>
              <a:rPr lang="en-US" sz="3200" b="1" dirty="0" err="1">
                <a:solidFill>
                  <a:srgbClr val="FF0000"/>
                </a:solidFill>
                <a:latin typeface="Arial" panose="020B0604020202020204" pitchFamily="34" charset="0"/>
                <a:ea typeface="Arial" panose="020B0604020202020204" pitchFamily="34" charset="0"/>
                <a:cs typeface="Arial" panose="020B0604020202020204" pitchFamily="34" charset="0"/>
              </a:rPr>
              <a:t>Thế</a:t>
            </a:r>
            <a:r>
              <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ea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ea typeface="Arial" panose="020B0604020202020204" pitchFamily="34" charset="0"/>
                <a:cs typeface="Arial" panose="020B0604020202020204" pitchFamily="34" charset="0"/>
              </a:rPr>
              <a:t>là</a:t>
            </a:r>
            <a:r>
              <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rPr>
              <a:t> </a:t>
            </a:r>
          </a:p>
          <a:p>
            <a:pPr marR="0" lvl="0">
              <a:lnSpc>
                <a:spcPct val="115000"/>
              </a:lnSpc>
              <a:spcBef>
                <a:spcPts val="0"/>
              </a:spcBef>
              <a:spcAft>
                <a:spcPts val="500"/>
              </a:spcAft>
              <a:buClr>
                <a:srgbClr val="000000"/>
              </a:buClr>
              <a:buSzPts val="1200"/>
              <a:tabLst>
                <a:tab pos="252730" algn="l"/>
              </a:tabLst>
            </a:pPr>
            <a:r>
              <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rPr>
              <a:t>y</a:t>
            </a:r>
            <a:r>
              <a:rPr lang="vi-VN" sz="3200" b="1" dirty="0">
                <a:solidFill>
                  <a:srgbClr val="FF0000"/>
                </a:solidFill>
                <a:latin typeface="Arial" panose="020B0604020202020204" pitchFamily="34" charset="0"/>
                <a:ea typeface="Arial" panose="020B0604020202020204" pitchFamily="34" charset="0"/>
                <a:cs typeface="Arial" panose="020B0604020202020204" pitchFamily="34" charset="0"/>
              </a:rPr>
              <a:t>êu thương con người </a:t>
            </a:r>
            <a:endPar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535473" y="-479649"/>
            <a:ext cx="1350678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102" y="-202819"/>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251739" y="94747"/>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2" name="Rectangle 1"/>
          <p:cNvSpPr/>
          <p:nvPr/>
        </p:nvSpPr>
        <p:spPr>
          <a:xfrm>
            <a:off x="500933" y="1251628"/>
            <a:ext cx="10956898" cy="2246769"/>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Cũng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giống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như</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những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bạn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cùng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tuổi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Nguyễn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Hải</a:t>
            </a:r>
            <a:r>
              <a:rPr lang="en-US" sz="2000" b="1" dirty="0">
                <a:latin typeface="Arial" panose="020B0604020202020204" pitchFamily="34" charset="0"/>
                <a:cs typeface="Arial" panose="020B0604020202020204" pitchFamily="34" charset="0"/>
              </a:rPr>
              <a:t> An </a:t>
            </a:r>
            <a:r>
              <a:rPr lang="en-US" sz="2000" b="1" dirty="0" err="1">
                <a:latin typeface="Arial" panose="020B0604020202020204" pitchFamily="34" charset="0"/>
                <a:cs typeface="Arial" panose="020B0604020202020204" pitchFamily="34" charset="0"/>
              </a:rPr>
              <a:t>là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một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bé</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nhiều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ước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mơ</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thích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vẽ</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tranh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a:t>
            </a:r>
            <a:r>
              <a:rPr lang="en-US" sz="2000" b="1" dirty="0">
                <a:latin typeface="Arial" panose="020B0604020202020204" pitchFamily="34" charset="0"/>
                <a:cs typeface="Arial" panose="020B0604020202020204" pitchFamily="34" charset="0"/>
              </a:rPr>
              <a:t> ca </a:t>
            </a:r>
            <a:r>
              <a:rPr lang="en-US" sz="2000" b="1" dirty="0" err="1">
                <a:latin typeface="Arial" panose="020B0604020202020204" pitchFamily="34" charset="0"/>
                <a:cs typeface="Arial" panose="020B0604020202020204" pitchFamily="34" charset="0"/>
              </a:rPr>
              <a:t>hát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suốt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ngày</a:t>
            </a:r>
            <a:r>
              <a:rPr lang="en-US" sz="2000" b="1" dirty="0">
                <a:latin typeface="Arial" panose="020B0604020202020204" pitchFamily="34" charset="0"/>
                <a:cs typeface="Arial" panose="020B0604020202020204" pitchFamily="34" charset="0"/>
              </a:rPr>
              <a:t>.</a:t>
            </a:r>
          </a:p>
          <a:p>
            <a:pPr algn="just"/>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Tháng</a:t>
            </a:r>
            <a:r>
              <a:rPr lang="en-US" sz="2000" b="1" dirty="0">
                <a:latin typeface="Arial" panose="020B0604020202020204" pitchFamily="34" charset="0"/>
                <a:cs typeface="Arial" panose="020B0604020202020204" pitchFamily="34" charset="0"/>
              </a:rPr>
              <a:t> 9 </a:t>
            </a:r>
            <a:r>
              <a:rPr lang="en-US" sz="2000" b="1" dirty="0" err="1">
                <a:latin typeface="Arial" panose="020B0604020202020204" pitchFamily="34" charset="0"/>
                <a:cs typeface="Arial" panose="020B0604020202020204" pitchFamily="34" charset="0"/>
              </a:rPr>
              <a:t>năm</a:t>
            </a:r>
            <a:r>
              <a:rPr lang="en-US" sz="2000" b="1" dirty="0">
                <a:latin typeface="Arial" panose="020B0604020202020204" pitchFamily="34" charset="0"/>
                <a:cs typeface="Arial" panose="020B0604020202020204" pitchFamily="34" charset="0"/>
              </a:rPr>
              <a:t> 2017, </a:t>
            </a:r>
            <a:r>
              <a:rPr lang="en-US" sz="2000" b="1" dirty="0" err="1">
                <a:latin typeface="Arial" panose="020B0604020202020204" pitchFamily="34" charset="0"/>
                <a:cs typeface="Arial" panose="020B0604020202020204" pitchFamily="34" charset="0"/>
              </a:rPr>
              <a:t>Hải</a:t>
            </a:r>
            <a:r>
              <a:rPr lang="en-US" sz="2000" b="1" dirty="0">
                <a:latin typeface="Arial" panose="020B0604020202020204" pitchFamily="34" charset="0"/>
                <a:cs typeface="Arial" panose="020B0604020202020204" pitchFamily="34" charset="0"/>
              </a:rPr>
              <a:t> An </a:t>
            </a:r>
            <a:r>
              <a:rPr lang="en-US" sz="2000" b="1" dirty="0" err="1">
                <a:latin typeface="Arial" panose="020B0604020202020204" pitchFamily="34" charset="0"/>
                <a:cs typeface="Arial" panose="020B0604020202020204" pitchFamily="34" charset="0"/>
              </a:rPr>
              <a:t>bị</a:t>
            </a:r>
            <a:r>
              <a:rPr lang="en-US" sz="2000" b="1" dirty="0">
                <a:latin typeface="Arial" panose="020B0604020202020204" pitchFamily="34" charset="0"/>
                <a:cs typeface="Arial" panose="020B0604020202020204" pitchFamily="34" charset="0"/>
              </a:rPr>
              <a:t> u </a:t>
            </a:r>
            <a:r>
              <a:rPr lang="en-US" sz="2000" b="1" dirty="0" err="1">
                <a:latin typeface="Arial" panose="020B0604020202020204" pitchFamily="34" charset="0"/>
                <a:cs typeface="Arial" panose="020B0604020202020204" pitchFamily="34" charset="0"/>
              </a:rPr>
              <a:t>não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Khối</a:t>
            </a:r>
            <a:r>
              <a:rPr lang="en-US" sz="2000" b="1" dirty="0">
                <a:latin typeface="Arial" panose="020B0604020202020204" pitchFamily="34" charset="0"/>
                <a:cs typeface="Arial" panose="020B0604020202020204" pitchFamily="34" charset="0"/>
              </a:rPr>
              <a:t> u </a:t>
            </a:r>
            <a:r>
              <a:rPr lang="en-US" sz="2000" b="1" dirty="0" err="1">
                <a:latin typeface="Arial" panose="020B0604020202020204" pitchFamily="34" charset="0"/>
                <a:cs typeface="Arial" panose="020B0604020202020204" pitchFamily="34" charset="0"/>
              </a:rPr>
              <a:t>đã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chèn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lên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dây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thần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kinh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nên</a:t>
            </a:r>
            <a:r>
              <a:rPr lang="en-US" sz="2000" b="1" dirty="0">
                <a:latin typeface="Arial" panose="020B0604020202020204" pitchFamily="34" charset="0"/>
                <a:cs typeface="Arial" panose="020B0604020202020204" pitchFamily="34" charset="0"/>
              </a:rPr>
              <a:t> y </a:t>
            </a:r>
            <a:r>
              <a:rPr lang="en-US" sz="2000" b="1" dirty="0" err="1">
                <a:latin typeface="Arial" panose="020B0604020202020204" pitchFamily="34" charset="0"/>
                <a:cs typeface="Arial" panose="020B0604020202020204" pitchFamily="34" charset="0"/>
              </a:rPr>
              <a:t>học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không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thể</a:t>
            </a:r>
            <a:r>
              <a:rPr lang="en-US" sz="2000" b="1" dirty="0">
                <a:latin typeface="Arial" panose="020B0604020202020204" pitchFamily="34" charset="0"/>
                <a:cs typeface="Arial" panose="020B0604020202020204" pitchFamily="34" charset="0"/>
              </a:rPr>
              <a:t> can </a:t>
            </a:r>
            <a:r>
              <a:rPr lang="en-US" sz="2000" b="1" dirty="0" err="1">
                <a:latin typeface="Arial" panose="020B0604020202020204" pitchFamily="34" charset="0"/>
                <a:cs typeface="Arial" panose="020B0604020202020204" pitchFamily="34" charset="0"/>
              </a:rPr>
              <a:t>thiệp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được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mẹ</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xin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nghỉ</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việc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để</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đồng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hành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cùng</a:t>
            </a:r>
            <a:r>
              <a:rPr lang="en-US" sz="2000" b="1" dirty="0">
                <a:latin typeface="Arial" panose="020B0604020202020204" pitchFamily="34" charset="0"/>
                <a:cs typeface="Arial" panose="020B0604020202020204" pitchFamily="34" charset="0"/>
              </a:rPr>
              <a:t> con </a:t>
            </a:r>
            <a:r>
              <a:rPr lang="en-US" sz="2000" b="1" dirty="0" err="1">
                <a:latin typeface="Arial" panose="020B0604020202020204" pitchFamily="34" charset="0"/>
                <a:cs typeface="Arial" panose="020B0604020202020204" pitchFamily="34" charset="0"/>
              </a:rPr>
              <a:t>gái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nhỏ</a:t>
            </a:r>
            <a:r>
              <a:rPr lang="en-US" sz="2000" b="1" dirty="0">
                <a:latin typeface="Arial" panose="020B0604020202020204" pitchFamily="34" charset="0"/>
                <a:cs typeface="Arial" panose="020B0604020202020204" pitchFamily="34" charset="0"/>
              </a:rPr>
              <a:t>.</a:t>
            </a:r>
          </a:p>
          <a:p>
            <a:pPr algn="just"/>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Mẹ</a:t>
            </a:r>
            <a:r>
              <a:rPr lang="en-US" sz="2000" b="1" dirty="0">
                <a:latin typeface="Arial" panose="020B0604020202020204" pitchFamily="34" charset="0"/>
                <a:cs typeface="Arial" panose="020B0604020202020204" pitchFamily="34" charset="0"/>
              </a:rPr>
              <a:t> hay </a:t>
            </a:r>
            <a:r>
              <a:rPr lang="en-US" sz="2000" b="1" dirty="0" err="1">
                <a:latin typeface="Arial" panose="020B0604020202020204" pitchFamily="34" charset="0"/>
                <a:cs typeface="Arial" panose="020B0604020202020204" pitchFamily="34" charset="0"/>
              </a:rPr>
              <a:t>kể</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Hải</a:t>
            </a:r>
            <a:r>
              <a:rPr lang="en-US" sz="2000" b="1" dirty="0">
                <a:latin typeface="Arial" panose="020B0604020202020204" pitchFamily="34" charset="0"/>
                <a:cs typeface="Arial" panose="020B0604020202020204" pitchFamily="34" charset="0"/>
              </a:rPr>
              <a:t> An </a:t>
            </a:r>
            <a:r>
              <a:rPr lang="en-US" sz="2000" b="1" dirty="0" err="1">
                <a:latin typeface="Arial" panose="020B0604020202020204" pitchFamily="34" charset="0"/>
                <a:cs typeface="Arial" panose="020B0604020202020204" pitchFamily="34" charset="0"/>
              </a:rPr>
              <a:t>nghe</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về</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chuyện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hiến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tặng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nội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bị</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Một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lần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còn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tỉnh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táo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tâm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sự</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với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mẹ</a:t>
            </a:r>
            <a:r>
              <a:rPr lang="en-US" sz="2000" b="1" dirty="0">
                <a:latin typeface="Arial" panose="020B0604020202020204" pitchFamily="34" charset="0"/>
                <a:cs typeface="Arial" panose="020B0604020202020204" pitchFamily="34" charset="0"/>
              </a:rPr>
              <a:t>: “Con </a:t>
            </a:r>
            <a:r>
              <a:rPr lang="en-US" sz="2000" b="1" dirty="0" err="1">
                <a:latin typeface="Arial" panose="020B0604020202020204" pitchFamily="34" charset="0"/>
                <a:cs typeface="Arial" panose="020B0604020202020204" pitchFamily="34" charset="0"/>
              </a:rPr>
              <a:t>cũng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muốn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sau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này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thế</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nào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mất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những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bộ</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còn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vẫn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còn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tồn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tại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vẫn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sống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trên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cơ</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thể</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khác</a:t>
            </a:r>
            <a:r>
              <a:rPr lang="en-US" sz="2000" b="1" dirty="0">
                <a:latin typeface="Arial" panose="020B0604020202020204" pitchFamily="34" charset="0"/>
                <a:cs typeface="Arial" panose="020B0604020202020204" pitchFamily="34" charset="0"/>
              </a:rPr>
              <a:t>”</a:t>
            </a:r>
          </a:p>
        </p:txBody>
      </p:sp>
      <p:sp>
        <p:nvSpPr>
          <p:cNvPr id="8" name="Rectangle 7"/>
          <p:cNvSpPr/>
          <p:nvPr/>
        </p:nvSpPr>
        <p:spPr>
          <a:xfrm>
            <a:off x="3715786" y="3777415"/>
            <a:ext cx="7726142" cy="2554545"/>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Hải</a:t>
            </a:r>
            <a:r>
              <a:rPr lang="en-US" sz="2000" b="1" dirty="0">
                <a:latin typeface="Arial" panose="020B0604020202020204" pitchFamily="34" charset="0"/>
                <a:cs typeface="Arial" panose="020B0604020202020204" pitchFamily="34" charset="0"/>
              </a:rPr>
              <a:t> An qua </a:t>
            </a:r>
            <a:r>
              <a:rPr lang="en-US" sz="2000" b="1" dirty="0" err="1">
                <a:latin typeface="Arial" panose="020B0604020202020204" pitchFamily="34" charset="0"/>
                <a:cs typeface="Arial" panose="020B0604020202020204" pitchFamily="34" charset="0"/>
              </a:rPr>
              <a:t>đời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sau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hơn</a:t>
            </a:r>
            <a:r>
              <a:rPr lang="en-US" sz="2000" b="1" dirty="0">
                <a:latin typeface="Arial" panose="020B0604020202020204" pitchFamily="34" charset="0"/>
                <a:cs typeface="Arial" panose="020B0604020202020204" pitchFamily="34" charset="0"/>
              </a:rPr>
              <a:t> 6 </a:t>
            </a:r>
            <a:r>
              <a:rPr lang="en-US" sz="2000" b="1" dirty="0" err="1">
                <a:latin typeface="Arial" panose="020B0604020202020204" pitchFamily="34" charset="0"/>
                <a:cs typeface="Arial" panose="020B0604020202020204" pitchFamily="34" charset="0"/>
              </a:rPr>
              <a:t>tháng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điều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trị</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Chiều</a:t>
            </a:r>
            <a:r>
              <a:rPr lang="en-US" sz="2000" b="1" dirty="0">
                <a:latin typeface="Arial" panose="020B0604020202020204" pitchFamily="34" charset="0"/>
                <a:cs typeface="Arial" panose="020B0604020202020204" pitchFamily="34" charset="0"/>
              </a:rPr>
              <a:t> 26/02/2018 </a:t>
            </a:r>
            <a:r>
              <a:rPr lang="en-US" sz="2000" b="1" dirty="0" err="1">
                <a:latin typeface="Arial" panose="020B0604020202020204" pitchFamily="34" charset="0"/>
                <a:cs typeface="Arial" panose="020B0604020202020204" pitchFamily="34" charset="0"/>
              </a:rPr>
              <a:t>tại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viện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Mắt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Trung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ương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diễn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ra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hai</a:t>
            </a:r>
            <a:r>
              <a:rPr lang="en-US" sz="2000" b="1" dirty="0">
                <a:latin typeface="Arial" panose="020B0604020202020204" pitchFamily="34" charset="0"/>
                <a:cs typeface="Arial" panose="020B0604020202020204" pitchFamily="34" charset="0"/>
              </a:rPr>
              <a:t> ca </a:t>
            </a:r>
            <a:r>
              <a:rPr lang="en-US" sz="2000" b="1" dirty="0" err="1">
                <a:latin typeface="Arial" panose="020B0604020202020204" pitchFamily="34" charset="0"/>
                <a:cs typeface="Arial" panose="020B0604020202020204" pitchFamily="34" charset="0"/>
              </a:rPr>
              <a:t>ghép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mặt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thành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món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quà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bé</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Hải</a:t>
            </a:r>
            <a:r>
              <a:rPr lang="en-US" sz="2000" b="1" dirty="0">
                <a:latin typeface="Arial" panose="020B0604020202020204" pitchFamily="34" charset="0"/>
                <a:cs typeface="Arial" panose="020B0604020202020204" pitchFamily="34" charset="0"/>
              </a:rPr>
              <a:t> An </a:t>
            </a:r>
            <a:r>
              <a:rPr lang="en-US" sz="2000" b="1" dirty="0" err="1">
                <a:latin typeface="Arial" panose="020B0604020202020204" pitchFamily="34" charset="0"/>
                <a:cs typeface="Arial" panose="020B0604020202020204" pitchFamily="34" charset="0"/>
              </a:rPr>
              <a:t>để</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lại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sau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gần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một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giờ</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phẫu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thuật</a:t>
            </a:r>
            <a:r>
              <a:rPr lang="en-US" sz="2000" b="1" dirty="0">
                <a:latin typeface="Arial" panose="020B0604020202020204" pitchFamily="34" charset="0"/>
                <a:cs typeface="Arial" panose="020B0604020202020204" pitchFamily="34" charset="0"/>
              </a:rPr>
              <a:t>. Hai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 may </a:t>
            </a:r>
            <a:r>
              <a:rPr lang="en-US" sz="2000" b="1" dirty="0" err="1">
                <a:latin typeface="Arial" panose="020B0604020202020204" pitchFamily="34" charset="0"/>
                <a:cs typeface="Arial" panose="020B0604020202020204" pitchFamily="34" charset="0"/>
              </a:rPr>
              <a:t>mắn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được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nhân</a:t>
            </a:r>
            <a:r>
              <a:rPr lang="en-US" sz="2000" b="1" dirty="0">
                <a:latin typeface="Arial" panose="020B0604020202020204" pitchFamily="34" charset="0"/>
                <a:cs typeface="Arial" panose="020B0604020202020204" pitchFamily="34" charset="0"/>
              </a:rPr>
              <a:t> 42 </a:t>
            </a:r>
            <a:r>
              <a:rPr lang="en-US" sz="2000" b="1" dirty="0" err="1">
                <a:latin typeface="Arial" panose="020B0604020202020204" pitchFamily="34" charset="0"/>
                <a:cs typeface="Arial" panose="020B0604020202020204" pitchFamily="34" charset="0"/>
              </a:rPr>
              <a:t>tuổi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mắc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loạn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dưỡng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mạc</a:t>
            </a:r>
            <a:r>
              <a:rPr lang="en-US" sz="2000" b="1" dirty="0">
                <a:latin typeface="Arial" panose="020B0604020202020204" pitchFamily="34" charset="0"/>
                <a:cs typeface="Arial" panose="020B0604020202020204" pitchFamily="34" charset="0"/>
              </a:rPr>
              <a:t> di </a:t>
            </a:r>
            <a:r>
              <a:rPr lang="en-US" sz="2000" b="1" dirty="0" err="1">
                <a:latin typeface="Arial" panose="020B0604020202020204" pitchFamily="34" charset="0"/>
                <a:cs typeface="Arial" panose="020B0604020202020204" pitchFamily="34" charset="0"/>
              </a:rPr>
              <a:t>truyền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nhân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trên</a:t>
            </a:r>
            <a:r>
              <a:rPr lang="en-US" sz="2000" b="1" dirty="0">
                <a:latin typeface="Arial" panose="020B0604020202020204" pitchFamily="34" charset="0"/>
                <a:cs typeface="Arial" panose="020B0604020202020204" pitchFamily="34" charset="0"/>
              </a:rPr>
              <a:t> 70 </a:t>
            </a:r>
            <a:r>
              <a:rPr lang="en-US" sz="2000" b="1" dirty="0" err="1">
                <a:latin typeface="Arial" panose="020B0604020202020204" pitchFamily="34" charset="0"/>
                <a:cs typeface="Arial" panose="020B0604020202020204" pitchFamily="34" charset="0"/>
              </a:rPr>
              <a:t>tuổi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bị</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sẹo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đục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Nhờ</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vậy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hai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nhân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được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ghép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nhìn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rõ</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như</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bình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thường</a:t>
            </a:r>
            <a:r>
              <a:rPr lang="en-US" sz="2000" b="1" dirty="0">
                <a:latin typeface="Arial" panose="020B0604020202020204" pitchFamily="34" charset="0"/>
                <a:cs typeface="Arial" panose="020B0604020202020204" pitchFamily="34" charset="0"/>
              </a:rPr>
              <a:t>.</a:t>
            </a:r>
            <a:endParaRPr lang="en-US" sz="2000" b="1" dirty="0">
              <a:effectLst/>
              <a:latin typeface="Arial" panose="020B0604020202020204" pitchFamily="34" charset="0"/>
              <a:ea typeface="Arial" panose="020B0604020202020204" pitchFamily="34" charset="0"/>
              <a:cs typeface="Arial" panose="020B0604020202020204" pitchFamily="34" charset="0"/>
            </a:endParaRPr>
          </a:p>
        </p:txBody>
      </p:sp>
      <p:sp>
        <p:nvSpPr>
          <p:cNvPr id="3" name="Rectangle 2"/>
          <p:cNvSpPr/>
          <p:nvPr/>
        </p:nvSpPr>
        <p:spPr>
          <a:xfrm>
            <a:off x="3622498" y="868685"/>
            <a:ext cx="5190845" cy="461665"/>
          </a:xfrm>
          <a:prstGeom prst="rect">
            <a:avLst/>
          </a:prstGeom>
        </p:spPr>
        <p:txBody>
          <a:bodyPr wrap="none">
            <a:spAutoFit/>
          </a:bodyPr>
          <a:lstStyle/>
          <a:p>
            <a:r>
              <a:rPr lang="en-US" sz="2400" b="1" dirty="0">
                <a:solidFill>
                  <a:srgbClr val="0000FF"/>
                </a:solidFill>
                <a:latin typeface="Arial" panose="020B0604020202020204" pitchFamily="34" charset="0"/>
                <a:ea typeface="Calibri" panose="020F0502020204030204" pitchFamily="34" charset="0"/>
                <a:cs typeface="Arial" panose="020B0604020202020204" pitchFamily="34" charset="0"/>
              </a:rPr>
              <a:t>THIÊN SỨ 7 TUỔI HIẾN GIÁC MẠC</a:t>
            </a:r>
            <a:endParaRPr lang="en-US" sz="2400" b="1" dirty="0">
              <a:solidFill>
                <a:srgbClr val="0000FF"/>
              </a:solidFill>
              <a:latin typeface="Arial" panose="020B0604020202020204" pitchFamily="34" charset="0"/>
              <a:cs typeface="Arial" panose="020B0604020202020204" pitchFamily="34" charset="0"/>
            </a:endParaRPr>
          </a:p>
        </p:txBody>
      </p:sp>
      <p:pic>
        <p:nvPicPr>
          <p:cNvPr id="14" name="Picture 4" descr="Mẹ bé Hải An trải lòng về những câu chuyện phía sau quyết định hiến giác  mạc của em bé thiên thầ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550" y="3627632"/>
            <a:ext cx="3134236" cy="252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BÀI TẬP</a:t>
            </a:r>
          </a:p>
          <a:p>
            <a:pPr algn="ct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(THẢO LUẬN NHÓM)</a:t>
            </a:r>
          </a:p>
          <a:p>
            <a:r>
              <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black"/>
                </a:solidFill>
                <a:latin typeface="Arial" panose="020B0604020202020204" pitchFamily="34" charset="0"/>
                <a:cs typeface="Arial" panose="020B0604020202020204" pitchFamily="34" charset="0"/>
              </a:rPr>
              <a:t>1. </a:t>
            </a:r>
            <a:r>
              <a:rPr lang="en-US" sz="2400" b="1" dirty="0" err="1">
                <a:solidFill>
                  <a:prstClr val="black"/>
                </a:solidFill>
                <a:latin typeface="Arial" panose="020B0604020202020204" pitchFamily="34" charset="0"/>
                <a:cs typeface="Arial" panose="020B0604020202020204" pitchFamily="34" charset="0"/>
              </a:rPr>
              <a:t>Bé</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Hải</a:t>
            </a:r>
            <a:r>
              <a:rPr lang="en-US" sz="2400" b="1" dirty="0">
                <a:solidFill>
                  <a:prstClr val="black"/>
                </a:solidFill>
                <a:latin typeface="Arial" panose="020B0604020202020204" pitchFamily="34" charset="0"/>
                <a:cs typeface="Arial" panose="020B0604020202020204" pitchFamily="34" charset="0"/>
              </a:rPr>
              <a:t> An </a:t>
            </a:r>
            <a:r>
              <a:rPr lang="en-US" sz="2400" b="1" dirty="0" err="1">
                <a:solidFill>
                  <a:prstClr val="black"/>
                </a:solidFill>
                <a:latin typeface="Arial" panose="020B0604020202020204" pitchFamily="34" charset="0"/>
                <a:cs typeface="Arial" panose="020B0604020202020204" pitchFamily="34" charset="0"/>
              </a:rPr>
              <a:t>có</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ước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nguyện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gì</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Ước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nguyện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đó</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mang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lại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điều</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gì</a:t>
            </a:r>
            <a:r>
              <a:rPr lang="en-US" sz="2400" b="1" dirty="0">
                <a:solidFill>
                  <a:prstClr val="black"/>
                </a:solidFill>
                <a:latin typeface="Arial" panose="020B0604020202020204" pitchFamily="34" charset="0"/>
                <a:cs typeface="Arial" panose="020B0604020202020204" pitchFamily="34" charset="0"/>
              </a:rPr>
              <a:t>?</a:t>
            </a:r>
            <a:endParaRPr lang="en-US" sz="2400" dirty="0">
              <a:solidFill>
                <a:prstClr val="black"/>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4751993"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2. </a:t>
            </a:r>
            <a:r>
              <a:rPr lang="en-US" sz="2400" b="1" dirty="0" err="1">
                <a:solidFill>
                  <a:prstClr val="black"/>
                </a:solidFill>
                <a:latin typeface="Arial" panose="020B0604020202020204" pitchFamily="34" charset="0"/>
                <a:cs typeface="Arial" panose="020B0604020202020204" pitchFamily="34" charset="0"/>
              </a:rPr>
              <a:t>Nhận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xét</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ước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nguyện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của</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Hải</a:t>
            </a:r>
            <a:r>
              <a:rPr lang="en-US" sz="2400" b="1" dirty="0">
                <a:solidFill>
                  <a:prstClr val="black"/>
                </a:solidFill>
                <a:latin typeface="Arial" panose="020B0604020202020204" pitchFamily="34" charset="0"/>
                <a:cs typeface="Arial" panose="020B0604020202020204" pitchFamily="34" charset="0"/>
              </a:rPr>
              <a:t> An </a:t>
            </a:r>
            <a:r>
              <a:rPr lang="en-US" sz="2400" b="1" dirty="0" err="1">
                <a:solidFill>
                  <a:prstClr val="black"/>
                </a:solidFill>
                <a:latin typeface="Arial" panose="020B0604020202020204" pitchFamily="34" charset="0"/>
                <a:cs typeface="Arial" panose="020B0604020202020204" pitchFamily="34" charset="0"/>
              </a:rPr>
              <a:t>và</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việc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làm</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của</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gia</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đình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bé</a:t>
            </a:r>
            <a:r>
              <a:rPr lang="en-US" sz="2400" b="1" dirty="0">
                <a:solidFill>
                  <a:prstClr val="black"/>
                </a:solidFill>
                <a:latin typeface="Arial" panose="020B0604020202020204" pitchFamily="34" charset="0"/>
                <a:cs typeface="Arial" panose="020B0604020202020204" pitchFamily="34" charset="0"/>
              </a:rPr>
              <a:t>?</a:t>
            </a:r>
            <a:endPar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a:solidFill>
                  <a:srgbClr val="000000"/>
                </a:solidFill>
                <a:latin typeface="Times New Roman" panose="02020603050405020304" pitchFamily="18" charset="0"/>
                <a:ea typeface="Times New Roman" panose="02020603050405020304" pitchFamily="18" charset="0"/>
              </a:rPr>
              <a:t>.............................................................................................................................................................................................................................................................</a:t>
            </a: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4605021" y="4629727"/>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8386734" y="4629727"/>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3. Theo </a:t>
            </a:r>
            <a:r>
              <a:rPr lang="en-US" sz="2400" b="1" dirty="0" err="1">
                <a:solidFill>
                  <a:prstClr val="black"/>
                </a:solidFill>
                <a:latin typeface="Arial" panose="020B0604020202020204" pitchFamily="34" charset="0"/>
                <a:cs typeface="Arial" panose="020B0604020202020204" pitchFamily="34" charset="0"/>
              </a:rPr>
              <a:t>em</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như</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thế</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nào</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là</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yêu</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thương</a:t>
            </a:r>
            <a:r>
              <a:rPr lang="en-US" sz="2400" b="1" dirty="0">
                <a:solidFill>
                  <a:prstClr val="black"/>
                </a:solidFill>
                <a:latin typeface="Arial" panose="020B0604020202020204" pitchFamily="34" charset="0"/>
                <a:cs typeface="Arial" panose="020B0604020202020204" pitchFamily="34" charset="0"/>
              </a:rPr>
              <a:t> con </a:t>
            </a:r>
            <a:r>
              <a:rPr lang="en-US" sz="2400" b="1" dirty="0" err="1">
                <a:solidFill>
                  <a:prstClr val="black"/>
                </a:solidFill>
                <a:latin typeface="Arial" panose="020B0604020202020204" pitchFamily="34" charset="0"/>
                <a:cs typeface="Arial" panose="020B0604020202020204" pitchFamily="34" charset="0"/>
              </a:rPr>
              <a:t>người</a:t>
            </a:r>
            <a:r>
              <a:rPr lang="en-US" sz="2400" b="1" dirty="0">
                <a:solidFill>
                  <a:prstClr val="black"/>
                </a:solidFill>
                <a:latin typeface="Arial" panose="020B0604020202020204" pitchFamily="34" charset="0"/>
                <a:cs typeface="Arial" panose="020B0604020202020204" pitchFamily="34" charset="0"/>
              </a:rPr>
              <a:t>?</a:t>
            </a:r>
            <a:endPar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BÀI TẬP</a:t>
            </a:r>
          </a:p>
          <a:p>
            <a:pPr algn="ct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(THẢO LUẬN NHÓM)</a:t>
            </a:r>
          </a:p>
          <a:p>
            <a:r>
              <a:rPr lang="en-US" sz="14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302777" y="2100348"/>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black"/>
                </a:solidFill>
                <a:latin typeface="Arial" panose="020B0604020202020204" pitchFamily="34" charset="0"/>
                <a:cs typeface="Arial" panose="020B0604020202020204" pitchFamily="34" charset="0"/>
              </a:rPr>
              <a:t>1. </a:t>
            </a:r>
            <a:r>
              <a:rPr lang="en-US" sz="2000" b="1" dirty="0" err="1">
                <a:solidFill>
                  <a:prstClr val="black"/>
                </a:solidFill>
                <a:latin typeface="Arial" panose="020B0604020202020204" pitchFamily="34" charset="0"/>
                <a:cs typeface="Arial" panose="020B0604020202020204" pitchFamily="34" charset="0"/>
              </a:rPr>
              <a:t>Bé</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Hải</a:t>
            </a:r>
            <a:r>
              <a:rPr lang="en-US" sz="2000" b="1" dirty="0">
                <a:solidFill>
                  <a:prstClr val="black"/>
                </a:solidFill>
                <a:latin typeface="Arial" panose="020B0604020202020204" pitchFamily="34" charset="0"/>
                <a:cs typeface="Arial" panose="020B0604020202020204" pitchFamily="34" charset="0"/>
              </a:rPr>
              <a:t> An </a:t>
            </a:r>
            <a:r>
              <a:rPr lang="en-US" sz="2000" b="1" dirty="0" err="1">
                <a:solidFill>
                  <a:prstClr val="black"/>
                </a:solidFill>
                <a:latin typeface="Arial" panose="020B0604020202020204" pitchFamily="34" charset="0"/>
                <a:cs typeface="Arial" panose="020B0604020202020204" pitchFamily="34" charset="0"/>
              </a:rPr>
              <a:t>có</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ước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nguyện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gì</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Ước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nguyện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đó</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mang</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lại</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điều</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gì</a:t>
            </a:r>
            <a:r>
              <a:rPr lang="en-US" sz="2000" b="1" dirty="0">
                <a:solidFill>
                  <a:prstClr val="black"/>
                </a:solidFill>
                <a:latin typeface="Arial" panose="020B0604020202020204" pitchFamily="34" charset="0"/>
                <a:cs typeface="Arial" panose="020B0604020202020204" pitchFamily="34" charset="0"/>
              </a:rPr>
              <a:t>?</a:t>
            </a:r>
            <a:endParaRPr lang="en-US" sz="2000" dirty="0">
              <a:solidFill>
                <a:prstClr val="black"/>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4355402" y="2100348"/>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000" b="1" dirty="0">
                <a:solidFill>
                  <a:prstClr val="black"/>
                </a:solidFill>
                <a:latin typeface="Arial" panose="020B0604020202020204" pitchFamily="34" charset="0"/>
                <a:cs typeface="Arial" panose="020B0604020202020204" pitchFamily="34" charset="0"/>
              </a:rPr>
              <a:t>2. </a:t>
            </a:r>
            <a:r>
              <a:rPr lang="en-US" sz="2000" b="1" dirty="0" err="1">
                <a:solidFill>
                  <a:prstClr val="black"/>
                </a:solidFill>
                <a:latin typeface="Arial" panose="020B0604020202020204" pitchFamily="34" charset="0"/>
                <a:cs typeface="Arial" panose="020B0604020202020204" pitchFamily="34" charset="0"/>
              </a:rPr>
              <a:t>Nhận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xét</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ước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nguyện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của</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Hải</a:t>
            </a:r>
            <a:r>
              <a:rPr lang="en-US" sz="2000" b="1" dirty="0">
                <a:solidFill>
                  <a:prstClr val="black"/>
                </a:solidFill>
                <a:latin typeface="Arial" panose="020B0604020202020204" pitchFamily="34" charset="0"/>
                <a:cs typeface="Arial" panose="020B0604020202020204" pitchFamily="34" charset="0"/>
              </a:rPr>
              <a:t> An </a:t>
            </a:r>
            <a:r>
              <a:rPr lang="en-US" sz="2000" b="1" dirty="0" err="1">
                <a:solidFill>
                  <a:prstClr val="black"/>
                </a:solidFill>
                <a:latin typeface="Arial" panose="020B0604020202020204" pitchFamily="34" charset="0"/>
                <a:cs typeface="Arial" panose="020B0604020202020204" pitchFamily="34" charset="0"/>
              </a:rPr>
              <a:t>và</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việc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làm</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của</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gia</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đình</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bé</a:t>
            </a:r>
            <a:r>
              <a:rPr lang="en-US" sz="2000" b="1" dirty="0">
                <a:solidFill>
                  <a:prstClr val="black"/>
                </a:solidFill>
                <a:latin typeface="Arial" panose="020B0604020202020204" pitchFamily="34" charset="0"/>
                <a:cs typeface="Arial" panose="020B0604020202020204" pitchFamily="34" charset="0"/>
              </a:rPr>
              <a:t>?</a:t>
            </a:r>
            <a:endPar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14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48859" y="4421615"/>
            <a:ext cx="3263395" cy="23751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3573899" y="4273604"/>
            <a:ext cx="4786684" cy="26199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8597841" y="4573324"/>
            <a:ext cx="3332480" cy="228467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a:endCxn id="11" idx="0"/>
          </p:cNvCxnSpPr>
          <p:nvPr/>
        </p:nvCxnSpPr>
        <p:spPr>
          <a:xfrm flipH="1">
            <a:off x="1582839" y="3902765"/>
            <a:ext cx="19373" cy="51885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a:endCxn id="3" idx="0"/>
          </p:cNvCxnSpPr>
          <p:nvPr/>
        </p:nvCxnSpPr>
        <p:spPr>
          <a:xfrm flipH="1">
            <a:off x="5995284" y="3902765"/>
            <a:ext cx="11194" cy="33431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a:off x="10353420" y="3873269"/>
            <a:ext cx="0" cy="670559"/>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8672137" y="2038004"/>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000" b="1" dirty="0">
                <a:solidFill>
                  <a:prstClr val="black"/>
                </a:solidFill>
                <a:latin typeface="Arial" panose="020B0604020202020204" pitchFamily="34" charset="0"/>
                <a:cs typeface="Arial" panose="020B0604020202020204" pitchFamily="34" charset="0"/>
              </a:rPr>
              <a:t>3. Theo </a:t>
            </a:r>
            <a:r>
              <a:rPr lang="en-US" sz="2000" b="1" dirty="0" err="1">
                <a:solidFill>
                  <a:prstClr val="black"/>
                </a:solidFill>
                <a:latin typeface="Arial" panose="020B0604020202020204" pitchFamily="34" charset="0"/>
                <a:cs typeface="Arial" panose="020B0604020202020204" pitchFamily="34" charset="0"/>
              </a:rPr>
              <a:t>em</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như</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thế</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nào</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là</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yêu</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thương</a:t>
            </a:r>
            <a:r>
              <a:rPr lang="en-US" sz="2000" b="1" dirty="0">
                <a:solidFill>
                  <a:prstClr val="black"/>
                </a:solidFill>
                <a:latin typeface="Arial" panose="020B0604020202020204" pitchFamily="34" charset="0"/>
                <a:cs typeface="Arial" panose="020B0604020202020204" pitchFamily="34" charset="0"/>
              </a:rPr>
              <a:t> con </a:t>
            </a:r>
            <a:r>
              <a:rPr lang="en-US" sz="2000" b="1" dirty="0" err="1">
                <a:solidFill>
                  <a:prstClr val="black"/>
                </a:solidFill>
                <a:latin typeface="Arial" panose="020B0604020202020204" pitchFamily="34" charset="0"/>
                <a:cs typeface="Arial" panose="020B0604020202020204" pitchFamily="34" charset="0"/>
              </a:rPr>
              <a:t>người</a:t>
            </a:r>
            <a:r>
              <a:rPr lang="en-US" sz="2000" b="1" dirty="0">
                <a:solidFill>
                  <a:prstClr val="black"/>
                </a:solidFill>
                <a:latin typeface="Arial" panose="020B0604020202020204" pitchFamily="34" charset="0"/>
                <a:cs typeface="Arial" panose="020B0604020202020204" pitchFamily="34" charset="0"/>
              </a:rPr>
              <a:t>?</a:t>
            </a:r>
            <a:endPar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14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301618" y="4396137"/>
            <a:ext cx="3502319" cy="1823576"/>
          </a:xfrm>
          <a:prstGeom prst="rect">
            <a:avLst/>
          </a:prstGeom>
        </p:spPr>
        <p:txBody>
          <a:bodyPr wrap="square">
            <a:spAutoFit/>
          </a:bodyPr>
          <a:lstStyle/>
          <a:p>
            <a:pPr marL="292100" marR="0" algn="just">
              <a:lnSpc>
                <a:spcPct val="125000"/>
              </a:lnSpc>
              <a:spcBef>
                <a:spcPts val="0"/>
              </a:spcBef>
              <a:spcAft>
                <a:spcPts val="0"/>
              </a:spcAft>
            </a:pPr>
            <a:r>
              <a:rPr lang="en-US" dirty="0">
                <a:latin typeface="Arial" panose="020B0604020202020204" pitchFamily="34" charset="0"/>
                <a:ea typeface="Times New Roman" panose="02020603050405020304" pitchFamily="18" charset="0"/>
                <a:cs typeface="Arial" panose="020B0604020202020204" pitchFamily="34" charset="0"/>
              </a:rPr>
              <a:t>Ư</a:t>
            </a:r>
            <a:r>
              <a:rPr lang="vi-VN" dirty="0">
                <a:latin typeface="Arial" panose="020B0604020202020204" pitchFamily="34" charset="0"/>
                <a:ea typeface="Times New Roman" panose="02020603050405020304" pitchFamily="18" charset="0"/>
                <a:cs typeface="Arial" panose="020B0604020202020204" pitchFamily="34" charset="0"/>
              </a:rPr>
              <a:t>ớc nguyện của bé Hải An và gia đình bé đã hiến tặng giác mạc để trao ánh sáng cho người khác với mục đích cứu người, làm việc thiện.</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3713259" y="4237081"/>
            <a:ext cx="4564049" cy="2585323"/>
          </a:xfrm>
          <a:prstGeom prst="rect">
            <a:avLst/>
          </a:prstGeom>
        </p:spPr>
        <p:txBody>
          <a:bodyPr wrap="square">
            <a:spAutoFit/>
          </a:bodyPr>
          <a:lstStyle/>
          <a:p>
            <a:pPr algn="just"/>
            <a:r>
              <a:rPr lang="vi-VN" dirty="0">
                <a:latin typeface="Arial" panose="020B0604020202020204" pitchFamily="34" charset="0"/>
                <a:ea typeface="Courier New" panose="02070309020205020404" pitchFamily="49" charset="0"/>
                <a:cs typeface="Arial" panose="020B0604020202020204" pitchFamily="34" charset="0"/>
              </a:rPr>
              <a:t>Ước nguyện đó thật cao cả, lớn lao và việc làm đó viết nên c</a:t>
            </a:r>
            <a:r>
              <a:rPr lang="en-US" dirty="0">
                <a:latin typeface="Arial" panose="020B0604020202020204" pitchFamily="34" charset="0"/>
                <a:ea typeface="Courier New" panose="02070309020205020404" pitchFamily="49" charset="0"/>
                <a:cs typeface="Arial" panose="020B0604020202020204" pitchFamily="34" charset="0"/>
              </a:rPr>
              <a:t>â</a:t>
            </a:r>
            <a:r>
              <a:rPr lang="vi-VN" dirty="0">
                <a:latin typeface="Arial" panose="020B0604020202020204" pitchFamily="34" charset="0"/>
                <a:ea typeface="Courier New" panose="02070309020205020404" pitchFamily="49" charset="0"/>
                <a:cs typeface="Arial" panose="020B0604020202020204" pitchFamily="34" charset="0"/>
              </a:rPr>
              <a:t>u chuyện đẹp về lòng nhân ái, biết sống vì người khác, đem lại hạnh phúc cho người khác để sự sống mãi tiếp nối, trường tồn. Việc làm đó đã làm lay động, thức tỉnh hàng triệu trái tim con người Việt Nam. Câu chuyện là minh chứng cao đẹp v</a:t>
            </a:r>
            <a:r>
              <a:rPr lang="en-US" dirty="0">
                <a:latin typeface="Arial" panose="020B0604020202020204" pitchFamily="34" charset="0"/>
                <a:ea typeface="Courier New" panose="02070309020205020404" pitchFamily="49" charset="0"/>
                <a:cs typeface="Arial" panose="020B0604020202020204" pitchFamily="34" charset="0"/>
              </a:rPr>
              <a:t>ề</a:t>
            </a:r>
            <a:r>
              <a:rPr lang="vi-VN" dirty="0">
                <a:latin typeface="Arial" panose="020B0604020202020204" pitchFamily="34" charset="0"/>
                <a:ea typeface="Courier New" panose="02070309020205020404" pitchFamily="49" charset="0"/>
                <a:cs typeface="Arial" panose="020B0604020202020204" pitchFamily="34" charset="0"/>
              </a:rPr>
              <a:t> tình yêu thương con người</a:t>
            </a:r>
            <a:endParaRPr lang="en-US" dirty="0">
              <a:latin typeface="Arial" panose="020B0604020202020204" pitchFamily="34" charset="0"/>
              <a:cs typeface="Arial" panose="020B0604020202020204" pitchFamily="34" charset="0"/>
            </a:endParaRPr>
          </a:p>
        </p:txBody>
      </p:sp>
      <p:sp>
        <p:nvSpPr>
          <p:cNvPr id="5" name="Rectangle 4"/>
          <p:cNvSpPr/>
          <p:nvPr/>
        </p:nvSpPr>
        <p:spPr>
          <a:xfrm>
            <a:off x="8530590" y="4695766"/>
            <a:ext cx="3325436" cy="1754326"/>
          </a:xfrm>
          <a:prstGeom prst="rect">
            <a:avLst/>
          </a:prstGeom>
        </p:spPr>
        <p:txBody>
          <a:bodyPr wrap="square">
            <a:spAutoFit/>
          </a:bodyPr>
          <a:lstStyle/>
          <a:p>
            <a:pPr marL="279400" marR="0" algn="just">
              <a:spcBef>
                <a:spcPts val="0"/>
              </a:spcBef>
              <a:spcAft>
                <a:spcPts val="300"/>
              </a:spcAft>
            </a:pPr>
            <a:r>
              <a:rPr lang="vi-VN" dirty="0">
                <a:latin typeface="Arial" panose="020B0604020202020204" pitchFamily="34" charset="0"/>
                <a:ea typeface="Times New Roman" panose="02020603050405020304" pitchFamily="18" charset="0"/>
                <a:cs typeface="Arial" panose="020B0604020202020204" pitchFamily="34" charset="0"/>
              </a:rPr>
              <a:t>Yêu thương con người là sự quan tâm, giúp đỡ, làm những điếu tốt đẹp cho người khác, nhất là những người gặp khó khăn, hoạn nạn.</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12" y="4802902"/>
            <a:ext cx="1738674" cy="19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1848649" y="609600"/>
            <a:ext cx="8283243" cy="5057421"/>
          </a:xfrm>
          <a:prstGeom prst="rect">
            <a:avLst/>
          </a:prstGeom>
        </p:spPr>
      </p:pic>
      <p:sp>
        <p:nvSpPr>
          <p:cNvPr id="14" name="Text Box 5"/>
          <p:cNvSpPr txBox="1">
            <a:spLocks noChangeArrowheads="1"/>
          </p:cNvSpPr>
          <p:nvPr/>
        </p:nvSpPr>
        <p:spPr bwMode="auto">
          <a:xfrm>
            <a:off x="3146012" y="1309728"/>
            <a:ext cx="59574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vi-VN" sz="3200" b="1" dirty="0">
                <a:solidFill>
                  <a:srgbClr val="0000FF"/>
                </a:solidFill>
                <a:latin typeface="Arial" panose="020B0604020202020204" pitchFamily="34" charset="0"/>
                <a:cs typeface="Arial" panose="020B0604020202020204" pitchFamily="34" charset="0"/>
              </a:rPr>
              <a:t>Yêu thương con người là quan tâm, giúp đỡ và làm những điều tốt đẹp cho người khác, nhất là những lúc gặp khó khăn, hoạn nạn.</a:t>
            </a:r>
            <a:endParaRPr lang="en-US" sz="32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9019</TotalTime>
  <Words>997</Words>
  <Application>Microsoft Office PowerPoint</Application>
  <PresentationFormat>Widescreen</PresentationFormat>
  <Paragraphs>95</Paragraphs>
  <Slides>17</Slides>
  <Notes>5</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微软雅黑</vt:lpstr>
      <vt:lpstr>Arial</vt:lpstr>
      <vt:lpstr>Calibri</vt:lpstr>
      <vt:lpstr>Calibri Light</vt:lpstr>
      <vt:lpstr>Courier New</vt:lpstr>
      <vt:lpstr>Helvetica Neue</vt:lpstr>
      <vt:lpstr>Times New Roman</vt: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PHUC</cp:lastModifiedBy>
  <cp:revision>211</cp:revision>
  <dcterms:created xsi:type="dcterms:W3CDTF">2021-06-28T15:32:15Z</dcterms:created>
  <dcterms:modified xsi:type="dcterms:W3CDTF">2024-01-11T16:28:14Z</dcterms:modified>
</cp:coreProperties>
</file>