
<file path=[Content_Types].xml><?xml version="1.0" encoding="utf-8"?>
<Types xmlns="http://schemas.openxmlformats.org/package/2006/content-types">
  <Default Extension="png" ContentType="image/png"/>
  <Default Extension="mpeg" ContentType="vide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6"/>
  </p:notesMasterIdLst>
  <p:sldIdLst>
    <p:sldId id="425" r:id="rId5"/>
    <p:sldId id="333" r:id="rId6"/>
    <p:sldId id="384" r:id="rId7"/>
    <p:sldId id="317" r:id="rId8"/>
    <p:sldId id="402" r:id="rId9"/>
    <p:sldId id="365" r:id="rId10"/>
    <p:sldId id="403" r:id="rId11"/>
    <p:sldId id="404" r:id="rId12"/>
    <p:sldId id="405" r:id="rId13"/>
    <p:sldId id="419" r:id="rId14"/>
    <p:sldId id="413" r:id="rId15"/>
    <p:sldId id="406" r:id="rId16"/>
    <p:sldId id="408" r:id="rId17"/>
    <p:sldId id="409" r:id="rId18"/>
    <p:sldId id="412" r:id="rId19"/>
    <p:sldId id="411" r:id="rId20"/>
    <p:sldId id="414" r:id="rId21"/>
    <p:sldId id="400" r:id="rId22"/>
    <p:sldId id="415" r:id="rId23"/>
    <p:sldId id="416" r:id="rId24"/>
    <p:sldId id="424" r:id="rId25"/>
    <p:sldId id="417" r:id="rId26"/>
    <p:sldId id="418" r:id="rId27"/>
    <p:sldId id="401" r:id="rId28"/>
    <p:sldId id="396" r:id="rId29"/>
    <p:sldId id="375" r:id="rId30"/>
    <p:sldId id="420" r:id="rId31"/>
    <p:sldId id="421" r:id="rId32"/>
    <p:sldId id="398" r:id="rId33"/>
    <p:sldId id="390" r:id="rId34"/>
    <p:sldId id="4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p:scale>
          <a:sx n="79" d="100"/>
          <a:sy n="79" d="100"/>
        </p:scale>
        <p:origin x="-294"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17:14:22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17:14:22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17:14:22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17:14:22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17:14:22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17:14:22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17:14:22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17:14:22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17:14:22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17:14:22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17:14:22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17:14:22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17:14:22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17:14:22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17:14:22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17:14:22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17:14:22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17:14:22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17:14:22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17:14:22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17:14:22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17:14:22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17:14:22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17:14:22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17:14:22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17:14:22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17:14:22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6.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7.gif"/><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0.emf"/><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37.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3.xml"/><Relationship Id="rId5" Type="http://schemas.openxmlformats.org/officeDocument/2006/relationships/image" Target="../media/image6.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endParaRPr lang="en-US" smtClean="0"/>
          </a:p>
        </p:txBody>
      </p:sp>
      <p:sp>
        <p:nvSpPr>
          <p:cNvPr id="15363" name="Subtitle 2"/>
          <p:cNvSpPr>
            <a:spLocks noGrp="1"/>
          </p:cNvSpPr>
          <p:nvPr>
            <p:ph type="subTitle" idx="1"/>
          </p:nvPr>
        </p:nvSpPr>
        <p:spPr/>
        <p:txBody>
          <a:bodyPr/>
          <a:lstStyle/>
          <a:p>
            <a:endParaRPr lang="en-US" smtClean="0"/>
          </a:p>
        </p:txBody>
      </p:sp>
      <p:pic>
        <p:nvPicPr>
          <p:cNvPr id="15364" name="Picture 3" descr="Nha truong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094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849967" y="4572001"/>
            <a:ext cx="8993717" cy="19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lvl1pPr algn="ctr" rtl="0" eaLnBrk="0" fontAlgn="base" hangingPunct="0">
              <a:spcBef>
                <a:spcPct val="0"/>
              </a:spcBef>
              <a:spcAft>
                <a:spcPct val="0"/>
              </a:spcAft>
              <a:defRPr sz="39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8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8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8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8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9pPr>
          </a:lstStyle>
          <a:p>
            <a:pPr eaLnBrk="1" hangingPunct="1">
              <a:defRPr/>
            </a:pPr>
            <a:r>
              <a:rPr lang="en-US" u="sng" kern="0" dirty="0" smtClean="0">
                <a:solidFill>
                  <a:srgbClr val="C00000"/>
                </a:solidFill>
                <a:latin typeface="Arial"/>
              </a:rPr>
              <a:t>MÔN</a:t>
            </a:r>
            <a:r>
              <a:rPr lang="en-US" kern="0" dirty="0" smtClean="0">
                <a:solidFill>
                  <a:srgbClr val="C00000"/>
                </a:solidFill>
                <a:latin typeface="Arial"/>
              </a:rPr>
              <a:t>: </a:t>
            </a:r>
            <a:r>
              <a:rPr lang="en-US" kern="0" dirty="0" smtClean="0">
                <a:solidFill>
                  <a:srgbClr val="C00000"/>
                </a:solidFill>
                <a:latin typeface="Arial"/>
              </a:rPr>
              <a:t>GDCD 6</a:t>
            </a:r>
            <a:endParaRPr lang="en-US" kern="0" dirty="0" smtClean="0">
              <a:solidFill>
                <a:srgbClr val="C00000"/>
              </a:solidFill>
              <a:latin typeface="Arial"/>
            </a:endParaRPr>
          </a:p>
          <a:p>
            <a:pPr eaLnBrk="1" hangingPunct="1">
              <a:defRPr/>
            </a:pPr>
            <a:r>
              <a:rPr lang="en-US" u="sng" kern="0" dirty="0" smtClean="0">
                <a:solidFill>
                  <a:srgbClr val="C00000"/>
                </a:solidFill>
                <a:latin typeface="Arial"/>
              </a:rPr>
              <a:t>NĂM HỌC</a:t>
            </a:r>
            <a:r>
              <a:rPr lang="en-US" kern="0" dirty="0" smtClean="0">
                <a:solidFill>
                  <a:srgbClr val="C00000"/>
                </a:solidFill>
                <a:latin typeface="Arial"/>
              </a:rPr>
              <a:t>: </a:t>
            </a:r>
            <a:r>
              <a:rPr lang="en-US" kern="0" dirty="0" smtClean="0">
                <a:solidFill>
                  <a:srgbClr val="C00000"/>
                </a:solidFill>
                <a:latin typeface="Arial"/>
              </a:rPr>
              <a:t>2023-2024</a:t>
            </a:r>
            <a:endParaRPr lang="en-US" kern="0" dirty="0" smtClean="0">
              <a:solidFill>
                <a:srgbClr val="DFDEF6"/>
              </a:solidFill>
              <a:latin typeface="Arial"/>
            </a:endParaRPr>
          </a:p>
        </p:txBody>
      </p:sp>
    </p:spTree>
    <p:extLst>
      <p:ext uri="{BB962C8B-B14F-4D97-AF65-F5344CB8AC3E}">
        <p14:creationId xmlns:p14="http://schemas.microsoft.com/office/powerpoint/2010/main" val="3412736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17:14:22</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descr="Mưa đá ở Nghệ An: Hiện tượng giông nhiệt vào thời điểm giao mùa | Xã hội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294" y="1488979"/>
            <a:ext cx="5526346"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ận lốc xoáy khủng khiếp làm 21 người thương vong ở Vĩnh Phúc hình thành thế nào?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488980"/>
            <a:ext cx="5862744" cy="466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252" y="6297767"/>
            <a:ext cx="3720539" cy="369332"/>
          </a:xfrm>
          <a:prstGeom prst="rect">
            <a:avLst/>
          </a:prstGeom>
          <a:solidFill>
            <a:srgbClr val="FFFF00"/>
          </a:solidFill>
        </p:spPr>
        <p:txBody>
          <a:bodyPr wrap="square" rtlCol="0">
            <a:spAutoFit/>
          </a:bodyPr>
          <a:lstStyle/>
          <a:p>
            <a:pPr algn="ctr"/>
            <a:r>
              <a:rPr lang="en-US" smtClean="0"/>
              <a:t>Lốc xoáy ở Vĩnh Phúc</a:t>
            </a:r>
            <a:endParaRPr lang="vi-VN"/>
          </a:p>
        </p:txBody>
      </p:sp>
      <p:sp>
        <p:nvSpPr>
          <p:cNvPr id="16" name="TextBox 15"/>
          <p:cNvSpPr txBox="1"/>
          <p:nvPr/>
        </p:nvSpPr>
        <p:spPr>
          <a:xfrm>
            <a:off x="7229197" y="6297767"/>
            <a:ext cx="3720539" cy="369332"/>
          </a:xfrm>
          <a:prstGeom prst="rect">
            <a:avLst/>
          </a:prstGeom>
          <a:solidFill>
            <a:srgbClr val="FFFF00"/>
          </a:solidFill>
        </p:spPr>
        <p:txBody>
          <a:bodyPr wrap="square" rtlCol="0">
            <a:spAutoFit/>
          </a:bodyPr>
          <a:lstStyle/>
          <a:p>
            <a:pPr algn="ctr"/>
            <a:r>
              <a:rPr lang="en-US" smtClean="0"/>
              <a:t>Mưa đá ở Nghệ An</a:t>
            </a:r>
            <a:endParaRPr lang="vi-VN"/>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2</a:t>
            </a:r>
            <a:r>
              <a:rPr lang="en-US" sz="2800" b="1" smtClean="0">
                <a:solidFill>
                  <a:srgbClr val="0000FF"/>
                </a:solidFill>
                <a:latin typeface="Tahoma" pitchFamily="34" charset="0"/>
                <a:ea typeface="Tahoma" pitchFamily="34" charset="0"/>
                <a:cs typeface="Tahoma" pitchFamily="34" charset="0"/>
              </a:rPr>
              <a:t>. H</a:t>
            </a:r>
            <a:r>
              <a:rPr lang="vi-VN" sz="2800"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88427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smtClean="0">
                <a:latin typeface="Tahoma" pitchFamily="34" charset="0"/>
                <a:ea typeface="Tahoma" pitchFamily="34" charset="0"/>
                <a:cs typeface="Tahoma" pitchFamily="34" charset="0"/>
              </a:rPr>
              <a:t>Đọc thông tin, Quan </a:t>
            </a:r>
            <a:r>
              <a:rPr lang="vi-VN">
                <a:latin typeface="Tahoma" pitchFamily="34" charset="0"/>
                <a:ea typeface="Tahoma" pitchFamily="34" charset="0"/>
                <a:cs typeface="Tahoma" pitchFamily="34" charset="0"/>
              </a:rPr>
              <a:t>sát </a:t>
            </a:r>
            <a:r>
              <a:rPr lang="vi-VN" smtClean="0">
                <a:latin typeface="Tahoma" pitchFamily="34" charset="0"/>
                <a:ea typeface="Tahoma" pitchFamily="34" charset="0"/>
                <a:cs typeface="Tahoma" pitchFamily="34" charset="0"/>
              </a:rPr>
              <a:t>ảnh </a:t>
            </a:r>
            <a:r>
              <a:rPr lang="vi-VN">
                <a:latin typeface="Tahoma" pitchFamily="34" charset="0"/>
                <a:ea typeface="Tahoma" pitchFamily="34" charset="0"/>
                <a:cs typeface="Tahoma" pitchFamily="34" charset="0"/>
              </a:rPr>
              <a:t>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pic>
        <p:nvPicPr>
          <p:cNvPr id="5122" name="Picture 2" descr="Giải GDCD 6 Bài 8 Cánh Diều: Ứng phó với các tình huống nguy hiểm từ thiên nhiên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90" y="3960437"/>
            <a:ext cx="8325134"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3650" y="1701134"/>
            <a:ext cx="10789229" cy="2246769"/>
          </a:xfrm>
          <a:prstGeom prst="rect">
            <a:avLst/>
          </a:prstGeom>
          <a:solidFill>
            <a:schemeClr val="accent5">
              <a:lumMod val="40000"/>
              <a:lumOff val="60000"/>
            </a:schemeClr>
          </a:solidFill>
        </p:spPr>
        <p:txBody>
          <a:bodyPr wrap="square">
            <a:spAutoFit/>
          </a:bodyPr>
          <a:lstStyle/>
          <a:p>
            <a:pPr algn="ctr"/>
            <a:r>
              <a:rPr lang="vi-VN" sz="2000" b="1">
                <a:latin typeface="Tahoma" pitchFamily="34" charset="0"/>
                <a:ea typeface="Tahoma" pitchFamily="34" charset="0"/>
                <a:cs typeface="Tahoma" pitchFamily="34" charset="0"/>
              </a:rPr>
              <a:t>CƠN BÃO SỐ 5</a:t>
            </a:r>
          </a:p>
          <a:p>
            <a:pPr algn="just"/>
            <a:r>
              <a:rPr lang="vi-VN" sz="2000">
                <a:latin typeface="Tahoma" pitchFamily="34" charset="0"/>
                <a:ea typeface="Tahoma" pitchFamily="34" charset="0"/>
                <a:cs typeface="Tahoma" pitchFamily="34" charset="0"/>
              </a:rPr>
              <a:t>Sáng ngày </a:t>
            </a:r>
            <a:r>
              <a:rPr lang="vi-VN" sz="2000" smtClean="0">
                <a:latin typeface="Tahoma" pitchFamily="34" charset="0"/>
                <a:ea typeface="Tahoma" pitchFamily="34" charset="0"/>
                <a:cs typeface="Tahoma" pitchFamily="34" charset="0"/>
              </a:rPr>
              <a:t>18/9/2020</a:t>
            </a:r>
            <a:r>
              <a:rPr lang="vi-VN" sz="2000">
                <a:latin typeface="Tahoma" pitchFamily="34" charset="0"/>
                <a:ea typeface="Tahoma" pitchFamily="34" charset="0"/>
                <a:cs typeface="Tahoma" pitchFamily="34" charset="0"/>
              </a:rPr>
              <a:t>, cơn bão số 5 mang tên Noul, mạnh cấp 10, giật cấp 12 đã đổ bộ vào các tỉnh miền Trung nước ta, gây ra </a:t>
            </a:r>
            <a:r>
              <a:rPr lang="vi-VN" sz="2000" smtClean="0">
                <a:latin typeface="Tahoma" pitchFamily="34" charset="0"/>
                <a:ea typeface="Tahoma" pitchFamily="34" charset="0"/>
                <a:cs typeface="Tahoma" pitchFamily="34" charset="0"/>
              </a:rPr>
              <a:t>những </a:t>
            </a:r>
            <a:r>
              <a:rPr lang="vi-VN" sz="2000">
                <a:latin typeface="Tahoma" pitchFamily="34" charset="0"/>
                <a:ea typeface="Tahoma" pitchFamily="34" charset="0"/>
                <a:cs typeface="Tahoma" pitchFamily="34" charset="0"/>
              </a:rPr>
              <a:t>thiệt hại nặng nề cho các tỉnh từ Hà Tĩnh đến Quảng Nam. Do ảnh hưởng của bão, rất nhiều căn nhà bị sập; hàng trăm điểm trường học bị ngập, bị tốc mái phòng học, sập hàng rào, hư hỏng thiết bị dạy học; hàng chục nghìn héc-ta lúa bị ngập nặng; nhiều cột điện bị gãy đổ; nhiều tuyến đường, khu dân cư bị ngập nặng trong nước</a:t>
            </a:r>
            <a:r>
              <a:rPr lang="vi-VN" sz="2000" smtClean="0">
                <a:latin typeface="Tahoma" pitchFamily="34" charset="0"/>
                <a:ea typeface="Tahoma" pitchFamily="34" charset="0"/>
                <a:cs typeface="Tahoma" pitchFamily="34" charset="0"/>
              </a:rPr>
              <a:t>.</a:t>
            </a:r>
            <a:endParaRPr lang="vi-VN" sz="2000">
              <a:latin typeface="Tahoma" pitchFamily="34" charset="0"/>
              <a:ea typeface="Tahoma" pitchFamily="34" charset="0"/>
              <a:cs typeface="Tahoma" pitchFamily="34" charset="0"/>
            </a:endParaRPr>
          </a:p>
        </p:txBody>
      </p:sp>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17:14:22</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iệt hại do bão số 5: 1 người chết, 29 người bị thương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4"/>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17:14:22</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13</a:t>
            </a:fld>
            <a:endParaRPr lang="en-IN">
              <a:solidFill>
                <a:prstClr val="black">
                  <a:tint val="75000"/>
                </a:prstClr>
              </a:solidFill>
            </a:endParaRPr>
          </a:p>
        </p:txBody>
      </p:sp>
      <p:sp>
        <p:nvSpPr>
          <p:cNvPr id="9" name="Rectangle 8"/>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1" name="Rectangle 189"/>
          <p:cNvSpPr>
            <a:spLocks noChangeArrowheads="1"/>
          </p:cNvSpPr>
          <p:nvPr/>
        </p:nvSpPr>
        <p:spPr bwMode="auto">
          <a:xfrm>
            <a:off x="186199" y="486744"/>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799946" y="85962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6" name="cap-nhat-thiet-hai-do-bao-so-5-6-nguoi-tu-vong-112-nguoi-bi-thuong-vtc-now-_1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00" y="1309138"/>
            <a:ext cx="11877010" cy="5143177"/>
          </a:xfrm>
          <a:prstGeom prst="rect">
            <a:avLst/>
          </a:prstGeom>
        </p:spPr>
      </p:pic>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5437430"/>
              </p:ext>
            </p:extLst>
          </p:nvPr>
        </p:nvGraphicFramePr>
        <p:xfrm>
          <a:off x="395786" y="1637528"/>
          <a:ext cx="11456854" cy="5057957"/>
        </p:xfrm>
        <a:graphic>
          <a:graphicData uri="http://schemas.openxmlformats.org/drawingml/2006/table">
            <a:tbl>
              <a:tblPr firstRow="1" firstCol="1" bandRow="1">
                <a:tableStyleId>{5C22544A-7EE6-4342-B048-85BDC9FD1C3A}</a:tableStyleId>
              </a:tblPr>
              <a:tblGrid>
                <a:gridCol w="11456854"/>
              </a:tblGrid>
              <a:tr h="1364983">
                <a:tc>
                  <a:txBody>
                    <a:bodyPr/>
                    <a:lstStyle/>
                    <a:p>
                      <a:pPr marL="0" indent="0" algn="ctr">
                        <a:lnSpc>
                          <a:spcPct val="100000"/>
                        </a:lnSpc>
                        <a:spcAft>
                          <a:spcPts val="0"/>
                        </a:spcAft>
                      </a:pPr>
                      <a:r>
                        <a:rPr lang="en-US" sz="1800" u="sng">
                          <a:solidFill>
                            <a:srgbClr val="FF0000"/>
                          </a:solidFill>
                          <a:effectLst/>
                          <a:latin typeface="Tahoma" pitchFamily="34" charset="0"/>
                          <a:ea typeface="Tahoma" pitchFamily="34" charset="0"/>
                          <a:cs typeface="Tahoma" pitchFamily="34" charset="0"/>
                        </a:rPr>
                        <a:t>Phiếu Bài </a:t>
                      </a:r>
                      <a:r>
                        <a:rPr lang="en-US" sz="1800" u="sng" smtClean="0">
                          <a:solidFill>
                            <a:srgbClr val="FF0000"/>
                          </a:solidFill>
                          <a:effectLst/>
                          <a:latin typeface="Tahoma" pitchFamily="34" charset="0"/>
                          <a:ea typeface="Tahoma" pitchFamily="34" charset="0"/>
                          <a:cs typeface="Tahoma" pitchFamily="34" charset="0"/>
                        </a:rPr>
                        <a:t>tập</a:t>
                      </a:r>
                      <a:endParaRPr lang="vi-VN" sz="1800" u="sng" smtClean="0">
                        <a:solidFill>
                          <a:srgbClr val="FF0000"/>
                        </a:solidFill>
                        <a:effectLst/>
                        <a:latin typeface="Tahoma" pitchFamily="34" charset="0"/>
                        <a:ea typeface="Tahoma" pitchFamily="34" charset="0"/>
                        <a:cs typeface="Tahoma" pitchFamily="34" charset="0"/>
                      </a:endParaRPr>
                    </a:p>
                    <a:p>
                      <a:pPr marL="0" indent="0" algn="ctr">
                        <a:lnSpc>
                          <a:spcPct val="100000"/>
                        </a:lnSpc>
                        <a:spcAft>
                          <a:spcPts val="0"/>
                        </a:spcAft>
                      </a:pPr>
                      <a:endParaRPr lang="vi-VN" sz="1800">
                        <a:solidFill>
                          <a:schemeClr val="tx1"/>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vi-VN" sz="1800" smtClean="0">
                          <a:solidFill>
                            <a:schemeClr val="tx1"/>
                          </a:solidFill>
                          <a:effectLst/>
                          <a:latin typeface="Tahoma" pitchFamily="34" charset="0"/>
                          <a:ea typeface="Tahoma" pitchFamily="34" charset="0"/>
                          <a:cs typeface="Tahoma" pitchFamily="34" charset="0"/>
                        </a:rPr>
                        <a:t> </a:t>
                      </a:r>
                      <a:r>
                        <a:rPr lang="en-US" sz="1800" smtClean="0">
                          <a:solidFill>
                            <a:schemeClr val="tx1"/>
                          </a:solidFill>
                          <a:effectLst/>
                          <a:latin typeface="Tahoma" pitchFamily="34" charset="0"/>
                          <a:ea typeface="Tahoma" pitchFamily="34" charset="0"/>
                          <a:cs typeface="Tahoma" pitchFamily="34" charset="0"/>
                        </a:rPr>
                        <a:t>Thông </a:t>
                      </a:r>
                      <a:r>
                        <a:rPr lang="en-US" sz="180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744922">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vi-VN" sz="1800" smtClean="0">
                          <a:solidFill>
                            <a:schemeClr val="tx1"/>
                          </a:solidFill>
                          <a:effectLst/>
                          <a:latin typeface="Tahoma" pitchFamily="34" charset="0"/>
                          <a:ea typeface="Tahoma" pitchFamily="34" charset="0"/>
                          <a:cs typeface="Tahoma" pitchFamily="34" charset="0"/>
                        </a:rPr>
                        <a:t>b)</a:t>
                      </a:r>
                      <a:r>
                        <a:rPr lang="vi-VN" sz="1800" baseline="0" smtClean="0">
                          <a:solidFill>
                            <a:schemeClr val="tx1"/>
                          </a:solidFill>
                          <a:effectLst/>
                          <a:latin typeface="Tahoma" pitchFamily="34" charset="0"/>
                          <a:ea typeface="Tahoma" pitchFamily="34" charset="0"/>
                          <a:cs typeface="Tahoma" pitchFamily="34" charset="0"/>
                        </a:rPr>
                        <a:t> </a:t>
                      </a:r>
                      <a:r>
                        <a:rPr lang="vi-VN" sz="1800" smtClean="0">
                          <a:solidFill>
                            <a:schemeClr val="tx1"/>
                          </a:solidFill>
                          <a:effectLst/>
                          <a:latin typeface="Tahoma" pitchFamily="34" charset="0"/>
                          <a:ea typeface="Tahoma" pitchFamily="34" charset="0"/>
                          <a:cs typeface="Tahoma" pitchFamily="34" charset="0"/>
                        </a:rPr>
                        <a:t>Theo </a:t>
                      </a:r>
                      <a:r>
                        <a:rPr lang="vi-VN" sz="1800">
                          <a:solidFill>
                            <a:schemeClr val="tx1"/>
                          </a:solidFill>
                          <a:effectLst/>
                          <a:latin typeface="Tahoma" pitchFamily="34" charset="0"/>
                          <a:ea typeface="Tahoma" pitchFamily="34" charset="0"/>
                          <a:cs typeface="Tahoma" pitchFamily="34" charset="0"/>
                        </a:rPr>
                        <a:t>em, nguy hiểm từ thiên nhiên có thê gây nên những hậu quả như thế nào đối với con người và xã hội?   </a:t>
                      </a: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tr>
            </a:tbl>
          </a:graphicData>
        </a:graphic>
      </p:graphicFrame>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p:cNvSpPr>
            <a:spLocks noChangeArrowheads="1"/>
          </p:cNvSpPr>
          <p:nvPr/>
        </p:nvSpPr>
        <p:spPr bwMode="gray">
          <a:xfrm>
            <a:off x="321824" y="140571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subTnLst>
                                    <p:audio>
                                      <p:cMediaNode>
                                        <p:cTn display="0" masterRel="sameClick">
                                          <p:stCondLst>
                                            <p:cond evt="begin" delay="0">
                                              <p:tn val="1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31636449"/>
              </p:ext>
            </p:extLst>
          </p:nvPr>
        </p:nvGraphicFramePr>
        <p:xfrm>
          <a:off x="450375" y="1555845"/>
          <a:ext cx="11273051" cy="4267200"/>
        </p:xfrm>
        <a:graphic>
          <a:graphicData uri="http://schemas.openxmlformats.org/drawingml/2006/table">
            <a:tbl>
              <a:tblPr firstRow="1" firstCol="1" bandRow="1">
                <a:tableStyleId>{5C22544A-7EE6-4342-B048-85BDC9FD1C3A}</a:tableStyleId>
              </a:tblPr>
              <a:tblGrid>
                <a:gridCol w="11273051"/>
              </a:tblGrid>
              <a:tr h="4235357">
                <a:tc>
                  <a:txBody>
                    <a:bodyPr/>
                    <a:lstStyle/>
                    <a:p>
                      <a:pPr marL="0" indent="0" algn="ctr">
                        <a:lnSpc>
                          <a:spcPct val="100000"/>
                        </a:lnSpc>
                        <a:spcAft>
                          <a:spcPts val="0"/>
                        </a:spcAft>
                      </a:pPr>
                      <a:r>
                        <a:rPr lang="en-US" sz="2000" u="sng" smtClean="0">
                          <a:solidFill>
                            <a:srgbClr val="FF0000"/>
                          </a:solidFill>
                          <a:effectLst/>
                          <a:latin typeface="Tahoma" pitchFamily="34" charset="0"/>
                          <a:ea typeface="Tahoma" pitchFamily="34" charset="0"/>
                          <a:cs typeface="Tahoma" pitchFamily="34" charset="0"/>
                        </a:rPr>
                        <a:t>Phiếu Bài tập</a:t>
                      </a:r>
                    </a:p>
                    <a:p>
                      <a:pPr marL="0" indent="0" algn="ctr">
                        <a:lnSpc>
                          <a:spcPct val="100000"/>
                        </a:lnSpc>
                        <a:spcAft>
                          <a:spcPts val="0"/>
                        </a:spcAft>
                      </a:pPr>
                      <a:endParaRPr lang="vi-VN" sz="2000">
                        <a:solidFill>
                          <a:srgbClr val="FF00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en-US" sz="2000" smtClean="0">
                          <a:solidFill>
                            <a:schemeClr val="tx1"/>
                          </a:solidFill>
                          <a:effectLst/>
                          <a:latin typeface="Tahoma" pitchFamily="34" charset="0"/>
                          <a:ea typeface="Tahoma" pitchFamily="34" charset="0"/>
                          <a:cs typeface="Tahoma" pitchFamily="34" charset="0"/>
                        </a:rPr>
                        <a:t> </a:t>
                      </a:r>
                      <a:r>
                        <a:rPr lang="en-US" sz="2000" i="0" smtClean="0">
                          <a:solidFill>
                            <a:schemeClr val="tx1"/>
                          </a:solidFill>
                          <a:effectLst/>
                          <a:latin typeface="Tahoma" pitchFamily="34" charset="0"/>
                          <a:ea typeface="Tahoma" pitchFamily="34" charset="0"/>
                          <a:cs typeface="Tahoma" pitchFamily="34" charset="0"/>
                        </a:rPr>
                        <a:t>Thông </a:t>
                      </a:r>
                      <a:r>
                        <a:rPr lang="en-US" sz="2000" i="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2000" i="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tabLst>
                          <a:tab pos="1076325" algn="l"/>
                        </a:tabLst>
                      </a:pPr>
                      <a:r>
                        <a:rPr lang="en-US" sz="2000" i="1">
                          <a:solidFill>
                            <a:schemeClr val="accent1"/>
                          </a:solidFill>
                          <a:effectLst/>
                          <a:latin typeface="Tahoma" pitchFamily="34" charset="0"/>
                          <a:ea typeface="Tahoma" pitchFamily="34" charset="0"/>
                          <a:cs typeface="Tahoma" pitchFamily="34" charset="0"/>
                        </a:rPr>
                        <a:t>Nhiều căn nhà bị sập, hàng trăm trường học bị ngập, bị tốc mái phòng học, sập hàng rào, hư hỏng thiết bị dạy học, hàng chục héc-ta đất bị ngập nặng, nhiều cột điện bị gãy đổ, nhiều tuyến đường, khu dân cư bị ngập nặng trong nước.</a:t>
                      </a:r>
                      <a:r>
                        <a:rPr lang="en-US" sz="2000" i="1">
                          <a:solidFill>
                            <a:srgbClr val="FFFF00"/>
                          </a:solidFill>
                          <a:effectLst/>
                          <a:latin typeface="Tahoma" pitchFamily="34" charset="0"/>
                          <a:ea typeface="Tahoma" pitchFamily="34" charset="0"/>
                          <a:cs typeface="Tahoma" pitchFamily="34" charset="0"/>
                        </a:rPr>
                        <a:t/>
                      </a:r>
                      <a:br>
                        <a:rPr lang="en-US" sz="2000" i="1">
                          <a:solidFill>
                            <a:srgbClr val="FFFF00"/>
                          </a:solidFill>
                          <a:effectLst/>
                          <a:latin typeface="Tahoma" pitchFamily="34" charset="0"/>
                          <a:ea typeface="Tahoma" pitchFamily="34" charset="0"/>
                          <a:cs typeface="Tahoma" pitchFamily="34" charset="0"/>
                        </a:rPr>
                      </a:br>
                      <a:endParaRPr lang="vi-VN" sz="2000" i="1">
                        <a:solidFill>
                          <a:srgbClr val="FFFF00"/>
                        </a:solidFill>
                        <a:effectLst/>
                        <a:latin typeface="Tahoma" pitchFamily="34" charset="0"/>
                        <a:ea typeface="Tahoma" pitchFamily="34" charset="0"/>
                        <a:cs typeface="Tahoma" pitchFamily="34" charset="0"/>
                      </a:endParaRPr>
                    </a:p>
                    <a:p>
                      <a:pPr marL="0" lvl="0" indent="0">
                        <a:lnSpc>
                          <a:spcPct val="100000"/>
                        </a:lnSpc>
                        <a:spcAft>
                          <a:spcPts val="0"/>
                        </a:spcAft>
                        <a:buFont typeface="+mj-lt"/>
                        <a:buNone/>
                      </a:pPr>
                      <a:r>
                        <a:rPr lang="en-US" sz="2000" smtClean="0">
                          <a:solidFill>
                            <a:schemeClr val="tx1"/>
                          </a:solidFill>
                          <a:effectLst/>
                          <a:latin typeface="Tahoma" pitchFamily="34" charset="0"/>
                          <a:ea typeface="Tahoma" pitchFamily="34" charset="0"/>
                          <a:cs typeface="Tahoma" pitchFamily="34" charset="0"/>
                        </a:rPr>
                        <a:t>b) Theo em, nguy hiểm từ thiên nhiên có thê gây nên những hậu quả như thế nào đối với con người và xã hội?</a:t>
                      </a:r>
                      <a:endParaRPr lang="vi-VN" sz="2000" smtClean="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2000" i="1" smtClean="0">
                          <a:solidFill>
                            <a:schemeClr val="accent1"/>
                          </a:solidFill>
                          <a:effectLst/>
                          <a:latin typeface="Tahoma" pitchFamily="34" charset="0"/>
                          <a:ea typeface="Tahoma" pitchFamily="34" charset="0"/>
                          <a:cs typeface="Tahoma" pitchFamily="34" charset="0"/>
                        </a:rPr>
                        <a:t>Tình huống nguy hiểm từ thiên nhiên có thê gây nên những hậu quả đáng tiếc đối với con người: thiệt hại về sức khỏe, tinh thần, thậm chí cả tính mạng; ngoài ra còn gây thiệt hại về tài sản, của cải vật chất của con người và xã hội.</a:t>
                      </a:r>
                      <a:endParaRPr lang="vi-VN" sz="2000" i="1" smtClean="0">
                        <a:solidFill>
                          <a:schemeClr val="accent1"/>
                        </a:solidFill>
                        <a:effectLst/>
                        <a:latin typeface="Tahoma" pitchFamily="34" charset="0"/>
                        <a:ea typeface="Tahoma" pitchFamily="34" charset="0"/>
                        <a:cs typeface="Tahoma" pitchFamily="34" charset="0"/>
                      </a:endParaRPr>
                    </a:p>
                    <a:p>
                      <a:pPr marL="0" indent="0" algn="ctr">
                        <a:lnSpc>
                          <a:spcPct val="100000"/>
                        </a:lnSpc>
                        <a:spcAft>
                          <a:spcPts val="0"/>
                        </a:spcAft>
                      </a:pPr>
                      <a:r>
                        <a:rPr lang="en-US" sz="2000">
                          <a:effectLst/>
                          <a:latin typeface="Tahoma" pitchFamily="34" charset="0"/>
                          <a:ea typeface="Tahoma" pitchFamily="34" charset="0"/>
                          <a:cs typeface="Tahoma" pitchFamily="34" charset="0"/>
                        </a:rPr>
                        <a:t> </a:t>
                      </a:r>
                      <a:endParaRPr lang="vi-VN" sz="2000">
                        <a:effectLst/>
                        <a:latin typeface="Tahoma" pitchFamily="34" charset="0"/>
                        <a:ea typeface="Tahoma" pitchFamily="34" charset="0"/>
                        <a:cs typeface="Tahoma" pitchFamily="34" charset="0"/>
                      </a:endParaRPr>
                    </a:p>
                  </a:txBody>
                  <a:tcPr marL="68580" marR="68580" marT="0" marB="0">
                    <a:solidFill>
                      <a:schemeClr val="accent6">
                        <a:lumMod val="40000"/>
                        <a:lumOff val="60000"/>
                      </a:schemeClr>
                    </a:solidFill>
                  </a:tcPr>
                </a:tc>
              </a:tr>
            </a:tbl>
          </a:graphicData>
        </a:graphic>
      </p:graphicFrame>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15</a:t>
            </a:fld>
            <a:endParaRPr lang="en-IN">
              <a:solidFill>
                <a:prstClr val="black">
                  <a:tint val="75000"/>
                </a:prstClr>
              </a:solidFill>
            </a:endParaRPr>
          </a:p>
        </p:txBody>
      </p:sp>
    </p:spTree>
    <p:extLst>
      <p:ext uri="{BB962C8B-B14F-4D97-AF65-F5344CB8AC3E}">
        <p14:creationId xmlns:p14="http://schemas.microsoft.com/office/powerpoint/2010/main" val="2544351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446661"/>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rPr>
              <a:t>- Tình huống nguy hiểm từ thiên nhiên có thê gây nên những hậu quả đáng tiếc đối với con người: thiệt hại về sức khỏe, tinh thần, thậm chí cả tính mạng.</a:t>
            </a:r>
            <a:endParaRPr lang="vi-VN" sz="2400">
              <a:solidFill>
                <a:srgbClr val="C00000"/>
              </a:solidFill>
            </a:endParaRPr>
          </a:p>
          <a:p>
            <a:r>
              <a:rPr lang="en-US" sz="2400" i="1">
                <a:solidFill>
                  <a:srgbClr val="C00000"/>
                </a:solidFill>
              </a:rPr>
              <a:t>- Ngoài ra, nó còn gây thiệt hại về vật chất của cá nhân và cộng đồng; gây thiệt hại và ảnh hưởng tiêu cực đến nền kinh tế của các nước.</a:t>
            </a:r>
            <a:endParaRPr lang="vi-VN" sz="2400">
              <a:solidFill>
                <a:srgbClr val="C0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17:14:22</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16</a:t>
            </a:fld>
            <a:endParaRPr lang="en-IN">
              <a:solidFill>
                <a:prstClr val="black">
                  <a:tint val="75000"/>
                </a:prstClr>
              </a:solidFill>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3</a:t>
            </a:r>
            <a:r>
              <a:rPr lang="en-US" sz="2800" b="1" smtClean="0">
                <a:solidFill>
                  <a:srgbClr val="0000FF"/>
                </a:solidFill>
                <a:latin typeface="Tahoma" pitchFamily="34" charset="0"/>
                <a:ea typeface="Tahoma" pitchFamily="34" charset="0"/>
                <a:cs typeface="Tahoma" pitchFamily="34" charset="0"/>
              </a:rPr>
              <a:t>. Ứng phó với các tình huống nguy hiểm từ thiên nhiên</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06687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18</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6426558" y="1618009"/>
            <a:ext cx="5499279" cy="5170646"/>
          </a:xfrm>
          <a:prstGeom prst="rect">
            <a:avLst/>
          </a:prstGeom>
          <a:solidFill>
            <a:schemeClr val="accent6">
              <a:lumMod val="40000"/>
              <a:lumOff val="60000"/>
            </a:schemeClr>
          </a:solidFill>
        </p:spPr>
        <p:txBody>
          <a:bodyPr wrap="square">
            <a:spAutoFit/>
          </a:bodyPr>
          <a:lstStyle/>
          <a:p>
            <a:r>
              <a:rPr lang="en-US" sz="2200" i="1">
                <a:solidFill>
                  <a:schemeClr val="accent1"/>
                </a:solidFill>
                <a:latin typeface="Tahoma" pitchFamily="34" charset="0"/>
                <a:ea typeface="Tahoma" pitchFamily="34" charset="0"/>
                <a:cs typeface="Tahoma" pitchFamily="34" charset="0"/>
              </a:rPr>
              <a:t>+ </a:t>
            </a:r>
            <a:r>
              <a:rPr lang="en-US" sz="2200" i="1" smtClean="0">
                <a:solidFill>
                  <a:schemeClr val="accent1"/>
                </a:solidFill>
                <a:latin typeface="Tahoma" pitchFamily="34" charset="0"/>
                <a:ea typeface="Tahoma" pitchFamily="34" charset="0"/>
                <a:cs typeface="Tahoma" pitchFamily="34" charset="0"/>
              </a:rPr>
              <a:t>Đội Xanh: </a:t>
            </a:r>
            <a:r>
              <a:rPr lang="en-US" sz="2200" i="1">
                <a:latin typeface="Tahoma" pitchFamily="34" charset="0"/>
                <a:ea typeface="Tahoma" pitchFamily="34" charset="0"/>
                <a:cs typeface="Tahoma" pitchFamily="34" charset="0"/>
              </a:rPr>
              <a:t>Tình huống 1: Hạnh đang xem chương trình ti vi yêu thích thì trời bồng nổi cơn dông, mây đen ùn ùn kéo đến, sắm chớp đừng đùng, trời mưa tâm tã</a:t>
            </a:r>
            <a:r>
              <a:rPr lang="en-US" sz="2200" i="1" smtClean="0">
                <a:latin typeface="Tahoma" pitchFamily="34" charset="0"/>
                <a:ea typeface="Tahoma" pitchFamily="34" charset="0"/>
                <a:cs typeface="Tahoma" pitchFamily="34" charset="0"/>
              </a:rPr>
              <a:t>.</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i="1" smtClean="0">
                <a:solidFill>
                  <a:srgbClr val="FF0000"/>
                </a:solidFill>
                <a:latin typeface="Tahoma" pitchFamily="34" charset="0"/>
                <a:ea typeface="Tahoma" pitchFamily="34" charset="0"/>
                <a:cs typeface="Tahoma" pitchFamily="34" charset="0"/>
              </a:rPr>
              <a:t>Đội  Đỏ: </a:t>
            </a:r>
            <a:r>
              <a:rPr lang="en-US" sz="2200" i="1">
                <a:latin typeface="Tahoma" pitchFamily="34" charset="0"/>
                <a:ea typeface="Tahoma" pitchFamily="34" charset="0"/>
                <a:cs typeface="Tahoma" pitchFamily="34" charset="0"/>
              </a:rPr>
              <a:t>Tình huống 2: Tà Nua là con suối duy nhất chảy qua khe núi dẫn đến Trường Trung học cơ sở X. Trên đường Phương đi học thi thấy nước suối dâng cao sau trận lũ đêm qua</a:t>
            </a:r>
            <a:r>
              <a:rPr lang="en-US" sz="2200" i="1" smtClean="0">
                <a:latin typeface="Tahoma" pitchFamily="34" charset="0"/>
                <a:ea typeface="Tahoma" pitchFamily="34" charset="0"/>
                <a:cs typeface="Tahoma" pitchFamily="34" charset="0"/>
              </a:rPr>
              <a:t>.</a:t>
            </a:r>
          </a:p>
          <a:p>
            <a:endParaRPr lang="vi-VN" sz="2200">
              <a:latin typeface="Tahoma" pitchFamily="34" charset="0"/>
              <a:ea typeface="Tahoma" pitchFamily="34" charset="0"/>
              <a:cs typeface="Tahoma" pitchFamily="34" charset="0"/>
            </a:endParaRPr>
          </a:p>
          <a:p>
            <a:r>
              <a:rPr lang="en-US" sz="2200" i="1">
                <a:latin typeface="Tahoma" pitchFamily="34" charset="0"/>
                <a:ea typeface="Tahoma" pitchFamily="34" charset="0"/>
                <a:cs typeface="Tahoma" pitchFamily="34" charset="0"/>
              </a:rPr>
              <a:t>+ </a:t>
            </a:r>
            <a:r>
              <a:rPr lang="en-US" sz="2200" b="1" i="1" smtClean="0">
                <a:solidFill>
                  <a:srgbClr val="FFFF00"/>
                </a:solidFill>
                <a:latin typeface="Tahoma" pitchFamily="34" charset="0"/>
                <a:ea typeface="Tahoma" pitchFamily="34" charset="0"/>
                <a:cs typeface="Tahoma" pitchFamily="34" charset="0"/>
              </a:rPr>
              <a:t>Đội Vàng: </a:t>
            </a:r>
            <a:r>
              <a:rPr lang="en-US" sz="2200" i="1" smtClean="0">
                <a:latin typeface="Tahoma" pitchFamily="34" charset="0"/>
                <a:ea typeface="Tahoma" pitchFamily="34" charset="0"/>
                <a:cs typeface="Tahoma" pitchFamily="34" charset="0"/>
              </a:rPr>
              <a:t>Tình </a:t>
            </a:r>
            <a:r>
              <a:rPr lang="en-US" sz="2200" i="1">
                <a:latin typeface="Tahoma" pitchFamily="34" charset="0"/>
                <a:ea typeface="Tahoma" pitchFamily="34" charset="0"/>
                <a:cs typeface="Tahoma" pitchFamily="34" charset="0"/>
              </a:rPr>
              <a:t>huống 3: Tâm đi kiếm củi qua sườn dốc đang bị sạt lở đo sau trận mưa bão lớn, kéo đài.</a:t>
            </a:r>
            <a:endParaRPr lang="vi-VN" sz="2200">
              <a:latin typeface="Tahoma" pitchFamily="34" charset="0"/>
              <a:ea typeface="Tahoma" pitchFamily="34" charset="0"/>
              <a:cs typeface="Tahoma" pitchFamily="34" charset="0"/>
            </a:endParaRPr>
          </a:p>
        </p:txBody>
      </p:sp>
      <p:sp>
        <p:nvSpPr>
          <p:cNvPr id="26" name="Rectangle 25"/>
          <p:cNvSpPr/>
          <p:nvPr/>
        </p:nvSpPr>
        <p:spPr>
          <a:xfrm>
            <a:off x="122351" y="1783291"/>
            <a:ext cx="6214054" cy="4493538"/>
          </a:xfrm>
          <a:prstGeom prst="rect">
            <a:avLst/>
          </a:prstGeom>
          <a:solidFill>
            <a:srgbClr val="FFFF00"/>
          </a:solidFill>
        </p:spPr>
        <p:txBody>
          <a:bodyPr wrap="square">
            <a:spAutoFit/>
          </a:bodyPr>
          <a:lstStyle/>
          <a:p>
            <a:pPr algn="ctr"/>
            <a:r>
              <a:rPr lang="en-US" sz="2200" b="1" u="sng" smtClean="0">
                <a:latin typeface="Tahoma" pitchFamily="34" charset="0"/>
                <a:ea typeface="Tahoma" pitchFamily="34" charset="0"/>
                <a:cs typeface="Tahoma" pitchFamily="34" charset="0"/>
              </a:rPr>
              <a:t>LUẬT CHƠI</a:t>
            </a:r>
          </a:p>
          <a:p>
            <a:r>
              <a:rPr lang="en-US" sz="2200" smtClean="0">
                <a:latin typeface="Tahoma" pitchFamily="34" charset="0"/>
                <a:ea typeface="Tahoma" pitchFamily="34" charset="0"/>
                <a:cs typeface="Tahoma" pitchFamily="34" charset="0"/>
              </a:rPr>
              <a:t>-   Lớp chia thành 3 đội chơi: Xanh – Đỏ -  Vàng.</a:t>
            </a:r>
          </a:p>
          <a:p>
            <a:pPr marL="285750" indent="-285750">
              <a:buFontTx/>
              <a:buChar char="-"/>
            </a:pPr>
            <a:r>
              <a:rPr lang="en-US" sz="2200" smtClean="0">
                <a:latin typeface="Tahoma" pitchFamily="34" charset="0"/>
                <a:ea typeface="Tahoma" pitchFamily="34" charset="0"/>
                <a:cs typeface="Tahoma" pitchFamily="34" charset="0"/>
              </a:rPr>
              <a:t>Mỗi đội chơi sẽ thảo luận, xây dựng kịch bản theo tình huống cho trước, thống nhất cách xử lí tình huống và phân công người đóng vai.</a:t>
            </a:r>
          </a:p>
          <a:p>
            <a:pPr marL="285750" indent="-285750">
              <a:buFontTx/>
              <a:buChar char="-"/>
            </a:pPr>
            <a:r>
              <a:rPr lang="en-US" sz="2200" smtClean="0">
                <a:latin typeface="Tahoma" pitchFamily="34" charset="0"/>
                <a:ea typeface="Tahoma" pitchFamily="34" charset="0"/>
                <a:cs typeface="Tahoma" pitchFamily="34" charset="0"/>
              </a:rPr>
              <a:t>Thời gian thảo luận: 5 phút.</a:t>
            </a:r>
          </a:p>
          <a:p>
            <a:pPr marL="285750" indent="-285750">
              <a:buFontTx/>
              <a:buChar char="-"/>
            </a:pPr>
            <a:r>
              <a:rPr lang="en-US" sz="2200" smtClean="0">
                <a:latin typeface="Tahoma" pitchFamily="34" charset="0"/>
                <a:ea typeface="Tahoma" pitchFamily="34" charset="0"/>
                <a:cs typeface="Tahoma" pitchFamily="34" charset="0"/>
              </a:rPr>
              <a:t>Thời gian diễn: 2 phút/đội.</a:t>
            </a:r>
          </a:p>
          <a:p>
            <a:pPr marL="285750" indent="-285750">
              <a:buFontTx/>
              <a:buChar char="-"/>
            </a:pPr>
            <a:r>
              <a:rPr lang="en-US" sz="2200" smtClean="0">
                <a:latin typeface="Tahoma" pitchFamily="34" charset="0"/>
                <a:ea typeface="Tahoma" pitchFamily="34" charset="0"/>
                <a:cs typeface="Tahoma" pitchFamily="34" charset="0"/>
              </a:rPr>
              <a:t>Tiêu chí chấm điểm: </a:t>
            </a:r>
          </a:p>
          <a:p>
            <a:r>
              <a:rPr lang="en-US" sz="2200" smtClean="0">
                <a:latin typeface="Tahoma" pitchFamily="34" charset="0"/>
                <a:ea typeface="Tahoma" pitchFamily="34" charset="0"/>
                <a:cs typeface="Tahoma" pitchFamily="34" charset="0"/>
              </a:rPr>
              <a:t>+ Kịch bản hay: 10 điểm.</a:t>
            </a:r>
          </a:p>
          <a:p>
            <a:r>
              <a:rPr lang="en-US" sz="2200" smtClean="0">
                <a:latin typeface="Tahoma" pitchFamily="34" charset="0"/>
                <a:ea typeface="Tahoma" pitchFamily="34" charset="0"/>
                <a:cs typeface="Tahoma" pitchFamily="34" charset="0"/>
              </a:rPr>
              <a:t>+ Xử lí tình huống phù hợp: 10 điểm.</a:t>
            </a:r>
          </a:p>
          <a:p>
            <a:r>
              <a:rPr lang="en-US" sz="2200" smtClean="0">
                <a:latin typeface="Tahoma" pitchFamily="34" charset="0"/>
                <a:ea typeface="Tahoma" pitchFamily="34" charset="0"/>
                <a:cs typeface="Tahoma" pitchFamily="34" charset="0"/>
              </a:rPr>
              <a:t>+ Diễn xuất tốt: 10 điểm.</a:t>
            </a:r>
          </a:p>
          <a:p>
            <a:r>
              <a:rPr lang="en-US" sz="2200" smtClean="0">
                <a:latin typeface="Tahoma" pitchFamily="34" charset="0"/>
                <a:ea typeface="Tahoma" pitchFamily="34" charset="0"/>
                <a:cs typeface="Tahoma" pitchFamily="34" charset="0"/>
              </a:rPr>
              <a:t>- Ban Giám khảo: 5 HS và cô giáo.</a:t>
            </a:r>
          </a:p>
          <a:p>
            <a:endParaRPr lang="vi-VN" sz="22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19</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772557"/>
            <a:ext cx="11500835" cy="3785652"/>
          </a:xfrm>
          <a:prstGeom prst="rect">
            <a:avLst/>
          </a:prstGeom>
          <a:solidFill>
            <a:srgbClr val="92D050"/>
          </a:solidFill>
        </p:spPr>
        <p:txBody>
          <a:bodyPr wrap="square">
            <a:spAutoFit/>
          </a:bodyPr>
          <a:lstStyle/>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1: </a:t>
            </a:r>
            <a:r>
              <a:rPr lang="en-US" sz="2400">
                <a:latin typeface="Tahoma" pitchFamily="34" charset="0"/>
                <a:ea typeface="Tahoma" pitchFamily="34" charset="0"/>
                <a:cs typeface="Tahoma" pitchFamily="34" charset="0"/>
              </a:rPr>
              <a:t>Em sẽ tắt ti vi và rút điện, đóng cửa sổ nhà để tránh trường hợp sấm sét làm hỏng điện</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2: </a:t>
            </a:r>
            <a:r>
              <a:rPr lang="en-US" sz="2400">
                <a:latin typeface="Tahoma" pitchFamily="34" charset="0"/>
                <a:ea typeface="Tahoma" pitchFamily="34" charset="0"/>
                <a:cs typeface="Tahoma" pitchFamily="34" charset="0"/>
              </a:rPr>
              <a:t>Nhanh chóng tránh xa khỏi khu vực nguy hiểm, báo với những người lớn gần đó hoặc ông (bà) trưởng thôn, làng về tình trạng nước dâng cao có thể nguy hiểm tới mọi người khi qua sông</a:t>
            </a:r>
            <a:r>
              <a:rPr lang="en-US" sz="2400" smtClean="0">
                <a:latin typeface="Tahoma" pitchFamily="34" charset="0"/>
                <a:ea typeface="Tahoma" pitchFamily="34" charset="0"/>
                <a:cs typeface="Tahoma" pitchFamily="34" charset="0"/>
              </a:rPr>
              <a:t>.</a:t>
            </a:r>
          </a:p>
          <a:p>
            <a:endParaRPr lang="vi-VN" sz="2400">
              <a:latin typeface="Tahoma" pitchFamily="34" charset="0"/>
              <a:ea typeface="Tahoma" pitchFamily="34" charset="0"/>
              <a:cs typeface="Tahoma" pitchFamily="34" charset="0"/>
            </a:endParaRPr>
          </a:p>
          <a:p>
            <a:r>
              <a:rPr lang="en-US" sz="2400" i="1">
                <a:latin typeface="Tahoma" pitchFamily="34" charset="0"/>
                <a:ea typeface="Tahoma" pitchFamily="34" charset="0"/>
                <a:cs typeface="Tahoma" pitchFamily="34" charset="0"/>
              </a:rPr>
              <a:t>+ </a:t>
            </a:r>
            <a:r>
              <a:rPr lang="en-US" sz="2400" i="1">
                <a:solidFill>
                  <a:srgbClr val="FF0000"/>
                </a:solidFill>
                <a:latin typeface="Tahoma" pitchFamily="34" charset="0"/>
                <a:ea typeface="Tahoma" pitchFamily="34" charset="0"/>
                <a:cs typeface="Tahoma" pitchFamily="34" charset="0"/>
              </a:rPr>
              <a:t>Tình huống 3: </a:t>
            </a:r>
            <a:r>
              <a:rPr lang="en-US" sz="2400">
                <a:latin typeface="Tahoma" pitchFamily="34" charset="0"/>
                <a:ea typeface="Tahoma" pitchFamily="34" charset="0"/>
                <a:cs typeface="Tahoma" pitchFamily="34" charset="0"/>
              </a:rPr>
              <a:t>Em sẽ dừng lại và không kiếm củi nữa, tránh xa khu vực bị sạt lở, nhanh chóng thông báo với người lớn ở xung quanh hoặc báo với ông (bà) trưởng thôn, làng có biện pháp xử lí dốc bị sạt lở. </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6067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err="1" smtClean="0">
                <a:solidFill>
                  <a:srgbClr val="0000FF"/>
                </a:solidFill>
                <a:latin typeface="Tahoma" pitchFamily="34" charset="0"/>
                <a:ea typeface="Tahoma" pitchFamily="34" charset="0"/>
                <a:cs typeface="Tahoma" pitchFamily="34" charset="0"/>
              </a:rPr>
              <a:t>Bài</a:t>
            </a:r>
            <a:r>
              <a:rPr lang="en-US" altLang="en-US" sz="3600" b="1" smtClean="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3600" b="1" smtClean="0">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9" y="127493"/>
            <a:ext cx="3390900" cy="1791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791979" y="88856"/>
            <a:ext cx="5353050" cy="1962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489957" y="4989578"/>
            <a:ext cx="5353050"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1"/>
          <p:cNvPicPr/>
          <p:nvPr/>
        </p:nvPicPr>
        <p:blipFill>
          <a:blip r:embed="rId4"/>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17:14:22</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1297506"/>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755757"/>
            <a:ext cx="10602946" cy="4838225"/>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endParaRPr lang="en-US" sz="2000" b="1" smtClean="0">
              <a:solidFill>
                <a:srgbClr val="FF0000"/>
              </a:solidFill>
              <a:latin typeface="Tahoma" pitchFamily="34" charset="0"/>
              <a:ea typeface="Tahoma" pitchFamily="34" charset="0"/>
              <a:cs typeface="Tahoma" pitchFamily="34" charset="0"/>
            </a:endParaRPr>
          </a:p>
          <a:p>
            <a:pPr marL="342900" indent="-342900">
              <a:buFont typeface="Arial" charset="0"/>
              <a:buChar char="•"/>
            </a:pPr>
            <a:r>
              <a:rPr lang="en-US" sz="2000" b="1" smtClean="0">
                <a:solidFill>
                  <a:srgbClr val="FF0000"/>
                </a:solidFill>
                <a:latin typeface="Tahoma" pitchFamily="34" charset="0"/>
                <a:ea typeface="Tahoma" pitchFamily="34" charset="0"/>
                <a:cs typeface="Tahoma" pitchFamily="34" charset="0"/>
              </a:rPr>
              <a:t>Cách </a:t>
            </a:r>
            <a:r>
              <a:rPr lang="en-US" sz="2000" b="1">
                <a:solidFill>
                  <a:srgbClr val="FF0000"/>
                </a:solidFill>
                <a:latin typeface="Tahoma" pitchFamily="34" charset="0"/>
                <a:ea typeface="Tahoma" pitchFamily="34" charset="0"/>
                <a:cs typeface="Tahoma" pitchFamily="34" charset="0"/>
              </a:rPr>
              <a:t>ứng phó với tình huống nguy hiểm từ thiên nhiên</a:t>
            </a:r>
            <a:r>
              <a:rPr lang="en-US" sz="2000" b="1" smtClean="0">
                <a:solidFill>
                  <a:srgbClr val="FF0000"/>
                </a:solidFill>
                <a:latin typeface="Tahoma" pitchFamily="34" charset="0"/>
                <a:ea typeface="Tahoma" pitchFamily="34" charset="0"/>
                <a:cs typeface="Tahoma" pitchFamily="34" charset="0"/>
              </a:rPr>
              <a:t>:</a:t>
            </a:r>
          </a:p>
          <a:p>
            <a:pPr fontAlgn="base"/>
            <a:r>
              <a:rPr lang="en-US" sz="2000" i="1">
                <a:solidFill>
                  <a:schemeClr val="tx1"/>
                </a:solidFill>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Thường xuyên theo dõi các bản tin dự báo thời tiết trên các phương tiện thông tin.</a:t>
            </a:r>
            <a:endParaRPr lang="vi-VN" sz="2000">
              <a:solidFill>
                <a:schemeClr val="tx1"/>
              </a:solidFill>
              <a:latin typeface="Tahoma" pitchFamily="34" charset="0"/>
              <a:ea typeface="Tahoma" pitchFamily="34" charset="0"/>
              <a:cs typeface="Tahoma" pitchFamily="34" charset="0"/>
            </a:endParaRPr>
          </a:p>
          <a:p>
            <a:pPr fontAlgn="base"/>
            <a:r>
              <a:rPr lang="en-US" sz="2000" b="1" i="1">
                <a:solidFill>
                  <a:schemeClr val="tx1"/>
                </a:solidFill>
                <a:latin typeface="Tahoma" pitchFamily="34" charset="0"/>
                <a:ea typeface="Tahoma" pitchFamily="34" charset="0"/>
                <a:cs typeface="Tahoma" pitchFamily="34" charset="0"/>
              </a:rPr>
              <a:t>Khi có nguy hiểm xảy ra: </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Chọn một nơi an toàn để trú ẩn.</a:t>
            </a:r>
            <a:endParaRPr lang="vi-VN" sz="2000">
              <a:solidFill>
                <a:schemeClr val="tx1"/>
              </a:solidFill>
              <a:latin typeface="Tahoma" pitchFamily="34" charset="0"/>
              <a:ea typeface="Tahoma" pitchFamily="34" charset="0"/>
              <a:cs typeface="Tahoma" pitchFamily="34" charset="0"/>
            </a:endParaRPr>
          </a:p>
          <a:p>
            <a:pPr fontAlgn="base"/>
            <a:r>
              <a:rPr lang="en-US" sz="2000" i="1">
                <a:solidFill>
                  <a:schemeClr val="tx1"/>
                </a:solidFill>
                <a:latin typeface="Tahoma" pitchFamily="34" charset="0"/>
                <a:ea typeface="Tahoma" pitchFamily="34" charset="0"/>
                <a:cs typeface="Tahoma" pitchFamily="34" charset="0"/>
              </a:rPr>
              <a:t>- Bình tĩnh xử trí, đặt mục tiêu an toàn tính mạng lên trên hết.</a:t>
            </a:r>
            <a:endParaRPr lang="vi-VN" sz="2000">
              <a:solidFill>
                <a:schemeClr val="tx1"/>
              </a:solidFill>
              <a:latin typeface="Tahoma" pitchFamily="34" charset="0"/>
              <a:ea typeface="Tahoma" pitchFamily="34" charset="0"/>
              <a:cs typeface="Tahoma" pitchFamily="34" charset="0"/>
            </a:endParaRPr>
          </a:p>
          <a:p>
            <a:r>
              <a:rPr lang="en-US" sz="2000" i="1">
                <a:solidFill>
                  <a:schemeClr val="tx1"/>
                </a:solidFill>
                <a:latin typeface="Tahoma" pitchFamily="34" charset="0"/>
                <a:ea typeface="Tahoma" pitchFamily="34" charset="0"/>
                <a:cs typeface="Tahoma" pitchFamily="34" charset="0"/>
              </a:rPr>
              <a:t>-  Tìm kiếm sự trợ giúp hoặc báo cho những người xung quanh, chính quyền địa phương khi cần </a:t>
            </a:r>
            <a:r>
              <a:rPr lang="en-US" sz="2000" i="1" smtClean="0">
                <a:solidFill>
                  <a:schemeClr val="tx1"/>
                </a:solidFill>
                <a:latin typeface="Tahoma" pitchFamily="34" charset="0"/>
                <a:ea typeface="Tahoma" pitchFamily="34" charset="0"/>
                <a:cs typeface="Tahoma" pitchFamily="34" charset="0"/>
              </a:rPr>
              <a:t>thiết.</a:t>
            </a:r>
          </a:p>
          <a:p>
            <a:endParaRPr lang="vi-VN" sz="2400" b="1">
              <a:solidFill>
                <a:srgbClr val="FF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17:14:22</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1" name="Rectangle 10"/>
          <p:cNvSpPr/>
          <p:nvPr/>
        </p:nvSpPr>
        <p:spPr>
          <a:xfrm>
            <a:off x="799946" y="926542"/>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810677" y="165597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3</a:t>
            </a:r>
            <a:r>
              <a:rPr lang="en-US" b="1" smtClean="0">
                <a:solidFill>
                  <a:srgbClr val="0000FF"/>
                </a:solidFill>
                <a:latin typeface="Tahoma" pitchFamily="34" charset="0"/>
                <a:ea typeface="Tahoma" pitchFamily="34" charset="0"/>
                <a:cs typeface="Tahoma" pitchFamily="34" charset="0"/>
              </a:rPr>
              <a:t>. </a:t>
            </a:r>
            <a:r>
              <a:rPr lang="vi-VN" b="1" smtClean="0">
                <a:solidFill>
                  <a:srgbClr val="0000FF"/>
                </a:solidFill>
                <a:latin typeface="Tahoma" pitchFamily="34" charset="0"/>
                <a:ea typeface="Tahoma" pitchFamily="34" charset="0"/>
                <a:cs typeface="Tahoma" pitchFamily="34" charset="0"/>
              </a:rPr>
              <a:t>Ứng phó với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1217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21</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22</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Ứng phó với các tình huống nguy hiểm từ thiên nhiên</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nl-NL" sz="1700" b="1" smtClean="0">
                <a:solidFill>
                  <a:srgbClr val="0000FF"/>
                </a:solidFill>
                <a:effectLst/>
                <a:latin typeface="Tahoma" pitchFamily="34" charset="0"/>
                <a:ea typeface="Tahoma" pitchFamily="34" charset="0"/>
                <a:cs typeface="Tahoma" pitchFamily="34" charset="0"/>
              </a:rPr>
              <a:t>Nhận </a:t>
            </a:r>
            <a:r>
              <a:rPr lang="nl-NL" sz="1700" b="1">
                <a:solidFill>
                  <a:srgbClr val="0000FF"/>
                </a:solidFill>
                <a:effectLst/>
                <a:latin typeface="Tahoma" pitchFamily="34" charset="0"/>
                <a:ea typeface="Tahoma" pitchFamily="34" charset="0"/>
                <a:cs typeface="Tahoma" pitchFamily="34" charset="0"/>
              </a:rPr>
              <a:t>biết các tình huống nguy hiểm từ thiên nhiên.</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Hậu quả do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 Tình huống nguy hiểm từ thiên nhiên có thê gây nên những hậu quả đáng tiếc đối với con người: thiệt hại về sức khỏe, tinh thần, thậm chí cả tính mạng.</a:t>
            </a:r>
            <a:endParaRPr lang="vi-VN">
              <a:effectLst/>
              <a:latin typeface="Tahoma" pitchFamily="34" charset="0"/>
              <a:ea typeface="Tahoma" pitchFamily="34" charset="0"/>
              <a:cs typeface="Tahoma" pitchFamily="34" charset="0"/>
            </a:endParaRPr>
          </a:p>
          <a:p>
            <a:pPr>
              <a:spcAft>
                <a:spcPts val="0"/>
              </a:spcAft>
            </a:pPr>
            <a:r>
              <a:rPr lang="en-US" i="1">
                <a:effectLst/>
                <a:latin typeface="Tahoma" pitchFamily="34" charset="0"/>
                <a:ea typeface="Tahoma" pitchFamily="34" charset="0"/>
                <a:cs typeface="Tahoma" pitchFamily="34" charset="0"/>
              </a:rPr>
              <a:t>- Ngoài ra, nó còn gây thiệt hại về vật chất của cá nhân và cộng đồng; gây thiệt hại và ảnh hưởng tiêu cực đến nền kinh tế của các nước.</a:t>
            </a:r>
            <a:endParaRPr lang="vi-VN">
              <a:effectLst/>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Ứng phó với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i="1">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Thường xuyên theo dõi các bản tin dự báo thời tiết trên các phương tiện thông tin.</a:t>
            </a:r>
            <a:endParaRPr lang="vi-VN">
              <a:latin typeface="Tahoma" pitchFamily="34" charset="0"/>
              <a:ea typeface="Tahoma" pitchFamily="34" charset="0"/>
              <a:cs typeface="Tahoma" pitchFamily="34" charset="0"/>
            </a:endParaRPr>
          </a:p>
          <a:p>
            <a:pPr fontAlgn="base"/>
            <a:r>
              <a:rPr lang="en-US" b="1" i="1">
                <a:latin typeface="Tahoma" pitchFamily="34" charset="0"/>
                <a:ea typeface="Tahoma" pitchFamily="34" charset="0"/>
                <a:cs typeface="Tahoma" pitchFamily="34" charset="0"/>
              </a:rPr>
              <a:t>Khi có nguy hiểm xảy ra: </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Chọn một nơi an toàn để trú ẩn.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Bình tĩnh xử trí, đặt mục tiêu an toàn tính mạng lên trên hết.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  Tìm kiếm sự trợ giúp hoặc báo cho những người xung quanh, chính quyền địa phương khi cần thiết.</a:t>
            </a: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17:14:22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015663"/>
          </a:xfrm>
          <a:prstGeom prst="rect">
            <a:avLst/>
          </a:prstGeom>
        </p:spPr>
        <p:txBody>
          <a:bodyPr wrap="square">
            <a:spAutoFit/>
          </a:bodyPr>
          <a:lstStyle/>
          <a:p>
            <a:r>
              <a:rPr lang="vi-VN" sz="2000">
                <a:latin typeface="Tahoma" pitchFamily="34" charset="0"/>
                <a:ea typeface="Tahoma" pitchFamily="34" charset="0"/>
                <a:cs typeface="Tahoma" pitchFamily="34" charset="0"/>
              </a:rPr>
              <a:t>1. Kể lại những nguy hiểm từ thiên nhiên đã xảy ra tại nơi em sinh sống. Những nguy hiểm đó đã gây ra hậu quả gì đối với con người và tài sản?</a:t>
            </a: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00751138"/>
              </p:ext>
            </p:extLst>
          </p:nvPr>
        </p:nvGraphicFramePr>
        <p:xfrm>
          <a:off x="1571223" y="1762962"/>
          <a:ext cx="9462536" cy="1302211"/>
        </p:xfrm>
        <a:graphic>
          <a:graphicData uri="http://schemas.openxmlformats.org/drawingml/2006/table">
            <a:tbl>
              <a:tblPr>
                <a:tableStyleId>{5C22544A-7EE6-4342-B048-85BDC9FD1C3A}</a:tableStyleId>
              </a:tblPr>
              <a:tblGrid>
                <a:gridCol w="9462536"/>
              </a:tblGrid>
              <a:tr h="1302211">
                <a:tc>
                  <a:txBody>
                    <a:bodyPr/>
                    <a:lstStyle/>
                    <a:p>
                      <a:pPr algn="just"/>
                      <a:r>
                        <a:rPr lang="vi-VN" sz="1800" i="1" kern="1200" smtClean="0">
                          <a:solidFill>
                            <a:schemeClr val="dk1"/>
                          </a:solidFill>
                          <a:effectLst/>
                          <a:latin typeface="Tahoma" pitchFamily="34" charset="0"/>
                          <a:ea typeface="Tahoma" pitchFamily="34" charset="0"/>
                          <a:cs typeface="Tahoma" pitchFamily="34" charset="0"/>
                        </a:rPr>
                        <a:t>2. Một cơn lốc xoáy mạnh di chuyển đến gần nhóm bạn đang chơi ở công viên. Thay vì chạy tìm chỗ trú như các bạn, Thành vội lấy điện thoại trong túi áo mang ra chụp ảnh “cơn lốc”. Thành tin rằng đây sẽ là bức ảnh độc đáo nhất chưa ai từng có. Em có đồng tình với việc làm của Thành không? Vì</a:t>
                      </a:r>
                      <a:r>
                        <a:rPr lang="vi-VN" sz="1800" i="1" kern="1200" baseline="0" smtClean="0">
                          <a:solidFill>
                            <a:schemeClr val="dk1"/>
                          </a:solidFill>
                          <a:effectLst/>
                          <a:latin typeface="Tahoma" pitchFamily="34" charset="0"/>
                          <a:ea typeface="Tahoma" pitchFamily="34" charset="0"/>
                          <a:cs typeface="Tahoma" pitchFamily="34" charset="0"/>
                        </a:rPr>
                        <a:t> s</a:t>
                      </a:r>
                      <a:r>
                        <a:rPr lang="vi-VN" sz="1800" i="1" kern="1200" smtClean="0">
                          <a:solidFill>
                            <a:schemeClr val="dk1"/>
                          </a:solidFill>
                          <a:effectLst/>
                          <a:latin typeface="Tahoma" pitchFamily="34" charset="0"/>
                          <a:ea typeface="Tahoma" pitchFamily="34" charset="0"/>
                          <a:cs typeface="Tahoma" pitchFamily="34" charset="0"/>
                        </a:rPr>
                        <a:t>ao?</a:t>
                      </a:r>
                    </a:p>
                  </a:txBody>
                  <a:tcPr marL="0" marR="0" marT="0" marB="0">
                    <a:noFill/>
                  </a:tcPr>
                </a:tc>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3151957544"/>
              </p:ext>
            </p:extLst>
          </p:nvPr>
        </p:nvGraphicFramePr>
        <p:xfrm>
          <a:off x="1493950" y="3243762"/>
          <a:ext cx="9440214" cy="1651518"/>
        </p:xfrm>
        <a:graphic>
          <a:graphicData uri="http://schemas.openxmlformats.org/drawingml/2006/table">
            <a:tbl>
              <a:tblPr firstRow="1" firstCol="1" bandRow="1"/>
              <a:tblGrid>
                <a:gridCol w="9440214"/>
              </a:tblGrid>
              <a:tr h="1651518">
                <a:tc>
                  <a:txBody>
                    <a:bodyPr/>
                    <a:lstStyle/>
                    <a:p>
                      <a:pPr algn="ctr"/>
                      <a:endParaRPr lang="vi-VN" sz="1800" kern="1200" smtClean="0">
                        <a:solidFill>
                          <a:schemeClr val="tx1"/>
                        </a:solidFill>
                        <a:effectLst/>
                        <a:latin typeface="Tahoma" pitchFamily="34" charset="0"/>
                        <a:ea typeface="Tahoma" pitchFamily="34" charset="0"/>
                        <a:cs typeface="Tahoma" pitchFamily="34" charset="0"/>
                      </a:endParaRPr>
                    </a:p>
                    <a:p>
                      <a:pPr algn="ctr"/>
                      <a:r>
                        <a:rPr lang="vi-VN" sz="1800" kern="1200" smtClean="0">
                          <a:solidFill>
                            <a:schemeClr val="tx1"/>
                          </a:solidFill>
                          <a:effectLst/>
                          <a:latin typeface="Tahoma" pitchFamily="34" charset="0"/>
                          <a:ea typeface="Tahoma" pitchFamily="34" charset="0"/>
                          <a:cs typeface="Tahoma" pitchFamily="34" charset="0"/>
                        </a:rPr>
                        <a:t> </a:t>
                      </a:r>
                      <a:r>
                        <a:rPr lang="vi-VN" sz="1800" b="1" u="sng" kern="1200" smtClean="0">
                          <a:solidFill>
                            <a:schemeClr val="tx1"/>
                          </a:solidFill>
                          <a:effectLst/>
                          <a:latin typeface="Tahoma" pitchFamily="34" charset="0"/>
                          <a:ea typeface="Tahoma" pitchFamily="34" charset="0"/>
                          <a:cs typeface="Tahoma" pitchFamily="34" charset="0"/>
                        </a:rPr>
                        <a:t>GỢI</a:t>
                      </a:r>
                      <a:r>
                        <a:rPr lang="vi-VN" sz="1800" b="1" u="sng" kern="1200" baseline="0" smtClean="0">
                          <a:solidFill>
                            <a:schemeClr val="tx1"/>
                          </a:solidFill>
                          <a:effectLst/>
                          <a:latin typeface="Tahoma" pitchFamily="34" charset="0"/>
                          <a:ea typeface="Tahoma" pitchFamily="34" charset="0"/>
                          <a:cs typeface="Tahoma" pitchFamily="34" charset="0"/>
                        </a:rPr>
                        <a:t> Ý </a:t>
                      </a:r>
                      <a:r>
                        <a:rPr lang="vi-VN" sz="1800" b="1" u="sng" kern="1200" smtClean="0">
                          <a:solidFill>
                            <a:schemeClr val="tx1"/>
                          </a:solidFill>
                          <a:effectLst/>
                          <a:latin typeface="Tahoma" pitchFamily="34" charset="0"/>
                          <a:ea typeface="Tahoma" pitchFamily="34" charset="0"/>
                          <a:cs typeface="Tahoma" pitchFamily="34" charset="0"/>
                        </a:rPr>
                        <a:t>TRẢ</a:t>
                      </a:r>
                      <a:r>
                        <a:rPr lang="vi-VN" sz="1800" b="1" u="sng" kern="1200" baseline="0" smtClean="0">
                          <a:solidFill>
                            <a:schemeClr val="tx1"/>
                          </a:solidFill>
                          <a:effectLst/>
                          <a:latin typeface="Tahoma" pitchFamily="34" charset="0"/>
                          <a:ea typeface="Tahoma" pitchFamily="34" charset="0"/>
                          <a:cs typeface="Tahoma" pitchFamily="34" charset="0"/>
                        </a:rPr>
                        <a:t> LỜI</a:t>
                      </a:r>
                      <a:endParaRPr lang="vi-VN" sz="1800" b="1" u="sng" kern="1200" smtClean="0">
                        <a:solidFill>
                          <a:schemeClr val="tx1"/>
                        </a:solidFill>
                        <a:effectLst/>
                        <a:latin typeface="Tahoma" pitchFamily="34" charset="0"/>
                        <a:ea typeface="Tahoma" pitchFamily="34" charset="0"/>
                        <a:cs typeface="Tahoma" pitchFamily="34" charset="0"/>
                      </a:endParaRPr>
                    </a:p>
                    <a:p>
                      <a:pPr algn="just"/>
                      <a:endParaRPr lang="vi-VN" sz="1800" kern="1200" smtClean="0">
                        <a:solidFill>
                          <a:schemeClr val="tx1"/>
                        </a:solidFill>
                        <a:effectLst/>
                        <a:latin typeface="Tahoma" pitchFamily="34" charset="0"/>
                        <a:ea typeface="Tahoma" pitchFamily="34" charset="0"/>
                        <a:cs typeface="Tahoma" pitchFamily="34" charset="0"/>
                      </a:endParaRPr>
                    </a:p>
                    <a:p>
                      <a:pPr algn="just"/>
                      <a:r>
                        <a:rPr lang="vi-VN" sz="1800" kern="1200" smtClean="0">
                          <a:solidFill>
                            <a:schemeClr val="tx1"/>
                          </a:solidFill>
                          <a:effectLst/>
                          <a:latin typeface="Tahoma" pitchFamily="34" charset="0"/>
                          <a:ea typeface="Tahoma" pitchFamily="34" charset="0"/>
                          <a:cs typeface="Tahoma" pitchFamily="34" charset="0"/>
                        </a:rPr>
                        <a:t>Em không đồng ý với việc làm của Thành. Vì trong hình huống nguy hiểm như thế bạn nên tìm chỗ trú. Sự chủ quan có thể khiến bạn gặp</a:t>
                      </a:r>
                      <a:r>
                        <a:rPr lang="vi-VN" sz="1800" kern="1200" baseline="0" smtClean="0">
                          <a:solidFill>
                            <a:schemeClr val="tx1"/>
                          </a:solidFill>
                          <a:effectLst/>
                          <a:latin typeface="Tahoma" pitchFamily="34" charset="0"/>
                          <a:ea typeface="Tahoma" pitchFamily="34" charset="0"/>
                          <a:cs typeface="Tahoma" pitchFamily="34" charset="0"/>
                        </a:rPr>
                        <a:t> nguy hiểm đến tính mạng.</a:t>
                      </a:r>
                      <a:endParaRPr lang="vi-VN" sz="1800" kern="1200">
                        <a:solidFill>
                          <a:schemeClr val="tx1"/>
                        </a:solidFill>
                        <a:effectLst/>
                        <a:latin typeface="Tahoma" pitchFamily="34" charset="0"/>
                        <a:ea typeface="Tahoma" pitchFamily="34" charset="0"/>
                        <a:cs typeface="Tahoma" pitchFamily="34"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17:14:22</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25</a:t>
            </a:fld>
            <a:endParaRPr lang="en-US" altLang="en-US"/>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954929"/>
          </a:xfrm>
          <a:prstGeom prst="rect">
            <a:avLst/>
          </a:prstGeom>
        </p:spPr>
        <p:txBody>
          <a:bodyPr wrap="square">
            <a:spAutoFit/>
          </a:bodyPr>
          <a:lstStyle/>
          <a:p>
            <a:pPr>
              <a:buNone/>
            </a:pPr>
            <a:r>
              <a:rPr lang="vi-VN" b="1" i="1" smtClean="0">
                <a:solidFill>
                  <a:srgbClr val="0070C0"/>
                </a:solidFill>
                <a:latin typeface="Tahoma" pitchFamily="34" charset="0"/>
                <a:ea typeface="Tahoma" pitchFamily="34" charset="0"/>
                <a:cs typeface="Tahoma" pitchFamily="34" charset="0"/>
              </a:rPr>
              <a:t>Em </a:t>
            </a:r>
            <a:r>
              <a:rPr lang="vi-VN" b="1" i="1">
                <a:solidFill>
                  <a:srgbClr val="0070C0"/>
                </a:solidFill>
                <a:latin typeface="Tahoma" pitchFamily="34" charset="0"/>
                <a:ea typeface="Tahoma" pitchFamily="34" charset="0"/>
                <a:cs typeface="Tahoma" pitchFamily="34" charset="0"/>
              </a:rPr>
              <a:t>đồng tình hoặc không đồng tình với việc làm nào đưới đây? Tại sao?</a:t>
            </a:r>
          </a:p>
          <a:p>
            <a:pPr>
              <a:spcBef>
                <a:spcPts val="600"/>
              </a:spcBef>
              <a:spcAft>
                <a:spcPts val="600"/>
              </a:spcAft>
            </a:pPr>
            <a:r>
              <a:rPr lang="vi-VN" i="1">
                <a:latin typeface="Tahoma" pitchFamily="34" charset="0"/>
                <a:ea typeface="Tahoma" pitchFamily="34" charset="0"/>
                <a:cs typeface="Tahoma" pitchFamily="34" charset="0"/>
              </a:rPr>
              <a:t>A. Trời mưa rất to, hai bạn Lâm và Hưng vẫn đạp xe về nhà, dù không có áo mưa.</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B. Trong khi đang có sấm sét, Bình vấn sử dụng ti vi và các thiết bị điện.</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C. Được cảnh báo về cơn dông sắp đến, Hồng và các bạn quyết định ở lại trường, đợi khi trời hết dông mới đi về nhà.</a:t>
            </a:r>
            <a:endParaRPr lang="vi-VN">
              <a:latin typeface="Tahoma" pitchFamily="34" charset="0"/>
              <a:ea typeface="Tahoma" pitchFamily="34" charset="0"/>
              <a:cs typeface="Tahoma" pitchFamily="34" charset="0"/>
            </a:endParaRPr>
          </a:p>
          <a:p>
            <a:pPr>
              <a:spcBef>
                <a:spcPts val="600"/>
              </a:spcBef>
              <a:spcAft>
                <a:spcPts val="600"/>
              </a:spcAft>
            </a:pPr>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 </a:t>
            </a:r>
            <a:endParaRPr lang="en-US" dirty="0">
              <a:effectLst/>
              <a:latin typeface="Tahoma" pitchFamily="34" charset="0"/>
              <a:ea typeface="Tahoma" pitchFamily="34" charset="0"/>
              <a:cs typeface="Tahoma" pitchFamily="34" charset="0"/>
            </a:endParaRPr>
          </a:p>
        </p:txBody>
      </p:sp>
      <p:sp>
        <p:nvSpPr>
          <p:cNvPr id="13" name="Rectangle 12"/>
          <p:cNvSpPr/>
          <p:nvPr/>
        </p:nvSpPr>
        <p:spPr>
          <a:xfrm>
            <a:off x="6523630" y="1300934"/>
            <a:ext cx="5513694" cy="1870512"/>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a:lnSpc>
                <a:spcPct val="107000"/>
              </a:lnSpc>
            </a:pPr>
            <a:r>
              <a:rPr lang="en-US" smtClean="0">
                <a:solidFill>
                  <a:prstClr val="black"/>
                </a:solidFill>
                <a:latin typeface="Tahoma" pitchFamily="34" charset="0"/>
                <a:ea typeface="Tahoma" pitchFamily="34" charset="0"/>
                <a:cs typeface="Tahoma" pitchFamily="34" charset="0"/>
              </a:rPr>
              <a:t>      - </a:t>
            </a:r>
            <a:r>
              <a:rPr lang="vi-VN" b="1">
                <a:latin typeface="Tahoma" pitchFamily="34" charset="0"/>
                <a:ea typeface="Tahoma" pitchFamily="34" charset="0"/>
                <a:cs typeface="Tahoma" pitchFamily="34" charset="0"/>
              </a:rPr>
              <a:t>Em đồng tình</a:t>
            </a:r>
            <a:r>
              <a:rPr lang="vi-VN">
                <a:latin typeface="Tahoma" pitchFamily="34" charset="0"/>
                <a:ea typeface="Tahoma" pitchFamily="34" charset="0"/>
                <a:cs typeface="Tahoma" pitchFamily="34" charset="0"/>
              </a:rPr>
              <a:t>: </a:t>
            </a:r>
            <a:r>
              <a:rPr lang="vi-VN" i="1">
                <a:latin typeface="Tahoma" pitchFamily="34" charset="0"/>
                <a:ea typeface="Tahoma" pitchFamily="34" charset="0"/>
                <a:cs typeface="Tahoma" pitchFamily="34" charset="0"/>
              </a:rPr>
              <a:t>C. Được cảnh báo về cơn đông sắp đến, Hồng và các bạn quyết định ở lại trường, đợi khi trời hết dông mới đi về nhà.</a:t>
            </a:r>
            <a:r>
              <a:rPr lang="vi-VN">
                <a:latin typeface="Tahoma" pitchFamily="34" charset="0"/>
                <a:ea typeface="Tahoma" pitchFamily="34" charset="0"/>
                <a:cs typeface="Tahoma" pitchFamily="34" charset="0"/>
              </a:rPr>
              <a:t> </a:t>
            </a:r>
            <a:endParaRPr lang="vi-VN" smtClean="0">
              <a:latin typeface="Tahoma" pitchFamily="34" charset="0"/>
              <a:ea typeface="Tahoma" pitchFamily="34" charset="0"/>
              <a:cs typeface="Tahoma" pitchFamily="34" charset="0"/>
            </a:endParaRPr>
          </a:p>
          <a:p>
            <a:pPr>
              <a:lnSpc>
                <a:spcPct val="107000"/>
              </a:lnSpc>
            </a:pPr>
            <a:r>
              <a:rPr lang="vi-VN" smtClean="0">
                <a:solidFill>
                  <a:srgbClr val="0070C0"/>
                </a:solidFill>
                <a:latin typeface="Tahoma" pitchFamily="34" charset="0"/>
                <a:ea typeface="Tahoma" pitchFamily="34" charset="0"/>
                <a:cs typeface="Tahoma" pitchFamily="34" charset="0"/>
              </a:rPr>
              <a:t>=&gt; </a:t>
            </a:r>
            <a:r>
              <a:rPr lang="vi-VN">
                <a:solidFill>
                  <a:srgbClr val="0070C0"/>
                </a:solidFill>
                <a:latin typeface="Tahoma" pitchFamily="34" charset="0"/>
                <a:ea typeface="Tahoma" pitchFamily="34" charset="0"/>
                <a:cs typeface="Tahoma" pitchFamily="34" charset="0"/>
              </a:rPr>
              <a:t>Vì các bạn rất biết cách bảo vệ bản thân trước những nguy hiểm từ thiên nhiên.</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2862322"/>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r>
              <a:rPr lang="en-US" b="1" smtClean="0">
                <a:solidFill>
                  <a:prstClr val="black"/>
                </a:solidFill>
                <a:latin typeface="Tahoma" pitchFamily="34" charset="0"/>
                <a:ea typeface="Tahoma" pitchFamily="34" charset="0"/>
                <a:cs typeface="Tahoma" pitchFamily="34" charset="0"/>
              </a:rPr>
              <a:t>     </a:t>
            </a:r>
            <a:r>
              <a:rPr lang="en-US" b="1" smtClean="0">
                <a:latin typeface="Tahoma" pitchFamily="34" charset="0"/>
                <a:ea typeface="Tahoma" pitchFamily="34" charset="0"/>
                <a:cs typeface="Tahoma" pitchFamily="34" charset="0"/>
              </a:rPr>
              <a:t>- </a:t>
            </a:r>
            <a:r>
              <a:rPr lang="vi-VN" b="1">
                <a:latin typeface="Tahoma" pitchFamily="34" charset="0"/>
                <a:ea typeface="Tahoma" pitchFamily="34" charset="0"/>
                <a:cs typeface="Tahoma" pitchFamily="34" charset="0"/>
              </a:rPr>
              <a:t>Em không đồng tình:</a:t>
            </a:r>
          </a:p>
          <a:p>
            <a:r>
              <a:rPr lang="vi-VN" i="1">
                <a:latin typeface="Tahoma" pitchFamily="34" charset="0"/>
                <a:ea typeface="Tahoma" pitchFamily="34" charset="0"/>
                <a:cs typeface="Tahoma" pitchFamily="34" charset="0"/>
              </a:rPr>
              <a:t>A. Trời mưa rất to, hai bạn Lâm và Hưng vẫn đạp xe về nhà, dù không có áo mưa.</a:t>
            </a:r>
          </a:p>
          <a:p>
            <a:r>
              <a:rPr lang="vi-VN" i="1">
                <a:latin typeface="Tahoma" pitchFamily="34" charset="0"/>
                <a:ea typeface="Tahoma" pitchFamily="34" charset="0"/>
                <a:cs typeface="Tahoma" pitchFamily="34" charset="0"/>
              </a:rPr>
              <a:t>B. Trong khi đang có sấm sét, Bình vấn sử dụng ti vi và các thiết bị điện.</a:t>
            </a:r>
          </a:p>
          <a:p>
            <a:r>
              <a:rPr lang="vi-VN" i="1">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a:t>
            </a:r>
          </a:p>
          <a:p>
            <a:r>
              <a:rPr lang="vi-VN">
                <a:solidFill>
                  <a:srgbClr val="0070C0"/>
                </a:solidFill>
                <a:latin typeface="Tahoma" pitchFamily="34" charset="0"/>
                <a:ea typeface="Tahoma" pitchFamily="34" charset="0"/>
                <a:cs typeface="Tahoma" pitchFamily="34" charset="0"/>
              </a:rPr>
              <a:t>=&gt; Vì như vậy có thể bị nguy hiểm đến tính mạng, sức khoẻ </a:t>
            </a:r>
            <a:r>
              <a:rPr lang="vi-VN" smtClean="0">
                <a:solidFill>
                  <a:srgbClr val="0070C0"/>
                </a:solidFill>
                <a:latin typeface="Tahoma" pitchFamily="34" charset="0"/>
                <a:ea typeface="Tahoma" pitchFamily="34" charset="0"/>
                <a:cs typeface="Tahoma" pitchFamily="34" charset="0"/>
              </a:rPr>
              <a:t>của mình.</a:t>
            </a:r>
            <a:endParaRPr lang="vi-VN">
              <a:solidFill>
                <a:srgbClr val="0070C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17:14:22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3016154" y="1906206"/>
            <a:ext cx="6537279" cy="1569660"/>
          </a:xfrm>
          <a:prstGeom prst="rect">
            <a:avLst/>
          </a:prstGeom>
        </p:spPr>
        <p:txBody>
          <a:bodyPr wrap="square">
            <a:spAutoFit/>
          </a:bodyPr>
          <a:lstStyle/>
          <a:p>
            <a:r>
              <a:rPr lang="en-US" sz="2400" i="1">
                <a:latin typeface="Tahoma" pitchFamily="34" charset="0"/>
                <a:ea typeface="Tahoma" pitchFamily="34" charset="0"/>
                <a:cs typeface="Tahoma" pitchFamily="34" charset="0"/>
              </a:rPr>
              <a:t>2.  Mỗi </a:t>
            </a:r>
            <a:r>
              <a:rPr lang="en-US" sz="2400" i="1" smtClean="0">
                <a:latin typeface="Tahoma" pitchFamily="34" charset="0"/>
                <a:ea typeface="Tahoma" pitchFamily="34" charset="0"/>
                <a:cs typeface="Tahoma" pitchFamily="34" charset="0"/>
              </a:rPr>
              <a:t>nhóm </a:t>
            </a:r>
            <a:r>
              <a:rPr lang="en-US" sz="2400" i="1">
                <a:latin typeface="Tahoma" pitchFamily="34" charset="0"/>
                <a:ea typeface="Tahoma" pitchFamily="34" charset="0"/>
                <a:cs typeface="Tahoma" pitchFamily="34" charset="0"/>
              </a:rPr>
              <a:t>xây </a:t>
            </a:r>
            <a:r>
              <a:rPr lang="en-US" sz="2400" i="1" smtClean="0">
                <a:latin typeface="Tahoma" pitchFamily="34" charset="0"/>
                <a:ea typeface="Tahoma" pitchFamily="34" charset="0"/>
                <a:cs typeface="Tahoma" pitchFamily="34" charset="0"/>
              </a:rPr>
              <a:t>dựng </a:t>
            </a:r>
            <a:r>
              <a:rPr lang="en-US" sz="2400" i="1">
                <a:latin typeface="Tahoma" pitchFamily="34" charset="0"/>
                <a:ea typeface="Tahoma" pitchFamily="34" charset="0"/>
                <a:cs typeface="Tahoma" pitchFamily="34" charset="0"/>
              </a:rPr>
              <a:t>một thông điệp về cách học sinh ứng phó với tình </a:t>
            </a:r>
            <a:r>
              <a:rPr lang="en-US" sz="2400" i="1" smtClean="0">
                <a:latin typeface="Tahoma" pitchFamily="34" charset="0"/>
                <a:ea typeface="Tahoma" pitchFamily="34" charset="0"/>
                <a:cs typeface="Tahoma" pitchFamily="34" charset="0"/>
              </a:rPr>
              <a:t>huống </a:t>
            </a:r>
            <a:r>
              <a:rPr lang="en-US" sz="2400" i="1">
                <a:latin typeface="Tahoma" pitchFamily="34" charset="0"/>
                <a:ea typeface="Tahoma" pitchFamily="34" charset="0"/>
                <a:cs typeface="Tahoma" pitchFamily="34" charset="0"/>
              </a:rPr>
              <a:t>nguy hiểm từ thiên nhiên. Các nhóm giới thiệu thông điệp trước cả lớp.</a:t>
            </a:r>
            <a:endParaRPr lang="vi-VN" sz="240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17:14:22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28</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smtClean="0">
                <a:solidFill>
                  <a:srgbClr val="FF0000"/>
                </a:solidFill>
                <a:latin typeface="Tahoma" pitchFamily="34" charset="0"/>
                <a:ea typeface="Tahoma" pitchFamily="34" charset="0"/>
                <a:cs typeface="Tahoma" pitchFamily="34" charset="0"/>
              </a:rPr>
              <a:t>HOẠT ĐỘNG NHÓM</a:t>
            </a:r>
            <a:endParaRPr lang="vi-VN" sz="2400" b="1">
              <a:solidFill>
                <a:srgbClr val="FF0000"/>
              </a:solidFill>
              <a:latin typeface="Tahoma" pitchFamily="34" charset="0"/>
              <a:ea typeface="Tahoma" pitchFamily="34" charset="0"/>
              <a:cs typeface="Tahoma" pitchFamily="34" charset="0"/>
            </a:endParaRPr>
          </a:p>
        </p:txBody>
      </p:sp>
      <p:sp>
        <p:nvSpPr>
          <p:cNvPr id="4" name="Rectangle 3"/>
          <p:cNvSpPr/>
          <p:nvPr/>
        </p:nvSpPr>
        <p:spPr>
          <a:xfrm>
            <a:off x="368490" y="4437250"/>
            <a:ext cx="11423175" cy="2031325"/>
          </a:xfrm>
          <a:prstGeom prst="rect">
            <a:avLst/>
          </a:prstGeom>
          <a:solidFill>
            <a:schemeClr val="accent2">
              <a:lumMod val="20000"/>
              <a:lumOff val="80000"/>
            </a:schemeClr>
          </a:solidFill>
        </p:spPr>
        <p:txBody>
          <a:bodyPr wrap="square">
            <a:spAutoFit/>
          </a:bodyPr>
          <a:lstStyle/>
          <a:p>
            <a:pPr algn="ctr"/>
            <a:r>
              <a:rPr lang="en-US" b="1" smtClean="0">
                <a:solidFill>
                  <a:prstClr val="black"/>
                </a:solidFill>
                <a:latin typeface="Tahoma" pitchFamily="34" charset="0"/>
                <a:ea typeface="Tahoma" pitchFamily="34" charset="0"/>
                <a:cs typeface="Tahoma" pitchFamily="34" charset="0"/>
              </a:rPr>
              <a:t>CÁCH THỰC HIỆN</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Lớp chia thành 4 nhóm theo 4 tổ.</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Mỗi nhóm thảo luận xây dựng thông điệp của nhóm mình và trình bày trên giấy A0 trong thời gian 5 phút.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Hết thời gian, các nhóm trưng bày sản phẩm của nhóm mình. Sau đó, các nhóm lần lượt cử đại diện thuyết trình sản phẩm trong thời gian tối đa 1 phút 30 giây; Các nhóm khác có nhiệm vụ theo dõi, nhận xét và chấm điểm cho nhóm bạn bằng hình thức giơ tay biểu quyết.</a:t>
            </a:r>
          </a:p>
          <a:p>
            <a:pPr marL="285750" indent="-285750" algn="just">
              <a:buFontTx/>
              <a:buChar char="-"/>
            </a:pPr>
            <a:r>
              <a:rPr lang="en-US" smtClean="0">
                <a:solidFill>
                  <a:prstClr val="black"/>
                </a:solidFill>
                <a:latin typeface="Tahoma" pitchFamily="34" charset="0"/>
                <a:ea typeface="Tahoma" pitchFamily="34" charset="0"/>
                <a:cs typeface="Tahoma" pitchFamily="34" charset="0"/>
              </a:rPr>
              <a:t>Nhóm nào giành được nhiều phiếu hơn, nhóm đó sẽ giành chiến thắng chung cuộc.</a:t>
            </a: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85A03833-37C1-4776-B75A-5885890ADFB0}" type="datetime11">
              <a:rPr lang="en-IN" smtClean="0">
                <a:solidFill>
                  <a:prstClr val="black">
                    <a:tint val="75000"/>
                  </a:prstClr>
                </a:solidFill>
              </a:rPr>
              <a:t>17:14:22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4" name="Rectangle 3"/>
          <p:cNvSpPr/>
          <p:nvPr/>
        </p:nvSpPr>
        <p:spPr>
          <a:xfrm>
            <a:off x="320796" y="3217038"/>
            <a:ext cx="10929595" cy="523220"/>
          </a:xfrm>
          <a:prstGeom prst="rect">
            <a:avLst/>
          </a:prstGeom>
          <a:solidFill>
            <a:srgbClr val="92D050"/>
          </a:solidFill>
        </p:spPr>
        <p:txBody>
          <a:bodyPr wrap="none">
            <a:spAutoFit/>
          </a:bodyPr>
          <a:lstStyle/>
          <a:p>
            <a:r>
              <a:rPr lang="vi-VN" sz="2800"/>
              <a:t>“Sẵn sàng ứng phó với thời tiết, hành động thông minh với khí hậu”</a:t>
            </a:r>
            <a:endParaRPr lang="vi-VN" sz="2800">
              <a:latin typeface="Tahoma" pitchFamily="34" charset="0"/>
              <a:ea typeface="Tahoma" pitchFamily="34" charset="0"/>
              <a:cs typeface="Tahoma" pitchFamily="34" charset="0"/>
            </a:endParaRPr>
          </a:p>
        </p:txBody>
      </p:sp>
      <p:pic>
        <p:nvPicPr>
          <p:cNvPr id="4098" name="Picture 2" descr="Khi biến đổi khí hậu đe dọa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51" y="3859983"/>
            <a:ext cx="4954155"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ẾN ĐỔI KHÍ HẬU VÀ NGUỒN NƯỚC-Tin ng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729" y="152400"/>
            <a:ext cx="5565933" cy="2918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iờ trái đất năm 2021: “Lên tiếng vì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descr="VGP News :. | &amp;#39;Hành động vì thiên nhiên&amp;#39; hưởng ứng Ngày Môi trường thế giới  | BÁO ĐIỆN TỬ CHÍNH PHỦ NƯỚC CHXHC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85" y="3859983"/>
            <a:ext cx="5793387"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ỗi nhóm xây dựng một thông điệp về cách học sinh ứng phó với tình huống nguy hi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00" y="152400"/>
            <a:ext cx="4729551" cy="286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1" y="1734599"/>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alphaModFix/>
          </a:blip>
          <a:srcRect l="15285" t="10430" r="46645" b="11190"/>
          <a:stretch/>
        </p:blipFill>
        <p:spPr>
          <a:xfrm>
            <a:off x="-551747" y="2178622"/>
            <a:ext cx="6663096" cy="4830051"/>
          </a:xfrm>
          <a:prstGeom prst="rect">
            <a:avLst/>
          </a:prstGeom>
          <a:noFill/>
          <a:ln>
            <a:noFill/>
          </a:ln>
        </p:spPr>
      </p:pic>
      <p:pic>
        <p:nvPicPr>
          <p:cNvPr id="6" name="Picture 5"/>
          <p:cNvPicPr>
            <a:picLocks noChangeAspect="1"/>
          </p:cNvPicPr>
          <p:nvPr/>
        </p:nvPicPr>
        <p:blipFill>
          <a:blip r:embed="rId4"/>
          <a:stretch>
            <a:fillRect/>
          </a:stretch>
        </p:blipFill>
        <p:spPr>
          <a:xfrm>
            <a:off x="4896689" y="52291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355574182"/>
              </p:ext>
            </p:extLst>
          </p:nvPr>
        </p:nvGraphicFramePr>
        <p:xfrm>
          <a:off x="590550" y="3194169"/>
          <a:ext cx="4115067" cy="1524000"/>
        </p:xfrm>
        <a:graphic>
          <a:graphicData uri="http://schemas.openxmlformats.org/drawingml/2006/table">
            <a:tbl>
              <a:tblPr/>
              <a:tblGrid>
                <a:gridCol w="4115067"/>
              </a:tblGrid>
              <a:tr h="1214845">
                <a:tc>
                  <a:txBody>
                    <a:bodyPr/>
                    <a:lstStyle/>
                    <a:p>
                      <a:r>
                        <a:rPr lang="en-US" sz="2000" i="1" kern="1200" smtClean="0">
                          <a:solidFill>
                            <a:schemeClr val="tx1"/>
                          </a:solidFill>
                          <a:effectLst/>
                          <a:latin typeface="Tahoma" pitchFamily="34" charset="0"/>
                          <a:ea typeface="Tahoma" pitchFamily="34" charset="0"/>
                          <a:cs typeface="Tahoma" pitchFamily="34" charset="0"/>
                        </a:rPr>
                        <a:t>1. Lập kế hoạch cá </a:t>
                      </a:r>
                      <a:r>
                        <a:rPr lang="en-US" sz="1800" i="1" kern="1200" smtClean="0">
                          <a:solidFill>
                            <a:schemeClr val="tx1"/>
                          </a:solidFill>
                          <a:effectLst/>
                          <a:latin typeface="Tahoma" pitchFamily="34" charset="0"/>
                          <a:ea typeface="Tahoma" pitchFamily="34" charset="0"/>
                          <a:cs typeface="Tahoma" pitchFamily="34" charset="0"/>
                        </a:rPr>
                        <a:t>nhân</a:t>
                      </a:r>
                      <a:r>
                        <a:rPr lang="en-US" sz="2000" i="1" kern="1200" smtClean="0">
                          <a:solidFill>
                            <a:schemeClr val="tx1"/>
                          </a:solidFill>
                          <a:effectLst/>
                          <a:latin typeface="Tahoma" pitchFamily="34" charset="0"/>
                          <a:ea typeface="Tahoma" pitchFamily="34" charset="0"/>
                          <a:cs typeface="Tahoma" pitchFamily="34" charset="0"/>
                        </a:rPr>
                        <a:t> về cách ứng phó với tình huống nguy hiểm từ thiên nhiên. Chia sẻ với các bạn trong lớp, trong nhóm về kế hoạch của mình.</a:t>
                      </a:r>
                      <a:endParaRPr lang="vi-VN" sz="20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70199057"/>
              </p:ext>
            </p:extLst>
          </p:nvPr>
        </p:nvGraphicFramePr>
        <p:xfrm>
          <a:off x="5778410" y="2154379"/>
          <a:ext cx="4678031" cy="3017520"/>
        </p:xfrm>
        <a:graphic>
          <a:graphicData uri="http://schemas.openxmlformats.org/drawingml/2006/table">
            <a:tbl>
              <a:tblPr/>
              <a:tblGrid>
                <a:gridCol w="4678031"/>
              </a:tblGrid>
              <a:tr h="830580">
                <a:tc>
                  <a:txBody>
                    <a:bodyPr/>
                    <a:lstStyle/>
                    <a:p>
                      <a:endParaRPr lang="en-US" sz="1800" kern="1200" dirty="0" smtClean="0">
                        <a:solidFill>
                          <a:schemeClr val="tx1"/>
                        </a:solidFill>
                        <a:effectLst/>
                        <a:latin typeface="Tahoma" pitchFamily="34" charset="0"/>
                        <a:ea typeface="Tahoma" pitchFamily="34" charset="0"/>
                        <a:cs typeface="Tahoma" pitchFamily="34" charset="0"/>
                      </a:endParaRPr>
                    </a:p>
                    <a:p>
                      <a:r>
                        <a:rPr lang="en-US" sz="1800" i="1" kern="1200" smtClean="0">
                          <a:solidFill>
                            <a:schemeClr val="tx1"/>
                          </a:solidFill>
                          <a:effectLst/>
                          <a:latin typeface="Tahoma" pitchFamily="34" charset="0"/>
                          <a:ea typeface="Tahoma" pitchFamily="34" charset="0"/>
                          <a:cs typeface="Tahoma" pitchFamily="34" charset="0"/>
                        </a:rPr>
                        <a:t>3. Em cùng bạn lập đự án tuyên truyền về phòng ngừa tai nạn đo các tình huống nguy hiểm từ thiên nhiên, dành cho thiếu niên ở địa phương em đang sóng theo hướng dẫn:</a:t>
                      </a:r>
                    </a:p>
                    <a:p>
                      <a:r>
                        <a:rPr lang="vi-VN" sz="1800" b="0" i="0" kern="1200" smtClean="0">
                          <a:solidFill>
                            <a:schemeClr val="tx1"/>
                          </a:solidFill>
                          <a:effectLst/>
                          <a:latin typeface="Tahoma" pitchFamily="34" charset="0"/>
                          <a:ea typeface="Tahoma" pitchFamily="34" charset="0"/>
                          <a:cs typeface="Tahoma" pitchFamily="34" charset="0"/>
                        </a:rPr>
                        <a:t>- Tên dự án. </a:t>
                      </a:r>
                    </a:p>
                    <a:p>
                      <a:r>
                        <a:rPr lang="vi-VN" sz="1800" b="0" i="0" kern="1200" smtClean="0">
                          <a:solidFill>
                            <a:schemeClr val="tx1"/>
                          </a:solidFill>
                          <a:effectLst/>
                          <a:latin typeface="Tahoma" pitchFamily="34" charset="0"/>
                          <a:ea typeface="Tahoma" pitchFamily="34" charset="0"/>
                          <a:cs typeface="Tahoma" pitchFamily="34" charset="0"/>
                        </a:rPr>
                        <a:t>- Đối tượng dự án hướng tới. </a:t>
                      </a:r>
                    </a:p>
                    <a:p>
                      <a:r>
                        <a:rPr lang="vi-VN" sz="1800" b="0" i="0" kern="1200" smtClean="0">
                          <a:solidFill>
                            <a:schemeClr val="tx1"/>
                          </a:solidFill>
                          <a:effectLst/>
                          <a:latin typeface="Tahoma" pitchFamily="34" charset="0"/>
                          <a:ea typeface="Tahoma" pitchFamily="34" charset="0"/>
                          <a:cs typeface="Tahoma" pitchFamily="34" charset="0"/>
                        </a:rPr>
                        <a:t>- Các tai nạn do nguy hiểm từ thiên nhiên cần phải phòng ngừa ở địa phương. </a:t>
                      </a:r>
                    </a:p>
                    <a:p>
                      <a:r>
                        <a:rPr lang="vi-VN" sz="1800" b="0" i="0" kern="1200" smtClean="0">
                          <a:solidFill>
                            <a:schemeClr val="tx1"/>
                          </a:solidFill>
                          <a:effectLst/>
                          <a:latin typeface="Tahoma" pitchFamily="34" charset="0"/>
                          <a:ea typeface="Tahoma" pitchFamily="34" charset="0"/>
                          <a:cs typeface="Tahoma" pitchFamily="34" charset="0"/>
                        </a:rPr>
                        <a:t>- Cách phòng ngừa, ứng phó với nguy hiểm. </a:t>
                      </a:r>
                    </a:p>
                    <a:p>
                      <a:endParaRPr lang="vi-VN" sz="1800" kern="120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tr>
            </a:tbl>
          </a:graphicData>
        </a:graphic>
      </p:graphicFrame>
      <p:pic>
        <p:nvPicPr>
          <p:cNvPr id="10" name="Shape 1"/>
          <p:cNvPicPr/>
          <p:nvPr/>
        </p:nvPicPr>
        <p:blipFill>
          <a:blip r:embed="rId5"/>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17:14:22</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30</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pic>
        <p:nvPicPr>
          <p:cNvPr id="11" name="Picture 6" descr="Giải GDCD 6 Bài 8 Cánh Diều: Ứng phó với các tình huống nguy hiểm từ thiên nhiên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199" y="1460310"/>
            <a:ext cx="7014131" cy="2886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1154" y="4580270"/>
            <a:ext cx="10025839" cy="1925344"/>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Em hãy giúp Nam </a:t>
            </a:r>
            <a:r>
              <a:rPr lang="en-US" sz="2400" smtClean="0">
                <a:latin typeface="Tahoma" pitchFamily="34" charset="0"/>
                <a:ea typeface="Tahoma" pitchFamily="34" charset="0"/>
                <a:cs typeface="Tahoma" pitchFamily="34" charset="0"/>
              </a:rPr>
              <a:t>chọn </a:t>
            </a:r>
            <a:r>
              <a:rPr lang="en-US" sz="2400">
                <a:latin typeface="Tahoma" pitchFamily="34" charset="0"/>
                <a:ea typeface="Tahoma" pitchFamily="34" charset="0"/>
                <a:cs typeface="Tahoma" pitchFamily="34" charset="0"/>
              </a:rPr>
              <a:t>một vị trí trú </a:t>
            </a:r>
            <a:r>
              <a:rPr lang="en-US" sz="2400" smtClean="0">
                <a:latin typeface="Tahoma" pitchFamily="34" charset="0"/>
                <a:ea typeface="Tahoma" pitchFamily="34" charset="0"/>
                <a:cs typeface="Tahoma" pitchFamily="34" charset="0"/>
              </a:rPr>
              <a:t>ẩn </a:t>
            </a:r>
            <a:r>
              <a:rPr lang="en-US" sz="2400">
                <a:latin typeface="Tahoma" pitchFamily="34" charset="0"/>
                <a:ea typeface="Tahoma" pitchFamily="34" charset="0"/>
                <a:cs typeface="Tahoma" pitchFamily="34" charset="0"/>
              </a:rPr>
              <a:t>an toàn và giải thích vì sao </a:t>
            </a:r>
            <a:r>
              <a:rPr lang="en-US" sz="2400" smtClean="0">
                <a:latin typeface="Tahoma" pitchFamily="34" charset="0"/>
                <a:ea typeface="Tahoma" pitchFamily="34" charset="0"/>
                <a:cs typeface="Tahoma" pitchFamily="34" charset="0"/>
              </a:rPr>
              <a:t>không </a:t>
            </a:r>
            <a:r>
              <a:rPr lang="en-US" sz="2400">
                <a:latin typeface="Tahoma" pitchFamily="34" charset="0"/>
                <a:ea typeface="Tahoma" pitchFamily="34" charset="0"/>
                <a:cs typeface="Tahoma" pitchFamily="34" charset="0"/>
              </a:rPr>
              <a:t>nên trú ẩn ở những vị trí còn lại.</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A</a:t>
            </a:r>
            <a:r>
              <a:rPr lang="en-US" sz="2400">
                <a:latin typeface="Tahoma" pitchFamily="34" charset="0"/>
                <a:ea typeface="Tahoma" pitchFamily="34" charset="0"/>
                <a:cs typeface="Tahoma" pitchFamily="34" charset="0"/>
              </a:rPr>
              <a:t>. Dưới </a:t>
            </a:r>
            <a:r>
              <a:rPr lang="en-US" sz="2400" smtClean="0">
                <a:latin typeface="Tahoma" pitchFamily="34" charset="0"/>
                <a:ea typeface="Tahoma" pitchFamily="34" charset="0"/>
                <a:cs typeface="Tahoma" pitchFamily="34" charset="0"/>
              </a:rPr>
              <a:t>gốc </a:t>
            </a:r>
            <a:r>
              <a:rPr lang="en-US" sz="2400">
                <a:latin typeface="Tahoma" pitchFamily="34" charset="0"/>
                <a:ea typeface="Tahoma" pitchFamily="34" charset="0"/>
                <a:cs typeface="Tahoma" pitchFamily="34" charset="0"/>
              </a:rPr>
              <a:t>cây to.</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B</a:t>
            </a:r>
            <a:r>
              <a:rPr lang="en-US" sz="2400">
                <a:latin typeface="Tahoma" pitchFamily="34" charset="0"/>
                <a:ea typeface="Tahoma" pitchFamily="34" charset="0"/>
                <a:cs typeface="Tahoma" pitchFamily="34" charset="0"/>
              </a:rPr>
              <a:t>. Trong </a:t>
            </a:r>
            <a:r>
              <a:rPr lang="en-US" sz="2400" smtClean="0">
                <a:latin typeface="Tahoma" pitchFamily="34" charset="0"/>
                <a:ea typeface="Tahoma" pitchFamily="34" charset="0"/>
                <a:cs typeface="Tahoma" pitchFamily="34" charset="0"/>
              </a:rPr>
              <a:t>lều</a:t>
            </a:r>
            <a:r>
              <a:rPr lang="en-US" sz="240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a:p>
            <a:r>
              <a:rPr lang="en-US" sz="2400">
                <a:latin typeface="Tahoma" pitchFamily="34" charset="0"/>
                <a:ea typeface="Tahoma" pitchFamily="34" charset="0"/>
                <a:cs typeface="Tahoma" pitchFamily="34" charset="0"/>
              </a:rPr>
              <a:t> </a:t>
            </a:r>
            <a:r>
              <a:rPr lang="en-US" sz="2400" smtClean="0">
                <a:latin typeface="Tahoma" pitchFamily="34" charset="0"/>
                <a:ea typeface="Tahoma" pitchFamily="34" charset="0"/>
                <a:cs typeface="Tahoma" pitchFamily="34" charset="0"/>
              </a:rPr>
              <a:t>C</a:t>
            </a:r>
            <a:r>
              <a:rPr lang="en-US" sz="2400">
                <a:latin typeface="Tahoma" pitchFamily="34" charset="0"/>
                <a:ea typeface="Tahoma" pitchFamily="34" charset="0"/>
                <a:cs typeface="Tahoma" pitchFamily="34" charset="0"/>
              </a:rPr>
              <a:t>. Dưới mái hiên của căn nhà</a:t>
            </a:r>
            <a:r>
              <a:rPr lang="en-US" sz="2400" smtClean="0">
                <a:latin typeface="Tahoma" pitchFamily="34" charset="0"/>
                <a:ea typeface="Tahoma" pitchFamily="34" charset="0"/>
                <a:cs typeface="Tahoma" pitchFamily="34" charset="0"/>
              </a:rPr>
              <a:t>.</a:t>
            </a:r>
            <a:endParaRPr lang="vi-VN" sz="240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4161965" y="651897"/>
            <a:ext cx="4124219" cy="646331"/>
          </a:xfrm>
          <a:prstGeom prst="rect">
            <a:avLst/>
          </a:prstGeom>
          <a:noFill/>
          <a:ln>
            <a:noFill/>
          </a:ln>
          <a:effectLst/>
          <a:extLst/>
        </p:spPr>
        <p:txBody>
          <a:bodyPr wrap="square"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Tiểu phẩm: </a:t>
            </a:r>
          </a:p>
          <a:p>
            <a:pPr algn="ctr">
              <a:defRPr/>
            </a:pPr>
            <a:r>
              <a:rPr lang="en-US" altLang="zh-CN" b="1" kern="0" smtClean="0">
                <a:solidFill>
                  <a:srgbClr val="FF0000"/>
                </a:solidFill>
                <a:latin typeface="Tahoma" pitchFamily="34" charset="0"/>
                <a:ea typeface="Tahoma" pitchFamily="34" charset="0"/>
                <a:cs typeface="Tahoma" pitchFamily="34" charset="0"/>
              </a:rPr>
              <a:t>“Mình phải làm gì đây?”</a:t>
            </a:r>
            <a:endParaRPr lang="en-US" altLang="zh-CN" b="1" kern="0" dirty="0">
              <a:solidFill>
                <a:srgbClr val="FF0000"/>
              </a:solidFill>
              <a:latin typeface="Tahoma" pitchFamily="34" charset="0"/>
              <a:ea typeface="Tahoma" pitchFamily="34" charset="0"/>
              <a:cs typeface="Tahoma" pitchFamily="34" charset="0"/>
            </a:endParaRPr>
          </a:p>
        </p:txBody>
      </p:sp>
      <p:sp>
        <p:nvSpPr>
          <p:cNvPr id="8" name="Oval 7"/>
          <p:cNvSpPr/>
          <p:nvPr/>
        </p:nvSpPr>
        <p:spPr>
          <a:xfrm>
            <a:off x="1281159" y="6059119"/>
            <a:ext cx="477079" cy="3938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17:14:22</a:t>
            </a:fld>
            <a:endParaRPr lang="en-US">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3323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a:t>
            </a:r>
            <a:r>
              <a:rPr lang="en-US" sz="2800" b="1" smtClean="0">
                <a:solidFill>
                  <a:srgbClr val="0000FF"/>
                </a:solidFill>
                <a:latin typeface="Tahoma" pitchFamily="34" charset="0"/>
                <a:ea typeface="Tahoma" pitchFamily="34" charset="0"/>
                <a:cs typeface="Tahoma" pitchFamily="34" charset="0"/>
              </a:rPr>
              <a:t>. Nh</a:t>
            </a:r>
            <a:r>
              <a:rPr lang="vi-VN" sz="2800"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3074" name="Picture 2" descr="Giải GDCD 6 Bài 8 Cánh Diều: Ứng phó với các tình huống nguy hiểm từ thiên nhiên ản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88" y="1664823"/>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5" name="Rectangle 4"/>
          <p:cNvSpPr/>
          <p:nvPr/>
        </p:nvSpPr>
        <p:spPr>
          <a:xfrm rot="10800000" flipV="1">
            <a:off x="711952" y="6215911"/>
            <a:ext cx="11215994" cy="461665"/>
          </a:xfrm>
          <a:prstGeom prst="rect">
            <a:avLst/>
          </a:prstGeom>
          <a:solidFill>
            <a:srgbClr val="92D050"/>
          </a:solidFill>
        </p:spPr>
        <p:txBody>
          <a:bodyPr wrap="square">
            <a:spAutoFit/>
          </a:bodyPr>
          <a:lstStyle/>
          <a:p>
            <a:r>
              <a:rPr lang="en-US" sz="2400" smtClean="0">
                <a:latin typeface="Tahoma" pitchFamily="34" charset="0"/>
                <a:ea typeface="Tahoma" pitchFamily="34" charset="0"/>
                <a:cs typeface="Tahoma" pitchFamily="34" charset="0"/>
              </a:rPr>
              <a:t>a) Em quan sát được những hiện tượng nguy hiểm nào từ các hình ảnh trên?</a:t>
            </a:r>
            <a:endParaRPr lang="vi-VN" sz="2400">
              <a:latin typeface="Tahoma" pitchFamily="34" charset="0"/>
              <a:ea typeface="Tahoma" pitchFamily="34" charset="0"/>
              <a:cs typeface="Tahoma" pitchFamily="34" charset="0"/>
            </a:endParaRPr>
          </a:p>
        </p:txBody>
      </p:sp>
      <p:sp>
        <p:nvSpPr>
          <p:cNvPr id="6" name="TextBox 5"/>
          <p:cNvSpPr txBox="1"/>
          <p:nvPr/>
        </p:nvSpPr>
        <p:spPr>
          <a:xfrm>
            <a:off x="2347415" y="3289107"/>
            <a:ext cx="2169994" cy="369332"/>
          </a:xfrm>
          <a:prstGeom prst="rect">
            <a:avLst/>
          </a:prstGeom>
          <a:solidFill>
            <a:srgbClr val="FFFF00"/>
          </a:solidFill>
        </p:spPr>
        <p:txBody>
          <a:bodyPr wrap="square" rtlCol="0">
            <a:spAutoFit/>
          </a:bodyPr>
          <a:lstStyle/>
          <a:p>
            <a:pPr algn="ctr"/>
            <a:r>
              <a:rPr lang="en-US" smtClean="0"/>
              <a:t>Dông, sấm sét</a:t>
            </a:r>
            <a:endParaRPr lang="vi-VN"/>
          </a:p>
        </p:txBody>
      </p:sp>
      <p:sp>
        <p:nvSpPr>
          <p:cNvPr id="16" name="TextBox 15"/>
          <p:cNvSpPr txBox="1"/>
          <p:nvPr/>
        </p:nvSpPr>
        <p:spPr>
          <a:xfrm>
            <a:off x="7235588" y="3289107"/>
            <a:ext cx="2169994" cy="369332"/>
          </a:xfrm>
          <a:prstGeom prst="rect">
            <a:avLst/>
          </a:prstGeom>
          <a:solidFill>
            <a:srgbClr val="FFFF00"/>
          </a:solidFill>
        </p:spPr>
        <p:txBody>
          <a:bodyPr wrap="square" rtlCol="0">
            <a:spAutoFit/>
          </a:bodyPr>
          <a:lstStyle/>
          <a:p>
            <a:pPr algn="ctr"/>
            <a:r>
              <a:rPr lang="en-US" smtClean="0"/>
              <a:t>Sạt lở đất</a:t>
            </a:r>
            <a:endParaRPr lang="vi-VN"/>
          </a:p>
        </p:txBody>
      </p:sp>
      <p:sp>
        <p:nvSpPr>
          <p:cNvPr id="17" name="TextBox 16"/>
          <p:cNvSpPr txBox="1"/>
          <p:nvPr/>
        </p:nvSpPr>
        <p:spPr>
          <a:xfrm>
            <a:off x="2347415" y="5676617"/>
            <a:ext cx="2169994" cy="369332"/>
          </a:xfrm>
          <a:prstGeom prst="rect">
            <a:avLst/>
          </a:prstGeom>
          <a:solidFill>
            <a:srgbClr val="FFFF00"/>
          </a:solidFill>
        </p:spPr>
        <p:txBody>
          <a:bodyPr wrap="square" rtlCol="0">
            <a:spAutoFit/>
          </a:bodyPr>
          <a:lstStyle/>
          <a:p>
            <a:pPr algn="ctr"/>
            <a:r>
              <a:rPr lang="en-US" smtClean="0"/>
              <a:t>Lũ lụt</a:t>
            </a:r>
            <a:endParaRPr lang="vi-VN"/>
          </a:p>
        </p:txBody>
      </p:sp>
      <p:sp>
        <p:nvSpPr>
          <p:cNvPr id="18" name="TextBox 17"/>
          <p:cNvSpPr txBox="1"/>
          <p:nvPr/>
        </p:nvSpPr>
        <p:spPr>
          <a:xfrm>
            <a:off x="7235588" y="5624960"/>
            <a:ext cx="2169994" cy="369332"/>
          </a:xfrm>
          <a:prstGeom prst="rect">
            <a:avLst/>
          </a:prstGeom>
          <a:solidFill>
            <a:srgbClr val="FFFF00"/>
          </a:solidFill>
        </p:spPr>
        <p:txBody>
          <a:bodyPr wrap="square" rtlCol="0">
            <a:spAutoFit/>
          </a:bodyPr>
          <a:lstStyle/>
          <a:p>
            <a:pPr algn="ctr"/>
            <a:r>
              <a:rPr lang="en-US" smtClean="0"/>
              <a:t>Hạn hán</a:t>
            </a:r>
            <a:endParaRPr lang="vi-VN"/>
          </a:p>
        </p:txBody>
      </p:sp>
      <p:sp>
        <p:nvSpPr>
          <p:cNvPr id="7" name="Rectangle 6"/>
          <p:cNvSpPr/>
          <p:nvPr/>
        </p:nvSpPr>
        <p:spPr>
          <a:xfrm>
            <a:off x="723323" y="6214864"/>
            <a:ext cx="11204623" cy="461665"/>
          </a:xfrm>
          <a:prstGeom prst="rect">
            <a:avLst/>
          </a:prstGeom>
          <a:solidFill>
            <a:schemeClr val="accent4">
              <a:lumMod val="40000"/>
              <a:lumOff val="60000"/>
            </a:schemeClr>
          </a:solidFill>
        </p:spPr>
        <p:txBody>
          <a:bodyPr wrap="square">
            <a:spAutoFit/>
          </a:bodyPr>
          <a:lstStyle/>
          <a:p>
            <a:r>
              <a:rPr lang="en-US" sz="2400">
                <a:latin typeface="Tahoma" pitchFamily="34" charset="0"/>
                <a:ea typeface="Tahoma" pitchFamily="34" charset="0"/>
                <a:cs typeface="Tahoma" pitchFamily="34" charset="0"/>
              </a:rPr>
              <a:t>b) Những hiện tượng nguy hiểm đó gây ảnh hưởng đến con người như thế nào?</a:t>
            </a:r>
            <a:endParaRPr lang="vi-VN" sz="2400">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17:14:22</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6" grpId="0" animBg="1"/>
      <p:bldP spid="17" grpId="0" animBg="1"/>
      <p:bldP spid="18"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3" name="Cloud Callout 2"/>
          <p:cNvSpPr/>
          <p:nvPr/>
        </p:nvSpPr>
        <p:spPr>
          <a:xfrm>
            <a:off x="2265528" y="2088106"/>
            <a:ext cx="8557147" cy="33027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C00000"/>
                </a:solidFill>
                <a:latin typeface="Tahoma" pitchFamily="34" charset="0"/>
                <a:ea typeface="Tahoma" pitchFamily="34" charset="0"/>
                <a:cs typeface="Tahoma" pitchFamily="34" charset="0"/>
              </a:rPr>
              <a:t>Theo em, thế </a:t>
            </a:r>
            <a:r>
              <a:rPr lang="en-US" sz="3200">
                <a:solidFill>
                  <a:srgbClr val="C00000"/>
                </a:solidFill>
                <a:latin typeface="Tahoma" pitchFamily="34" charset="0"/>
                <a:ea typeface="Tahoma" pitchFamily="34" charset="0"/>
                <a:cs typeface="Tahoma" pitchFamily="34" charset="0"/>
              </a:rPr>
              <a:t>nào là </a:t>
            </a:r>
            <a:r>
              <a:rPr lang="en-US" sz="3200" smtClean="0">
                <a:solidFill>
                  <a:srgbClr val="C00000"/>
                </a:solidFill>
                <a:latin typeface="Tahoma" pitchFamily="34" charset="0"/>
                <a:ea typeface="Tahoma" pitchFamily="34" charset="0"/>
                <a:cs typeface="Tahoma" pitchFamily="34" charset="0"/>
              </a:rPr>
              <a:t>tình </a:t>
            </a:r>
            <a:r>
              <a:rPr lang="en-US" sz="3200">
                <a:solidFill>
                  <a:srgbClr val="C00000"/>
                </a:solidFill>
                <a:latin typeface="Tahoma" pitchFamily="34" charset="0"/>
                <a:ea typeface="Tahoma" pitchFamily="34" charset="0"/>
                <a:cs typeface="Tahoma" pitchFamily="34" charset="0"/>
              </a:rPr>
              <a:t>huống nguy hiểm từ thiên nhiên </a:t>
            </a:r>
            <a:r>
              <a:rPr lang="en-US" sz="3200" smtClean="0">
                <a:solidFill>
                  <a:srgbClr val="C00000"/>
                </a:solidFill>
                <a:latin typeface="Tahoma" pitchFamily="34" charset="0"/>
                <a:ea typeface="Tahoma" pitchFamily="34" charset="0"/>
                <a:cs typeface="Tahoma" pitchFamily="34" charset="0"/>
              </a:rPr>
              <a:t>? Lấy ví dụ.</a:t>
            </a:r>
            <a:endParaRPr lang="vi-VN" sz="3200">
              <a:solidFill>
                <a:srgbClr val="C00000"/>
              </a:solidFill>
              <a:latin typeface="Tahoma" pitchFamily="34" charset="0"/>
              <a:ea typeface="Tahoma" pitchFamily="34" charset="0"/>
              <a:cs typeface="Tahoma" pitchFamily="34" charset="0"/>
            </a:endParaRPr>
          </a:p>
          <a:p>
            <a:pPr algn="ctr"/>
            <a:endParaRPr lang="vi-VN"/>
          </a:p>
        </p:txBody>
      </p:sp>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17:14:22</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009934" y="1460309"/>
            <a:ext cx="9812741" cy="3589361"/>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rgbClr val="C00000"/>
                </a:solidFill>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sz="2400">
              <a:solidFill>
                <a:srgbClr val="C00000"/>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17:14:22</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8743</TotalTime>
  <Words>2392</Words>
  <Application>Microsoft Office PowerPoint</Application>
  <PresentationFormat>Custom</PresentationFormat>
  <Paragraphs>247</Paragraphs>
  <Slides>31</Slides>
  <Notes>5</Notes>
  <HiddenSlides>0</HiddenSlides>
  <MMClips>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Quoc Danh Nguyen</cp:lastModifiedBy>
  <cp:revision>1</cp:revision>
  <dcterms:created xsi:type="dcterms:W3CDTF">2021-06-28T15:32:15Z</dcterms:created>
  <dcterms:modified xsi:type="dcterms:W3CDTF">2024-05-13T10:17:21Z</dcterms:modified>
</cp:coreProperties>
</file>