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4" r:id="rId2"/>
    <p:sldMasterId id="2147483737" r:id="rId3"/>
  </p:sldMasterIdLst>
  <p:notesMasterIdLst>
    <p:notesMasterId r:id="rId30"/>
  </p:notesMasterIdLst>
  <p:sldIdLst>
    <p:sldId id="313" r:id="rId4"/>
    <p:sldId id="277" r:id="rId5"/>
    <p:sldId id="274" r:id="rId6"/>
    <p:sldId id="276" r:id="rId7"/>
    <p:sldId id="314" r:id="rId8"/>
    <p:sldId id="271" r:id="rId9"/>
    <p:sldId id="278" r:id="rId10"/>
    <p:sldId id="279" r:id="rId11"/>
    <p:sldId id="281" r:id="rId12"/>
    <p:sldId id="280" r:id="rId13"/>
    <p:sldId id="288" r:id="rId14"/>
    <p:sldId id="282" r:id="rId15"/>
    <p:sldId id="264" r:id="rId16"/>
    <p:sldId id="270" r:id="rId17"/>
    <p:sldId id="290" r:id="rId18"/>
    <p:sldId id="286" r:id="rId19"/>
    <p:sldId id="298" r:id="rId20"/>
    <p:sldId id="304" r:id="rId21"/>
    <p:sldId id="307" r:id="rId22"/>
    <p:sldId id="306" r:id="rId23"/>
    <p:sldId id="301" r:id="rId24"/>
    <p:sldId id="308" r:id="rId25"/>
    <p:sldId id="310" r:id="rId26"/>
    <p:sldId id="309" r:id="rId27"/>
    <p:sldId id="312" r:id="rId28"/>
    <p:sldId id="311" r:id="rId29"/>
  </p:sldIdLst>
  <p:sldSz cx="11704638" cy="7864475"/>
  <p:notesSz cx="6858000" cy="9144000"/>
  <p:defaultTextStyle>
    <a:defPPr>
      <a:defRPr lang="en-US"/>
    </a:defPPr>
    <a:lvl1pPr marL="0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907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8146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7218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6291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5363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4437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3509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7258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C402D-AAC6-4F91-8BDE-1B44092602A3}">
          <p14:sldIdLst>
            <p14:sldId id="313"/>
            <p14:sldId id="277"/>
            <p14:sldId id="274"/>
            <p14:sldId id="276"/>
            <p14:sldId id="314"/>
            <p14:sldId id="271"/>
            <p14:sldId id="278"/>
            <p14:sldId id="279"/>
            <p14:sldId id="281"/>
            <p14:sldId id="280"/>
            <p14:sldId id="288"/>
            <p14:sldId id="282"/>
            <p14:sldId id="264"/>
            <p14:sldId id="270"/>
            <p14:sldId id="290"/>
          </p14:sldIdLst>
        </p14:section>
        <p14:section name="Untitled Section" id="{7725F518-5983-4DE9-B0D9-07D335C8A12B}">
          <p14:sldIdLst>
            <p14:sldId id="286"/>
            <p14:sldId id="298"/>
            <p14:sldId id="304"/>
            <p14:sldId id="307"/>
            <p14:sldId id="306"/>
            <p14:sldId id="301"/>
            <p14:sldId id="308"/>
            <p14:sldId id="310"/>
            <p14:sldId id="309"/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78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3C5D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78" y="-72"/>
      </p:cViewPr>
      <p:guideLst>
        <p:guide orient="horz" pos="2478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D1808-E4D4-44FE-B9F6-39EBB148961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1143000"/>
            <a:ext cx="4594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8BAEA-7920-4EBB-87E2-1132F0358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6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6AF4-8A0E-4A45-B571-32A20BC8A0B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4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7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7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9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9" y="2443086"/>
            <a:ext cx="9948942" cy="1685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4456536"/>
            <a:ext cx="8193247" cy="20098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4" y="314945"/>
            <a:ext cx="2633543" cy="67102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314945"/>
            <a:ext cx="7705553" cy="67102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9886" y="-958526"/>
            <a:ext cx="12782330" cy="18079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83" y="6904969"/>
            <a:ext cx="2304386" cy="11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060" y="418711"/>
            <a:ext cx="10095250" cy="645307"/>
          </a:xfrm>
        </p:spPr>
        <p:txBody>
          <a:bodyPr>
            <a:normAutofit/>
          </a:bodyPr>
          <a:lstStyle>
            <a:lvl1pPr>
              <a:defRPr sz="2304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004" cy="17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4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7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10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3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486DFE-8C4C-470D-B384-1EF55835A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30D349F-E20B-439B-9CCB-FD502C93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3FD3AE-9501-49E2-B7A3-FF3A39D0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AB2FF6-F1AB-4920-9503-88206FCB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0123C1-D928-4C99-9A17-D28F10BF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7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82FE17-E8EC-4135-B364-5BF3D9B2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756DE8D-ED46-42F7-B663-44F8309B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20C2C1-3F75-4B1A-A514-2CF57277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F2A891-337C-4B41-8D9A-81770991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4588D6-255D-42EF-A48F-272409E7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52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CF5E4C-BE1F-4088-A3F7-2F5A0D57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C036523-8F63-4750-8B29-3532604E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5F357B8-C473-4F7A-9611-51B8B551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706992A-4BC4-4546-8E51-5FF3C300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6BDCE3-35CB-42D4-A012-DED234D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8A196B-02B1-4361-8298-1F2DACC2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116FD9D-A741-4440-9A25-E3C4CCF00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AABCFF4-1A15-4036-8AE4-48C848B5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915CEA5-11AF-4F03-B2C3-A61E6E82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CF323DD-8A23-4AA5-853F-D2494DC1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D2F8814-DF3F-413D-BC4E-706117E8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9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92C423-25E0-4D10-919A-078D6F17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CD3716B-5E00-4E94-A83D-B18DA911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7E2B733-10B3-4B18-B5CF-20F1B8840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3379A11-293C-4BAA-A351-401216958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9349449-DD20-4BCB-8F58-420F3B165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CD29793-5CF4-4155-9A3C-6F4D088D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1D63F03-5C23-4760-AB79-378EEB3B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B89C1F4-CEDF-45D7-B779-06FED2F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5053655"/>
            <a:ext cx="9948942" cy="156197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3333301"/>
            <a:ext cx="9948942" cy="172035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90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8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72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6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53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44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3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725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6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15C4D1E-B385-4699-AA0B-C883F102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11F2207-F065-4580-A3B0-03BCCFAB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18FE3EE-BE4C-42D2-8FE2-45E271A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C297D39-25EE-4721-83FC-03498F5F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30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A6BA583-3922-47EB-80ED-0358B62C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24EBB8E-B0E5-46C5-B3EF-6841F304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B50225C-085A-4D94-815D-4E47C487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3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05F893E-A5D1-48CF-93BC-D414A2C3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2B0D0F4-185F-493A-B22D-7DEA3DEF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73A2CA6-7F00-470A-AD05-C57B7911A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0242774-5D54-49C9-8112-37830F2C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87B09DA-7216-47C2-B4EF-3A079C99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778183-6FAC-490F-B049-ABFB66E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BABE60-F34F-48EA-96F1-092EC205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DD97255-2EDE-4DF8-B955-16070E8A8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523F77-7488-4739-A1EA-6B2F21919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6D1EF97-6733-4206-9004-991E37DD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5DB9972-3905-4210-9A82-5EFC331F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EE9468D-5C4F-4FF6-9847-E6D539B4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63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1F0587-58CA-4525-8FAF-7169FEEB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126B30C-0464-4FD9-A8E7-5159AB6B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5F0C8F-A1F7-49D6-8852-009E5687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7502714-8A39-4640-A9A4-08B0269D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E4D21A-6560-49C4-B3DF-34E77D83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0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A3BED08-3619-4F99-A6FE-C89513CD0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573D421-50BF-4F01-B7A3-D493F5838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7F1EC9-35B6-4A0D-9FC7-D2AFE583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83DB789-88CA-4AEA-B402-6F1D831F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254ABB-8232-47AB-9FDE-5EB81D90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901546" y="506823"/>
            <a:ext cx="4194162" cy="3536106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37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6621" y="4359350"/>
            <a:ext cx="4331603" cy="495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32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96621" y="5028827"/>
            <a:ext cx="4331603" cy="26197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28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16264" y="5524885"/>
            <a:ext cx="4308635" cy="17624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38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7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760405"/>
            <a:ext cx="5171581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494058"/>
            <a:ext cx="5171581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760405"/>
            <a:ext cx="5173613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494058"/>
            <a:ext cx="5173613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313123"/>
            <a:ext cx="3850745" cy="133259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9" y="313124"/>
            <a:ext cx="6543218" cy="671211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645716"/>
            <a:ext cx="3850745" cy="5379520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2" y="5505133"/>
            <a:ext cx="7022783" cy="6499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2" y="702706"/>
            <a:ext cx="7022783" cy="4718685"/>
          </a:xfrm>
        </p:spPr>
        <p:txBody>
          <a:bodyPr/>
          <a:lstStyle>
            <a:lvl1pPr marL="0" indent="0">
              <a:buNone/>
              <a:defRPr sz="3900"/>
            </a:lvl1pPr>
            <a:lvl2pPr marL="559072" indent="0">
              <a:buNone/>
              <a:defRPr sz="3400"/>
            </a:lvl2pPr>
            <a:lvl3pPr marL="1118146" indent="0">
              <a:buNone/>
              <a:defRPr sz="2900"/>
            </a:lvl3pPr>
            <a:lvl4pPr marL="1677218" indent="0">
              <a:buNone/>
              <a:defRPr sz="2400"/>
            </a:lvl4pPr>
            <a:lvl5pPr marL="2236291" indent="0">
              <a:buNone/>
              <a:defRPr sz="2400"/>
            </a:lvl5pPr>
            <a:lvl6pPr marL="2795363" indent="0">
              <a:buNone/>
              <a:defRPr sz="2400"/>
            </a:lvl6pPr>
            <a:lvl7pPr marL="3354437" indent="0">
              <a:buNone/>
              <a:defRPr sz="2400"/>
            </a:lvl7pPr>
            <a:lvl8pPr marL="3913509" indent="0">
              <a:buNone/>
              <a:defRPr sz="2400"/>
            </a:lvl8pPr>
            <a:lvl9pPr marL="44725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2" y="6155045"/>
            <a:ext cx="7022783" cy="922983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4944"/>
            <a:ext cx="10534175" cy="1310746"/>
          </a:xfrm>
          <a:prstGeom prst="rect">
            <a:avLst/>
          </a:prstGeom>
        </p:spPr>
        <p:txBody>
          <a:bodyPr vert="horz" lIns="111815" tIns="55907" rIns="111815" bIns="559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835046"/>
            <a:ext cx="10534175" cy="5190190"/>
          </a:xfrm>
          <a:prstGeom prst="rect">
            <a:avLst/>
          </a:prstGeom>
        </p:spPr>
        <p:txBody>
          <a:bodyPr vert="horz" lIns="111815" tIns="55907" rIns="111815" bIns="559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088B-D2D1-4430-899B-E3A96A23ACB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7289204"/>
            <a:ext cx="3706469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1118146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305" indent="-419305" algn="l" defTabSz="111814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8494" indent="-349420" algn="l" defTabSz="111814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7682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6755" indent="-279536" algn="l" defTabSz="11181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827" indent="-279536" algn="l" defTabSz="111814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4901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3973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3046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2118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907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146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218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291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5363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437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3509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7258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1"/>
            <a:ext cx="11704639" cy="7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1D324DB-04ED-4E55-8C15-FC6C2752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E951696-B102-4C5A-B776-2C84DE9F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96D264-E60F-44D2-A9C9-2D3703F39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7608C35-A8BC-4E0C-83C8-FFF70B462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342DD3C-34CD-4F43-AF43-340307058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3" descr="Nha truong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25389" cy="7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76017" y="5242985"/>
            <a:ext cx="8634203" cy="219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u="sng" kern="0" dirty="0" smtClean="0">
                <a:solidFill>
                  <a:srgbClr val="C00000"/>
                </a:solidFill>
                <a:latin typeface="Arial"/>
              </a:rPr>
              <a:t>MÔN</a:t>
            </a:r>
            <a:r>
              <a:rPr lang="en-US" kern="0" dirty="0" smtClean="0">
                <a:solidFill>
                  <a:srgbClr val="C00000"/>
                </a:solidFill>
                <a:latin typeface="Arial"/>
              </a:rPr>
              <a:t>: NGỮ VĂN </a:t>
            </a:r>
            <a:r>
              <a:rPr lang="en-US" kern="0" dirty="0" smtClean="0">
                <a:solidFill>
                  <a:srgbClr val="C00000"/>
                </a:solidFill>
                <a:latin typeface="Arial"/>
              </a:rPr>
              <a:t>8</a:t>
            </a:r>
            <a:endParaRPr lang="en-US" kern="0" dirty="0" smtClean="0">
              <a:solidFill>
                <a:srgbClr val="C00000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US" u="sng" kern="0" dirty="0" smtClean="0">
                <a:solidFill>
                  <a:srgbClr val="C00000"/>
                </a:solidFill>
                <a:latin typeface="Arial"/>
              </a:rPr>
              <a:t>NĂM HỌC</a:t>
            </a:r>
            <a:r>
              <a:rPr lang="en-US" kern="0" dirty="0" smtClean="0">
                <a:solidFill>
                  <a:srgbClr val="C00000"/>
                </a:solidFill>
                <a:latin typeface="Arial"/>
              </a:rPr>
              <a:t>: </a:t>
            </a:r>
            <a:r>
              <a:rPr lang="en-US" kern="0" dirty="0" smtClean="0">
                <a:solidFill>
                  <a:srgbClr val="C00000"/>
                </a:solidFill>
                <a:latin typeface="Arial"/>
              </a:rPr>
              <a:t>2023-2024</a:t>
            </a:r>
            <a:endParaRPr lang="en-US" kern="0" dirty="0" smtClean="0">
              <a:solidFill>
                <a:srgbClr val="DFDEF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56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4519" y="1185827"/>
            <a:ext cx="4222662" cy="58090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Hoàn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cảnh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sáng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tác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endParaRPr lang="en-US" altLang="zh-CN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cs typeface="Times New Roman" panose="02020603050405020304" pitchFamily="18" charset="0"/>
              </a:rPr>
              <a:t>Vào </a:t>
            </a:r>
            <a:r>
              <a:rPr lang="vi-VN" sz="2400" dirty="0">
                <a:cs typeface="Times New Roman" panose="02020603050405020304" pitchFamily="18" charset="0"/>
              </a:rPr>
              <a:t>khoa thi năm 1897 (năm Đinh Dậu), kì thi Hương ba năm diễn ra một lần vốn từ xưa đều được tổ chức ở Hà Nội, nay bị Pháp bãi bỏ và tổ chức chung cho thí sinh ở trường Nam Định thi cùng với thí sinh trường Hà Nội. Chứng kiến hiện thực đầy bát nháo, đau xót đó, Tú Xương đã sáng tác bài thơ này.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3919" y="77989"/>
            <a:ext cx="3955435" cy="1063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6995" tIns="58498" rIns="116995" bIns="58498">
            <a:spAutoFit/>
          </a:bodyPr>
          <a:lstStyle/>
          <a:p>
            <a:pPr algn="just">
              <a:lnSpc>
                <a:spcPct val="150000"/>
              </a:lnSpc>
              <a:spcAft>
                <a:spcPts val="1024"/>
              </a:spcAft>
              <a:tabLst>
                <a:tab pos="115366" algn="l"/>
                <a:tab pos="230720" algn="l"/>
              </a:tabLst>
            </a:pPr>
            <a:r>
              <a:rPr lang="en-US" sz="4096" b="1" dirty="0">
                <a:latin typeface="Times New Roman"/>
                <a:ea typeface="Calibri"/>
                <a:cs typeface="Times New Roman"/>
              </a:rPr>
              <a:t>b.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:</a:t>
            </a:r>
            <a:endParaRPr lang="en-US" sz="4096" dirty="0">
              <a:ea typeface="Calibri"/>
              <a:cs typeface="Times New Roman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157119" y="1141579"/>
            <a:ext cx="3925978" cy="45245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Chủ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đề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altLang="en-US" sz="2800" dirty="0" err="1" smtClean="0">
                <a:latin typeface="+mj-lt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nhốn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nháo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buổi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phẫn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157119" y="5831201"/>
            <a:ext cx="3925978" cy="1208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thơ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Thất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cú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luật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922837"/>
            <a:ext cx="3353670" cy="3353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1588" y="-2225"/>
            <a:ext cx="10534175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68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thất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bát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cú</a:t>
            </a:r>
            <a:endParaRPr lang="en-US" sz="3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5788" y="1029841"/>
            <a:ext cx="5389929" cy="4989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9" name="Rounded Rectangle 8"/>
          <p:cNvSpPr/>
          <p:nvPr/>
        </p:nvSpPr>
        <p:spPr>
          <a:xfrm>
            <a:off x="1038687" y="3459116"/>
            <a:ext cx="5347030" cy="640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10" name="Rounded Rectangle 9"/>
          <p:cNvSpPr/>
          <p:nvPr/>
        </p:nvSpPr>
        <p:spPr>
          <a:xfrm>
            <a:off x="1021083" y="2143675"/>
            <a:ext cx="5364635" cy="5890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1" name="Rounded Rectangle 10"/>
          <p:cNvSpPr/>
          <p:nvPr/>
        </p:nvSpPr>
        <p:spPr>
          <a:xfrm>
            <a:off x="1052510" y="4784762"/>
            <a:ext cx="5333207" cy="5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Nhịp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2" name="Rounded Rectangle 11"/>
          <p:cNvSpPr/>
          <p:nvPr/>
        </p:nvSpPr>
        <p:spPr>
          <a:xfrm>
            <a:off x="6614320" y="1039234"/>
            <a:ext cx="3886200" cy="4989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8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3" name="Rounded Rectangle 12"/>
          <p:cNvSpPr/>
          <p:nvPr/>
        </p:nvSpPr>
        <p:spPr>
          <a:xfrm>
            <a:off x="6666390" y="2127313"/>
            <a:ext cx="3886200" cy="6054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7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endParaRPr lang="en-US" sz="2112" dirty="0"/>
          </a:p>
        </p:txBody>
      </p:sp>
      <p:sp>
        <p:nvSpPr>
          <p:cNvPr id="14" name="Rounded Rectangle 13"/>
          <p:cNvSpPr/>
          <p:nvPr/>
        </p:nvSpPr>
        <p:spPr>
          <a:xfrm>
            <a:off x="6647312" y="3459116"/>
            <a:ext cx="3853208" cy="640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 a</a:t>
            </a:r>
            <a:endParaRPr lang="en-US" sz="2112" dirty="0"/>
          </a:p>
        </p:txBody>
      </p:sp>
      <p:sp>
        <p:nvSpPr>
          <p:cNvPr id="15" name="Rounded Rectangle 14"/>
          <p:cNvSpPr/>
          <p:nvPr/>
        </p:nvSpPr>
        <p:spPr>
          <a:xfrm>
            <a:off x="6647312" y="4784761"/>
            <a:ext cx="3853208" cy="5952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2/2/3; 4/3</a:t>
            </a:r>
            <a:endParaRPr lang="en-US" sz="2112" dirty="0"/>
          </a:p>
        </p:txBody>
      </p:sp>
    </p:spTree>
    <p:extLst>
      <p:ext uri="{BB962C8B-B14F-4D97-AF65-F5344CB8AC3E}">
        <p14:creationId xmlns:p14="http://schemas.microsoft.com/office/powerpoint/2010/main" val="2943591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99218" y="46037"/>
            <a:ext cx="11605420" cy="78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709317" y="4074319"/>
            <a:ext cx="1017911" cy="617283"/>
            <a:chOff x="4709317" y="4074319"/>
            <a:chExt cx="1017911" cy="617283"/>
          </a:xfrm>
        </p:grpSpPr>
        <p:sp>
          <p:nvSpPr>
            <p:cNvPr id="5" name="Left Brace 4"/>
            <p:cNvSpPr/>
            <p:nvPr/>
          </p:nvSpPr>
          <p:spPr>
            <a:xfrm flipH="1">
              <a:off x="4709317" y="4074319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6519" y="4147886"/>
              <a:ext cx="56070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90319" y="4999037"/>
            <a:ext cx="846043" cy="470151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flipH="1">
            <a:off x="4709318" y="4986128"/>
            <a:ext cx="419101" cy="61728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30367" y="5882485"/>
            <a:ext cx="1193171" cy="617283"/>
            <a:chOff x="4730367" y="5882485"/>
            <a:chExt cx="1193171" cy="617283"/>
          </a:xfrm>
        </p:grpSpPr>
        <p:sp>
          <p:nvSpPr>
            <p:cNvPr id="11" name="TextBox 10"/>
            <p:cNvSpPr txBox="1"/>
            <p:nvPr/>
          </p:nvSpPr>
          <p:spPr>
            <a:xfrm>
              <a:off x="5090319" y="5956052"/>
              <a:ext cx="83321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 flipH="1">
              <a:off x="4730367" y="5882485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9319" y="6820154"/>
            <a:ext cx="1102868" cy="617283"/>
            <a:chOff x="4709319" y="6820154"/>
            <a:chExt cx="1102868" cy="617283"/>
          </a:xfrm>
        </p:grpSpPr>
        <p:sp>
          <p:nvSpPr>
            <p:cNvPr id="12" name="TextBox 11"/>
            <p:cNvSpPr txBox="1"/>
            <p:nvPr/>
          </p:nvSpPr>
          <p:spPr>
            <a:xfrm>
              <a:off x="5166519" y="6904037"/>
              <a:ext cx="645668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4709319" y="6820154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0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0379" y="122237"/>
            <a:ext cx="4420740" cy="1116482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3719" y="1187047"/>
            <a:ext cx="7227598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055" y="1379107"/>
            <a:ext cx="74024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1440279" y="1330108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255" y="2628261"/>
            <a:ext cx="1169850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613" y="3776925"/>
            <a:ext cx="1150614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937" y="5016759"/>
            <a:ext cx="86848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7143" y="2331679"/>
            <a:ext cx="5964432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440279" y="2590156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7143" y="3575388"/>
            <a:ext cx="543864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500700" y="3741253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416426" y="5016759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3330" y="4856345"/>
            <a:ext cx="624495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07900" y="2445230"/>
            <a:ext cx="2853175" cy="21189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89808" y="1167736"/>
            <a:ext cx="2889357" cy="866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71718" y="4952509"/>
            <a:ext cx="2860896" cy="9411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771575" y="1570037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771575" y="5211068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flipH="1">
            <a:off x="8030871" y="2665456"/>
            <a:ext cx="419101" cy="189876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7" grpId="0" animBg="1"/>
      <p:bldP spid="18" grpId="0"/>
      <p:bldP spid="19" grpId="0" animBg="1"/>
      <p:bldP spid="20" grpId="0" animBg="1"/>
      <p:bldP spid="21" grpId="0"/>
      <p:bldP spid="23" grpId="0" animBg="1"/>
      <p:bldP spid="27" grpId="0" animBg="1"/>
      <p:bldP spid="28" grpId="0" animBg="1"/>
      <p:bldP spid="3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919" y="427037"/>
            <a:ext cx="10315302" cy="131653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7900" dirty="0">
                <a:gradFill>
                  <a:gsLst>
                    <a:gs pos="3000">
                      <a:srgbClr val="C00000"/>
                    </a:gs>
                    <a:gs pos="98000">
                      <a:srgbClr val="002060"/>
                    </a:gs>
                    <a:gs pos="86000">
                      <a:schemeClr val="accent4"/>
                    </a:gs>
                    <a:gs pos="69000">
                      <a:srgbClr val="03C5DF"/>
                    </a:gs>
                    <a:gs pos="53000">
                      <a:srgbClr val="00B050"/>
                    </a:gs>
                    <a:gs pos="37000">
                      <a:srgbClr val="FFFF00"/>
                    </a:gs>
                    <a:gs pos="21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II. TÌM HIỂU CHI TIẾT</a:t>
            </a:r>
          </a:p>
        </p:txBody>
      </p:sp>
      <p:pic>
        <p:nvPicPr>
          <p:cNvPr id="3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1951037"/>
            <a:ext cx="11704638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090" y="0"/>
            <a:ext cx="6121818" cy="71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091" y="719342"/>
            <a:ext cx="6191302" cy="9625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1681935"/>
            <a:ext cx="9525000" cy="57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12"/>
          <p:cNvSpPr/>
          <p:nvPr/>
        </p:nvSpPr>
        <p:spPr>
          <a:xfrm>
            <a:off x="1160136" y="6215208"/>
            <a:ext cx="9492784" cy="1219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0" tIns="45700" rIns="91400" bIns="45700" spcCol="0" rtlCol="0" anchor="ctr"/>
          <a:lstStyle/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1897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12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7013" y="1295373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32" y="2177230"/>
            <a:ext cx="5502895" cy="96259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434" y="4148224"/>
            <a:ext cx="10951374" cy="105492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082" y="5028574"/>
            <a:ext cx="11095693" cy="2009034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4434" y="6580686"/>
            <a:ext cx="6833881" cy="1358757"/>
          </a:xfrm>
          <a:prstGeom prst="rightArrow">
            <a:avLst>
              <a:gd name="adj1" fmla="val 80588"/>
              <a:gd name="adj2" fmla="val 523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19" y="1247646"/>
            <a:ext cx="4709319" cy="27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47119" y="2636837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08411" y="3076759"/>
            <a:ext cx="553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319" y="263683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4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61519" y="0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Content Placeholder 6" descr="Leu_chong_di_th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91" y="3322637"/>
            <a:ext cx="3999329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ket-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20" y="3322637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giam-kh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3322637"/>
            <a:ext cx="3352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80013" y="884237"/>
            <a:ext cx="8839200" cy="2255255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xmlns="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12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47531"/>
              </p:ext>
            </p:extLst>
          </p:nvPr>
        </p:nvGraphicFramePr>
        <p:xfrm>
          <a:off x="1051719" y="655637"/>
          <a:ext cx="9067800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145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69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42519" y="4230716"/>
            <a:ext cx="517650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97457"/>
              </p:ext>
            </p:extLst>
          </p:nvPr>
        </p:nvGraphicFramePr>
        <p:xfrm>
          <a:off x="1051718" y="5151437"/>
          <a:ext cx="9067801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4056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0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69061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xmlns="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2164" y="1678753"/>
          <a:ext cx="11420034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206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1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nhếch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nhác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thét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oai, nạt nộ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rước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Lố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bịch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,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nhăng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6561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988A65-626F-4597-8697-0B0D4FFDD4B2}"/>
              </a:ext>
            </a:extLst>
          </p:cNvPr>
          <p:cNvSpPr txBox="1"/>
          <p:nvPr/>
        </p:nvSpPr>
        <p:spPr>
          <a:xfrm>
            <a:off x="826181" y="1417637"/>
            <a:ext cx="7504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GỢI NHỚ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CẢNH THI CỬ NGÀY XƯA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389437"/>
            <a:ext cx="3353670" cy="33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8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xmlns="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73369"/>
              </p:ext>
            </p:extLst>
          </p:nvPr>
        </p:nvGraphicFramePr>
        <p:xfrm>
          <a:off x="652085" y="811211"/>
          <a:ext cx="10893393" cy="4980123"/>
        </p:xfrm>
        <a:graphic>
          <a:graphicData uri="http://schemas.openxmlformats.org/drawingml/2006/table">
            <a:tbl>
              <a:tblPr firstRow="1" firstCol="1" bandRow="1"/>
              <a:tblGrid>
                <a:gridCol w="4873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6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Qua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thoái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mỉa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nhục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trời-đất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sứ-mụ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đến-ra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791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93078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FE8B8E5-E04D-4390-B037-3BEDA255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9" y="1112837"/>
            <a:ext cx="6781800" cy="6553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DF9589-A3EC-49CA-8E58-0F9A8220B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" y="1043045"/>
            <a:ext cx="1627668" cy="1381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724" y="2424133"/>
            <a:ext cx="57219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20932" y="-62674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1659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05260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8341" y="4364494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Trào</a:t>
            </a:r>
            <a:r>
              <a:rPr lang="en-US" dirty="0" smtClean="0"/>
              <a:t> </a:t>
            </a:r>
            <a:r>
              <a:rPr lang="en-US" dirty="0" err="1" smtClean="0"/>
              <a:t>phúng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9319" y="5952277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Trữ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871119" y="3551238"/>
            <a:ext cx="533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252119" y="5952277"/>
            <a:ext cx="280521" cy="449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6827837"/>
            <a:ext cx="11666483" cy="10366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</a:rPr>
              <a:t>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phúng</a:t>
            </a:r>
            <a:r>
              <a:rPr lang="en-US" sz="2800" dirty="0">
                <a:solidFill>
                  <a:schemeClr val="tx1"/>
                </a:solidFill>
              </a:rPr>
              <a:t> (ở 6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(ở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cuối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99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5528551"/>
            <a:ext cx="11666483" cy="24422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giúp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tâm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ý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Việt</a:t>
            </a:r>
            <a:r>
              <a:rPr lang="en-US" sz="2400" dirty="0">
                <a:solidFill>
                  <a:schemeClr val="tx1"/>
                </a:solidFill>
              </a:rPr>
              <a:t> Nam, </a:t>
            </a:r>
            <a:r>
              <a:rPr lang="en-US" sz="2400" dirty="0" err="1">
                <a:solidFill>
                  <a:schemeClr val="tx1"/>
                </a:solidFill>
              </a:rPr>
              <a:t>nhất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tài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nhiệm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5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Nêu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nhắn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gửi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08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" y="313684"/>
            <a:ext cx="11414919" cy="71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Đ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122237"/>
            <a:ext cx="577265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Đ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0" y="122237"/>
            <a:ext cx="5429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Đ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3989387"/>
            <a:ext cx="1124929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ĐỌC HIỂU VĂN BẢN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( Tiết 87,88)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VỊNH KHOA THI HƯƠNG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( Trần Tế Xương)</a:t>
            </a:r>
            <a:endParaRPr lang="en-US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2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2242" y="3049446"/>
            <a:ext cx="9743672" cy="1316536"/>
          </a:xfrm>
          <a:prstGeom prst="rect">
            <a:avLst/>
          </a:prstGeom>
        </p:spPr>
        <p:txBody>
          <a:bodyPr wrap="none" lIns="99843" tIns="49922" rIns="99843" bIns="49922">
            <a:spAutoFit/>
          </a:bodyPr>
          <a:lstStyle/>
          <a:p>
            <a:r>
              <a:rPr lang="en-US" sz="79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79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1724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3783025" y="2651902"/>
            <a:ext cx="1484991" cy="4517117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四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737488" y="888787"/>
            <a:ext cx="1484991" cy="4517117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三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715148" y="-721008"/>
            <a:ext cx="1484991" cy="4517117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二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496895" y="808037"/>
            <a:ext cx="6207743" cy="1707900"/>
            <a:chOff x="2110311" y="1130909"/>
            <a:chExt cx="9336142" cy="1946170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130909"/>
              <a:ext cx="9336139" cy="1185077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9558" y="1149244"/>
              <a:ext cx="8886895" cy="1927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Trần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Tế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Xương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(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1870- 1907)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Tú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>
                <a:lnSpc>
                  <a:spcPct val="130000"/>
                </a:lnSpc>
                <a:defRPr/>
              </a:pPr>
              <a:endParaRPr lang="zh-CN" altLang="en-US" sz="3072" kern="0" dirty="0"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44093" y="-2462640"/>
            <a:ext cx="1484994" cy="4517117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一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496895" y="2484437"/>
            <a:ext cx="6207743" cy="1077219"/>
            <a:chOff x="2110311" y="1219592"/>
            <a:chExt cx="9336143" cy="122749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67469"/>
              <a:ext cx="933614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38809" y="1219592"/>
              <a:ext cx="8707643" cy="1227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Xuyên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huyện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Lộc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96894" y="3856037"/>
            <a:ext cx="6430156" cy="1815881"/>
            <a:chOff x="2110311" y="1254041"/>
            <a:chExt cx="9670639" cy="1567394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9189449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87291" y="1254041"/>
              <a:ext cx="9093659" cy="1567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Có hơn 100 bài thơ, chủ yếu là chữ Nôm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</a:t>
              </a:r>
              <a:r>
                <a:rPr lang="it-IT" sz="2800" dirty="0">
                  <a:ln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Phong cách nổi bật: trữ tình và trào phúng.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405216" y="5617219"/>
            <a:ext cx="6396961" cy="1896418"/>
            <a:chOff x="1972432" y="1062626"/>
            <a:chExt cx="9620715" cy="2026950"/>
          </a:xfrm>
        </p:grpSpPr>
        <p:sp>
          <p:nvSpPr>
            <p:cNvPr id="72" name="圆角矩形 1"/>
            <p:cNvSpPr/>
            <p:nvPr/>
          </p:nvSpPr>
          <p:spPr>
            <a:xfrm>
              <a:off x="1972432" y="1189557"/>
              <a:ext cx="9327327" cy="169568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1017" y="1062626"/>
              <a:ext cx="8912130" cy="202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Là người cá tính, mạnh mẽ, không chịu gò bó trong khuôn phép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Ông học giỏi nhưng chỉ đỗ tú tài</a:t>
              </a:r>
              <a:endParaRPr lang="it-IT" sz="2800" dirty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lvl="0">
                <a:lnSpc>
                  <a:spcPct val="130000"/>
                </a:lnSpc>
                <a:defRPr/>
              </a:pPr>
              <a:r>
                <a:rPr lang="en-US" altLang="zh-CN" sz="2800" kern="0" dirty="0" smtClean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.</a:t>
              </a:r>
              <a:endParaRPr lang="zh-CN" altLang="en-US" sz="2800" kern="0" dirty="0">
                <a:solidFill>
                  <a:srgbClr val="002060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279" y="845965"/>
            <a:ext cx="3329719" cy="5778657"/>
            <a:chOff x="58279" y="845965"/>
            <a:chExt cx="3329719" cy="5778657"/>
          </a:xfrm>
        </p:grpSpPr>
        <p:sp>
          <p:nvSpPr>
            <p:cNvPr id="76" name="TextBox 75"/>
            <p:cNvSpPr txBox="1"/>
            <p:nvPr/>
          </p:nvSpPr>
          <p:spPr>
            <a:xfrm>
              <a:off x="58279" y="845965"/>
              <a:ext cx="2281387" cy="669700"/>
            </a:xfrm>
            <a:prstGeom prst="rect">
              <a:avLst/>
            </a:prstGeom>
            <a:noFill/>
          </p:spPr>
          <p:txBody>
            <a:bodyPr wrap="none" lIns="116995" tIns="58498" rIns="116995" bIns="58498" rtlCol="0">
              <a:spAutoFit/>
            </a:bodyPr>
            <a:lstStyle/>
            <a:p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584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584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0961" y="2308620"/>
              <a:ext cx="3297037" cy="4316002"/>
              <a:chOff x="90961" y="2308620"/>
              <a:chExt cx="3297037" cy="4316002"/>
            </a:xfrm>
          </p:grpSpPr>
          <p:pic>
            <p:nvPicPr>
              <p:cNvPr id="74" name="Picture 2" descr="HÃ¬nh áº£nh cÃ³ liÃªn qua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0961" y="2308620"/>
                <a:ext cx="3297037" cy="3803485"/>
              </a:xfrm>
              <a:prstGeom prst="rect">
                <a:avLst/>
              </a:prstGeom>
              <a:noFill/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77083" y="6142376"/>
                <a:ext cx="2128208" cy="482246"/>
              </a:xfrm>
              <a:prstGeom prst="rect">
                <a:avLst/>
              </a:prstGeom>
              <a:noFill/>
            </p:spPr>
            <p:txBody>
              <a:bodyPr wrap="none" lIns="111822" tIns="55911" rIns="111822" bIns="55911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Trần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Xương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05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à thơ Trần Tế Xương - Tiểu sử và sự nghiệp sáng tác vă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937"/>
            <a:ext cx="5087144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àn cảnh sáng tác của bài thơ thương vợ của Trần Tế X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7937"/>
            <a:ext cx="4800600" cy="6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" y="-3804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1089</Words>
  <Application>Microsoft Office PowerPoint</Application>
  <PresentationFormat>Custom</PresentationFormat>
  <Paragraphs>138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43. Phong cách ngôn ngữ báo chí tt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ĐỌC HIỂU VĂN BẢN ( Tiết 87,88)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Quoc Danh Nguyen</cp:lastModifiedBy>
  <cp:revision>1</cp:revision>
  <dcterms:created xsi:type="dcterms:W3CDTF">2019-08-28T14:13:28Z</dcterms:created>
  <dcterms:modified xsi:type="dcterms:W3CDTF">2024-05-13T10:13:12Z</dcterms:modified>
</cp:coreProperties>
</file>