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9" r:id="rId2"/>
    <p:sldId id="303" r:id="rId3"/>
    <p:sldId id="352" r:id="rId4"/>
    <p:sldId id="278" r:id="rId5"/>
    <p:sldId id="353" r:id="rId6"/>
    <p:sldId id="281" r:id="rId7"/>
    <p:sldId id="354" r:id="rId8"/>
    <p:sldId id="306" r:id="rId9"/>
    <p:sldId id="337" r:id="rId10"/>
    <p:sldId id="355" r:id="rId11"/>
    <p:sldId id="338" r:id="rId12"/>
    <p:sldId id="339" r:id="rId13"/>
    <p:sldId id="340" r:id="rId14"/>
    <p:sldId id="327" r:id="rId15"/>
    <p:sldId id="299" r:id="rId16"/>
    <p:sldId id="3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FFFFCC"/>
    <a:srgbClr val="D0D0CE"/>
    <a:srgbClr val="FFFFFF"/>
    <a:srgbClr val="C9C9C7"/>
    <a:srgbClr val="CEC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2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8B96B-EA25-1B42-9DF2-2E8C40C314DB}" type="slidenum">
              <a:rPr lang="en-US" smtClean="0"/>
              <a:t>1</a:t>
            </a:fld>
            <a:endParaRPr lang="en-US"/>
          </a:p>
        </p:txBody>
      </p:sp>
    </p:spTree>
    <p:extLst>
      <p:ext uri="{BB962C8B-B14F-4D97-AF65-F5344CB8AC3E}">
        <p14:creationId xmlns:p14="http://schemas.microsoft.com/office/powerpoint/2010/main" val="427142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a:t>
            </a:r>
            <a:r>
              <a:rPr lang="en-US" dirty="0" err="1"/>
              <a:t>vào</a:t>
            </a:r>
            <a:r>
              <a:rPr lang="en-US" baseline="0" dirty="0"/>
              <a:t> </a:t>
            </a:r>
            <a:r>
              <a:rPr lang="en-US" baseline="0" dirty="0" err="1"/>
              <a:t>từng</a:t>
            </a:r>
            <a:r>
              <a:rPr lang="en-US" baseline="0" dirty="0"/>
              <a:t> </a:t>
            </a:r>
            <a:r>
              <a:rPr lang="en-US" baseline="0" dirty="0" err="1"/>
              <a:t>cụm</a:t>
            </a:r>
            <a:r>
              <a:rPr lang="en-US" baseline="0" dirty="0"/>
              <a:t> </a:t>
            </a:r>
            <a:r>
              <a:rPr lang="en-US" baseline="0" dirty="0" err="1"/>
              <a:t>nghe</a:t>
            </a:r>
            <a:r>
              <a:rPr lang="en-US" baseline="0" dirty="0"/>
              <a:t> </a:t>
            </a:r>
            <a:r>
              <a:rPr lang="en-US" baseline="0" dirty="0" err="1"/>
              <a:t>âm</a:t>
            </a:r>
            <a:r>
              <a:rPr lang="en-US" baseline="0" dirty="0"/>
              <a:t> </a:t>
            </a:r>
            <a:r>
              <a:rPr lang="en-US" baseline="0" dirty="0" err="1"/>
              <a:t>thanh</a:t>
            </a:r>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4</a:t>
            </a:fld>
            <a:endParaRPr lang="en-US"/>
          </a:p>
        </p:txBody>
      </p:sp>
    </p:spTree>
    <p:extLst>
      <p:ext uri="{BB962C8B-B14F-4D97-AF65-F5344CB8AC3E}">
        <p14:creationId xmlns:p14="http://schemas.microsoft.com/office/powerpoint/2010/main" val="380333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00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7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6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8"/>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8610600" y="44183"/>
            <a:ext cx="3057403"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Lesson 1.1: Vocab &amp; Reading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4099500"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6: Life on other</a:t>
            </a:r>
            <a:r>
              <a:rPr lang="en-US" sz="1800" b="1" baseline="0" dirty="0">
                <a:solidFill>
                  <a:schemeClr val="tx1"/>
                </a:solidFill>
              </a:rPr>
              <a:t> planets</a:t>
            </a:r>
            <a:endParaRPr lang="en-US" sz="1800" b="1" dirty="0">
              <a:solidFill>
                <a:schemeClr val="tx1"/>
              </a:solidFill>
            </a:endParaRP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9"/>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4"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audio" Target="../media/media13.mp3"/><Relationship Id="rId3" Type="http://schemas.microsoft.com/office/2007/relationships/media" Target="../media/media2.mp3"/><Relationship Id="rId21" Type="http://schemas.microsoft.com/office/2007/relationships/media" Target="../media/media11.mp3"/><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microsoft.com/office/2007/relationships/media" Target="../media/media13.mp3"/><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29" Type="http://schemas.openxmlformats.org/officeDocument/2006/relationships/slideLayout" Target="../slideLayouts/slideLayout15.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audio" Target="../media/media12.mp3"/><Relationship Id="rId5" Type="http://schemas.microsoft.com/office/2007/relationships/media" Target="../media/media3.mp3"/><Relationship Id="rId15" Type="http://schemas.microsoft.com/office/2007/relationships/media" Target="../media/media8.mp3"/><Relationship Id="rId23" Type="http://schemas.microsoft.com/office/2007/relationships/media" Target="../media/media12.mp3"/><Relationship Id="rId28" Type="http://schemas.openxmlformats.org/officeDocument/2006/relationships/audio" Target="../media/media14.mp3"/><Relationship Id="rId10" Type="http://schemas.openxmlformats.org/officeDocument/2006/relationships/audio" Target="../media/media5.mp3"/><Relationship Id="rId19" Type="http://schemas.microsoft.com/office/2007/relationships/media" Target="../media/media10.mp3"/><Relationship Id="rId31" Type="http://schemas.openxmlformats.org/officeDocument/2006/relationships/image" Target="../media/image9.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 Id="rId27" Type="http://schemas.microsoft.com/office/2007/relationships/media" Target="../media/media14.mp3"/><Relationship Id="rId30"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ha truong_">
            <a:extLst>
              <a:ext uri="{FF2B5EF4-FFF2-40B4-BE49-F238E27FC236}">
                <a16:creationId xmlns:a16="http://schemas.microsoft.com/office/drawing/2014/main" id="{DBA2D9B2-F30F-4622-96E7-CF7117F478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3297"/>
            <a:ext cx="12100956" cy="7332735"/>
          </a:xfrm>
          <a:prstGeom prst="rect">
            <a:avLst/>
          </a:prstGeom>
          <a:noFill/>
          <a:ln>
            <a:noFill/>
          </a:ln>
        </p:spPr>
      </p:pic>
      <p:sp>
        <p:nvSpPr>
          <p:cNvPr id="5123" name="Text Box 4">
            <a:extLst>
              <a:ext uri="{FF2B5EF4-FFF2-40B4-BE49-F238E27FC236}">
                <a16:creationId xmlns:a16="http://schemas.microsoft.com/office/drawing/2014/main" id="{8F966258-4A0B-4B65-A101-A8C246BF2CBB}"/>
              </a:ext>
            </a:extLst>
          </p:cNvPr>
          <p:cNvSpPr txBox="1">
            <a:spLocks noChangeArrowheads="1"/>
          </p:cNvSpPr>
          <p:nvPr/>
        </p:nvSpPr>
        <p:spPr bwMode="auto">
          <a:xfrm>
            <a:off x="7924800" y="22860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7" rIns="91392" bIns="45697">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p>
        </p:txBody>
      </p:sp>
      <p:sp>
        <p:nvSpPr>
          <p:cNvPr id="5128" name="TextBox 8">
            <a:extLst>
              <a:ext uri="{FF2B5EF4-FFF2-40B4-BE49-F238E27FC236}">
                <a16:creationId xmlns:a16="http://schemas.microsoft.com/office/drawing/2014/main" id="{CCF04308-DC86-4FC6-8BE0-F551C517ED38}"/>
              </a:ext>
            </a:extLst>
          </p:cNvPr>
          <p:cNvSpPr txBox="1">
            <a:spLocks noChangeArrowheads="1"/>
          </p:cNvSpPr>
          <p:nvPr/>
        </p:nvSpPr>
        <p:spPr bwMode="auto">
          <a:xfrm>
            <a:off x="2590800" y="4059157"/>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a:solidFill>
                  <a:srgbClr val="66FF33"/>
                </a:solidFill>
                <a:latin typeface=".VnTifani Heavy" panose="020B7200000000000000" pitchFamily="34" charset="0"/>
              </a:rPr>
              <a:t>WELCOME TO OUR CLASS</a:t>
            </a:r>
          </a:p>
        </p:txBody>
      </p:sp>
      <p:sp>
        <p:nvSpPr>
          <p:cNvPr id="25605" name="Rectangle 6">
            <a:extLst>
              <a:ext uri="{FF2B5EF4-FFF2-40B4-BE49-F238E27FC236}">
                <a16:creationId xmlns:a16="http://schemas.microsoft.com/office/drawing/2014/main" id="{4D12C37D-2E7B-4535-AFBF-18C708FE2895}"/>
              </a:ext>
            </a:extLst>
          </p:cNvPr>
          <p:cNvSpPr>
            <a:spLocks noChangeArrowheads="1"/>
          </p:cNvSpPr>
          <p:nvPr/>
        </p:nvSpPr>
        <p:spPr bwMode="auto">
          <a:xfrm>
            <a:off x="2057400" y="1967954"/>
            <a:ext cx="8077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4000" b="1" dirty="0">
                <a:solidFill>
                  <a:srgbClr val="FFFF00"/>
                </a:solidFill>
                <a:latin typeface="Century Schoolbook" panose="02040604050505020304" pitchFamily="18" charset="0"/>
              </a:rPr>
              <a:t>Good morning everybody   </a:t>
            </a:r>
          </a:p>
        </p:txBody>
      </p:sp>
      <p:sp>
        <p:nvSpPr>
          <p:cNvPr id="5126" name="WordArt 6" descr="Paper bag">
            <a:extLst>
              <a:ext uri="{FF2B5EF4-FFF2-40B4-BE49-F238E27FC236}">
                <a16:creationId xmlns:a16="http://schemas.microsoft.com/office/drawing/2014/main" id="{DB967D4E-45AA-41EB-90EC-2B1D9D2C77D6}"/>
              </a:ext>
            </a:extLst>
          </p:cNvPr>
          <p:cNvSpPr>
            <a:spLocks noChangeArrowheads="1" noChangeShapeType="1" noTextEdit="1"/>
          </p:cNvSpPr>
          <p:nvPr/>
        </p:nvSpPr>
        <p:spPr bwMode="auto">
          <a:xfrm>
            <a:off x="2933700" y="798591"/>
            <a:ext cx="5791200" cy="381000"/>
          </a:xfrm>
          <a:prstGeom prst="rect">
            <a:avLst/>
          </a:prstGeom>
        </p:spPr>
        <p:txBody>
          <a:bodyPr wrap="none" fromWordArt="1">
            <a:prstTxWarp prst="textPlain">
              <a:avLst>
                <a:gd name="adj" fmla="val 50000"/>
              </a:avLst>
            </a:prstTxWarp>
          </a:bodyPr>
          <a:lstStyle/>
          <a:p>
            <a:pPr algn="ctr"/>
            <a:r>
              <a:rPr lang="en-US" sz="3600" kern="10" dirty="0" err="1">
                <a:ln w="9525">
                  <a:solidFill>
                    <a:srgbClr val="FF0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Binh</a:t>
            </a:r>
            <a:r>
              <a:rPr lang="en-US" sz="3600" kern="10" dirty="0">
                <a:ln w="9525">
                  <a:solidFill>
                    <a:srgbClr val="FF0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Hoa</a:t>
            </a:r>
            <a:r>
              <a:rPr lang="en-US" sz="3600" kern="10" dirty="0">
                <a:ln w="9525">
                  <a:solidFill>
                    <a:srgbClr val="FF0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 Secondary School</a:t>
            </a:r>
          </a:p>
        </p:txBody>
      </p:sp>
      <p:pic>
        <p:nvPicPr>
          <p:cNvPr id="9" name="Picture 7" descr="bong hong">
            <a:extLst>
              <a:ext uri="{FF2B5EF4-FFF2-40B4-BE49-F238E27FC236}">
                <a16:creationId xmlns:a16="http://schemas.microsoft.com/office/drawing/2014/main" id="{D94CCCB2-ACFF-40C7-A4C3-BB8DEBA6AEC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90762" y="4182022"/>
            <a:ext cx="1285875"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bong hong">
            <a:extLst>
              <a:ext uri="{FF2B5EF4-FFF2-40B4-BE49-F238E27FC236}">
                <a16:creationId xmlns:a16="http://schemas.microsoft.com/office/drawing/2014/main" id="{18E28297-1137-4B98-9E35-9F9296DB003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09046" y="4182022"/>
            <a:ext cx="1762125"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B9F059E-CC21-460C-A1A5-17B65DFC75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4332" y="5948573"/>
            <a:ext cx="3114675" cy="945931"/>
          </a:xfrm>
          <a:prstGeom prst="rect">
            <a:avLst/>
          </a:prstGeom>
          <a:noFill/>
          <a:ln>
            <a:noFill/>
          </a:ln>
        </p:spPr>
      </p:pic>
      <p:sp>
        <p:nvSpPr>
          <p:cNvPr id="25604" name="Rectangle 3">
            <a:extLst>
              <a:ext uri="{FF2B5EF4-FFF2-40B4-BE49-F238E27FC236}">
                <a16:creationId xmlns:a16="http://schemas.microsoft.com/office/drawing/2014/main" id="{D7CA5FCE-6810-4211-9376-751B7BCC049E}"/>
              </a:ext>
            </a:extLst>
          </p:cNvPr>
          <p:cNvSpPr>
            <a:spLocks noChangeArrowheads="1"/>
          </p:cNvSpPr>
          <p:nvPr/>
        </p:nvSpPr>
        <p:spPr bwMode="auto">
          <a:xfrm>
            <a:off x="3195146" y="6308819"/>
            <a:ext cx="6558455" cy="264974"/>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dirty="0">
                <a:solidFill>
                  <a:srgbClr val="54FF00"/>
                </a:solidFill>
                <a:latin typeface="Times New Roman" panose="02020603050405020304" pitchFamily="18" charset="0"/>
                <a:cs typeface="Times New Roman" panose="02020603050405020304" pitchFamily="18" charset="0"/>
              </a:rPr>
              <a:t>Minh </a:t>
            </a:r>
            <a:r>
              <a:rPr lang="en-US" altLang="en-US" sz="1800" dirty="0" err="1">
                <a:solidFill>
                  <a:srgbClr val="54FF00"/>
                </a:solidFill>
                <a:latin typeface="Times New Roman" panose="02020603050405020304" pitchFamily="18" charset="0"/>
                <a:cs typeface="Times New Roman" panose="02020603050405020304" pitchFamily="18" charset="0"/>
              </a:rPr>
              <a:t>Thảo</a:t>
            </a:r>
            <a:endParaRPr lang="en-US" altLang="en-US" sz="1800" dirty="0">
              <a:solidFill>
                <a:srgbClr val="54FF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1800" dirty="0">
              <a:solidFill>
                <a:srgbClr val="54FF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amond(in)">
                                      <p:cBhvr>
                                        <p:cTn id="7" dur="2000"/>
                                        <p:tgtEl>
                                          <p:spTgt spid="25604"/>
                                        </p:tgtEl>
                                      </p:cBhvr>
                                    </p:animEffect>
                                  </p:childTnLst>
                                </p:cTn>
                              </p:par>
                              <p:par>
                                <p:cTn id="8" presetID="8" presetClass="entr" presetSubtype="16" repeatCount="indefinite" fill="hold" grpId="0" nodeType="withEffect">
                                  <p:stCondLst>
                                    <p:cond delay="0"/>
                                  </p:stCondLst>
                                  <p:endCondLst>
                                    <p:cond evt="onNext" delay="0">
                                      <p:tgtEl>
                                        <p:sldTgt/>
                                      </p:tgtEl>
                                    </p:cond>
                                  </p:endCondLst>
                                  <p:iterate type="wd">
                                    <p:tmPct val="0"/>
                                  </p:iterate>
                                  <p:childTnLst>
                                    <p:set>
                                      <p:cBhvr>
                                        <p:cTn id="9" dur="1" fill="hold">
                                          <p:stCondLst>
                                            <p:cond delay="0"/>
                                          </p:stCondLst>
                                        </p:cTn>
                                        <p:tgtEl>
                                          <p:spTgt spid="25605"/>
                                        </p:tgtEl>
                                        <p:attrNameLst>
                                          <p:attrName>style.visibility</p:attrName>
                                        </p:attrNameLst>
                                      </p:cBhvr>
                                      <p:to>
                                        <p:strVal val="visible"/>
                                      </p:to>
                                    </p:set>
                                    <p:animEffect transition="in" filter="diamond(in)">
                                      <p:cBhvr>
                                        <p:cTn id="10" dur="2000"/>
                                        <p:tgtEl>
                                          <p:spTgt spid="25605"/>
                                        </p:tgtEl>
                                      </p:cBhvr>
                                    </p:animEffect>
                                  </p:childTnLst>
                                </p:cTn>
                              </p:par>
                            </p:childTnLst>
                          </p:cTn>
                        </p:par>
                        <p:par>
                          <p:cTn id="11" fill="hold" nodeType="afterGroup">
                            <p:stCondLst>
                              <p:cond delay="2000"/>
                            </p:stCondLst>
                            <p:childTnLst>
                              <p:par>
                                <p:cTn id="12" presetID="23" presetClass="emph" presetSubtype="0" repeatCount="indefinite" fill="hold" grpId="1" nodeType="afterEffect">
                                  <p:stCondLst>
                                    <p:cond delay="0"/>
                                  </p:stCondLst>
                                  <p:endCondLst>
                                    <p:cond evt="onNext" delay="0">
                                      <p:tgtEl>
                                        <p:sldTgt/>
                                      </p:tgtEl>
                                    </p:cond>
                                  </p:endCondLst>
                                  <p:iterate type="wd">
                                    <p:tmPct val="10000"/>
                                  </p:iterate>
                                  <p:childTnLst>
                                    <p:animClr clrSpc="hsl" dir="cw">
                                      <p:cBhvr override="childStyle">
                                        <p:cTn id="13" dur="1000" fill="hold"/>
                                        <p:tgtEl>
                                          <p:spTgt spid="25605"/>
                                        </p:tgtEl>
                                        <p:attrNameLst>
                                          <p:attrName>style.color</p:attrName>
                                        </p:attrNameLst>
                                      </p:cBhvr>
                                      <p:by>
                                        <p:hsl h="10842353" s="0" l="0"/>
                                      </p:by>
                                    </p:animClr>
                                    <p:animClr clrSpc="hsl" dir="cw">
                                      <p:cBhvr>
                                        <p:cTn id="14" dur="1000" fill="hold"/>
                                        <p:tgtEl>
                                          <p:spTgt spid="25605"/>
                                        </p:tgtEl>
                                        <p:attrNameLst>
                                          <p:attrName>fillcolor</p:attrName>
                                        </p:attrNameLst>
                                      </p:cBhvr>
                                      <p:by>
                                        <p:hsl h="10842353" s="0" l="0"/>
                                      </p:by>
                                    </p:animClr>
                                    <p:animClr clrSpc="hsl" dir="cw">
                                      <p:cBhvr>
                                        <p:cTn id="15" dur="1000" fill="hold"/>
                                        <p:tgtEl>
                                          <p:spTgt spid="25605"/>
                                        </p:tgtEl>
                                        <p:attrNameLst>
                                          <p:attrName>stroke.color</p:attrName>
                                        </p:attrNameLst>
                                      </p:cBhvr>
                                      <p:by>
                                        <p:hsl h="10842353" s="0" l="0"/>
                                      </p:by>
                                    </p:animClr>
                                    <p:set>
                                      <p:cBhvr>
                                        <p:cTn id="16" dur="1000" fill="hold"/>
                                        <p:tgtEl>
                                          <p:spTgt spid="25605"/>
                                        </p:tgtEl>
                                        <p:attrNameLst>
                                          <p:attrName>fill.type</p:attrName>
                                        </p:attrNameLst>
                                      </p:cBhvr>
                                      <p:to>
                                        <p:strVal val="solid"/>
                                      </p:to>
                                    </p:set>
                                  </p:childTnLst>
                                </p:cTn>
                              </p:par>
                              <p:par>
                                <p:cTn id="17" presetID="8" presetClass="entr" presetSubtype="3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out)">
                                      <p:cBhvr>
                                        <p:cTn id="19" dur="2000"/>
                                        <p:tgtEl>
                                          <p:spTgt spid="9"/>
                                        </p:tgtEl>
                                      </p:cBhvr>
                                    </p:animEffect>
                                  </p:childTnLst>
                                </p:cTn>
                              </p:par>
                              <p:par>
                                <p:cTn id="20" presetID="8" presetClass="entr" presetSubtype="3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out)">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5" grpId="1"/>
      <p:bldP spid="256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57056-6904-F489-DE2F-A57AEB74C236}"/>
              </a:ext>
            </a:extLst>
          </p:cNvPr>
          <p:cNvPicPr>
            <a:picLocks noChangeAspect="1"/>
          </p:cNvPicPr>
          <p:nvPr/>
        </p:nvPicPr>
        <p:blipFill rotWithShape="1">
          <a:blip r:embed="rId2"/>
          <a:srcRect l="2186" t="1728" r="2403" b="2890"/>
          <a:stretch/>
        </p:blipFill>
        <p:spPr>
          <a:xfrm>
            <a:off x="1" y="574720"/>
            <a:ext cx="12192000" cy="6283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254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43590-473A-B2C1-4BAD-DFDEFF75ADBC}"/>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46C9A27-2553-49F2-A45D-236A5C885F5D}"/>
              </a:ext>
            </a:extLst>
          </p:cNvPr>
          <p:cNvSpPr/>
          <p:nvPr/>
        </p:nvSpPr>
        <p:spPr>
          <a:xfrm>
            <a:off x="140257" y="2059767"/>
            <a:ext cx="11911485" cy="4201150"/>
          </a:xfrm>
          <a:prstGeom prst="rect">
            <a:avLst/>
          </a:prstGeom>
          <a:solidFill>
            <a:schemeClr val="bg1"/>
          </a:solidFill>
          <a:ln w="3175">
            <a:solidFill>
              <a:schemeClr val="tx1"/>
            </a:solidFill>
          </a:ln>
          <a:effectLst>
            <a:outerShdw blurRad="63500" sx="102000" sy="102000" algn="ctr" rotWithShape="0">
              <a:prstClr val="black">
                <a:alpha val="40000"/>
              </a:prstClr>
            </a:outerShdw>
          </a:effectLst>
        </p:spPr>
        <p:txBody>
          <a:bodyPr wrap="square">
            <a:spAutoFit/>
          </a:bodyPr>
          <a:lstStyle/>
          <a:p>
            <a:r>
              <a:rPr lang="en-US" sz="2700" b="1" i="0" dirty="0">
                <a:solidFill>
                  <a:srgbClr val="002060"/>
                </a:solidFill>
                <a:latin typeface="Times New Roman" panose="02020603050405020304" pitchFamily="18" charset="0"/>
                <a:cs typeface="Times New Roman" panose="02020603050405020304" pitchFamily="18" charset="0"/>
              </a:rPr>
              <a:t>A New Home in the Future</a:t>
            </a:r>
          </a:p>
          <a:p>
            <a:r>
              <a:rPr lang="en-US" sz="2400" b="1" i="0" dirty="0">
                <a:solidFill>
                  <a:srgbClr val="002060"/>
                </a:solidFill>
                <a:latin typeface="Times New Roman" panose="02020603050405020304" pitchFamily="18" charset="0"/>
                <a:cs typeface="Times New Roman" panose="02020603050405020304" pitchFamily="18" charset="0"/>
              </a:rPr>
              <a:t>by James Stone</a:t>
            </a:r>
            <a:br>
              <a:rPr lang="en-US" sz="2700" b="0" i="0" dirty="0">
                <a:solidFill>
                  <a:srgbClr val="002060"/>
                </a:solidFill>
                <a:latin typeface="Times New Roman" panose="02020603050405020304" pitchFamily="18" charset="0"/>
                <a:cs typeface="Times New Roman" panose="02020603050405020304" pitchFamily="18" charset="0"/>
              </a:rPr>
            </a:br>
            <a:r>
              <a:rPr lang="en-US" sz="2700" b="0" i="0" dirty="0">
                <a:solidFill>
                  <a:srgbClr val="002060"/>
                </a:solidFill>
                <a:latin typeface="Times New Roman" panose="02020603050405020304" pitchFamily="18" charset="0"/>
                <a:cs typeface="Times New Roman" panose="02020603050405020304" pitchFamily="18" charset="0"/>
              </a:rPr>
              <a:t>Our planet, Earth, is becoming more and more crowded. The world's population will reach 11 billion by 2100. I think we will need to find a new home in the future. The options are really exciting!</a:t>
            </a:r>
          </a:p>
          <a:p>
            <a:pPr algn="just"/>
            <a:r>
              <a:rPr lang="en-US" sz="2700" b="0" i="0" dirty="0">
                <a:solidFill>
                  <a:srgbClr val="002060"/>
                </a:solidFill>
                <a:latin typeface="Times New Roman" panose="02020603050405020304" pitchFamily="18" charset="0"/>
                <a:cs typeface="Times New Roman" panose="02020603050405020304" pitchFamily="18" charset="0"/>
              </a:rPr>
              <a:t>One option is to live on another planet, like Mars or Venus. It's important that the planet has similar gravity to Earth. We need gravity to stay healthy and on the ground! Venus's gravity is similar to Earth’s, but Mars's is much lower. Temperature will also be a problem. Mars is very cold, and Venus is very hot. People will need to stay inside all the time. Mars and Venus also don't have enough oxygen for humans.</a:t>
            </a:r>
            <a:endParaRPr lang="en-US" sz="2700" i="1"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75D8C19-9ACB-4A26-AE40-05FA96B94DEF}"/>
              </a:ext>
            </a:extLst>
          </p:cNvPr>
          <p:cNvSpPr txBox="1"/>
          <p:nvPr/>
        </p:nvSpPr>
        <p:spPr>
          <a:xfrm>
            <a:off x="7539868" y="644741"/>
            <a:ext cx="3830924"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11 billion</a:t>
            </a:r>
          </a:p>
        </p:txBody>
      </p:sp>
      <p:cxnSp>
        <p:nvCxnSpPr>
          <p:cNvPr id="8" name="Straight Connector 7">
            <a:extLst>
              <a:ext uri="{FF2B5EF4-FFF2-40B4-BE49-F238E27FC236}">
                <a16:creationId xmlns:a16="http://schemas.microsoft.com/office/drawing/2014/main" id="{3926BDEF-F3EE-4420-90FB-425179C688EC}"/>
              </a:ext>
            </a:extLst>
          </p:cNvPr>
          <p:cNvCxnSpPr>
            <a:cxnSpLocks/>
          </p:cNvCxnSpPr>
          <p:nvPr/>
        </p:nvCxnSpPr>
        <p:spPr>
          <a:xfrm>
            <a:off x="1109115" y="3707404"/>
            <a:ext cx="12907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80360B-D318-4649-8A2D-4968786457F3}"/>
              </a:ext>
            </a:extLst>
          </p:cNvPr>
          <p:cNvSpPr txBox="1"/>
          <p:nvPr/>
        </p:nvSpPr>
        <p:spPr>
          <a:xfrm>
            <a:off x="7587223" y="1003428"/>
            <a:ext cx="4120761"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It's much lower.</a:t>
            </a:r>
          </a:p>
        </p:txBody>
      </p:sp>
      <p:cxnSp>
        <p:nvCxnSpPr>
          <p:cNvPr id="11" name="Straight Connector 10">
            <a:extLst>
              <a:ext uri="{FF2B5EF4-FFF2-40B4-BE49-F238E27FC236}">
                <a16:creationId xmlns:a16="http://schemas.microsoft.com/office/drawing/2014/main" id="{19956DB1-96B1-4FFD-9611-D74D75D51C26}"/>
              </a:ext>
            </a:extLst>
          </p:cNvPr>
          <p:cNvCxnSpPr>
            <a:cxnSpLocks/>
          </p:cNvCxnSpPr>
          <p:nvPr/>
        </p:nvCxnSpPr>
        <p:spPr>
          <a:xfrm>
            <a:off x="6741042" y="5742675"/>
            <a:ext cx="23499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20E4EF-42BD-404F-93AE-E6463C0BEC2E}"/>
              </a:ext>
            </a:extLst>
          </p:cNvPr>
          <p:cNvSpPr txBox="1"/>
          <p:nvPr/>
        </p:nvSpPr>
        <p:spPr>
          <a:xfrm>
            <a:off x="7426542" y="1367269"/>
            <a:ext cx="2085447"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It’s very hot.</a:t>
            </a:r>
          </a:p>
        </p:txBody>
      </p:sp>
      <p:sp>
        <p:nvSpPr>
          <p:cNvPr id="12" name="Rectangle 11">
            <a:extLst>
              <a:ext uri="{FF2B5EF4-FFF2-40B4-BE49-F238E27FC236}">
                <a16:creationId xmlns:a16="http://schemas.microsoft.com/office/drawing/2014/main" id="{C8ABC570-0806-43F1-8D43-C1D50D70E7C0}"/>
              </a:ext>
            </a:extLst>
          </p:cNvPr>
          <p:cNvSpPr/>
          <p:nvPr/>
        </p:nvSpPr>
        <p:spPr>
          <a:xfrm>
            <a:off x="164049" y="651929"/>
            <a:ext cx="11457993" cy="1200329"/>
          </a:xfrm>
          <a:prstGeom prst="rect">
            <a:avLst/>
          </a:prstGeom>
          <a:noFill/>
          <a:ln>
            <a:noFill/>
          </a:ln>
          <a:effectLst/>
        </p:spPr>
        <p:txBody>
          <a:bodyPr wrap="square">
            <a:spAutoFit/>
          </a:bodyPr>
          <a:lstStyle/>
          <a:p>
            <a:pPr marL="514350" indent="-514350">
              <a:buAutoNum type="arabicPeriod"/>
            </a:pPr>
            <a:r>
              <a:rPr lang="en-US" sz="2400" dirty="0">
                <a:latin typeface="Times New Roman" panose="02020603050405020304" pitchFamily="18" charset="0"/>
                <a:cs typeface="Times New Roman" panose="02020603050405020304" pitchFamily="18" charset="0"/>
              </a:rPr>
              <a:t>What will the world's population be by the year 2100?</a:t>
            </a:r>
          </a:p>
          <a:p>
            <a:pPr marL="514350" indent="-514350">
              <a:buAutoNum type="arabicPeriod"/>
            </a:pPr>
            <a:r>
              <a:rPr lang="en-US" sz="2400" dirty="0">
                <a:latin typeface="Times New Roman" panose="02020603050405020304" pitchFamily="18" charset="0"/>
                <a:cs typeface="Times New Roman" panose="02020603050405020304" pitchFamily="18" charset="0"/>
              </a:rPr>
              <a:t>How is Mars's gravity different from Earth’s?</a:t>
            </a:r>
          </a:p>
          <a:p>
            <a:pPr marL="514350" indent="-514350">
              <a:buAutoNum type="arabicPeriod"/>
            </a:pPr>
            <a:r>
              <a:rPr lang="en-US" sz="2400" dirty="0">
                <a:latin typeface="Times New Roman" panose="02020603050405020304" pitchFamily="18" charset="0"/>
                <a:cs typeface="Times New Roman" panose="02020603050405020304" pitchFamily="18" charset="0"/>
              </a:rPr>
              <a:t>Why will people need to stay inside on Venus?</a:t>
            </a:r>
            <a:endParaRPr lang="en-US" sz="2400" i="1" dirty="0">
              <a:latin typeface="Times New Roman" panose="02020603050405020304" pitchFamily="18" charset="0"/>
              <a:cs typeface="Times New Roman" panose="02020603050405020304" pitchFamily="18" charset="0"/>
            </a:endParaRPr>
          </a:p>
        </p:txBody>
      </p:sp>
      <p:pic>
        <p:nvPicPr>
          <p:cNvPr id="14" name="Picture 13">
            <a:hlinkClick r:id="" action="ppaction://noaction" highlightClick="1">
              <a:snd r:embed="rId2" name="ARROW 001.wav"/>
            </a:hlinkClick>
            <a:extLst>
              <a:ext uri="{FF2B5EF4-FFF2-40B4-BE49-F238E27FC236}">
                <a16:creationId xmlns:a16="http://schemas.microsoft.com/office/drawing/2014/main" id="{0E6D474C-4458-492E-B8EC-7DA8B9C92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849768" y="505419"/>
            <a:ext cx="1201974" cy="120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325B6BDE-F6EB-6C4B-A12C-D5C8E904AAC2}"/>
              </a:ext>
            </a:extLst>
          </p:cNvPr>
          <p:cNvCxnSpPr>
            <a:cxnSpLocks/>
          </p:cNvCxnSpPr>
          <p:nvPr/>
        </p:nvCxnSpPr>
        <p:spPr>
          <a:xfrm>
            <a:off x="7053062" y="5327657"/>
            <a:ext cx="28324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F1ED5A-4D36-4642-B8A7-B2CE64583E5F}"/>
              </a:ext>
            </a:extLst>
          </p:cNvPr>
          <p:cNvCxnSpPr>
            <a:cxnSpLocks/>
          </p:cNvCxnSpPr>
          <p:nvPr/>
        </p:nvCxnSpPr>
        <p:spPr>
          <a:xfrm>
            <a:off x="2580300" y="5380822"/>
            <a:ext cx="8433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57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80">
                                          <p:stCondLst>
                                            <p:cond delay="0"/>
                                          </p:stCondLst>
                                        </p:cTn>
                                        <p:tgtEl>
                                          <p:spTgt spid="13"/>
                                        </p:tgtEl>
                                      </p:cBhvr>
                                    </p:animEffect>
                                    <p:anim calcmode="lin" valueType="num">
                                      <p:cBhvr>
                                        <p:cTn id="5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2" dur="26">
                                          <p:stCondLst>
                                            <p:cond delay="650"/>
                                          </p:stCondLst>
                                        </p:cTn>
                                        <p:tgtEl>
                                          <p:spTgt spid="13"/>
                                        </p:tgtEl>
                                      </p:cBhvr>
                                      <p:to x="100000" y="60000"/>
                                    </p:animScale>
                                    <p:animScale>
                                      <p:cBhvr>
                                        <p:cTn id="63" dur="166" decel="50000">
                                          <p:stCondLst>
                                            <p:cond delay="676"/>
                                          </p:stCondLst>
                                        </p:cTn>
                                        <p:tgtEl>
                                          <p:spTgt spid="13"/>
                                        </p:tgtEl>
                                      </p:cBhvr>
                                      <p:to x="100000" y="100000"/>
                                    </p:animScale>
                                    <p:animScale>
                                      <p:cBhvr>
                                        <p:cTn id="64" dur="26">
                                          <p:stCondLst>
                                            <p:cond delay="1312"/>
                                          </p:stCondLst>
                                        </p:cTn>
                                        <p:tgtEl>
                                          <p:spTgt spid="13"/>
                                        </p:tgtEl>
                                      </p:cBhvr>
                                      <p:to x="100000" y="80000"/>
                                    </p:animScale>
                                    <p:animScale>
                                      <p:cBhvr>
                                        <p:cTn id="65" dur="166" decel="50000">
                                          <p:stCondLst>
                                            <p:cond delay="1338"/>
                                          </p:stCondLst>
                                        </p:cTn>
                                        <p:tgtEl>
                                          <p:spTgt spid="13"/>
                                        </p:tgtEl>
                                      </p:cBhvr>
                                      <p:to x="100000" y="100000"/>
                                    </p:animScale>
                                    <p:animScale>
                                      <p:cBhvr>
                                        <p:cTn id="66" dur="26">
                                          <p:stCondLst>
                                            <p:cond delay="1642"/>
                                          </p:stCondLst>
                                        </p:cTn>
                                        <p:tgtEl>
                                          <p:spTgt spid="13"/>
                                        </p:tgtEl>
                                      </p:cBhvr>
                                      <p:to x="100000" y="90000"/>
                                    </p:animScale>
                                    <p:animScale>
                                      <p:cBhvr>
                                        <p:cTn id="67" dur="166" decel="50000">
                                          <p:stCondLst>
                                            <p:cond delay="1668"/>
                                          </p:stCondLst>
                                        </p:cTn>
                                        <p:tgtEl>
                                          <p:spTgt spid="13"/>
                                        </p:tgtEl>
                                      </p:cBhvr>
                                      <p:to x="100000" y="100000"/>
                                    </p:animScale>
                                    <p:animScale>
                                      <p:cBhvr>
                                        <p:cTn id="68" dur="26">
                                          <p:stCondLst>
                                            <p:cond delay="1808"/>
                                          </p:stCondLst>
                                        </p:cTn>
                                        <p:tgtEl>
                                          <p:spTgt spid="13"/>
                                        </p:tgtEl>
                                      </p:cBhvr>
                                      <p:to x="100000" y="95000"/>
                                    </p:animScale>
                                    <p:animScale>
                                      <p:cBhvr>
                                        <p:cTn id="69" dur="166" decel="50000">
                                          <p:stCondLst>
                                            <p:cond delay="1834"/>
                                          </p:stCondLst>
                                        </p:cTn>
                                        <p:tgtEl>
                                          <p:spTgt spid="13"/>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2C873-9BB5-79B6-8E9D-16C6DD6F0763}"/>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4" name="Picture 13">
            <a:hlinkClick r:id="" action="ppaction://noaction" highlightClick="1">
              <a:snd r:embed="rId2" name="ARROW 001.wav"/>
            </a:hlinkClick>
            <a:extLst>
              <a:ext uri="{FF2B5EF4-FFF2-40B4-BE49-F238E27FC236}">
                <a16:creationId xmlns:a16="http://schemas.microsoft.com/office/drawing/2014/main" id="{0E6D474C-4458-492E-B8EC-7DA8B9C92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784997" y="710743"/>
            <a:ext cx="1144772" cy="114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46C9A27-2553-49F2-A45D-236A5C885F5D}"/>
              </a:ext>
            </a:extLst>
          </p:cNvPr>
          <p:cNvSpPr/>
          <p:nvPr/>
        </p:nvSpPr>
        <p:spPr>
          <a:xfrm>
            <a:off x="381549" y="3566625"/>
            <a:ext cx="11457993" cy="2585323"/>
          </a:xfrm>
          <a:prstGeom prst="rect">
            <a:avLst/>
          </a:prstGeom>
          <a:solidFill>
            <a:schemeClr val="bg1"/>
          </a:solidFill>
          <a:ln w="3175">
            <a:solidFill>
              <a:schemeClr val="tx1"/>
            </a:solidFill>
          </a:ln>
          <a:effectLst>
            <a:outerShdw blurRad="50800" dist="38100" dir="5400000" algn="t" rotWithShape="0">
              <a:prstClr val="black">
                <a:alpha val="40000"/>
              </a:prstClr>
            </a:outerShdw>
          </a:effectLst>
        </p:spPr>
        <p:txBody>
          <a:bodyPr wrap="square">
            <a:spAutoFit/>
          </a:bodyPr>
          <a:lstStyle/>
          <a:p>
            <a:pPr algn="just"/>
            <a:r>
              <a:rPr lang="en-US" sz="2700" i="0" dirty="0">
                <a:solidFill>
                  <a:srgbClr val="002060"/>
                </a:solidFill>
                <a:effectLst/>
                <a:latin typeface="Times New Roman" panose="02020603050405020304" pitchFamily="18" charset="0"/>
                <a:cs typeface="Times New Roman" panose="02020603050405020304" pitchFamily="18" charset="0"/>
              </a:rPr>
              <a:t>Another option is to live in space stations. We can build these near Earth, so people won't have to travel far. However, they're small. There won't be room for people to move around. Also, there's no gravity on a space station. Living there for a long time will affect people's health.</a:t>
            </a:r>
          </a:p>
          <a:p>
            <a:pPr algn="just"/>
            <a:r>
              <a:rPr lang="en-US" sz="2700" i="0" dirty="0">
                <a:solidFill>
                  <a:srgbClr val="002060"/>
                </a:solidFill>
                <a:effectLst/>
                <a:latin typeface="Times New Roman" panose="02020603050405020304" pitchFamily="18" charset="0"/>
                <a:cs typeface="Times New Roman" panose="02020603050405020304" pitchFamily="18" charset="0"/>
              </a:rPr>
              <a:t>We don't know where our next home will be yet. There's no other place like Earth. Our </a:t>
            </a:r>
            <a:r>
              <a:rPr lang="en-US" sz="2700" b="1" i="0" dirty="0">
                <a:solidFill>
                  <a:srgbClr val="002060"/>
                </a:solidFill>
                <a:effectLst/>
                <a:latin typeface="Times New Roman" panose="02020603050405020304" pitchFamily="18" charset="0"/>
                <a:cs typeface="Times New Roman" panose="02020603050405020304" pitchFamily="18" charset="0"/>
              </a:rPr>
              <a:t>new</a:t>
            </a:r>
            <a:r>
              <a:rPr lang="en-US" sz="2700" i="0" dirty="0">
                <a:solidFill>
                  <a:srgbClr val="002060"/>
                </a:solidFill>
                <a:effectLst/>
                <a:latin typeface="Times New Roman" panose="02020603050405020304" pitchFamily="18" charset="0"/>
                <a:cs typeface="Times New Roman" panose="02020603050405020304" pitchFamily="18" charset="0"/>
              </a:rPr>
              <a:t> home will be strange, but very exciting!</a:t>
            </a:r>
            <a:endParaRPr lang="en-US" sz="2700" i="1"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75D8C19-9ACB-4A26-AE40-05FA96B94DEF}"/>
              </a:ext>
            </a:extLst>
          </p:cNvPr>
          <p:cNvSpPr txBox="1"/>
          <p:nvPr/>
        </p:nvSpPr>
        <p:spPr>
          <a:xfrm>
            <a:off x="834617" y="1115324"/>
            <a:ext cx="9598314"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Because people won't have to travel far.</a:t>
            </a:r>
          </a:p>
        </p:txBody>
      </p:sp>
      <p:cxnSp>
        <p:nvCxnSpPr>
          <p:cNvPr id="8" name="Straight Connector 7">
            <a:extLst>
              <a:ext uri="{FF2B5EF4-FFF2-40B4-BE49-F238E27FC236}">
                <a16:creationId xmlns:a16="http://schemas.microsoft.com/office/drawing/2014/main" id="{3926BDEF-F3EE-4420-90FB-425179C688EC}"/>
              </a:ext>
            </a:extLst>
          </p:cNvPr>
          <p:cNvCxnSpPr>
            <a:cxnSpLocks/>
          </p:cNvCxnSpPr>
          <p:nvPr/>
        </p:nvCxnSpPr>
        <p:spPr>
          <a:xfrm>
            <a:off x="495849" y="4429185"/>
            <a:ext cx="42793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8ABC570-0806-43F1-8D43-C1D50D70E7C0}"/>
              </a:ext>
            </a:extLst>
          </p:cNvPr>
          <p:cNvSpPr/>
          <p:nvPr/>
        </p:nvSpPr>
        <p:spPr>
          <a:xfrm>
            <a:off x="372791" y="644320"/>
            <a:ext cx="11457993" cy="2062103"/>
          </a:xfrm>
          <a:prstGeom prst="rect">
            <a:avLst/>
          </a:prstGeom>
          <a:noFill/>
          <a:ln>
            <a:noFill/>
          </a:ln>
          <a:effectLst/>
        </p:spPr>
        <p:txBody>
          <a:bodyPr wrap="square">
            <a:spAutoFit/>
          </a:bodyPr>
          <a:lstStyle/>
          <a:p>
            <a:r>
              <a:rPr lang="en-US" sz="3200" dirty="0">
                <a:latin typeface="Times New Roman" panose="02020603050405020304" pitchFamily="18" charset="0"/>
                <a:cs typeface="Times New Roman" panose="02020603050405020304" pitchFamily="18" charset="0"/>
              </a:rPr>
              <a:t>4. Why is it good that we can build space stations near Earth?</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5. The word </a:t>
            </a:r>
            <a:r>
              <a:rPr lang="en-US" sz="3200" b="1" u="sng" dirty="0">
                <a:latin typeface="Times New Roman" panose="02020603050405020304" pitchFamily="18" charset="0"/>
                <a:cs typeface="Times New Roman" panose="02020603050405020304" pitchFamily="18" charset="0"/>
              </a:rPr>
              <a:t>new</a:t>
            </a:r>
            <a:r>
              <a:rPr lang="en-US" sz="3200" dirty="0">
                <a:latin typeface="Times New Roman" panose="02020603050405020304" pitchFamily="18" charset="0"/>
                <a:cs typeface="Times New Roman" panose="02020603050405020304" pitchFamily="18" charset="0"/>
              </a:rPr>
              <a:t> in paragraph 4 is closest in meaning to ______.</a:t>
            </a:r>
          </a:p>
          <a:p>
            <a:r>
              <a:rPr lang="en-US" sz="3200" dirty="0">
                <a:latin typeface="Times New Roman" panose="02020603050405020304" pitchFamily="18" charset="0"/>
                <a:cs typeface="Times New Roman" panose="02020603050405020304" pitchFamily="18" charset="0"/>
              </a:rPr>
              <a:t>A. different from before   B. recently made   C. not known before</a:t>
            </a:r>
          </a:p>
        </p:txBody>
      </p:sp>
      <p:cxnSp>
        <p:nvCxnSpPr>
          <p:cNvPr id="19" name="Straight Connector 18">
            <a:extLst>
              <a:ext uri="{FF2B5EF4-FFF2-40B4-BE49-F238E27FC236}">
                <a16:creationId xmlns:a16="http://schemas.microsoft.com/office/drawing/2014/main" id="{C5F1ED5A-4D36-4642-B8A7-B2CE64583E5F}"/>
              </a:ext>
            </a:extLst>
          </p:cNvPr>
          <p:cNvCxnSpPr>
            <a:cxnSpLocks/>
          </p:cNvCxnSpPr>
          <p:nvPr/>
        </p:nvCxnSpPr>
        <p:spPr>
          <a:xfrm>
            <a:off x="2000310" y="6064475"/>
            <a:ext cx="6777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EBCCA57-7075-ED1B-9B26-5CB5DFE4328B}"/>
              </a:ext>
            </a:extLst>
          </p:cNvPr>
          <p:cNvSpPr/>
          <p:nvPr/>
        </p:nvSpPr>
        <p:spPr>
          <a:xfrm>
            <a:off x="4592881" y="2139137"/>
            <a:ext cx="450574" cy="4655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 name="Straight Connector 4">
            <a:extLst>
              <a:ext uri="{FF2B5EF4-FFF2-40B4-BE49-F238E27FC236}">
                <a16:creationId xmlns:a16="http://schemas.microsoft.com/office/drawing/2014/main" id="{0B7335EF-500B-0412-E218-3966B08E5933}"/>
              </a:ext>
            </a:extLst>
          </p:cNvPr>
          <p:cNvCxnSpPr>
            <a:cxnSpLocks/>
          </p:cNvCxnSpPr>
          <p:nvPr/>
        </p:nvCxnSpPr>
        <p:spPr>
          <a:xfrm>
            <a:off x="7036508" y="4003731"/>
            <a:ext cx="41079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16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ECAB99-6C0D-6643-0289-4A1A44D3DFA3}"/>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43957056-6904-F489-DE2F-A57AEB74C236}"/>
              </a:ext>
            </a:extLst>
          </p:cNvPr>
          <p:cNvPicPr>
            <a:picLocks noChangeAspect="1"/>
          </p:cNvPicPr>
          <p:nvPr/>
        </p:nvPicPr>
        <p:blipFill rotWithShape="1">
          <a:blip r:embed="rId4"/>
          <a:srcRect l="2186" t="1728" r="2403" b="2890"/>
          <a:stretch/>
        </p:blipFill>
        <p:spPr>
          <a:xfrm>
            <a:off x="0" y="1162658"/>
            <a:ext cx="12192000" cy="5695342"/>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5C0EDD5-B0ED-EC84-2817-63F4F81CD2C8}"/>
              </a:ext>
            </a:extLst>
          </p:cNvPr>
          <p:cNvSpPr/>
          <p:nvPr/>
        </p:nvSpPr>
        <p:spPr>
          <a:xfrm>
            <a:off x="3905172" y="539940"/>
            <a:ext cx="2661909" cy="523220"/>
          </a:xfrm>
          <a:prstGeom prst="rect">
            <a:avLst/>
          </a:prstGeom>
          <a:solidFill>
            <a:srgbClr val="FFFF00"/>
          </a:solidFill>
          <a:ln>
            <a:noFill/>
          </a:ln>
          <a:effectLst>
            <a:outerShdw blurRad="50800" dist="38100" dir="5400000" algn="t" rotWithShape="0">
              <a:prstClr val="black">
                <a:alpha val="40000"/>
              </a:prstClr>
            </a:outerShdw>
          </a:effectLst>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Listen and read.</a:t>
            </a:r>
            <a:endParaRPr lang="en-US" sz="2800" i="1" dirty="0">
              <a:solidFill>
                <a:srgbClr val="0070C0"/>
              </a:solidFill>
              <a:latin typeface="Times New Roman" panose="02020603050405020304" pitchFamily="18" charset="0"/>
              <a:cs typeface="Times New Roman" panose="02020603050405020304" pitchFamily="18" charset="0"/>
            </a:endParaRPr>
          </a:p>
        </p:txBody>
      </p:sp>
      <p:pic>
        <p:nvPicPr>
          <p:cNvPr id="4" name="CD2 TRACK 02">
            <a:hlinkClick r:id="" action="ppaction://media"/>
            <a:extLst>
              <a:ext uri="{FF2B5EF4-FFF2-40B4-BE49-F238E27FC236}">
                <a16:creationId xmlns:a16="http://schemas.microsoft.com/office/drawing/2014/main" id="{92E19FAB-A5AC-D706-5BE2-C04F5A79A8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42886" y="648099"/>
            <a:ext cx="406400" cy="406400"/>
          </a:xfrm>
          <a:prstGeom prst="rect">
            <a:avLst/>
          </a:prstGeom>
        </p:spPr>
      </p:pic>
    </p:spTree>
    <p:extLst>
      <p:ext uri="{BB962C8B-B14F-4D97-AF65-F5344CB8AC3E}">
        <p14:creationId xmlns:p14="http://schemas.microsoft.com/office/powerpoint/2010/main" val="94787841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77A529-A0BE-6349-2F5D-BEDDB09A362D}"/>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Rectangle 1"/>
          <p:cNvSpPr/>
          <p:nvPr/>
        </p:nvSpPr>
        <p:spPr>
          <a:xfrm>
            <a:off x="4177231" y="881170"/>
            <a:ext cx="3392275" cy="584775"/>
          </a:xfrm>
          <a:prstGeom prst="rect">
            <a:avLst/>
          </a:prstGeom>
          <a:solidFill>
            <a:srgbClr val="FFFF00"/>
          </a:solidFill>
          <a:ln>
            <a:solidFill>
              <a:srgbClr val="66FF33"/>
            </a:solidFill>
          </a:ln>
        </p:spPr>
        <p:txBody>
          <a:bodyPr wrap="none">
            <a:spAutoFit/>
          </a:bodyPr>
          <a:lstStyle/>
          <a:p>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WORK IN PAIRS</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C7A70A4-398B-472A-BD1A-EDC2E70853E7}"/>
              </a:ext>
            </a:extLst>
          </p:cNvPr>
          <p:cNvSpPr/>
          <p:nvPr/>
        </p:nvSpPr>
        <p:spPr>
          <a:xfrm>
            <a:off x="937391" y="2336397"/>
            <a:ext cx="10764538" cy="1323439"/>
          </a:xfrm>
          <a:prstGeom prst="rect">
            <a:avLst/>
          </a:prstGeom>
          <a:solidFill>
            <a:srgbClr val="FFFFCC"/>
          </a:solidFill>
          <a:ln>
            <a:solidFill>
              <a:srgbClr val="66FF33"/>
            </a:solidFill>
          </a:ln>
          <a:effectLst>
            <a:outerShdw blurRad="50800" dist="38100" dir="5400000" algn="t" rotWithShape="0">
              <a:prstClr val="black">
                <a:alpha val="40000"/>
              </a:prstClr>
            </a:outerShdw>
          </a:effectLst>
        </p:spPr>
        <p:txBody>
          <a:bodyPr wrap="square">
            <a:spAutoFit/>
          </a:bodyPr>
          <a:lstStyle/>
          <a:p>
            <a:r>
              <a:rPr lang="en-US" sz="4000" dirty="0">
                <a:solidFill>
                  <a:srgbClr val="002060"/>
                </a:solidFill>
                <a:latin typeface="Times New Roman" panose="02020603050405020304" pitchFamily="18" charset="0"/>
                <a:cs typeface="Times New Roman" panose="02020603050405020304" pitchFamily="18" charset="0"/>
              </a:rPr>
              <a:t>Would you prefer to </a:t>
            </a:r>
            <a:r>
              <a:rPr lang="en-US" sz="4000" b="1" dirty="0">
                <a:solidFill>
                  <a:srgbClr val="002060"/>
                </a:solidFill>
                <a:latin typeface="Times New Roman" panose="02020603050405020304" pitchFamily="18" charset="0"/>
                <a:cs typeface="Times New Roman" panose="02020603050405020304" pitchFamily="18" charset="0"/>
              </a:rPr>
              <a:t>live on Mars, Venus</a:t>
            </a:r>
            <a:r>
              <a:rPr lang="en-US" sz="4000" dirty="0">
                <a:solidFill>
                  <a:srgbClr val="002060"/>
                </a:solidFill>
                <a:latin typeface="Times New Roman" panose="02020603050405020304" pitchFamily="18" charset="0"/>
                <a:cs typeface="Times New Roman" panose="02020603050405020304" pitchFamily="18" charset="0"/>
              </a:rPr>
              <a:t>, or a </a:t>
            </a:r>
            <a:r>
              <a:rPr lang="en-US" sz="4000" b="1" dirty="0">
                <a:solidFill>
                  <a:srgbClr val="002060"/>
                </a:solidFill>
                <a:latin typeface="Times New Roman" panose="02020603050405020304" pitchFamily="18" charset="0"/>
                <a:cs typeface="Times New Roman" panose="02020603050405020304" pitchFamily="18" charset="0"/>
              </a:rPr>
              <a:t>space station</a:t>
            </a:r>
            <a:r>
              <a:rPr lang="en-US" sz="4000" dirty="0">
                <a:solidFill>
                  <a:srgbClr val="002060"/>
                </a:solidFill>
                <a:latin typeface="Times New Roman" panose="02020603050405020304" pitchFamily="18" charset="0"/>
                <a:cs typeface="Times New Roman" panose="02020603050405020304" pitchFamily="18" charset="0"/>
              </a:rPr>
              <a:t>? Why?</a:t>
            </a:r>
          </a:p>
        </p:txBody>
      </p:sp>
      <p:pic>
        <p:nvPicPr>
          <p:cNvPr id="5" name="Picture 4">
            <a:extLst>
              <a:ext uri="{FF2B5EF4-FFF2-40B4-BE49-F238E27FC236}">
                <a16:creationId xmlns:a16="http://schemas.microsoft.com/office/drawing/2014/main" id="{58839CB3-5C13-1606-0518-A290FAFB5BDB}"/>
              </a:ext>
            </a:extLst>
          </p:cNvPr>
          <p:cNvPicPr>
            <a:picLocks noChangeAspect="1"/>
          </p:cNvPicPr>
          <p:nvPr/>
        </p:nvPicPr>
        <p:blipFill>
          <a:blip r:embed="rId2"/>
          <a:stretch>
            <a:fillRect/>
          </a:stretch>
        </p:blipFill>
        <p:spPr>
          <a:xfrm>
            <a:off x="937391" y="3759201"/>
            <a:ext cx="10764538" cy="1566100"/>
          </a:xfrm>
          <a:prstGeom prst="rect">
            <a:avLst/>
          </a:prstGeom>
          <a:ln>
            <a:solidFill>
              <a:srgbClr val="66FF33"/>
            </a:solidFill>
          </a:ln>
        </p:spPr>
      </p:pic>
    </p:spTree>
    <p:extLst>
      <p:ext uri="{BB962C8B-B14F-4D97-AF65-F5344CB8AC3E}">
        <p14:creationId xmlns:p14="http://schemas.microsoft.com/office/powerpoint/2010/main" val="32871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C17EA8-D5D1-BDEA-9927-3DF03262D8C4}"/>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400" dirty="0"/>
          </a:p>
        </p:txBody>
      </p:sp>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117152" y="695286"/>
            <a:ext cx="2079415"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  Homework</a:t>
            </a:r>
          </a:p>
        </p:txBody>
      </p:sp>
      <p:sp>
        <p:nvSpPr>
          <p:cNvPr id="6" name="TextBox 5">
            <a:extLst>
              <a:ext uri="{FF2B5EF4-FFF2-40B4-BE49-F238E27FC236}">
                <a16:creationId xmlns:a16="http://schemas.microsoft.com/office/drawing/2014/main" id="{7FE11C42-FB68-CA06-B930-B12A5B7CDB5C}"/>
              </a:ext>
            </a:extLst>
          </p:cNvPr>
          <p:cNvSpPr txBox="1"/>
          <p:nvPr/>
        </p:nvSpPr>
        <p:spPr>
          <a:xfrm>
            <a:off x="5638800" y="286385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9BC08EAD-24A0-A8FB-3207-8A0BC82FFE4C}"/>
              </a:ext>
            </a:extLst>
          </p:cNvPr>
          <p:cNvSpPr txBox="1"/>
          <p:nvPr/>
        </p:nvSpPr>
        <p:spPr>
          <a:xfrm>
            <a:off x="469900" y="1293790"/>
            <a:ext cx="8801100" cy="2677656"/>
          </a:xfrm>
          <a:prstGeom prst="rect">
            <a:avLst/>
          </a:prstGeom>
          <a:noFill/>
        </p:spPr>
        <p:txBody>
          <a:bodyPr wrap="square" rtlCol="0">
            <a:spAutoFit/>
          </a:bodyPr>
          <a:lstStyle/>
          <a:p>
            <a:pPr marL="571500" indent="-571500">
              <a:buFontTx/>
              <a:buChar char="-"/>
            </a:pPr>
            <a:r>
              <a:rPr lang="en-US" sz="2400" dirty="0">
                <a:solidFill>
                  <a:srgbClr val="0000FF"/>
                </a:solidFill>
                <a:latin typeface="Times New Roman" panose="02020603050405020304" pitchFamily="18" charset="0"/>
                <a:cs typeface="Times New Roman" panose="02020603050405020304" pitchFamily="18" charset="0"/>
              </a:rPr>
              <a:t>Learn the new words.</a:t>
            </a:r>
          </a:p>
          <a:p>
            <a:pPr marL="571500" indent="-571500">
              <a:buFontTx/>
              <a:buChar char="-"/>
            </a:pPr>
            <a:r>
              <a:rPr lang="en-US" sz="2400" dirty="0">
                <a:solidFill>
                  <a:srgbClr val="0000FF"/>
                </a:solidFill>
                <a:latin typeface="Times New Roman" panose="02020603050405020304" pitchFamily="18" charset="0"/>
                <a:cs typeface="Times New Roman" panose="02020603050405020304" pitchFamily="18" charset="0"/>
              </a:rPr>
              <a:t>Practice talking about future home.</a:t>
            </a:r>
          </a:p>
          <a:p>
            <a:pPr marL="571500" indent="-571500">
              <a:buFontTx/>
              <a:buChar char="-"/>
            </a:pPr>
            <a:r>
              <a:rPr lang="en-US" sz="2400" dirty="0">
                <a:solidFill>
                  <a:srgbClr val="0000FF"/>
                </a:solidFill>
                <a:latin typeface="Times New Roman" panose="02020603050405020304" pitchFamily="18" charset="0"/>
                <a:cs typeface="Times New Roman" panose="02020603050405020304" pitchFamily="18" charset="0"/>
              </a:rPr>
              <a:t>Do the exercises in WB pages 32 &amp; 33.</a:t>
            </a:r>
          </a:p>
          <a:p>
            <a:pPr marL="571500" indent="-571500">
              <a:buFontTx/>
              <a:buChar char="-"/>
            </a:pPr>
            <a:r>
              <a:rPr lang="en-US" sz="2400" dirty="0">
                <a:solidFill>
                  <a:srgbClr val="0000FF"/>
                </a:solidFill>
                <a:latin typeface="Times New Roman" panose="02020603050405020304" pitchFamily="18" charset="0"/>
                <a:cs typeface="Times New Roman" panose="02020603050405020304" pitchFamily="18" charset="0"/>
              </a:rPr>
              <a:t>Play the consolidation games in </a:t>
            </a:r>
            <a:r>
              <a:rPr lang="en-US" sz="2400" dirty="0" err="1">
                <a:solidFill>
                  <a:srgbClr val="0000FF"/>
                </a:solidFill>
                <a:latin typeface="Times New Roman" panose="02020603050405020304" pitchFamily="18" charset="0"/>
                <a:cs typeface="Times New Roman" panose="02020603050405020304" pitchFamily="18" charset="0"/>
              </a:rPr>
              <a:t>Tiếng</a:t>
            </a:r>
            <a:r>
              <a:rPr lang="en-US" sz="2400" dirty="0">
                <a:solidFill>
                  <a:srgbClr val="0000FF"/>
                </a:solidFill>
                <a:latin typeface="Times New Roman" panose="02020603050405020304" pitchFamily="18" charset="0"/>
                <a:cs typeface="Times New Roman" panose="02020603050405020304" pitchFamily="18" charset="0"/>
              </a:rPr>
              <a:t> Anh 8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-Learn Smart World DHA App on www.eduhome.com.vn</a:t>
            </a:r>
          </a:p>
          <a:p>
            <a:pPr marL="571500" indent="-571500">
              <a:buFontTx/>
              <a:buChar char="-"/>
            </a:pPr>
            <a:r>
              <a:rPr lang="en-US" sz="2400" dirty="0">
                <a:solidFill>
                  <a:srgbClr val="0000FF"/>
                </a:solidFill>
                <a:latin typeface="Times New Roman" panose="02020603050405020304" pitchFamily="18" charset="0"/>
                <a:cs typeface="Times New Roman" panose="02020603050405020304" pitchFamily="18" charset="0"/>
              </a:rPr>
              <a:t>Prepare Lesson 1.2 – Grammar. Pages 55 &amp; 56 – SB.</a:t>
            </a:r>
          </a:p>
          <a:p>
            <a:pPr marL="571500" indent="-571500">
              <a:buFontTx/>
              <a:buChar char="-"/>
            </a:pPr>
            <a:r>
              <a:rPr lang="en-US" sz="2400" dirty="0">
                <a:solidFill>
                  <a:srgbClr val="0000FF"/>
                </a:solidFill>
                <a:latin typeface="Times New Roman" panose="02020603050405020304" pitchFamily="18" charset="0"/>
                <a:cs typeface="Times New Roman" panose="02020603050405020304" pitchFamily="18" charset="0"/>
              </a:rPr>
              <a:t>Do the exercises in Notebook. Pages 46 &amp; 47.</a:t>
            </a:r>
            <a:endParaRPr lang="en-US" sz="2400" dirty="0"/>
          </a:p>
        </p:txBody>
      </p:sp>
    </p:spTree>
    <p:extLst>
      <p:ext uri="{BB962C8B-B14F-4D97-AF65-F5344CB8AC3E}">
        <p14:creationId xmlns:p14="http://schemas.microsoft.com/office/powerpoint/2010/main" val="20640389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1420D-AA12-4E4E-8958-21A110AC9B86}"/>
              </a:ext>
            </a:extLst>
          </p:cNvPr>
          <p:cNvSpPr txBox="1"/>
          <p:nvPr/>
        </p:nvSpPr>
        <p:spPr>
          <a:xfrm>
            <a:off x="8667750" y="868765"/>
            <a:ext cx="1010652" cy="30008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sz="1350" dirty="0"/>
              <a:t>Lesson 2</a:t>
            </a:r>
          </a:p>
        </p:txBody>
      </p:sp>
      <p:pic>
        <p:nvPicPr>
          <p:cNvPr id="7" name="Picture 6" descr="A pile of books&#10;&#10;Description automatically generated with medium confidence">
            <a:extLst>
              <a:ext uri="{FF2B5EF4-FFF2-40B4-BE49-F238E27FC236}">
                <a16:creationId xmlns:a16="http://schemas.microsoft.com/office/drawing/2014/main" id="{18504AAF-9CE5-4836-8569-26C6B3669671}"/>
              </a:ext>
            </a:extLst>
          </p:cNvPr>
          <p:cNvPicPr>
            <a:picLocks noChangeAspect="1"/>
          </p:cNvPicPr>
          <p:nvPr/>
        </p:nvPicPr>
        <p:blipFill>
          <a:blip r:embed="rId2"/>
          <a:stretch>
            <a:fillRect/>
          </a:stretch>
        </p:blipFill>
        <p:spPr>
          <a:xfrm>
            <a:off x="0" y="1"/>
            <a:ext cx="12192000" cy="6857999"/>
          </a:xfrm>
          <a:prstGeom prst="rect">
            <a:avLst/>
          </a:prstGeom>
        </p:spPr>
      </p:pic>
      <p:sp>
        <p:nvSpPr>
          <p:cNvPr id="8" name="Rectangle 2">
            <a:extLst>
              <a:ext uri="{FF2B5EF4-FFF2-40B4-BE49-F238E27FC236}">
                <a16:creationId xmlns:a16="http://schemas.microsoft.com/office/drawing/2014/main" id="{B972FEE8-E3FD-404A-B414-C9B334E2DD8A}"/>
              </a:ext>
            </a:extLst>
          </p:cNvPr>
          <p:cNvSpPr txBox="1">
            <a:spLocks noRot="1" noChangeArrowheads="1"/>
          </p:cNvSpPr>
          <p:nvPr/>
        </p:nvSpPr>
        <p:spPr>
          <a:xfrm>
            <a:off x="308758" y="414047"/>
            <a:ext cx="11340936"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dirty="0">
                <a:solidFill>
                  <a:srgbClr val="54FF00"/>
                </a:solidFill>
                <a:latin typeface=".VnStamp" panose="020B7200000000000000" pitchFamily="34" charset="0"/>
              </a:rPr>
              <a:t>THANK YOU FOR YOUR LISTENING.</a:t>
            </a:r>
          </a:p>
        </p:txBody>
      </p:sp>
      <p:sp>
        <p:nvSpPr>
          <p:cNvPr id="3" name="TextBox 2">
            <a:extLst>
              <a:ext uri="{FF2B5EF4-FFF2-40B4-BE49-F238E27FC236}">
                <a16:creationId xmlns:a16="http://schemas.microsoft.com/office/drawing/2014/main" id="{742C4AB6-BB99-486C-AF21-81FB42EEF224}"/>
              </a:ext>
            </a:extLst>
          </p:cNvPr>
          <p:cNvSpPr txBox="1"/>
          <p:nvPr/>
        </p:nvSpPr>
        <p:spPr>
          <a:xfrm>
            <a:off x="2220687" y="1825589"/>
            <a:ext cx="8395854" cy="830997"/>
          </a:xfrm>
          <a:prstGeom prst="rect">
            <a:avLst/>
          </a:prstGeom>
          <a:noFill/>
        </p:spPr>
        <p:txBody>
          <a:bodyPr wrap="square" rtlCol="0">
            <a:spAutoFit/>
          </a:bodyPr>
          <a:lstStyle/>
          <a:p>
            <a:pPr algn="ctr"/>
            <a:r>
              <a:rPr lang="en-US" sz="4800" b="1" dirty="0">
                <a:solidFill>
                  <a:srgbClr val="FF3300"/>
                </a:solidFill>
                <a:latin typeface="Times New Roman" panose="02020603050405020304" pitchFamily="18" charset="0"/>
                <a:cs typeface="Times New Roman" panose="02020603050405020304" pitchFamily="18" charset="0"/>
              </a:rPr>
              <a:t>Goodbye everybody</a:t>
            </a:r>
          </a:p>
        </p:txBody>
      </p:sp>
    </p:spTree>
    <p:extLst>
      <p:ext uri="{BB962C8B-B14F-4D97-AF65-F5344CB8AC3E}">
        <p14:creationId xmlns:p14="http://schemas.microsoft.com/office/powerpoint/2010/main" val="25656889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2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8" dur="500" fill="hold"/>
                                        <p:tgtEl>
                                          <p:spTgt spid="3"/>
                                        </p:tgtEl>
                                        <p:attrNameLst>
                                          <p:attrName>style.color</p:attrName>
                                        </p:attrNameLst>
                                      </p:cBhvr>
                                      <p:by>
                                        <p:hsl h="-7200000" s="0" l="0"/>
                                      </p:by>
                                    </p:animClr>
                                    <p:animClr clrSpc="hsl" dir="cw">
                                      <p:cBhvr>
                                        <p:cTn id="19" dur="500" fill="hold"/>
                                        <p:tgtEl>
                                          <p:spTgt spid="3"/>
                                        </p:tgtEl>
                                        <p:attrNameLst>
                                          <p:attrName>fillcolor</p:attrName>
                                        </p:attrNameLst>
                                      </p:cBhvr>
                                      <p:by>
                                        <p:hsl h="-7200000" s="0" l="0"/>
                                      </p:by>
                                    </p:animClr>
                                    <p:animClr clrSpc="hsl" dir="cw">
                                      <p:cBhvr>
                                        <p:cTn id="20" dur="500" fill="hold"/>
                                        <p:tgtEl>
                                          <p:spTgt spid="3"/>
                                        </p:tgtEl>
                                        <p:attrNameLst>
                                          <p:attrName>stroke.color</p:attrName>
                                        </p:attrNameLst>
                                      </p:cBhvr>
                                      <p:by>
                                        <p:hsl h="-7200000" s="0" l="0"/>
                                      </p:by>
                                    </p:animClr>
                                    <p:set>
                                      <p:cBhvr>
                                        <p:cTn id="21"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346CAD-2F4B-963E-9368-8914412B7B02}"/>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2405692" y="670149"/>
            <a:ext cx="6128708"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Look at the picture </a:t>
            </a:r>
            <a:r>
              <a:rPr lang="en-US" sz="2400" b="1" dirty="0">
                <a:solidFill>
                  <a:srgbClr val="FF0000"/>
                </a:solidFill>
                <a:latin typeface="Times New Roman" panose="02020603050405020304" pitchFamily="18" charset="0"/>
                <a:cs typeface="Times New Roman" panose="02020603050405020304" pitchFamily="18" charset="0"/>
              </a:rPr>
              <a:t>and answer the questions.</a:t>
            </a:r>
          </a:p>
        </p:txBody>
      </p:sp>
      <p:sp>
        <p:nvSpPr>
          <p:cNvPr id="3" name="Rectangle 2"/>
          <p:cNvSpPr/>
          <p:nvPr/>
        </p:nvSpPr>
        <p:spPr>
          <a:xfrm>
            <a:off x="1927835" y="4871898"/>
            <a:ext cx="8963686" cy="1938992"/>
          </a:xfrm>
          <a:prstGeom prst="rect">
            <a:avLst/>
          </a:prstGeom>
        </p:spPr>
        <p:txBody>
          <a:bodyPr wrap="square">
            <a:sp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What can you see in the picture?</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Who are they?</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Where are they?</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Do you think humans will live on a different planet in the future? Why (not)?</a:t>
            </a:r>
          </a:p>
        </p:txBody>
      </p:sp>
      <p:pic>
        <p:nvPicPr>
          <p:cNvPr id="6" name="Picture 5">
            <a:extLst>
              <a:ext uri="{FF2B5EF4-FFF2-40B4-BE49-F238E27FC236}">
                <a16:creationId xmlns:a16="http://schemas.microsoft.com/office/drawing/2014/main" id="{4D9534D9-91EF-B833-6953-E59B8E9A3F62}"/>
              </a:ext>
            </a:extLst>
          </p:cNvPr>
          <p:cNvPicPr>
            <a:picLocks noChangeAspect="1"/>
          </p:cNvPicPr>
          <p:nvPr/>
        </p:nvPicPr>
        <p:blipFill>
          <a:blip r:embed="rId2"/>
          <a:stretch>
            <a:fillRect/>
          </a:stretch>
        </p:blipFill>
        <p:spPr>
          <a:xfrm>
            <a:off x="3322320" y="1283803"/>
            <a:ext cx="3972560" cy="3436106"/>
          </a:xfrm>
          <a:prstGeom prst="rect">
            <a:avLst/>
          </a:prstGeom>
        </p:spPr>
      </p:pic>
    </p:spTree>
    <p:extLst>
      <p:ext uri="{BB962C8B-B14F-4D97-AF65-F5344CB8AC3E}">
        <p14:creationId xmlns:p14="http://schemas.microsoft.com/office/powerpoint/2010/main" val="34630621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346CAD-2F4B-963E-9368-8914412B7B02}"/>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2405692" y="670149"/>
            <a:ext cx="6128708"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Look at the picture </a:t>
            </a:r>
            <a:r>
              <a:rPr lang="en-US" sz="2400" b="1" dirty="0">
                <a:solidFill>
                  <a:srgbClr val="FF0000"/>
                </a:solidFill>
                <a:latin typeface="Times New Roman" panose="02020603050405020304" pitchFamily="18" charset="0"/>
                <a:cs typeface="Times New Roman" panose="02020603050405020304" pitchFamily="18" charset="0"/>
              </a:rPr>
              <a:t>and answer the questions.</a:t>
            </a:r>
          </a:p>
        </p:txBody>
      </p:sp>
      <p:sp>
        <p:nvSpPr>
          <p:cNvPr id="3" name="Rectangle 2"/>
          <p:cNvSpPr/>
          <p:nvPr/>
        </p:nvSpPr>
        <p:spPr>
          <a:xfrm>
            <a:off x="3492475" y="5813565"/>
            <a:ext cx="4698172"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What can you see in each picture?</a:t>
            </a:r>
          </a:p>
        </p:txBody>
      </p:sp>
      <p:pic>
        <p:nvPicPr>
          <p:cNvPr id="4" name="Picture 3">
            <a:extLst>
              <a:ext uri="{FF2B5EF4-FFF2-40B4-BE49-F238E27FC236}">
                <a16:creationId xmlns:a16="http://schemas.microsoft.com/office/drawing/2014/main" id="{46856B83-650F-0C82-1B3F-11E3B4D0018F}"/>
              </a:ext>
            </a:extLst>
          </p:cNvPr>
          <p:cNvPicPr>
            <a:picLocks noChangeAspect="1"/>
          </p:cNvPicPr>
          <p:nvPr/>
        </p:nvPicPr>
        <p:blipFill>
          <a:blip r:embed="rId2"/>
          <a:stretch>
            <a:fillRect/>
          </a:stretch>
        </p:blipFill>
        <p:spPr>
          <a:xfrm>
            <a:off x="2637348" y="1283803"/>
            <a:ext cx="5754812" cy="4090837"/>
          </a:xfrm>
          <a:prstGeom prst="rect">
            <a:avLst/>
          </a:prstGeom>
        </p:spPr>
      </p:pic>
    </p:spTree>
    <p:extLst>
      <p:ext uri="{BB962C8B-B14F-4D97-AF65-F5344CB8AC3E}">
        <p14:creationId xmlns:p14="http://schemas.microsoft.com/office/powerpoint/2010/main" val="35837325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E13DA6E-0B88-38D9-425A-9B3D44FCA353}"/>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851585DB-668E-1B12-653F-B0658EC48D38}"/>
              </a:ext>
            </a:extLst>
          </p:cNvPr>
          <p:cNvGrpSpPr/>
          <p:nvPr/>
        </p:nvGrpSpPr>
        <p:grpSpPr>
          <a:xfrm>
            <a:off x="66795" y="1494449"/>
            <a:ext cx="772357" cy="584396"/>
            <a:chOff x="66795" y="1494449"/>
            <a:chExt cx="772357" cy="584396"/>
          </a:xfrm>
        </p:grpSpPr>
        <p:pic>
          <p:nvPicPr>
            <p:cNvPr id="24" name="Earth">
              <a:hlinkClick r:id="" action="ppaction://media"/>
              <a:extLst>
                <a:ext uri="{FF2B5EF4-FFF2-40B4-BE49-F238E27FC236}">
                  <a16:creationId xmlns:a16="http://schemas.microsoft.com/office/drawing/2014/main" id="{6B5C91AF-B424-E4B5-B740-F7BCCA40318F}"/>
                </a:ext>
              </a:extLst>
            </p:cNvPr>
            <p:cNvPicPr>
              <a:picLocks noChangeAspect="1"/>
            </p:cNvPicPr>
            <p:nvPr>
              <a:audioFile r:link="rId14"/>
              <p:extLst>
                <p:ext uri="{DAA4B4D4-6D71-4841-9C94-3DE7FCFB9230}">
                  <p14:media xmlns:p14="http://schemas.microsoft.com/office/powerpoint/2010/main" r:embed="rId13"/>
                </p:ext>
              </p:extLst>
            </p:nvPr>
          </p:nvPicPr>
          <p:blipFill>
            <a:blip r:embed="rId31"/>
            <a:stretch>
              <a:fillRect/>
            </a:stretch>
          </p:blipFill>
          <p:spPr>
            <a:xfrm>
              <a:off x="181704" y="1593279"/>
              <a:ext cx="406400" cy="406400"/>
            </a:xfrm>
            <a:prstGeom prst="rect">
              <a:avLst/>
            </a:prstGeom>
          </p:spPr>
        </p:pic>
        <p:sp>
          <p:nvSpPr>
            <p:cNvPr id="25" name="Rectangle 24">
              <a:extLst>
                <a:ext uri="{FF2B5EF4-FFF2-40B4-BE49-F238E27FC236}">
                  <a16:creationId xmlns:a16="http://schemas.microsoft.com/office/drawing/2014/main" id="{317B5817-D802-D08C-B297-BD6BF8A98DB5}"/>
                </a:ext>
              </a:extLst>
            </p:cNvPr>
            <p:cNvSpPr/>
            <p:nvPr/>
          </p:nvSpPr>
          <p:spPr>
            <a:xfrm>
              <a:off x="66795" y="1494449"/>
              <a:ext cx="772357" cy="5843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 name="Rectangle 1"/>
          <p:cNvSpPr/>
          <p:nvPr/>
        </p:nvSpPr>
        <p:spPr>
          <a:xfrm>
            <a:off x="115764" y="542813"/>
            <a:ext cx="11152852" cy="46166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New words</a:t>
            </a:r>
          </a:p>
        </p:txBody>
      </p:sp>
      <p:pic>
        <p:nvPicPr>
          <p:cNvPr id="3" name="bake cak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1580521" y="706505"/>
            <a:ext cx="487363" cy="487363"/>
          </a:xfrm>
          <a:prstGeom prst="rect">
            <a:avLst/>
          </a:prstGeom>
        </p:spPr>
      </p:pic>
      <p:pic>
        <p:nvPicPr>
          <p:cNvPr id="4" name="build model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1"/>
          <a:stretch>
            <a:fillRect/>
          </a:stretch>
        </p:blipFill>
        <p:spPr>
          <a:xfrm>
            <a:off x="11580520" y="706504"/>
            <a:ext cx="487363" cy="487363"/>
          </a:xfrm>
          <a:prstGeom prst="rect">
            <a:avLst/>
          </a:prstGeom>
        </p:spPr>
      </p:pic>
      <p:pic>
        <p:nvPicPr>
          <p:cNvPr id="5" name="collect soccer sticker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1"/>
          <a:stretch>
            <a:fillRect/>
          </a:stretch>
        </p:blipFill>
        <p:spPr>
          <a:xfrm>
            <a:off x="11563415" y="706504"/>
            <a:ext cx="487363" cy="487363"/>
          </a:xfrm>
          <a:prstGeom prst="rect">
            <a:avLst/>
          </a:prstGeom>
        </p:spPr>
      </p:pic>
      <p:pic>
        <p:nvPicPr>
          <p:cNvPr id="6" name="make vlog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1"/>
          <a:stretch>
            <a:fillRect/>
          </a:stretch>
        </p:blipFill>
        <p:spPr>
          <a:xfrm>
            <a:off x="11597625" y="713469"/>
            <a:ext cx="487363" cy="487363"/>
          </a:xfrm>
          <a:prstGeom prst="rect">
            <a:avLst/>
          </a:prstGeom>
        </p:spPr>
      </p:pic>
      <p:pic>
        <p:nvPicPr>
          <p:cNvPr id="7" name="play online games">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1"/>
          <a:stretch>
            <a:fillRect/>
          </a:stretch>
        </p:blipFill>
        <p:spPr>
          <a:xfrm>
            <a:off x="11589072" y="699540"/>
            <a:ext cx="487363" cy="487363"/>
          </a:xfrm>
          <a:prstGeom prst="rect">
            <a:avLst/>
          </a:prstGeom>
        </p:spPr>
      </p:pic>
      <p:pic>
        <p:nvPicPr>
          <p:cNvPr id="8" name="read comics">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1"/>
          <a:stretch>
            <a:fillRect/>
          </a:stretch>
        </p:blipFill>
        <p:spPr>
          <a:xfrm>
            <a:off x="11571966" y="685611"/>
            <a:ext cx="487363" cy="487363"/>
          </a:xfrm>
          <a:prstGeom prst="rect">
            <a:avLst/>
          </a:prstGeom>
        </p:spPr>
      </p:pic>
      <p:sp>
        <p:nvSpPr>
          <p:cNvPr id="9" name="TextBox 8"/>
          <p:cNvSpPr txBox="1"/>
          <p:nvPr/>
        </p:nvSpPr>
        <p:spPr>
          <a:xfrm>
            <a:off x="679551" y="4415169"/>
            <a:ext cx="10858205"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oxygen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ˈɑːksɪdʒən</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ô-</a:t>
            </a:r>
            <a:r>
              <a:rPr lang="en-US" sz="2400" dirty="0" err="1">
                <a:latin typeface="Times New Roman" panose="02020603050405020304" pitchFamily="18" charset="0"/>
                <a:cs typeface="Times New Roman" panose="02020603050405020304" pitchFamily="18" charset="0"/>
              </a:rPr>
              <a:t>xy</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79550" y="3762374"/>
            <a:ext cx="10883866"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space station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np</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ˈspeɪs ˌsteɪʃən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03013" y="3087543"/>
            <a:ext cx="10860402"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planet </a:t>
            </a:r>
            <a:r>
              <a:rPr lang="en-US" sz="2400" dirty="0">
                <a:latin typeface="Times New Roman" panose="02020603050405020304" pitchFamily="18" charset="0"/>
                <a:cs typeface="Times New Roman" panose="02020603050405020304" pitchFamily="18" charset="0"/>
              </a:rPr>
              <a:t>(n) /</a:t>
            </a:r>
            <a:r>
              <a:rPr lang="en-US" sz="2400" dirty="0">
                <a:solidFill>
                  <a:srgbClr val="FF0000"/>
                </a:solidFill>
                <a:latin typeface="Times New Roman" panose="02020603050405020304" pitchFamily="18" charset="0"/>
                <a:cs typeface="Times New Roman" panose="02020603050405020304" pitchFamily="18" charset="0"/>
              </a:rPr>
              <a:t>ˈ</a:t>
            </a:r>
            <a:r>
              <a:rPr lang="en-US" sz="2400" dirty="0" err="1">
                <a:solidFill>
                  <a:srgbClr val="FF0000"/>
                </a:solidFill>
                <a:latin typeface="Times New Roman" panose="02020603050405020304" pitchFamily="18" charset="0"/>
                <a:cs typeface="Times New Roman" panose="02020603050405020304" pitchFamily="18" charset="0"/>
              </a:rPr>
              <a:t>plænɪt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76379" y="2406752"/>
            <a:ext cx="10861378"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Venus </a:t>
            </a:r>
            <a:r>
              <a:rPr lang="en-US" sz="2400" dirty="0">
                <a:latin typeface="Times New Roman" panose="02020603050405020304" pitchFamily="18" charset="0"/>
                <a:cs typeface="Times New Roman" panose="02020603050405020304" pitchFamily="18" charset="0"/>
              </a:rPr>
              <a:t>(n) /</a:t>
            </a:r>
            <a:r>
              <a:rPr lang="en-US" sz="2400" dirty="0">
                <a:solidFill>
                  <a:srgbClr val="FF0000"/>
                </a:solidFill>
                <a:latin typeface="Times New Roman" panose="02020603050405020304" pitchFamily="18" charset="0"/>
                <a:cs typeface="Times New Roman" panose="02020603050405020304" pitchFamily="18" charset="0"/>
              </a:rPr>
              <a:t>ˈ</a:t>
            </a:r>
            <a:r>
              <a:rPr lang="en-US" sz="2400" dirty="0" err="1">
                <a:solidFill>
                  <a:srgbClr val="FF0000"/>
                </a:solidFill>
                <a:latin typeface="Times New Roman" panose="02020603050405020304" pitchFamily="18" charset="0"/>
                <a:cs typeface="Times New Roman" panose="02020603050405020304" pitchFamily="18" charset="0"/>
              </a:rPr>
              <a:t>viːnəs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Kim</a:t>
            </a:r>
          </a:p>
        </p:txBody>
      </p:sp>
      <p:sp>
        <p:nvSpPr>
          <p:cNvPr id="13" name="TextBox 12"/>
          <p:cNvSpPr txBox="1"/>
          <p:nvPr/>
        </p:nvSpPr>
        <p:spPr>
          <a:xfrm>
            <a:off x="698249" y="1768136"/>
            <a:ext cx="10834743"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Mars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mɑːrz</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Hỏa</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8102" y="1102322"/>
            <a:ext cx="10849654"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Earth </a:t>
            </a:r>
            <a:r>
              <a:rPr lang="en-US" sz="2400" dirty="0">
                <a:latin typeface="Times New Roman" panose="02020603050405020304" pitchFamily="18" charset="0"/>
                <a:cs typeface="Times New Roman" panose="02020603050405020304" pitchFamily="18" charset="0"/>
              </a:rPr>
              <a:t>(n) /</a:t>
            </a:r>
            <a:r>
              <a:rPr lang="en-US" sz="2400" dirty="0">
                <a:solidFill>
                  <a:srgbClr val="FF0000"/>
                </a:solidFill>
                <a:latin typeface="Times New Roman" panose="02020603050405020304" pitchFamily="18" charset="0"/>
                <a:cs typeface="Times New Roman" panose="02020603050405020304" pitchFamily="18" charset="0"/>
              </a:rPr>
              <a:t>ɝː</a:t>
            </a:r>
            <a:r>
              <a:rPr lang="el-GR" sz="2400" dirty="0">
                <a:solidFill>
                  <a:srgbClr val="FF0000"/>
                </a:solidFill>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1563415" y="503853"/>
            <a:ext cx="521573" cy="90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EAF1388-3C77-9570-45E1-19CF5395C23F}"/>
              </a:ext>
            </a:extLst>
          </p:cNvPr>
          <p:cNvSpPr txBox="1"/>
          <p:nvPr/>
        </p:nvSpPr>
        <p:spPr>
          <a:xfrm>
            <a:off x="688103" y="5051550"/>
            <a:ext cx="10849654"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gravity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ˈɡrævə</a:t>
            </a:r>
            <a:r>
              <a:rPr lang="en-US" sz="2400" dirty="0" err="1">
                <a:solidFill>
                  <a:srgbClr val="FF0000"/>
                </a:solidFill>
                <a:latin typeface="Times New Roman" panose="02020603050405020304" pitchFamily="18" charset="0"/>
                <a:cs typeface="Times New Roman" panose="02020603050405020304" pitchFamily="18" charset="0"/>
              </a:rPr>
              <a:t>ti</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B70DF85F-D5CD-49FA-D372-14C3F7F18606}"/>
              </a:ext>
            </a:extLst>
          </p:cNvPr>
          <p:cNvSpPr txBox="1"/>
          <p:nvPr/>
        </p:nvSpPr>
        <p:spPr>
          <a:xfrm>
            <a:off x="676620" y="5717540"/>
            <a:ext cx="10895587" cy="46166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temperature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ˈtempɚətʃɚ</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33" name="Rectangle 6">
            <a:extLst>
              <a:ext uri="{FF2B5EF4-FFF2-40B4-BE49-F238E27FC236}">
                <a16:creationId xmlns:a16="http://schemas.microsoft.com/office/drawing/2014/main" id="{FC8FD518-BF52-E56E-F608-608898E3191D}"/>
              </a:ext>
            </a:extLst>
          </p:cNvPr>
          <p:cNvSpPr>
            <a:spLocks noChangeArrowheads="1"/>
          </p:cNvSpPr>
          <p:nvPr/>
        </p:nvSpPr>
        <p:spPr bwMode="auto">
          <a:xfrm>
            <a:off x="5730875" y="3879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4" name="Earth">
            <a:hlinkClick r:id="" action="ppaction://media"/>
            <a:extLst>
              <a:ext uri="{FF2B5EF4-FFF2-40B4-BE49-F238E27FC236}">
                <a16:creationId xmlns:a16="http://schemas.microsoft.com/office/drawing/2014/main" id="{21C9531D-4437-1BE9-E6D0-69E44A74BCA4}"/>
              </a:ext>
            </a:extLst>
          </p:cNvPr>
          <p:cNvPicPr>
            <a:picLocks noChangeAspect="1"/>
          </p:cNvPicPr>
          <p:nvPr>
            <a:audioFile r:link="rId14"/>
            <p:extLst>
              <p:ext uri="{DAA4B4D4-6D71-4841-9C94-3DE7FCFB9230}">
                <p14:media xmlns:p14="http://schemas.microsoft.com/office/powerpoint/2010/main" r:embed="rId13"/>
              </p:ext>
            </p:extLst>
          </p:nvPr>
        </p:nvPicPr>
        <p:blipFill>
          <a:blip r:embed="rId31"/>
          <a:stretch>
            <a:fillRect/>
          </a:stretch>
        </p:blipFill>
        <p:spPr>
          <a:xfrm>
            <a:off x="5892800" y="3225800"/>
            <a:ext cx="406400" cy="406400"/>
          </a:xfrm>
          <a:prstGeom prst="rect">
            <a:avLst/>
          </a:prstGeom>
        </p:spPr>
      </p:pic>
      <p:pic>
        <p:nvPicPr>
          <p:cNvPr id="35" name="Mars">
            <a:hlinkClick r:id="" action="ppaction://media"/>
            <a:extLst>
              <a:ext uri="{FF2B5EF4-FFF2-40B4-BE49-F238E27FC236}">
                <a16:creationId xmlns:a16="http://schemas.microsoft.com/office/drawing/2014/main" id="{D943610B-A489-DC2D-E9F5-0CF2B78F518E}"/>
              </a:ext>
            </a:extLst>
          </p:cNvPr>
          <p:cNvPicPr>
            <a:picLocks noChangeAspect="1"/>
          </p:cNvPicPr>
          <p:nvPr>
            <a:audioFile r:link="rId16"/>
            <p:extLst>
              <p:ext uri="{DAA4B4D4-6D71-4841-9C94-3DE7FCFB9230}">
                <p14:media xmlns:p14="http://schemas.microsoft.com/office/powerpoint/2010/main" r:embed="rId15"/>
              </p:ext>
            </p:extLst>
          </p:nvPr>
        </p:nvPicPr>
        <p:blipFill>
          <a:blip r:embed="rId31"/>
          <a:stretch>
            <a:fillRect/>
          </a:stretch>
        </p:blipFill>
        <p:spPr>
          <a:xfrm>
            <a:off x="5892800" y="3225800"/>
            <a:ext cx="406400" cy="406400"/>
          </a:xfrm>
          <a:prstGeom prst="rect">
            <a:avLst/>
          </a:prstGeom>
        </p:spPr>
      </p:pic>
      <p:pic>
        <p:nvPicPr>
          <p:cNvPr id="36" name="Venus">
            <a:hlinkClick r:id="" action="ppaction://media"/>
            <a:extLst>
              <a:ext uri="{FF2B5EF4-FFF2-40B4-BE49-F238E27FC236}">
                <a16:creationId xmlns:a16="http://schemas.microsoft.com/office/drawing/2014/main" id="{7A511EC2-E157-1446-380F-9599DA649208}"/>
              </a:ext>
            </a:extLst>
          </p:cNvPr>
          <p:cNvPicPr>
            <a:picLocks noChangeAspect="1"/>
          </p:cNvPicPr>
          <p:nvPr>
            <a:audioFile r:link="rId18"/>
            <p:extLst>
              <p:ext uri="{DAA4B4D4-6D71-4841-9C94-3DE7FCFB9230}">
                <p14:media xmlns:p14="http://schemas.microsoft.com/office/powerpoint/2010/main" r:embed="rId17"/>
              </p:ext>
            </p:extLst>
          </p:nvPr>
        </p:nvPicPr>
        <p:blipFill>
          <a:blip r:embed="rId31"/>
          <a:stretch>
            <a:fillRect/>
          </a:stretch>
        </p:blipFill>
        <p:spPr>
          <a:xfrm>
            <a:off x="5892800" y="3225800"/>
            <a:ext cx="406400" cy="406400"/>
          </a:xfrm>
          <a:prstGeom prst="rect">
            <a:avLst/>
          </a:prstGeom>
        </p:spPr>
      </p:pic>
      <p:pic>
        <p:nvPicPr>
          <p:cNvPr id="37" name="planet">
            <a:hlinkClick r:id="" action="ppaction://media"/>
            <a:extLst>
              <a:ext uri="{FF2B5EF4-FFF2-40B4-BE49-F238E27FC236}">
                <a16:creationId xmlns:a16="http://schemas.microsoft.com/office/drawing/2014/main" id="{B748CB44-12FF-50C8-CB1A-812357E689B6}"/>
              </a:ext>
            </a:extLst>
          </p:cNvPr>
          <p:cNvPicPr>
            <a:picLocks noChangeAspect="1"/>
          </p:cNvPicPr>
          <p:nvPr>
            <a:audioFile r:link="rId20"/>
            <p:extLst>
              <p:ext uri="{DAA4B4D4-6D71-4841-9C94-3DE7FCFB9230}">
                <p14:media xmlns:p14="http://schemas.microsoft.com/office/powerpoint/2010/main" r:embed="rId19"/>
              </p:ext>
            </p:extLst>
          </p:nvPr>
        </p:nvPicPr>
        <p:blipFill>
          <a:blip r:embed="rId31"/>
          <a:stretch>
            <a:fillRect/>
          </a:stretch>
        </p:blipFill>
        <p:spPr>
          <a:xfrm>
            <a:off x="5892800" y="3225800"/>
            <a:ext cx="406400" cy="406400"/>
          </a:xfrm>
          <a:prstGeom prst="rect">
            <a:avLst/>
          </a:prstGeom>
        </p:spPr>
      </p:pic>
      <p:pic>
        <p:nvPicPr>
          <p:cNvPr id="38" name="space station">
            <a:hlinkClick r:id="" action="ppaction://media"/>
            <a:extLst>
              <a:ext uri="{FF2B5EF4-FFF2-40B4-BE49-F238E27FC236}">
                <a16:creationId xmlns:a16="http://schemas.microsoft.com/office/drawing/2014/main" id="{D63EE634-F971-7499-D499-20B3B97D89C3}"/>
              </a:ext>
            </a:extLst>
          </p:cNvPr>
          <p:cNvPicPr>
            <a:picLocks noChangeAspect="1"/>
          </p:cNvPicPr>
          <p:nvPr>
            <a:audioFile r:link="rId22"/>
            <p:extLst>
              <p:ext uri="{DAA4B4D4-6D71-4841-9C94-3DE7FCFB9230}">
                <p14:media xmlns:p14="http://schemas.microsoft.com/office/powerpoint/2010/main" r:embed="rId21"/>
              </p:ext>
            </p:extLst>
          </p:nvPr>
        </p:nvPicPr>
        <p:blipFill>
          <a:blip r:embed="rId31"/>
          <a:stretch>
            <a:fillRect/>
          </a:stretch>
        </p:blipFill>
        <p:spPr>
          <a:xfrm>
            <a:off x="5892800" y="3225800"/>
            <a:ext cx="406400" cy="406400"/>
          </a:xfrm>
          <a:prstGeom prst="rect">
            <a:avLst/>
          </a:prstGeom>
        </p:spPr>
      </p:pic>
      <p:pic>
        <p:nvPicPr>
          <p:cNvPr id="39" name="oxygen">
            <a:hlinkClick r:id="" action="ppaction://media"/>
            <a:extLst>
              <a:ext uri="{FF2B5EF4-FFF2-40B4-BE49-F238E27FC236}">
                <a16:creationId xmlns:a16="http://schemas.microsoft.com/office/drawing/2014/main" id="{FA4F4C88-EA0C-9952-6C76-03971C6F5C5A}"/>
              </a:ext>
            </a:extLst>
          </p:cNvPr>
          <p:cNvPicPr>
            <a:picLocks noChangeAspect="1"/>
          </p:cNvPicPr>
          <p:nvPr>
            <a:audioFile r:link="rId24"/>
            <p:extLst>
              <p:ext uri="{DAA4B4D4-6D71-4841-9C94-3DE7FCFB9230}">
                <p14:media xmlns:p14="http://schemas.microsoft.com/office/powerpoint/2010/main" r:embed="rId23"/>
              </p:ext>
            </p:extLst>
          </p:nvPr>
        </p:nvPicPr>
        <p:blipFill>
          <a:blip r:embed="rId31"/>
          <a:stretch>
            <a:fillRect/>
          </a:stretch>
        </p:blipFill>
        <p:spPr>
          <a:xfrm>
            <a:off x="5892800" y="3225800"/>
            <a:ext cx="406400" cy="406400"/>
          </a:xfrm>
          <a:prstGeom prst="rect">
            <a:avLst/>
          </a:prstGeom>
        </p:spPr>
      </p:pic>
      <p:pic>
        <p:nvPicPr>
          <p:cNvPr id="40" name="gravity">
            <a:hlinkClick r:id="" action="ppaction://media"/>
            <a:extLst>
              <a:ext uri="{FF2B5EF4-FFF2-40B4-BE49-F238E27FC236}">
                <a16:creationId xmlns:a16="http://schemas.microsoft.com/office/drawing/2014/main" id="{C2220382-B180-97E5-67F4-218BD0C16FBF}"/>
              </a:ext>
            </a:extLst>
          </p:cNvPr>
          <p:cNvPicPr>
            <a:picLocks noChangeAspect="1"/>
          </p:cNvPicPr>
          <p:nvPr>
            <a:audioFile r:link="rId26"/>
            <p:extLst>
              <p:ext uri="{DAA4B4D4-6D71-4841-9C94-3DE7FCFB9230}">
                <p14:media xmlns:p14="http://schemas.microsoft.com/office/powerpoint/2010/main" r:embed="rId25"/>
              </p:ext>
            </p:extLst>
          </p:nvPr>
        </p:nvPicPr>
        <p:blipFill>
          <a:blip r:embed="rId31"/>
          <a:stretch>
            <a:fillRect/>
          </a:stretch>
        </p:blipFill>
        <p:spPr>
          <a:xfrm>
            <a:off x="5892800" y="3225800"/>
            <a:ext cx="406400" cy="406400"/>
          </a:xfrm>
          <a:prstGeom prst="rect">
            <a:avLst/>
          </a:prstGeom>
        </p:spPr>
      </p:pic>
      <p:pic>
        <p:nvPicPr>
          <p:cNvPr id="41" name="temperature">
            <a:hlinkClick r:id="" action="ppaction://media"/>
            <a:extLst>
              <a:ext uri="{FF2B5EF4-FFF2-40B4-BE49-F238E27FC236}">
                <a16:creationId xmlns:a16="http://schemas.microsoft.com/office/drawing/2014/main" id="{C3BE99DA-E470-A242-51A3-71DD0932F690}"/>
              </a:ext>
            </a:extLst>
          </p:cNvPr>
          <p:cNvPicPr>
            <a:picLocks noChangeAspect="1"/>
          </p:cNvPicPr>
          <p:nvPr>
            <a:audioFile r:link="rId28"/>
            <p:extLst>
              <p:ext uri="{DAA4B4D4-6D71-4841-9C94-3DE7FCFB9230}">
                <p14:media xmlns:p14="http://schemas.microsoft.com/office/powerpoint/2010/main" r:embed="rId27"/>
              </p:ext>
            </p:extLst>
          </p:nvPr>
        </p:nvPicPr>
        <p:blipFill>
          <a:blip r:embed="rId31"/>
          <a:stretch>
            <a:fillRect/>
          </a:stretch>
        </p:blipFill>
        <p:spPr>
          <a:xfrm>
            <a:off x="5892800" y="3225800"/>
            <a:ext cx="406400" cy="406400"/>
          </a:xfrm>
          <a:prstGeom prst="rect">
            <a:avLst/>
          </a:prstGeom>
        </p:spPr>
      </p:pic>
      <p:sp>
        <p:nvSpPr>
          <p:cNvPr id="42" name="Rectangle 41">
            <a:extLst>
              <a:ext uri="{FF2B5EF4-FFF2-40B4-BE49-F238E27FC236}">
                <a16:creationId xmlns:a16="http://schemas.microsoft.com/office/drawing/2014/main" id="{9B3183DA-649D-DA3F-1A90-31DB64887A2E}"/>
              </a:ext>
            </a:extLst>
          </p:cNvPr>
          <p:cNvSpPr/>
          <p:nvPr/>
        </p:nvSpPr>
        <p:spPr>
          <a:xfrm>
            <a:off x="5486400" y="3225799"/>
            <a:ext cx="1197864" cy="50695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26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heel(1)">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3"/>
                </p:tgtEl>
              </p:cMediaNode>
            </p:audio>
            <p:audio>
              <p:cMediaNode vol="80000">
                <p:cTn id="44" fill="hold" display="0">
                  <p:stCondLst>
                    <p:cond delay="indefinite"/>
                  </p:stCondLst>
                  <p:endCondLst>
                    <p:cond evt="onStopAudio" delay="0">
                      <p:tgtEl>
                        <p:sldTgt/>
                      </p:tgtEl>
                    </p:cond>
                  </p:endCondLst>
                </p:cTn>
                <p:tgtEl>
                  <p:spTgt spid="4"/>
                </p:tgtEl>
              </p:cMediaNode>
            </p:audio>
            <p:audio>
              <p:cMediaNode vol="80000">
                <p:cTn id="45" fill="hold" display="0">
                  <p:stCondLst>
                    <p:cond delay="indefinite"/>
                  </p:stCondLst>
                  <p:endCondLst>
                    <p:cond evt="onStopAudio" delay="0">
                      <p:tgtEl>
                        <p:sldTgt/>
                      </p:tgtEl>
                    </p:cond>
                  </p:endCondLst>
                </p:cTn>
                <p:tgtEl>
                  <p:spTgt spid="5"/>
                </p:tgtEl>
              </p:cMediaNode>
            </p:audio>
            <p:audio>
              <p:cMediaNode vol="80000">
                <p:cTn id="46" fill="hold" display="0">
                  <p:stCondLst>
                    <p:cond delay="indefinite"/>
                  </p:stCondLst>
                  <p:endCondLst>
                    <p:cond evt="onStopAudio" delay="0">
                      <p:tgtEl>
                        <p:sldTgt/>
                      </p:tgtEl>
                    </p:cond>
                  </p:endCondLst>
                </p:cTn>
                <p:tgtEl>
                  <p:spTgt spid="6"/>
                </p:tgtEl>
              </p:cMediaNode>
            </p:audio>
            <p:audio>
              <p:cMediaNode vol="80000">
                <p:cTn id="47" fill="hold" display="0">
                  <p:stCondLst>
                    <p:cond delay="indefinite"/>
                  </p:stCondLst>
                  <p:endCondLst>
                    <p:cond evt="onStopAudio" delay="0">
                      <p:tgtEl>
                        <p:sldTgt/>
                      </p:tgtEl>
                    </p:cond>
                  </p:endCondLst>
                </p:cTn>
                <p:tgtEl>
                  <p:spTgt spid="7"/>
                </p:tgtEl>
              </p:cMediaNode>
            </p:audio>
            <p:audio>
              <p:cMediaNode vol="80000">
                <p:cTn id="48" fill="hold" display="0">
                  <p:stCondLst>
                    <p:cond delay="indefinite"/>
                  </p:stCondLst>
                  <p:endCondLst>
                    <p:cond evt="onStopAudio" delay="0">
                      <p:tgtEl>
                        <p:sldTgt/>
                      </p:tgtEl>
                    </p:cond>
                  </p:endCondLst>
                </p:cTn>
                <p:tgtEl>
                  <p:spTgt spid="8"/>
                </p:tgtEl>
              </p:cMediaNode>
            </p:audio>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593" fill="hold"/>
                                        <p:tgtEl>
                                          <p:spTgt spid="34"/>
                                        </p:tgtEl>
                                      </p:cBhvr>
                                    </p:cmd>
                                  </p:childTnLst>
                                </p:cTn>
                              </p:par>
                            </p:childTnLst>
                          </p:cTn>
                        </p:par>
                      </p:childTnLst>
                    </p:cTn>
                  </p:par>
                </p:childTnLst>
              </p:cTn>
              <p:nextCondLst>
                <p:cond evt="onClick" delay="0">
                  <p:tgtEl>
                    <p:spTgt spid="14"/>
                  </p:tgtEl>
                </p:cond>
              </p:nextCondLst>
            </p:seq>
            <p:audio>
              <p:cMediaNode vol="80000">
                <p:cTn id="54" fill="hold" display="0">
                  <p:stCondLst>
                    <p:cond delay="indefinite"/>
                  </p:stCondLst>
                  <p:endCondLst>
                    <p:cond evt="onStopAudio" delay="0">
                      <p:tgtEl>
                        <p:sldTgt/>
                      </p:tgtEl>
                    </p:cond>
                  </p:endCondLst>
                </p:cTn>
                <p:tgtEl>
                  <p:spTgt spid="24"/>
                </p:tgtEl>
              </p:cMediaNode>
            </p:audio>
            <p:audio>
              <p:cMediaNode vol="80000">
                <p:cTn id="55" fill="hold" display="0">
                  <p:stCondLst>
                    <p:cond delay="indefinite"/>
                  </p:stCondLst>
                  <p:endCondLst>
                    <p:cond evt="onStopAudio" delay="0">
                      <p:tgtEl>
                        <p:sldTgt/>
                      </p:tgtEl>
                    </p:cond>
                  </p:endCondLst>
                </p:cTn>
                <p:tgtEl>
                  <p:spTgt spid="34"/>
                </p:tgtEl>
              </p:cMediaNode>
            </p:audio>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6"/>
                </p:tgtEl>
              </p:cMediaNode>
            </p:audio>
            <p:audio>
              <p:cMediaNode vol="80000">
                <p:cTn id="58" fill="hold" display="0">
                  <p:stCondLst>
                    <p:cond delay="indefinite"/>
                  </p:stCondLst>
                  <p:endCondLst>
                    <p:cond evt="onStopAudio" delay="0">
                      <p:tgtEl>
                        <p:sldTgt/>
                      </p:tgtEl>
                    </p:cond>
                  </p:endCondLst>
                </p:cTn>
                <p:tgtEl>
                  <p:spTgt spid="37"/>
                </p:tgtEl>
              </p:cMediaNode>
            </p:audio>
            <p:audio>
              <p:cMediaNode vol="80000">
                <p:cTn id="59" fill="hold" display="0">
                  <p:stCondLst>
                    <p:cond delay="indefinite"/>
                  </p:stCondLst>
                  <p:endCondLst>
                    <p:cond evt="onStopAudio" delay="0">
                      <p:tgtEl>
                        <p:sldTgt/>
                      </p:tgtEl>
                    </p:cond>
                  </p:endCondLst>
                </p:cTn>
                <p:tgtEl>
                  <p:spTgt spid="38"/>
                </p:tgtEl>
              </p:cMediaNode>
            </p:audio>
            <p:audio>
              <p:cMediaNode vol="80000">
                <p:cTn id="60" fill="hold" display="0">
                  <p:stCondLst>
                    <p:cond delay="indefinite"/>
                  </p:stCondLst>
                  <p:endCondLst>
                    <p:cond evt="onStopAudio" delay="0">
                      <p:tgtEl>
                        <p:sldTgt/>
                      </p:tgtEl>
                    </p:cond>
                  </p:endCondLst>
                </p:cTn>
                <p:tgtEl>
                  <p:spTgt spid="39"/>
                </p:tgtEl>
              </p:cMediaNode>
            </p:audio>
            <p:audio>
              <p:cMediaNode vol="80000">
                <p:cTn id="61" fill="hold" display="0">
                  <p:stCondLst>
                    <p:cond delay="indefinite"/>
                  </p:stCondLst>
                  <p:endCondLst>
                    <p:cond evt="onStopAudio" delay="0">
                      <p:tgtEl>
                        <p:sldTgt/>
                      </p:tgtEl>
                    </p:cond>
                  </p:endCondLst>
                </p:cTn>
                <p:tgtEl>
                  <p:spTgt spid="40"/>
                </p:tgtEl>
              </p:cMediaNode>
            </p:audio>
            <p:audio>
              <p:cMediaNode vol="80000">
                <p:cTn id="62" fill="hold" display="0">
                  <p:stCondLst>
                    <p:cond delay="indefinite"/>
                  </p:stCondLst>
                  <p:endCondLst>
                    <p:cond evt="onStopAudio" delay="0">
                      <p:tgtEl>
                        <p:sldTgt/>
                      </p:tgtEl>
                    </p:cond>
                  </p:endCondLst>
                </p:cTn>
                <p:tgtEl>
                  <p:spTgt spid="41"/>
                </p:tgtEl>
              </p:cMediaNode>
            </p:audio>
            <p:seq concurrent="1" nextAc="seek">
              <p:cTn id="63" restart="whenNotActive" fill="hold" evtFilter="cancelBubble" nodeType="interactiveSeq">
                <p:stCondLst>
                  <p:cond evt="onClick" delay="0">
                    <p:tgtEl>
                      <p:spTgt spid="13"/>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1906" fill="hold"/>
                                        <p:tgtEl>
                                          <p:spTgt spid="35"/>
                                        </p:tgtEl>
                                      </p:cBhvr>
                                    </p:cmd>
                                  </p:childTnLst>
                                </p:cTn>
                              </p:par>
                            </p:childTnLst>
                          </p:cTn>
                        </p:par>
                      </p:childTnLst>
                    </p:cTn>
                  </p:par>
                </p:childTnLst>
              </p:cTn>
              <p:nextCondLst>
                <p:cond evt="onClick" delay="0">
                  <p:tgtEl>
                    <p:spTgt spid="13"/>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776" fill="hold"/>
                                        <p:tgtEl>
                                          <p:spTgt spid="36"/>
                                        </p:tgtEl>
                                      </p:cBhvr>
                                    </p:cmd>
                                  </p:child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696" fill="hold"/>
                                        <p:tgtEl>
                                          <p:spTgt spid="37"/>
                                        </p:tgtEl>
                                      </p:cBhvr>
                                    </p:cmd>
                                  </p:childTnLst>
                                </p:cTn>
                              </p:par>
                            </p:childTnLst>
                          </p:cTn>
                        </p:par>
                      </p:childTnLst>
                    </p:cTn>
                  </p:par>
                </p:childTnLst>
              </p:cTn>
              <p:nextCondLst>
                <p:cond evt="onClick" delay="0">
                  <p:tgtEl>
                    <p:spTgt spid="11"/>
                  </p:tgtEl>
                </p:cond>
              </p:nextCondLst>
            </p:seq>
            <p:seq concurrent="1" nextAc="seek">
              <p:cTn id="78" restart="whenNotActive" fill="hold" evtFilter="cancelBubble" nodeType="interactiveSeq">
                <p:stCondLst>
                  <p:cond evt="onClick" delay="0">
                    <p:tgtEl>
                      <p:spTgt spid="10"/>
                    </p:tgtEl>
                  </p:cond>
                </p:stCondLst>
                <p:endSync evt="end" delay="0">
                  <p:rtn val="all"/>
                </p:endSync>
                <p:childTnLst>
                  <p:par>
                    <p:cTn id="79" fill="hold">
                      <p:stCondLst>
                        <p:cond delay="0"/>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2455" fill="hold"/>
                                        <p:tgtEl>
                                          <p:spTgt spid="38"/>
                                        </p:tgtEl>
                                      </p:cBhvr>
                                    </p:cmd>
                                  </p:childTnLst>
                                </p:cTn>
                              </p:par>
                            </p:childTnLst>
                          </p:cTn>
                        </p:par>
                      </p:childTnLst>
                    </p:cTn>
                  </p:par>
                </p:childTnLst>
              </p:cTn>
              <p:nextCondLst>
                <p:cond evt="onClick" delay="0">
                  <p:tgtEl>
                    <p:spTgt spid="10"/>
                  </p:tgtEl>
                </p:cond>
              </p:nextCondLst>
            </p:seq>
            <p:seq concurrent="1" nextAc="seek">
              <p:cTn id="83" restart="whenNotActive" fill="hold" evtFilter="cancelBubble" nodeType="interactiveSeq">
                <p:stCondLst>
                  <p:cond evt="onClick" delay="0">
                    <p:tgtEl>
                      <p:spTgt spid="9"/>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037" fill="hold"/>
                                        <p:tgtEl>
                                          <p:spTgt spid="39"/>
                                        </p:tgtEl>
                                      </p:cBhvr>
                                    </p:cmd>
                                  </p:childTnLst>
                                </p:cTn>
                              </p:par>
                            </p:childTnLst>
                          </p:cTn>
                        </p:par>
                      </p:childTnLst>
                    </p:cTn>
                  </p:par>
                </p:childTnLst>
              </p:cTn>
              <p:nextCondLst>
                <p:cond evt="onClick" delay="0">
                  <p:tgtEl>
                    <p:spTgt spid="9"/>
                  </p:tgtEl>
                </p:cond>
              </p:nextCondLst>
            </p:seq>
            <p:seq concurrent="1" nextAc="seek">
              <p:cTn id="88" restart="whenNotActive" fill="hold" evtFilter="cancelBubble" nodeType="interactiveSeq">
                <p:stCondLst>
                  <p:cond evt="onClick" delay="0">
                    <p:tgtEl>
                      <p:spTgt spid="28"/>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1724" fill="hold"/>
                                        <p:tgtEl>
                                          <p:spTgt spid="40"/>
                                        </p:tgtEl>
                                      </p:cBhvr>
                                    </p:cmd>
                                  </p:childTnLst>
                                </p:cTn>
                              </p:par>
                            </p:childTnLst>
                          </p:cTn>
                        </p:par>
                      </p:childTnLst>
                    </p:cTn>
                  </p:par>
                </p:childTnLst>
              </p:cTn>
              <p:nextCondLst>
                <p:cond evt="onClick" delay="0">
                  <p:tgtEl>
                    <p:spTgt spid="28"/>
                  </p:tgtEl>
                </p:cond>
              </p:nextCondLst>
            </p:seq>
            <p:seq concurrent="1" nextAc="seek">
              <p:cTn id="93" restart="whenNotActive" fill="hold" evtFilter="cancelBubble" nodeType="interactiveSeq">
                <p:stCondLst>
                  <p:cond evt="onClick" delay="0">
                    <p:tgtEl>
                      <p:spTgt spid="29"/>
                    </p:tgtEl>
                  </p:cond>
                </p:stCondLst>
                <p:endSync evt="end" delay="0">
                  <p:rtn val="all"/>
                </p:endSync>
                <p:childTnLst>
                  <p:par>
                    <p:cTn id="94" fill="hold">
                      <p:stCondLst>
                        <p:cond delay="0"/>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2220" fill="hold"/>
                                        <p:tgtEl>
                                          <p:spTgt spid="41"/>
                                        </p:tgtEl>
                                      </p:cBhvr>
                                    </p:cmd>
                                  </p:childTnLst>
                                </p:cTn>
                              </p:par>
                            </p:childTnLst>
                          </p:cTn>
                        </p:par>
                      </p:childTnLst>
                    </p:cTn>
                  </p:par>
                </p:childTnLst>
              </p:cTn>
              <p:nextCondLst>
                <p:cond evt="onClick" delay="0">
                  <p:tgtEl>
                    <p:spTgt spid="29"/>
                  </p:tgtEl>
                </p:cond>
              </p:nextCondLst>
            </p:seq>
          </p:childTnLst>
        </p:cTn>
      </p:par>
    </p:tnLst>
    <p:bldLst>
      <p:bldP spid="9" grpId="0" animBg="1"/>
      <p:bldP spid="10" grpId="0" animBg="1"/>
      <p:bldP spid="11" grpId="0" animBg="1"/>
      <p:bldP spid="12" grpId="0" animBg="1"/>
      <p:bldP spid="13" grpId="0" animBg="1"/>
      <p:bldP spid="14"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346CAD-2F4B-963E-9368-8914412B7B02}"/>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3934874" y="701033"/>
            <a:ext cx="3159760" cy="461665"/>
          </a:xfrm>
          <a:prstGeom prst="rect">
            <a:avLst/>
          </a:prstGeom>
          <a:solidFill>
            <a:srgbClr val="FFFF00"/>
          </a:solidFill>
        </p:spPr>
        <p:txBody>
          <a:bodyPr wrap="square">
            <a:spAutoFit/>
          </a:bodyPr>
          <a:lstStyle/>
          <a:p>
            <a:pPr algn="ct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Can you remember?</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6856B83-650F-0C82-1B3F-11E3B4D0018F}"/>
              </a:ext>
            </a:extLst>
          </p:cNvPr>
          <p:cNvPicPr>
            <a:picLocks noChangeAspect="1"/>
          </p:cNvPicPr>
          <p:nvPr/>
        </p:nvPicPr>
        <p:blipFill>
          <a:blip r:embed="rId2"/>
          <a:stretch>
            <a:fillRect/>
          </a:stretch>
        </p:blipFill>
        <p:spPr>
          <a:xfrm>
            <a:off x="2637348" y="1283803"/>
            <a:ext cx="5754812" cy="5228757"/>
          </a:xfrm>
          <a:prstGeom prst="rect">
            <a:avLst/>
          </a:prstGeom>
        </p:spPr>
      </p:pic>
      <p:sp>
        <p:nvSpPr>
          <p:cNvPr id="6" name="TextBox 5">
            <a:extLst>
              <a:ext uri="{FF2B5EF4-FFF2-40B4-BE49-F238E27FC236}">
                <a16:creationId xmlns:a16="http://schemas.microsoft.com/office/drawing/2014/main" id="{E795BF1A-96CF-6CBD-8598-61C0B1C60308}"/>
              </a:ext>
            </a:extLst>
          </p:cNvPr>
          <p:cNvSpPr txBox="1"/>
          <p:nvPr/>
        </p:nvSpPr>
        <p:spPr>
          <a:xfrm>
            <a:off x="2747686" y="2638050"/>
            <a:ext cx="1562986" cy="492443"/>
          </a:xfrm>
          <a:prstGeom prst="rect">
            <a:avLst/>
          </a:prstGeom>
          <a:noFill/>
        </p:spPr>
        <p:txBody>
          <a:bodyPr wrap="square" rtlCol="0">
            <a:spAutoFit/>
          </a:bodyPr>
          <a:lstStyle/>
          <a:p>
            <a:pPr algn="ctr"/>
            <a:r>
              <a:rPr lang="en-US" sz="2600" b="1" dirty="0">
                <a:solidFill>
                  <a:srgbClr val="0000FF"/>
                </a:solidFill>
                <a:latin typeface="Times New Roman" panose="02020603050405020304" pitchFamily="18" charset="0"/>
                <a:cs typeface="Times New Roman" panose="02020603050405020304" pitchFamily="18" charset="0"/>
              </a:rPr>
              <a:t>Earth</a:t>
            </a:r>
          </a:p>
        </p:txBody>
      </p:sp>
      <p:sp>
        <p:nvSpPr>
          <p:cNvPr id="7" name="TextBox 6">
            <a:extLst>
              <a:ext uri="{FF2B5EF4-FFF2-40B4-BE49-F238E27FC236}">
                <a16:creationId xmlns:a16="http://schemas.microsoft.com/office/drawing/2014/main" id="{EF515434-0FC9-CD00-9E86-A98FCCA1DAF6}"/>
              </a:ext>
            </a:extLst>
          </p:cNvPr>
          <p:cNvSpPr txBox="1"/>
          <p:nvPr/>
        </p:nvSpPr>
        <p:spPr>
          <a:xfrm>
            <a:off x="4630122" y="2630952"/>
            <a:ext cx="1562986" cy="492443"/>
          </a:xfrm>
          <a:prstGeom prst="rect">
            <a:avLst/>
          </a:prstGeom>
          <a:noFill/>
        </p:spPr>
        <p:txBody>
          <a:bodyPr wrap="square" rtlCol="0">
            <a:spAutoFit/>
          </a:bodyPr>
          <a:lstStyle/>
          <a:p>
            <a:pPr algn="ctr"/>
            <a:r>
              <a:rPr lang="en-US" sz="2600" b="1" dirty="0">
                <a:solidFill>
                  <a:srgbClr val="0000FF"/>
                </a:solidFill>
                <a:latin typeface="Times New Roman" panose="02020603050405020304" pitchFamily="18" charset="0"/>
                <a:cs typeface="Times New Roman" panose="02020603050405020304" pitchFamily="18" charset="0"/>
              </a:rPr>
              <a:t>Mars</a:t>
            </a:r>
          </a:p>
        </p:txBody>
      </p:sp>
      <p:sp>
        <p:nvSpPr>
          <p:cNvPr id="8" name="TextBox 7">
            <a:extLst>
              <a:ext uri="{FF2B5EF4-FFF2-40B4-BE49-F238E27FC236}">
                <a16:creationId xmlns:a16="http://schemas.microsoft.com/office/drawing/2014/main" id="{CB1DCE18-AB35-996D-48BB-407F65E17D5F}"/>
              </a:ext>
            </a:extLst>
          </p:cNvPr>
          <p:cNvSpPr txBox="1"/>
          <p:nvPr/>
        </p:nvSpPr>
        <p:spPr>
          <a:xfrm>
            <a:off x="6639676" y="2630952"/>
            <a:ext cx="1562986" cy="492443"/>
          </a:xfrm>
          <a:prstGeom prst="rect">
            <a:avLst/>
          </a:prstGeom>
          <a:noFill/>
        </p:spPr>
        <p:txBody>
          <a:bodyPr wrap="square" rtlCol="0">
            <a:spAutoFit/>
          </a:bodyPr>
          <a:lstStyle/>
          <a:p>
            <a:pPr algn="ctr"/>
            <a:r>
              <a:rPr lang="en-US" sz="2600" b="1" dirty="0">
                <a:solidFill>
                  <a:srgbClr val="0000FF"/>
                </a:solidFill>
                <a:latin typeface="Times New Roman" panose="02020603050405020304" pitchFamily="18" charset="0"/>
                <a:cs typeface="Times New Roman" panose="02020603050405020304" pitchFamily="18" charset="0"/>
              </a:rPr>
              <a:t>Venus</a:t>
            </a:r>
          </a:p>
        </p:txBody>
      </p:sp>
      <p:sp>
        <p:nvSpPr>
          <p:cNvPr id="9" name="TextBox 8">
            <a:extLst>
              <a:ext uri="{FF2B5EF4-FFF2-40B4-BE49-F238E27FC236}">
                <a16:creationId xmlns:a16="http://schemas.microsoft.com/office/drawing/2014/main" id="{37BC7F73-B7A8-2813-E951-68161980AECB}"/>
              </a:ext>
            </a:extLst>
          </p:cNvPr>
          <p:cNvSpPr txBox="1"/>
          <p:nvPr/>
        </p:nvSpPr>
        <p:spPr>
          <a:xfrm>
            <a:off x="2658134" y="4514431"/>
            <a:ext cx="1562986" cy="492443"/>
          </a:xfrm>
          <a:prstGeom prst="rect">
            <a:avLst/>
          </a:prstGeom>
          <a:noFill/>
        </p:spPr>
        <p:txBody>
          <a:bodyPr wrap="square" rtlCol="0">
            <a:spAutoFit/>
          </a:bodyPr>
          <a:lstStyle/>
          <a:p>
            <a:pPr algn="ctr"/>
            <a:r>
              <a:rPr lang="en-US" sz="2600" b="1" dirty="0">
                <a:solidFill>
                  <a:srgbClr val="0000FF"/>
                </a:solidFill>
                <a:latin typeface="Times New Roman" panose="02020603050405020304" pitchFamily="18" charset="0"/>
                <a:cs typeface="Times New Roman" panose="02020603050405020304" pitchFamily="18" charset="0"/>
              </a:rPr>
              <a:t>oxygen</a:t>
            </a:r>
          </a:p>
        </p:txBody>
      </p:sp>
      <p:sp>
        <p:nvSpPr>
          <p:cNvPr id="10" name="TextBox 9">
            <a:extLst>
              <a:ext uri="{FF2B5EF4-FFF2-40B4-BE49-F238E27FC236}">
                <a16:creationId xmlns:a16="http://schemas.microsoft.com/office/drawing/2014/main" id="{AEBA51C0-ACC1-4927-86D4-A0134F775C4B}"/>
              </a:ext>
            </a:extLst>
          </p:cNvPr>
          <p:cNvSpPr txBox="1"/>
          <p:nvPr/>
        </p:nvSpPr>
        <p:spPr>
          <a:xfrm>
            <a:off x="4601824" y="4514431"/>
            <a:ext cx="1562986" cy="492443"/>
          </a:xfrm>
          <a:prstGeom prst="rect">
            <a:avLst/>
          </a:prstGeom>
          <a:noFill/>
        </p:spPr>
        <p:txBody>
          <a:bodyPr wrap="square" rtlCol="0">
            <a:spAutoFit/>
          </a:bodyPr>
          <a:lstStyle/>
          <a:p>
            <a:pPr algn="ctr"/>
            <a:r>
              <a:rPr lang="en-US" sz="2600" b="1" dirty="0">
                <a:solidFill>
                  <a:srgbClr val="0000FF"/>
                </a:solidFill>
                <a:latin typeface="Times New Roman" panose="02020603050405020304" pitchFamily="18" charset="0"/>
                <a:cs typeface="Times New Roman" panose="02020603050405020304" pitchFamily="18" charset="0"/>
              </a:rPr>
              <a:t>gravity</a:t>
            </a:r>
          </a:p>
        </p:txBody>
      </p:sp>
      <p:sp>
        <p:nvSpPr>
          <p:cNvPr id="11" name="TextBox 10">
            <a:extLst>
              <a:ext uri="{FF2B5EF4-FFF2-40B4-BE49-F238E27FC236}">
                <a16:creationId xmlns:a16="http://schemas.microsoft.com/office/drawing/2014/main" id="{53C18701-3FE0-B8D0-562A-81B6BDCF9CB4}"/>
              </a:ext>
            </a:extLst>
          </p:cNvPr>
          <p:cNvSpPr txBox="1"/>
          <p:nvPr/>
        </p:nvSpPr>
        <p:spPr>
          <a:xfrm>
            <a:off x="6554968" y="4514431"/>
            <a:ext cx="2016652" cy="492443"/>
          </a:xfrm>
          <a:prstGeom prst="rect">
            <a:avLst/>
          </a:prstGeom>
          <a:noFill/>
        </p:spPr>
        <p:txBody>
          <a:bodyPr wrap="square" rtlCol="0">
            <a:spAutoFit/>
          </a:bodyPr>
          <a:lstStyle/>
          <a:p>
            <a:pPr algn="ctr"/>
            <a:r>
              <a:rPr lang="en-US" sz="2600" b="1" dirty="0">
                <a:solidFill>
                  <a:srgbClr val="0000FF"/>
                </a:solidFill>
                <a:latin typeface="Times New Roman" panose="02020603050405020304" pitchFamily="18" charset="0"/>
                <a:cs typeface="Times New Roman" panose="02020603050405020304" pitchFamily="18" charset="0"/>
              </a:rPr>
              <a:t>temperature</a:t>
            </a:r>
          </a:p>
        </p:txBody>
      </p:sp>
      <p:sp>
        <p:nvSpPr>
          <p:cNvPr id="12" name="TextBox 11">
            <a:extLst>
              <a:ext uri="{FF2B5EF4-FFF2-40B4-BE49-F238E27FC236}">
                <a16:creationId xmlns:a16="http://schemas.microsoft.com/office/drawing/2014/main" id="{BA1EBBCE-D6CF-F454-2A80-B5FC1C80E689}"/>
              </a:ext>
            </a:extLst>
          </p:cNvPr>
          <p:cNvSpPr txBox="1"/>
          <p:nvPr/>
        </p:nvSpPr>
        <p:spPr>
          <a:xfrm>
            <a:off x="4365734" y="6250950"/>
            <a:ext cx="2137150" cy="492443"/>
          </a:xfrm>
          <a:prstGeom prst="rect">
            <a:avLst/>
          </a:prstGeom>
          <a:noFill/>
        </p:spPr>
        <p:txBody>
          <a:bodyPr wrap="square" rtlCol="0">
            <a:spAutoFit/>
          </a:bodyPr>
          <a:lstStyle/>
          <a:p>
            <a:pPr algn="ctr"/>
            <a:r>
              <a:rPr lang="en-US" sz="2600" b="1" dirty="0">
                <a:solidFill>
                  <a:srgbClr val="0000FF"/>
                </a:solidFill>
                <a:latin typeface="Times New Roman" panose="02020603050405020304" pitchFamily="18" charset="0"/>
                <a:cs typeface="Times New Roman" panose="02020603050405020304" pitchFamily="18" charset="0"/>
              </a:rPr>
              <a:t>space station</a:t>
            </a:r>
          </a:p>
        </p:txBody>
      </p:sp>
    </p:spTree>
    <p:extLst>
      <p:ext uri="{BB962C8B-B14F-4D97-AF65-F5344CB8AC3E}">
        <p14:creationId xmlns:p14="http://schemas.microsoft.com/office/powerpoint/2010/main" val="11735234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545" y="2041133"/>
            <a:ext cx="3191070" cy="475658"/>
          </a:xfrm>
          <a:prstGeom prst="rect">
            <a:avLst/>
          </a:prstGeom>
          <a:noFill/>
        </p:spPr>
        <p:txBody>
          <a:bodyPr wrap="square" rtlCol="0">
            <a:spAutoFit/>
          </a:bodyPr>
          <a:lstStyle/>
          <a:p>
            <a:r>
              <a:rPr lang="en-US" sz="2800" i="1" dirty="0">
                <a:solidFill>
                  <a:srgbClr val="FF0000"/>
                </a:solidFill>
              </a:rPr>
              <a:t>reading comics</a:t>
            </a:r>
          </a:p>
        </p:txBody>
      </p:sp>
      <p:pic>
        <p:nvPicPr>
          <p:cNvPr id="6" name="Picture 5">
            <a:extLst>
              <a:ext uri="{FF2B5EF4-FFF2-40B4-BE49-F238E27FC236}">
                <a16:creationId xmlns:a16="http://schemas.microsoft.com/office/drawing/2014/main" id="{EF2556FE-75A7-B09B-4374-B102B4844FD9}"/>
              </a:ext>
            </a:extLst>
          </p:cNvPr>
          <p:cNvPicPr>
            <a:picLocks noChangeAspect="1"/>
          </p:cNvPicPr>
          <p:nvPr/>
        </p:nvPicPr>
        <p:blipFill>
          <a:blip r:embed="rId2"/>
          <a:stretch>
            <a:fillRect/>
          </a:stretch>
        </p:blipFill>
        <p:spPr>
          <a:xfrm>
            <a:off x="4404923" y="1003945"/>
            <a:ext cx="7767505" cy="5854055"/>
          </a:xfrm>
          <a:prstGeom prst="rect">
            <a:avLst/>
          </a:prstGeom>
        </p:spPr>
      </p:pic>
      <p:sp>
        <p:nvSpPr>
          <p:cNvPr id="9" name="TextBox 8">
            <a:extLst>
              <a:ext uri="{FF2B5EF4-FFF2-40B4-BE49-F238E27FC236}">
                <a16:creationId xmlns:a16="http://schemas.microsoft.com/office/drawing/2014/main" id="{93151E67-2925-75B8-C353-2B439AF402F9}"/>
              </a:ext>
            </a:extLst>
          </p:cNvPr>
          <p:cNvSpPr txBox="1"/>
          <p:nvPr/>
        </p:nvSpPr>
        <p:spPr>
          <a:xfrm>
            <a:off x="5035571" y="2011643"/>
            <a:ext cx="2135252"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temperature</a:t>
            </a:r>
          </a:p>
        </p:txBody>
      </p:sp>
      <p:sp>
        <p:nvSpPr>
          <p:cNvPr id="7" name="TextBox 6"/>
          <p:cNvSpPr txBox="1"/>
          <p:nvPr/>
        </p:nvSpPr>
        <p:spPr>
          <a:xfrm>
            <a:off x="5210475" y="2514543"/>
            <a:ext cx="3191070" cy="492443"/>
          </a:xfrm>
          <a:prstGeom prst="rect">
            <a:avLst/>
          </a:prstGeom>
          <a:noFill/>
        </p:spPr>
        <p:txBody>
          <a:bodyPr wrap="square" rtlCol="0">
            <a:spAutoFit/>
          </a:bodyPr>
          <a:lstStyle/>
          <a:p>
            <a:r>
              <a:rPr lang="en-US" sz="2600" dirty="0">
                <a:solidFill>
                  <a:srgbClr val="0000FF"/>
                </a:solidFill>
                <a:latin typeface="Times New Roman" panose="02020603050405020304" pitchFamily="18" charset="0"/>
                <a:cs typeface="Times New Roman" panose="02020603050405020304" pitchFamily="18" charset="0"/>
              </a:rPr>
              <a:t>Gravity</a:t>
            </a:r>
          </a:p>
        </p:txBody>
      </p:sp>
      <p:sp>
        <p:nvSpPr>
          <p:cNvPr id="10" name="TextBox 9">
            <a:extLst>
              <a:ext uri="{FF2B5EF4-FFF2-40B4-BE49-F238E27FC236}">
                <a16:creationId xmlns:a16="http://schemas.microsoft.com/office/drawing/2014/main" id="{EE21695D-D1CE-9CDB-38D6-54623B2D6B8E}"/>
              </a:ext>
            </a:extLst>
          </p:cNvPr>
          <p:cNvSpPr txBox="1"/>
          <p:nvPr/>
        </p:nvSpPr>
        <p:spPr>
          <a:xfrm>
            <a:off x="5248166" y="3053824"/>
            <a:ext cx="986829" cy="492443"/>
          </a:xfrm>
          <a:prstGeom prst="rect">
            <a:avLst/>
          </a:prstGeom>
          <a:noFill/>
        </p:spPr>
        <p:txBody>
          <a:bodyPr wrap="square" rtlCol="0">
            <a:spAutoFit/>
          </a:bodyPr>
          <a:lstStyle/>
          <a:p>
            <a:r>
              <a:rPr lang="en-US" sz="2600" dirty="0">
                <a:solidFill>
                  <a:srgbClr val="0000FF"/>
                </a:solidFill>
                <a:latin typeface="Times New Roman" panose="02020603050405020304" pitchFamily="18" charset="0"/>
                <a:cs typeface="Times New Roman" panose="02020603050405020304" pitchFamily="18" charset="0"/>
              </a:rPr>
              <a:t>Mars</a:t>
            </a:r>
          </a:p>
        </p:txBody>
      </p:sp>
      <p:sp>
        <p:nvSpPr>
          <p:cNvPr id="11" name="TextBox 10">
            <a:extLst>
              <a:ext uri="{FF2B5EF4-FFF2-40B4-BE49-F238E27FC236}">
                <a16:creationId xmlns:a16="http://schemas.microsoft.com/office/drawing/2014/main" id="{2C7AB5E0-39AB-2EBF-8DE9-C3936261490A}"/>
              </a:ext>
            </a:extLst>
          </p:cNvPr>
          <p:cNvSpPr txBox="1"/>
          <p:nvPr/>
        </p:nvSpPr>
        <p:spPr>
          <a:xfrm>
            <a:off x="7625546" y="3950306"/>
            <a:ext cx="1132137" cy="492443"/>
          </a:xfrm>
          <a:prstGeom prst="rect">
            <a:avLst/>
          </a:prstGeom>
          <a:noFill/>
        </p:spPr>
        <p:txBody>
          <a:bodyPr wrap="square" rtlCol="0">
            <a:spAutoFit/>
          </a:bodyPr>
          <a:lstStyle/>
          <a:p>
            <a:r>
              <a:rPr lang="en-US" sz="2600" dirty="0">
                <a:solidFill>
                  <a:srgbClr val="0000FF"/>
                </a:solidFill>
                <a:latin typeface="Times New Roman" panose="02020603050405020304" pitchFamily="18" charset="0"/>
                <a:cs typeface="Times New Roman" panose="02020603050405020304" pitchFamily="18" charset="0"/>
              </a:rPr>
              <a:t>Venus	</a:t>
            </a:r>
          </a:p>
        </p:txBody>
      </p:sp>
      <p:sp>
        <p:nvSpPr>
          <p:cNvPr id="12" name="TextBox 11">
            <a:extLst>
              <a:ext uri="{FF2B5EF4-FFF2-40B4-BE49-F238E27FC236}">
                <a16:creationId xmlns:a16="http://schemas.microsoft.com/office/drawing/2014/main" id="{23DBF2C5-E548-C5C4-5FC0-1B6F366717E7}"/>
              </a:ext>
            </a:extLst>
          </p:cNvPr>
          <p:cNvSpPr txBox="1"/>
          <p:nvPr/>
        </p:nvSpPr>
        <p:spPr>
          <a:xfrm>
            <a:off x="9567996" y="4779578"/>
            <a:ext cx="2074891" cy="492443"/>
          </a:xfrm>
          <a:prstGeom prst="rect">
            <a:avLst/>
          </a:prstGeom>
          <a:noFill/>
        </p:spPr>
        <p:txBody>
          <a:bodyPr wrap="square" rtlCol="0">
            <a:spAutoFit/>
          </a:bodyPr>
          <a:lstStyle/>
          <a:p>
            <a:r>
              <a:rPr lang="en-US" sz="2600" dirty="0">
                <a:solidFill>
                  <a:srgbClr val="0000FF"/>
                </a:solidFill>
                <a:latin typeface="Times New Roman" panose="02020603050405020304" pitchFamily="18" charset="0"/>
                <a:cs typeface="Times New Roman" panose="02020603050405020304" pitchFamily="18" charset="0"/>
              </a:rPr>
              <a:t>space station</a:t>
            </a:r>
          </a:p>
        </p:txBody>
      </p:sp>
      <p:sp>
        <p:nvSpPr>
          <p:cNvPr id="13" name="TextBox 12">
            <a:extLst>
              <a:ext uri="{FF2B5EF4-FFF2-40B4-BE49-F238E27FC236}">
                <a16:creationId xmlns:a16="http://schemas.microsoft.com/office/drawing/2014/main" id="{98556B5A-A85F-D0BB-1C5C-D517292B37A7}"/>
              </a:ext>
            </a:extLst>
          </p:cNvPr>
          <p:cNvSpPr txBox="1"/>
          <p:nvPr/>
        </p:nvSpPr>
        <p:spPr>
          <a:xfrm>
            <a:off x="8191615" y="6001388"/>
            <a:ext cx="1201475" cy="492443"/>
          </a:xfrm>
          <a:prstGeom prst="rect">
            <a:avLst/>
          </a:prstGeom>
          <a:noFill/>
        </p:spPr>
        <p:txBody>
          <a:bodyPr wrap="square" rtlCol="0">
            <a:spAutoFit/>
          </a:bodyPr>
          <a:lstStyle/>
          <a:p>
            <a:r>
              <a:rPr lang="en-US" sz="2600" dirty="0">
                <a:solidFill>
                  <a:srgbClr val="0000FF"/>
                </a:solidFill>
                <a:latin typeface="Times New Roman" panose="02020603050405020304" pitchFamily="18" charset="0"/>
                <a:cs typeface="Times New Roman" panose="02020603050405020304" pitchFamily="18" charset="0"/>
              </a:rPr>
              <a:t>oxygen</a:t>
            </a:r>
          </a:p>
        </p:txBody>
      </p:sp>
      <p:pic>
        <p:nvPicPr>
          <p:cNvPr id="15" name="Picture 14">
            <a:extLst>
              <a:ext uri="{FF2B5EF4-FFF2-40B4-BE49-F238E27FC236}">
                <a16:creationId xmlns:a16="http://schemas.microsoft.com/office/drawing/2014/main" id="{5DADB75A-24B7-AAD5-586D-C3077D12EC92}"/>
              </a:ext>
            </a:extLst>
          </p:cNvPr>
          <p:cNvPicPr>
            <a:picLocks noChangeAspect="1"/>
          </p:cNvPicPr>
          <p:nvPr/>
        </p:nvPicPr>
        <p:blipFill>
          <a:blip r:embed="rId3"/>
          <a:stretch>
            <a:fillRect/>
          </a:stretch>
        </p:blipFill>
        <p:spPr>
          <a:xfrm>
            <a:off x="19572" y="1691044"/>
            <a:ext cx="4591518" cy="5166955"/>
          </a:xfrm>
          <a:prstGeom prst="rect">
            <a:avLst/>
          </a:prstGeom>
        </p:spPr>
      </p:pic>
      <p:cxnSp>
        <p:nvCxnSpPr>
          <p:cNvPr id="16" name="Straight Connector 15">
            <a:extLst>
              <a:ext uri="{FF2B5EF4-FFF2-40B4-BE49-F238E27FC236}">
                <a16:creationId xmlns:a16="http://schemas.microsoft.com/office/drawing/2014/main" id="{0BC1813E-E31C-699C-41C5-59D3F7053874}"/>
              </a:ext>
            </a:extLst>
          </p:cNvPr>
          <p:cNvCxnSpPr>
            <a:cxnSpLocks/>
          </p:cNvCxnSpPr>
          <p:nvPr/>
        </p:nvCxnSpPr>
        <p:spPr>
          <a:xfrm flipH="1">
            <a:off x="414670" y="3229635"/>
            <a:ext cx="616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91F409-1F6E-6FE2-A0C4-6AD75923CE47}"/>
              </a:ext>
            </a:extLst>
          </p:cNvPr>
          <p:cNvCxnSpPr>
            <a:cxnSpLocks/>
          </p:cNvCxnSpPr>
          <p:nvPr/>
        </p:nvCxnSpPr>
        <p:spPr>
          <a:xfrm flipH="1">
            <a:off x="3349257" y="4956833"/>
            <a:ext cx="1075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5D5BF8-3488-5028-9908-776D7579211B}"/>
              </a:ext>
            </a:extLst>
          </p:cNvPr>
          <p:cNvCxnSpPr>
            <a:cxnSpLocks/>
          </p:cNvCxnSpPr>
          <p:nvPr/>
        </p:nvCxnSpPr>
        <p:spPr>
          <a:xfrm flipH="1">
            <a:off x="1991834" y="4956833"/>
            <a:ext cx="616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559AF7-F090-CF08-DB4D-B704D19BDBCB}"/>
              </a:ext>
            </a:extLst>
          </p:cNvPr>
          <p:cNvCxnSpPr>
            <a:cxnSpLocks/>
          </p:cNvCxnSpPr>
          <p:nvPr/>
        </p:nvCxnSpPr>
        <p:spPr>
          <a:xfrm flipH="1">
            <a:off x="1991834" y="3206224"/>
            <a:ext cx="616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77AF08-418C-F397-FFD9-9AE28A297549}"/>
              </a:ext>
            </a:extLst>
          </p:cNvPr>
          <p:cNvCxnSpPr>
            <a:cxnSpLocks/>
          </p:cNvCxnSpPr>
          <p:nvPr/>
        </p:nvCxnSpPr>
        <p:spPr>
          <a:xfrm flipH="1">
            <a:off x="3512289" y="3236404"/>
            <a:ext cx="616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D78634-CDDC-3A6B-B010-81F1C4F3E01C}"/>
              </a:ext>
            </a:extLst>
          </p:cNvPr>
          <p:cNvCxnSpPr>
            <a:cxnSpLocks/>
          </p:cNvCxnSpPr>
          <p:nvPr/>
        </p:nvCxnSpPr>
        <p:spPr>
          <a:xfrm flipH="1">
            <a:off x="1736653" y="6675291"/>
            <a:ext cx="1075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E3C7E6-75D7-CED9-ED7C-FD1EB6924211}"/>
              </a:ext>
            </a:extLst>
          </p:cNvPr>
          <p:cNvCxnSpPr>
            <a:cxnSpLocks/>
          </p:cNvCxnSpPr>
          <p:nvPr/>
        </p:nvCxnSpPr>
        <p:spPr>
          <a:xfrm flipH="1">
            <a:off x="414670" y="4956833"/>
            <a:ext cx="616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ACCDBA7-A15A-C51D-4DDB-37D96D0515DE}"/>
              </a:ext>
            </a:extLst>
          </p:cNvPr>
          <p:cNvSpPr txBox="1"/>
          <p:nvPr/>
        </p:nvSpPr>
        <p:spPr>
          <a:xfrm>
            <a:off x="114128" y="602628"/>
            <a:ext cx="6126480" cy="461665"/>
          </a:xfrm>
          <a:prstGeom prst="rect">
            <a:avLst/>
          </a:prstGeom>
          <a:noFill/>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Look at the pictures and fill in the blanks</a:t>
            </a:r>
            <a:endParaRPr lang="en-US" sz="2400" dirty="0">
              <a:solidFill>
                <a:srgbClr val="C00000"/>
              </a:solidFill>
            </a:endParaRPr>
          </a:p>
        </p:txBody>
      </p:sp>
    </p:spTree>
    <p:extLst>
      <p:ext uri="{BB962C8B-B14F-4D97-AF65-F5344CB8AC3E}">
        <p14:creationId xmlns:p14="http://schemas.microsoft.com/office/powerpoint/2010/main" val="5324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ircle(in)">
                                      <p:cBhvr>
                                        <p:cTn id="14" dur="2000"/>
                                        <p:tgtEl>
                                          <p:spTgt spid="7">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circle(in)">
                                      <p:cBhvr>
                                        <p:cTn id="21" dur="2000"/>
                                        <p:tgtEl>
                                          <p:spTgt spid="10">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circle(in)">
                                      <p:cBhvr>
                                        <p:cTn id="29" dur="2000"/>
                                        <p:tgtEl>
                                          <p:spTgt spid="11">
                                            <p:txEl>
                                              <p:pRg st="0" end="0"/>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circle(in)">
                                      <p:cBhvr>
                                        <p:cTn id="36" dur="2000"/>
                                        <p:tgtEl>
                                          <p:spTgt spid="12">
                                            <p:txEl>
                                              <p:pRg st="0" end="0"/>
                                            </p:txEl>
                                          </p:spTgt>
                                        </p:tgtEl>
                                      </p:cBhvr>
                                    </p:animEffec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circle(in)">
                                      <p:cBhvr>
                                        <p:cTn id="43" dur="2000"/>
                                        <p:tgtEl>
                                          <p:spTgt spid="13">
                                            <p:txEl>
                                              <p:pRg st="0" end="0"/>
                                            </p:txEl>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346CAD-2F4B-963E-9368-8914412B7B02}"/>
              </a:ext>
            </a:extLst>
          </p:cNvPr>
          <p:cNvSpPr/>
          <p:nvPr/>
        </p:nvSpPr>
        <p:spPr>
          <a:xfrm>
            <a:off x="0" y="518160"/>
            <a:ext cx="12192000" cy="6339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966F1634-AF43-245E-6902-19338D0C79E2}"/>
              </a:ext>
            </a:extLst>
          </p:cNvPr>
          <p:cNvSpPr/>
          <p:nvPr/>
        </p:nvSpPr>
        <p:spPr>
          <a:xfrm>
            <a:off x="3950012" y="896663"/>
            <a:ext cx="2591992" cy="461665"/>
          </a:xfrm>
          <a:prstGeom prst="rect">
            <a:avLst/>
          </a:prstGeom>
          <a:solidFill>
            <a:srgbClr val="FFFF00"/>
          </a:solidFill>
          <a:ln>
            <a:solidFill>
              <a:srgbClr val="00B050"/>
            </a:solidFill>
          </a:ln>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WORK IN PAIRS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Speech Bubble: Oval 14">
            <a:extLst>
              <a:ext uri="{FF2B5EF4-FFF2-40B4-BE49-F238E27FC236}">
                <a16:creationId xmlns:a16="http://schemas.microsoft.com/office/drawing/2014/main" id="{D3166A0A-D92E-1228-B2E0-8024A0CB8CFB}"/>
              </a:ext>
            </a:extLst>
          </p:cNvPr>
          <p:cNvSpPr/>
          <p:nvPr/>
        </p:nvSpPr>
        <p:spPr>
          <a:xfrm>
            <a:off x="1330959" y="1968500"/>
            <a:ext cx="8717281" cy="1526540"/>
          </a:xfrm>
          <a:prstGeom prst="wedgeEllipseCallout">
            <a:avLst>
              <a:gd name="adj1" fmla="val -47910"/>
              <a:gd name="adj2" fmla="val -82878"/>
            </a:avLst>
          </a:prstGeom>
          <a:solidFill>
            <a:srgbClr val="FFFF00"/>
          </a:solidFill>
          <a:ln>
            <a:solidFill>
              <a:srgbClr val="66FF33"/>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solidFill>
                  <a:srgbClr val="0070C0"/>
                </a:solidFill>
                <a:latin typeface="Times New Roman" panose="02020603050405020304" pitchFamily="18" charset="0"/>
                <a:cs typeface="Times New Roman" panose="02020603050405020304" pitchFamily="18" charset="0"/>
              </a:rPr>
              <a:t>Would you like to visit another planet or a space station? Why (not)?</a:t>
            </a:r>
            <a:endParaRPr lang="en-US" sz="2400" dirty="0"/>
          </a:p>
        </p:txBody>
      </p:sp>
      <p:sp>
        <p:nvSpPr>
          <p:cNvPr id="13" name="Rectangle 12">
            <a:extLst>
              <a:ext uri="{FF2B5EF4-FFF2-40B4-BE49-F238E27FC236}">
                <a16:creationId xmlns:a16="http://schemas.microsoft.com/office/drawing/2014/main" id="{AEA5F696-05D3-EE07-B13B-4DE3F3188A12}"/>
              </a:ext>
            </a:extLst>
          </p:cNvPr>
          <p:cNvSpPr/>
          <p:nvPr/>
        </p:nvSpPr>
        <p:spPr>
          <a:xfrm>
            <a:off x="2453589" y="2061369"/>
            <a:ext cx="9179611" cy="830997"/>
          </a:xfrm>
          <a:prstGeom prst="rect">
            <a:avLst/>
          </a:prstGeom>
        </p:spPr>
        <p:txBody>
          <a:bodyPr wrap="square">
            <a:spAutoFit/>
          </a:bodyPr>
          <a:lstStyle/>
          <a:p>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7B50C9D-7BF0-ED97-8DDF-A5EAB58F22B9}"/>
              </a:ext>
            </a:extLst>
          </p:cNvPr>
          <p:cNvPicPr>
            <a:picLocks noChangeAspect="1"/>
          </p:cNvPicPr>
          <p:nvPr/>
        </p:nvPicPr>
        <p:blipFill>
          <a:blip r:embed="rId2"/>
          <a:stretch>
            <a:fillRect/>
          </a:stretch>
        </p:blipFill>
        <p:spPr>
          <a:xfrm>
            <a:off x="1127760" y="3495040"/>
            <a:ext cx="9398000" cy="1450340"/>
          </a:xfrm>
          <a:prstGeom prst="rect">
            <a:avLst/>
          </a:prstGeom>
        </p:spPr>
      </p:pic>
    </p:spTree>
    <p:extLst>
      <p:ext uri="{BB962C8B-B14F-4D97-AF65-F5344CB8AC3E}">
        <p14:creationId xmlns:p14="http://schemas.microsoft.com/office/powerpoint/2010/main" val="22077242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57056-6904-F489-DE2F-A57AEB74C236}"/>
              </a:ext>
            </a:extLst>
          </p:cNvPr>
          <p:cNvPicPr>
            <a:picLocks noChangeAspect="1"/>
          </p:cNvPicPr>
          <p:nvPr/>
        </p:nvPicPr>
        <p:blipFill rotWithShape="1">
          <a:blip r:embed="rId2"/>
          <a:srcRect l="2186" t="1728" r="2403" b="2890"/>
          <a:stretch/>
        </p:blipFill>
        <p:spPr>
          <a:xfrm>
            <a:off x="0" y="1733128"/>
            <a:ext cx="12192000" cy="5135515"/>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5C0EDD5-B0ED-EC84-2817-63F4F81CD2C8}"/>
              </a:ext>
            </a:extLst>
          </p:cNvPr>
          <p:cNvSpPr/>
          <p:nvPr/>
        </p:nvSpPr>
        <p:spPr>
          <a:xfrm>
            <a:off x="0" y="462850"/>
            <a:ext cx="12192000" cy="124649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a. Read the magazine article. What is it about?</a:t>
            </a:r>
          </a:p>
          <a:p>
            <a:r>
              <a:rPr lang="en-US" sz="2400" dirty="0">
                <a:solidFill>
                  <a:srgbClr val="0070C0"/>
                </a:solidFill>
                <a:latin typeface="Times New Roman" panose="02020603050405020304" pitchFamily="18" charset="0"/>
                <a:cs typeface="Times New Roman" panose="02020603050405020304" pitchFamily="18" charset="0"/>
              </a:rPr>
              <a:t>	1. Different places people can live in the future</a:t>
            </a:r>
          </a:p>
          <a:p>
            <a:r>
              <a:rPr lang="en-US" sz="2400" dirty="0">
                <a:solidFill>
                  <a:srgbClr val="0070C0"/>
                </a:solidFill>
                <a:latin typeface="Times New Roman" panose="02020603050405020304" pitchFamily="18" charset="0"/>
                <a:cs typeface="Times New Roman" panose="02020603050405020304" pitchFamily="18" charset="0"/>
              </a:rPr>
              <a:t>	2. Why space stations will be the best places to live</a:t>
            </a:r>
            <a:endParaRPr lang="en-US" sz="2400" i="1"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Answer Icon #194826 - Free Icons Library">
            <a:extLst>
              <a:ext uri="{FF2B5EF4-FFF2-40B4-BE49-F238E27FC236}">
                <a16:creationId xmlns:a16="http://schemas.microsoft.com/office/drawing/2014/main" id="{70885874-5DB4-E5F3-FDF0-ADDCAB78A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861" y="551861"/>
            <a:ext cx="1068474" cy="106847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1C85C6F-74EE-38C6-1565-D317E26AFE06}"/>
              </a:ext>
            </a:extLst>
          </p:cNvPr>
          <p:cNvSpPr/>
          <p:nvPr/>
        </p:nvSpPr>
        <p:spPr>
          <a:xfrm>
            <a:off x="874006" y="920071"/>
            <a:ext cx="433541" cy="3558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ounded Rectangle 5">
            <a:extLst>
              <a:ext uri="{FF2B5EF4-FFF2-40B4-BE49-F238E27FC236}">
                <a16:creationId xmlns:a16="http://schemas.microsoft.com/office/drawing/2014/main" id="{427FACC9-9CB7-3A55-0415-7A961A768BEF}"/>
              </a:ext>
            </a:extLst>
          </p:cNvPr>
          <p:cNvSpPr/>
          <p:nvPr/>
        </p:nvSpPr>
        <p:spPr>
          <a:xfrm>
            <a:off x="279400" y="1720350"/>
            <a:ext cx="4154814" cy="4759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
            <a:extLst>
              <a:ext uri="{FF2B5EF4-FFF2-40B4-BE49-F238E27FC236}">
                <a16:creationId xmlns:a16="http://schemas.microsoft.com/office/drawing/2014/main" id="{B94B6753-38B5-B49A-1E8C-EB306D894ADE}"/>
              </a:ext>
            </a:extLst>
          </p:cNvPr>
          <p:cNvSpPr/>
          <p:nvPr/>
        </p:nvSpPr>
        <p:spPr>
          <a:xfrm>
            <a:off x="658622" y="3149600"/>
            <a:ext cx="6707378" cy="4759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5">
            <a:extLst>
              <a:ext uri="{FF2B5EF4-FFF2-40B4-BE49-F238E27FC236}">
                <a16:creationId xmlns:a16="http://schemas.microsoft.com/office/drawing/2014/main" id="{9010DD27-FE3F-39A6-045E-248D52572A90}"/>
              </a:ext>
            </a:extLst>
          </p:cNvPr>
          <p:cNvSpPr/>
          <p:nvPr/>
        </p:nvSpPr>
        <p:spPr>
          <a:xfrm>
            <a:off x="595122" y="4698950"/>
            <a:ext cx="4878578" cy="4192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6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852004-DD18-535E-ADFF-99325C0680B2}"/>
              </a:ext>
            </a:extLst>
          </p:cNvPr>
          <p:cNvPicPr>
            <a:picLocks noChangeAspect="1"/>
          </p:cNvPicPr>
          <p:nvPr/>
        </p:nvPicPr>
        <p:blipFill rotWithShape="1">
          <a:blip r:embed="rId2"/>
          <a:srcRect r="6646" b="21614"/>
          <a:stretch/>
        </p:blipFill>
        <p:spPr>
          <a:xfrm>
            <a:off x="625142" y="1389343"/>
            <a:ext cx="10554365" cy="2410677"/>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C20A7C8-7EBD-E1C0-3ECB-BC7AABAE0758}"/>
              </a:ext>
            </a:extLst>
          </p:cNvPr>
          <p:cNvPicPr>
            <a:picLocks noChangeAspect="1"/>
          </p:cNvPicPr>
          <p:nvPr/>
        </p:nvPicPr>
        <p:blipFill>
          <a:blip r:embed="rId3"/>
          <a:stretch>
            <a:fillRect/>
          </a:stretch>
        </p:blipFill>
        <p:spPr>
          <a:xfrm>
            <a:off x="625142" y="3989310"/>
            <a:ext cx="10554365" cy="1947484"/>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DB0BDD9B-98D6-8E2B-42B6-47362B4150DC}"/>
              </a:ext>
            </a:extLst>
          </p:cNvPr>
          <p:cNvSpPr txBox="1"/>
          <p:nvPr/>
        </p:nvSpPr>
        <p:spPr>
          <a:xfrm>
            <a:off x="244475" y="662188"/>
            <a:ext cx="6127750" cy="461665"/>
          </a:xfrm>
          <a:prstGeom prst="rect">
            <a:avLst/>
          </a:prstGeom>
          <a:noFill/>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b. Read and answer the questions.</a:t>
            </a:r>
          </a:p>
        </p:txBody>
      </p:sp>
    </p:spTree>
    <p:extLst>
      <p:ext uri="{BB962C8B-B14F-4D97-AF65-F5344CB8AC3E}">
        <p14:creationId xmlns:p14="http://schemas.microsoft.com/office/powerpoint/2010/main" val="3966675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694</Words>
  <Application>Microsoft Office PowerPoint</Application>
  <PresentationFormat>Widescreen</PresentationFormat>
  <Paragraphs>76</Paragraphs>
  <Slides>16</Slides>
  <Notes>2</Notes>
  <HiddenSlides>0</HiddenSlides>
  <MMClips>16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.VnStamp</vt:lpstr>
      <vt:lpstr>.VnTifani Heavy</vt:lpstr>
      <vt:lpstr>Arial</vt:lpstr>
      <vt:lpstr>Calibri</vt:lpstr>
      <vt:lpstr>Calibri Light</vt:lpstr>
      <vt:lpstr>Century Schoolbook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Huỳnh Minh Trí</cp:lastModifiedBy>
  <cp:revision>27</cp:revision>
  <dcterms:created xsi:type="dcterms:W3CDTF">2023-02-01T04:45:54Z</dcterms:created>
  <dcterms:modified xsi:type="dcterms:W3CDTF">2024-05-25T07:01:01Z</dcterms:modified>
</cp:coreProperties>
</file>