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8" r:id="rId4"/>
    <p:sldMasterId id="2147483696" r:id="rId5"/>
    <p:sldMasterId id="2147483714" r:id="rId6"/>
    <p:sldMasterId id="2147483732" r:id="rId7"/>
  </p:sldMasterIdLst>
  <p:notesMasterIdLst>
    <p:notesMasterId r:id="rId9"/>
  </p:notesMasterIdLst>
  <p:sldIdLst>
    <p:sldId id="443" r:id="rId8"/>
    <p:sldId id="333" r:id="rId10"/>
    <p:sldId id="334" r:id="rId11"/>
    <p:sldId id="388" r:id="rId12"/>
    <p:sldId id="445" r:id="rId13"/>
    <p:sldId id="376" r:id="rId14"/>
    <p:sldId id="416" r:id="rId15"/>
    <p:sldId id="417" r:id="rId16"/>
    <p:sldId id="418" r:id="rId17"/>
    <p:sldId id="415" r:id="rId18"/>
    <p:sldId id="428" r:id="rId19"/>
    <p:sldId id="375" r:id="rId20"/>
    <p:sldId id="361" r:id="rId21"/>
    <p:sldId id="369" r:id="rId22"/>
    <p:sldId id="419" r:id="rId23"/>
    <p:sldId id="435" r:id="rId24"/>
    <p:sldId id="427" r:id="rId25"/>
    <p:sldId id="420" r:id="rId26"/>
    <p:sldId id="422" r:id="rId27"/>
    <p:sldId id="421" r:id="rId28"/>
    <p:sldId id="423" r:id="rId29"/>
    <p:sldId id="424" r:id="rId30"/>
    <p:sldId id="377" r:id="rId31"/>
    <p:sldId id="429" r:id="rId32"/>
    <p:sldId id="430" r:id="rId33"/>
    <p:sldId id="372" r:id="rId34"/>
    <p:sldId id="411" r:id="rId35"/>
    <p:sldId id="442" r:id="rId3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33"/>
    <a:srgbClr val="E7BC07"/>
    <a:srgbClr val="E1C80D"/>
    <a:srgbClr val="FFFFFF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881"/>
    <p:restoredTop sz="94671"/>
  </p:normalViewPr>
  <p:slideViewPr>
    <p:cSldViewPr showGuides="1">
      <p:cViewPr varScale="1">
        <p:scale>
          <a:sx n="74" d="100"/>
          <a:sy n="74" d="100"/>
        </p:scale>
        <p:origin x="-144" y="-90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A775AD-0721-4216-81A3-B57E64DF0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78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70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80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90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01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1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31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42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52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62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88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72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83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93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03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98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29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39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49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60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roplets-SD-Title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D8A58C-E8A9-475C-BB1E-7B765ABC88E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8B9D44-FD7A-4A7D-9D9D-9168C05B2CC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D655BD-FBB9-4DD9-BAC9-A0E86AF66FE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DAAFE7-B836-4A05-A53A-BF4E9E2681E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2CA00E-6973-4967-BC63-E6AD554515B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241311-FB2B-4D0E-A982-B96A84857BF7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5987CF-BC6C-4529-881E-A214385C0D9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3E9291-91AB-4F33-AAAF-AADF7EB4FFC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949F3E-B8ED-40A6-B44F-E934EF3EC89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CC0824-FC98-42F5-9E57-BCB8B7894F7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2AA201-8155-4A17-A748-B053692FCAD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38188" y="887413"/>
            <a:ext cx="5461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endParaRPr kumimoji="0" lang="en-US" sz="8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0188" y="3119438"/>
            <a:ext cx="554038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  <a:endParaRPr kumimoji="0" lang="en-US" sz="8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A20C02-8999-4294-8372-2DE87CB558F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5074AC-3CDB-46A7-82FC-6FDE13C88F4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45F5AA-2869-479A-AAD1-8E12797F8EE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9C70CE-429F-4369-B3B2-C23FC66FB5C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E1019E-EA95-4A3F-8A00-43898805824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69233F-7F48-4D85-AEB4-7DD08438761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1"/>
          <p:cNvGrpSpPr/>
          <p:nvPr/>
        </p:nvGrpSpPr>
        <p:grpSpPr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24585" name="Picture 12" descr="SD-PanelTitle-R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589" name="Picture 14" descr="HDRibbonTitle-UniformTrim.png"/>
            <p:cNvPicPr>
              <a:picLocks noChangeAspect="1"/>
            </p:cNvPicPr>
            <p:nvPr/>
          </p:nvPicPr>
          <p:blipFill>
            <a:blip r:embed="rId4"/>
            <a:srcRect l="-2" r="47958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0" name="Picture 15" descr="HDRibbonTitle-UniformTrim.png"/>
            <p:cNvPicPr>
              <a:picLocks noChangeAspect="1"/>
            </p:cNvPicPr>
            <p:nvPr/>
          </p:nvPicPr>
          <p:blipFill>
            <a:blip r:embed="rId4"/>
            <a:srcRect l="-2" r="47958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7" name="Straight Connector 16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65838" y="5054600"/>
            <a:ext cx="6731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ABFE9-1602-43DA-B3F0-D58AE189F3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2463" y="5054600"/>
            <a:ext cx="40640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725" y="5054600"/>
            <a:ext cx="41433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585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4707D-4F19-4C92-92D5-C17780451A6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35988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3F0639-CDC7-4BC3-A6CF-0661F9C9F66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585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BB327F-3DD8-4F1D-B5EB-4856BEAE360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A48C5D-A0A2-4CBC-8368-2C30DEABED9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C347C-A583-465F-8B17-737C0B62EF1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2336E-A2D1-424C-9094-07D1CF02736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1DB780-C5DE-42EA-AF96-F130D5325C5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2336E-A2D1-424C-9094-07D1CF02736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2336E-A2D1-424C-9094-07D1CF02736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6ACFA-6CF0-4AE4-A082-026C63B7C64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endParaRPr kumimoji="0" lang="en-US" altLang="en-US" sz="7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  <a:endParaRPr kumimoji="0" lang="en-US" altLang="en-US" sz="7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7938" y="414020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4E4C7A-1153-43E1-8B67-05BB470B34B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2336E-A2D1-424C-9094-07D1CF02736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7938" y="342900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3666D2-5979-4FAE-AA14-0637F3E4C957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4FC689-8800-4D30-A359-2C85F29975D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01DCC-D39E-438D-9D24-2C8CED340EC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E9743-E7F8-4839-B99B-5029CC31B1B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 descr="Brickwork-SD-R1a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 useBgFill="1">
        <p:nvSpPr>
          <p:cNvPr id="15" name="Freeform 14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18"/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 rot="21420000">
            <a:off x="3668713" y="4714875"/>
            <a:ext cx="4608513" cy="94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72E0B7-38F0-42A9-BFD7-8AA2D56065D8}" type="datetimeFigureOut">
              <a:rPr kumimoji="0" lang="en-US" sz="42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42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 rot="21420000">
            <a:off x="-12700" y="4954588"/>
            <a:ext cx="2987675" cy="919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4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 rot="21420000">
            <a:off x="7400925" y="3819525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fld id="{9A0DB2DC-4C9A-4742-B13C-FB6460FD3503}" type="slidenum">
              <a:rPr lang="en-US" sz="2400" dirty="0">
                <a:solidFill>
                  <a:srgbClr val="404040"/>
                </a:solidFill>
              </a:rPr>
            </a:fld>
            <a:endParaRPr lang="en-US" sz="24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4813" y="887413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endParaRPr kumimoji="0" lang="en-US" sz="8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  <a:endParaRPr kumimoji="0" lang="en-US" sz="8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33DFB0-6F28-4A5A-AADD-97D16FB21CC6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3" descr="Brickwork-SD-R1a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 useBgFill="1">
        <p:nvSpPr>
          <p:cNvPr id="15" name="Freeform 14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18"/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 rot="21420000">
            <a:off x="3668713" y="4714875"/>
            <a:ext cx="4608513" cy="94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3072E0-85C7-40DE-9C41-A8E6A36A88A2}" type="datetimeFigureOut">
              <a:rPr kumimoji="0" lang="en-US" sz="42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42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 rot="21420000">
            <a:off x="-12700" y="4954588"/>
            <a:ext cx="2987675" cy="919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4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 rot="21420000">
            <a:off x="7400925" y="3819525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fld id="{9A0DB2DC-4C9A-4742-B13C-FB6460FD3503}" type="slidenum">
              <a:rPr lang="en-US" sz="2400" dirty="0">
                <a:solidFill>
                  <a:srgbClr val="404040"/>
                </a:solidFill>
              </a:rPr>
            </a:fld>
            <a:endParaRPr lang="en-US" sz="24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4813" y="887413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endParaRPr kumimoji="0" lang="en-US" sz="8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  <a:endParaRPr kumimoji="0" lang="en-US" sz="8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76CA3E-5D76-48B4-B188-598F0C52C28E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932488" y="4324350"/>
            <a:ext cx="2297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91FCF4-F2A4-4AAC-8606-65065B14853E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4324350"/>
            <a:ext cx="4879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1430338"/>
            <a:ext cx="2171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C9CE18-491E-47C4-A71E-9A6A67EAE23B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381000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8F1025-6E45-4A00-8189-13B3A8958A6C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3725" y="381000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endParaRPr kumimoji="0" lang="en-US" sz="8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7050" y="3021013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  <a:endParaRPr kumimoji="0" lang="en-US" sz="80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EF880-CEDD-4B48-8C8C-68634A10A6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3725" y="379413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562600" y="379413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34BBE0-F360-4984-9BEE-BC67B6F60702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3725" y="379413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459B6-FB3F-4393-857A-22A62F6BF7D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381000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20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9" Type="http://schemas.openxmlformats.org/officeDocument/2006/relationships/image" Target="../media/image7.png"/><Relationship Id="rId18" Type="http://schemas.openxmlformats.org/officeDocument/2006/relationships/image" Target="../media/image4.jpeg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0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9" Type="http://schemas.openxmlformats.org/officeDocument/2006/relationships/image" Target="../media/image11.jpeg"/><Relationship Id="rId18" Type="http://schemas.openxmlformats.org/officeDocument/2006/relationships/image" Target="../media/image10.jpeg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0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9" Type="http://schemas.openxmlformats.org/officeDocument/2006/relationships/image" Target="../media/image11.jpeg"/><Relationship Id="rId18" Type="http://schemas.openxmlformats.org/officeDocument/2006/relationships/image" Target="../media/image10.jpeg"/><Relationship Id="rId17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9" Type="http://schemas.openxmlformats.org/officeDocument/2006/relationships/theme" Target="../theme/theme6.xml"/><Relationship Id="rId18" Type="http://schemas.openxmlformats.org/officeDocument/2006/relationships/image" Target="../media/image15.png"/><Relationship Id="rId17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623DB2-5DB4-4566-9683-9A1BE1EB6B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 descr="\\DROBO-FS\QuickDrops\JB\PPTX NG\Droplets\Lighting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54A214-C37D-47A4-8126-A5693E323E2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/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Group 6"/>
          <p:cNvGrpSpPr/>
          <p:nvPr/>
        </p:nvGrpSpPr>
        <p:grpSpPr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3080" name="Picture 7" descr="SD-PanelContent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5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2336E-A2D1-424C-9094-07D1CF02736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7" descr="Brickwork-SD-R1acrop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9" name="Group 9"/>
          <p:cNvGrpSpPr/>
          <p:nvPr/>
        </p:nvGrpSpPr>
        <p:grpSpPr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A9E38-E77E-4DBE-A8D0-2547E43709D5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2800">
                <a:solidFill>
                  <a:srgbClr val="5C0708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7" descr="Brickwork-SD-R1acrop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Group 9"/>
          <p:cNvGrpSpPr/>
          <p:nvPr/>
        </p:nvGrpSpPr>
        <p:grpSpPr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09CA2-6727-47B6-A7E9-3867A568EC3B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2800">
                <a:solidFill>
                  <a:srgbClr val="5C0708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6" descr="C0-HD-TO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>
          <a:xfrm>
            <a:off x="593725" y="2193925"/>
            <a:ext cx="7956550" cy="4070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33775-2146-4776-BDDF-30AC5D5E04BF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image" Target="../media/image46.png"/><Relationship Id="rId7" Type="http://schemas.openxmlformats.org/officeDocument/2006/relationships/image" Target="../media/image45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microsoft.com/office/2007/relationships/media" Target="file:///D:\Hi&#768;nh%20a&#777;nh%20tr&#432;&#803;c%20quan\kh&#244;&#769;i%206%20m&#417;&#769;i\Ba&#768;i%2013%20Thi&#234;&#769;t%20k&#234;&#769;%20va&#768;%20ta&#803;o%20da&#769;ng%20&#244;%20t&#244;\DIY%20-%20XE%20&#212;%20T&#212;%20T&#7842;I%20L&#192;M%20T&#7914;%20B&#204;A%20!.mp4" TargetMode="External"/><Relationship Id="rId3" Type="http://schemas.openxmlformats.org/officeDocument/2006/relationships/video" Target="file:///D:\Hi&#768;nh%20a&#777;nh%20tr&#432;&#803;c%20quan\kh&#244;&#769;i%206%20m&#417;&#769;i\Ba&#768;i%2013%20Thi&#234;&#769;t%20k&#234;&#769;%20va&#768;%20ta&#803;o%20da&#769;ng%20&#244;%20t&#244;\DIY%20-%20XE%20&#212;%20T&#212;%20T&#7842;I%20L&#192;M%20T&#7914;%20B&#204;A%20!.mp4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Relationship Id="rId3" Type="http://schemas.openxmlformats.org/officeDocument/2006/relationships/image" Target="../media/image62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2.xml"/><Relationship Id="rId6" Type="http://schemas.openxmlformats.org/officeDocument/2006/relationships/tags" Target="../tags/tag2.xml"/><Relationship Id="rId5" Type="http://schemas.openxmlformats.org/officeDocument/2006/relationships/image" Target="../media/image17.jpeg"/><Relationship Id="rId4" Type="http://schemas.openxmlformats.org/officeDocument/2006/relationships/image" Target="../media/image68.GIF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.xml"/><Relationship Id="rId5" Type="http://schemas.openxmlformats.org/officeDocument/2006/relationships/image" Target="../media/image68.GIF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image" Target="../media/image6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tags" Target="../tags/tag4.xml"/><Relationship Id="rId1" Type="http://schemas.openxmlformats.org/officeDocument/2006/relationships/image" Target="../media/image7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 txBox="1"/>
          <p:nvPr/>
        </p:nvSpPr>
        <p:spPr>
          <a:xfrm>
            <a:off x="381000" y="990600"/>
            <a:ext cx="8229600" cy="1752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BÀI HỌC HÔM NAY</a:t>
            </a:r>
            <a:endParaRPr lang="en-US" altLang="en-US" sz="48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Title 1"/>
          <p:cNvSpPr txBox="1"/>
          <p:nvPr/>
        </p:nvSpPr>
        <p:spPr>
          <a:xfrm>
            <a:off x="146050" y="3276600"/>
            <a:ext cx="846455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1" algn="ctr" eaLnBrk="1" hangingPunct="1"/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THUẬT( NỘI DUNG MĨ THUẬT) 6</a:t>
            </a: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TextBox 13"/>
          <p:cNvSpPr txBox="1"/>
          <p:nvPr/>
        </p:nvSpPr>
        <p:spPr>
          <a:xfrm>
            <a:off x="3371850" y="803275"/>
            <a:ext cx="2495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609600" y="340019"/>
            <a:ext cx="1003663" cy="35231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350" name="WordArt 7"/>
          <p:cNvSpPr>
            <a:spLocks noTextEdit="1"/>
          </p:cNvSpPr>
          <p:nvPr/>
        </p:nvSpPr>
        <p:spPr>
          <a:xfrm>
            <a:off x="18859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 charset="0"/>
                <a:ea typeface="+mn-lt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+mn-lt" charset="0"/>
              <a:ea typeface="+mn-lt" charset="0"/>
            </a:endParaRPr>
          </a:p>
        </p:txBody>
      </p:sp>
      <p:sp>
        <p:nvSpPr>
          <p:cNvPr id="57351" name="WordArt 7"/>
          <p:cNvSpPr>
            <a:spLocks noTextEdit="1"/>
          </p:cNvSpPr>
          <p:nvPr/>
        </p:nvSpPr>
        <p:spPr>
          <a:xfrm>
            <a:off x="7772400" y="339725"/>
            <a:ext cx="8604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FF33"/>
                </a:solidFill>
                <a:latin typeface="+mn-lt" charset="0"/>
                <a:ea typeface="+mn-lt" charset="0"/>
              </a:rPr>
              <a:t>(T1)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FF33"/>
              </a:solidFill>
              <a:latin typeface="+mn-lt" charset="0"/>
              <a:ea typeface="+mn-l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105" b="9211"/>
          <a:stretch>
            <a:fillRect/>
          </a:stretch>
        </p:blipFill>
        <p:spPr>
          <a:xfrm>
            <a:off x="4713288" y="1533525"/>
            <a:ext cx="3744913" cy="275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38" y="1852613"/>
            <a:ext cx="3419475" cy="239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38" y="4398963"/>
            <a:ext cx="3124200" cy="223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850" y="4678363"/>
            <a:ext cx="4059238" cy="1903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356" name="TextBox 11"/>
          <p:cNvSpPr txBox="1"/>
          <p:nvPr/>
        </p:nvSpPr>
        <p:spPr>
          <a:xfrm>
            <a:off x="933450" y="1260475"/>
            <a:ext cx="2495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Một số kiểu xe</a:t>
            </a:r>
            <a:endParaRPr lang="en-US" altLang="en-US" sz="2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8750"/>
          <a:stretch>
            <a:fillRect/>
          </a:stretch>
        </p:blipFill>
        <p:spPr>
          <a:xfrm>
            <a:off x="5029200" y="1444625"/>
            <a:ext cx="3200400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76" t="6980" r="-976" b="10619"/>
          <a:stretch>
            <a:fillRect/>
          </a:stretch>
        </p:blipFill>
        <p:spPr>
          <a:xfrm>
            <a:off x="806450" y="4165600"/>
            <a:ext cx="3003550" cy="247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38" y="1793875"/>
            <a:ext cx="3548063" cy="225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216400"/>
            <a:ext cx="3754438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76" name="TextBox 11"/>
          <p:cNvSpPr txBox="1"/>
          <p:nvPr/>
        </p:nvSpPr>
        <p:spPr>
          <a:xfrm>
            <a:off x="3371850" y="803275"/>
            <a:ext cx="2495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609600" y="340019"/>
            <a:ext cx="1003663" cy="35231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8" name="WordArt 7"/>
          <p:cNvSpPr>
            <a:spLocks noTextEdit="1"/>
          </p:cNvSpPr>
          <p:nvPr/>
        </p:nvSpPr>
        <p:spPr>
          <a:xfrm>
            <a:off x="18859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58379" name="WordArt 7"/>
          <p:cNvSpPr>
            <a:spLocks noTextEdit="1"/>
          </p:cNvSpPr>
          <p:nvPr/>
        </p:nvSpPr>
        <p:spPr>
          <a:xfrm>
            <a:off x="7772400" y="339725"/>
            <a:ext cx="8604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FF33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FF33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58380" name="TextBox 19"/>
          <p:cNvSpPr txBox="1"/>
          <p:nvPr/>
        </p:nvSpPr>
        <p:spPr>
          <a:xfrm>
            <a:off x="933450" y="1260475"/>
            <a:ext cx="2495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Một số kiểu xe</a:t>
            </a:r>
            <a:endParaRPr lang="en-US" altLang="en-US" sz="2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81000" y="1960563"/>
            <a:ext cx="3962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Tóm lại nội dung: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6" name="TextBox 9"/>
          <p:cNvSpPr txBox="1"/>
          <p:nvPr/>
        </p:nvSpPr>
        <p:spPr>
          <a:xfrm>
            <a:off x="228600" y="1412875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398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59399" name="WordArt 7"/>
          <p:cNvSpPr>
            <a:spLocks noTextEdit="1"/>
          </p:cNvSpPr>
          <p:nvPr/>
        </p:nvSpPr>
        <p:spPr>
          <a:xfrm>
            <a:off x="4038600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27657" name="Rectangle 2"/>
          <p:cNvSpPr/>
          <p:nvPr/>
        </p:nvSpPr>
        <p:spPr>
          <a:xfrm>
            <a:off x="914400" y="2528888"/>
            <a:ext cx="775335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 ô tô là phương tiện rất thộng dụng hàng ngày cho con người. Qua các thời kì, xe ô tô 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hơn, an to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hơn, thông minh hơn để phục vụ nhu cầu đi lại.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8" name="Rectangle 1"/>
          <p:cNvSpPr/>
          <p:nvPr/>
        </p:nvSpPr>
        <p:spPr>
          <a:xfrm>
            <a:off x="908050" y="4479925"/>
            <a:ext cx="75819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 ô tô có nhiều hình dáng khác nhau: dáng cong mềm, dáng vuông, dáng chữ nhật... Mỗi kiểu dáng tạo ra những phong cách khác nhau để phù hợp với nhu cầu đa dạng của con người.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657" grpId="0"/>
      <p:bldP spid="276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7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Picture 2" descr="D:\tranh ga\red-wood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57200" y="1824038"/>
            <a:ext cx="3886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TÌM Ý TƯỞNG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1" name="Rectangle 1"/>
          <p:cNvSpPr/>
          <p:nvPr/>
        </p:nvSpPr>
        <p:spPr>
          <a:xfrm>
            <a:off x="1054100" y="2295525"/>
            <a:ext cx="70231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đích tạo dáng xe ô tô.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Rectangle 2"/>
          <p:cNvSpPr/>
          <p:nvPr/>
        </p:nvSpPr>
        <p:spPr>
          <a:xfrm>
            <a:off x="1130300" y="5419725"/>
            <a:ext cx="7556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3: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phương pháp thực h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29703" name="Rectangle 3"/>
          <p:cNvSpPr/>
          <p:nvPr/>
        </p:nvSpPr>
        <p:spPr>
          <a:xfrm>
            <a:off x="1098550" y="3810000"/>
            <a:ext cx="6064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hình dáng xe ô tô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27656" name="TextBox 11"/>
          <p:cNvSpPr txBox="1"/>
          <p:nvPr/>
        </p:nvSpPr>
        <p:spPr>
          <a:xfrm>
            <a:off x="1054100" y="1360488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426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60427" name="WordArt 7"/>
          <p:cNvSpPr>
            <a:spLocks noTextEdit="1"/>
          </p:cNvSpPr>
          <p:nvPr/>
        </p:nvSpPr>
        <p:spPr>
          <a:xfrm>
            <a:off x="4038600" y="838200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9988" y="3348038"/>
            <a:ext cx="32575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Ô tô 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gì đặc biệt.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450" y="2819400"/>
            <a:ext cx="63563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muốn có một chiếc xe ô tô dùng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việc gì.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2688" y="4872038"/>
            <a:ext cx="51419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Sử dụng hình ảnh 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để trang trí ô tô.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863" y="4338638"/>
            <a:ext cx="42037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Ô tô có hình dáng như thế 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2700" y="5938838"/>
            <a:ext cx="65659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Vẽ, nặn, xé dán, dùng vật liệu tái chế để tạo hình, ...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0363" y="6400800"/>
            <a:ext cx="556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hãy nêu về ý tưởng thiết kế xe ô tô.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701" grpId="0"/>
      <p:bldP spid="29702" grpId="0"/>
      <p:bldP spid="29703" grpId="0"/>
      <p:bldP spid="27656" grpId="0"/>
      <p:bldP spid="2" grpId="0"/>
      <p:bldP spid="3" grpId="0"/>
      <p:bldP spid="4" grpId="0"/>
      <p:bldP spid="5" grpId="0"/>
      <p:bldP spid="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85800" y="1687513"/>
            <a:ext cx="3074988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6813" y="2514600"/>
            <a:ext cx="736758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2: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phác thảo ưng ý nhất v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từng bộ phận của xe lên giấy hoặc bìa cứng (thân xe, bánh xe có thể vẽ 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rồi nhân lên.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4588" y="2057400"/>
            <a:ext cx="54292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1: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phác ý tưởng tạo hình ô tô.</a:t>
            </a:r>
            <a:endParaRPr lang="en-US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191000"/>
            <a:ext cx="7239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4: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hình, lắp ghép phần khung dưới, khung trên.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733800"/>
            <a:ext cx="27035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3: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hình.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51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61452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715000"/>
            <a:ext cx="7162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6: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ho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thiện.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6813" y="4953000"/>
            <a:ext cx="7543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5: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hình, lắp ghép phần vỏ xe. Lắp ghép các chi tiết.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6203950"/>
            <a:ext cx="61674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Hãy nêu về cách thực hành thiết kế ô tô.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6" grpId="0"/>
      <p:bldP spid="7" grpId="0"/>
      <p:bldP spid="8" grpId="0"/>
      <p:bldP spid="12" grpId="0"/>
      <p:bldP spid="17" grpId="0"/>
      <p:bldP spid="18" grpId="0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Picture 3" descr="D:\tranh ga\hinh-nen-powerpoint-don-gian-ma-dep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Picture 2" descr="D:\tranh ga\red-wood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TextBox 11"/>
          <p:cNvSpPr txBox="1"/>
          <p:nvPr/>
        </p:nvSpPr>
        <p:spPr>
          <a:xfrm>
            <a:off x="2514600" y="150813"/>
            <a:ext cx="33528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47988" y="3236913"/>
            <a:ext cx="3481388" cy="782638"/>
          </a:xfrm>
          <a:prstGeom prst="ellipse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Chọn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vật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liệu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sẵn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có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14400"/>
            <a:ext cx="2851150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6613"/>
            <a:ext cx="2622550" cy="196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863600"/>
            <a:ext cx="2782888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38" y="2895600"/>
            <a:ext cx="2379663" cy="1776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276600"/>
            <a:ext cx="227171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4267200"/>
            <a:ext cx="3001963" cy="242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38" y="4800600"/>
            <a:ext cx="3021013" cy="1887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2" name="TextBox 15"/>
          <p:cNvSpPr txBox="1"/>
          <p:nvPr/>
        </p:nvSpPr>
        <p:spPr>
          <a:xfrm>
            <a:off x="806450" y="1687513"/>
            <a:ext cx="3074988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6213475"/>
            <a:ext cx="281940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 dụng cụ.</a:t>
            </a:r>
            <a:endParaRPr lang="en-US" altLang="en-US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3494" name="TextBox 11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6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63497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38375"/>
            <a:ext cx="6196013" cy="393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5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6" name="TextBox 15"/>
          <p:cNvSpPr txBox="1"/>
          <p:nvPr/>
        </p:nvSpPr>
        <p:spPr>
          <a:xfrm>
            <a:off x="806450" y="1687513"/>
            <a:ext cx="30749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HÀNH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300" y="6199188"/>
            <a:ext cx="586740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1: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phác ý tưởng tạo hình ô tô.</a:t>
            </a:r>
            <a:endParaRPr lang="en-US" altLang="en-US" sz="2600" b="1" dirty="0">
              <a:latin typeface="Calibri" panose="020F0502020204030204" pitchFamily="34" charset="0"/>
            </a:endParaRPr>
          </a:p>
        </p:txBody>
      </p:sp>
      <p:sp>
        <p:nvSpPr>
          <p:cNvPr id="64518" name="TextBox 11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520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64521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2165350"/>
            <a:ext cx="5613400" cy="3916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8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9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0" name="TextBox 15"/>
          <p:cNvSpPr txBox="1"/>
          <p:nvPr/>
        </p:nvSpPr>
        <p:spPr>
          <a:xfrm>
            <a:off x="806450" y="1687513"/>
            <a:ext cx="3074988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125" y="2493963"/>
            <a:ext cx="220980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2: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từng bộ phận của xe lên giấy hoặc bìa cứng (thân xe, bánh xe có thể vẽ 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rồi nhân lên.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42" name="TextBox 11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544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65545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301875"/>
            <a:ext cx="5683250" cy="385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3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4" name="TextBox 15"/>
          <p:cNvSpPr txBox="1"/>
          <p:nvPr/>
        </p:nvSpPr>
        <p:spPr>
          <a:xfrm>
            <a:off x="806450" y="1687513"/>
            <a:ext cx="3074988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9238" y="6223000"/>
            <a:ext cx="2995612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3: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hình.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66" name="TextBox 11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568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66569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746"/>
          <a:stretch>
            <a:fillRect/>
          </a:stretch>
        </p:blipFill>
        <p:spPr>
          <a:xfrm>
            <a:off x="1600200" y="2182813"/>
            <a:ext cx="5791200" cy="400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3" descr="D:\tranh ga\hinh-nen-powerpoint-don-gian-ma-dep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2" descr="D:\tranh ga\red-wood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457200" y="1670686"/>
            <a:ext cx="1050925" cy="2857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36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36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57201" y="220979"/>
            <a:ext cx="8229600" cy="64529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CHỦ ĐỀ 3</a:t>
            </a:r>
            <a:r>
              <a:rPr kumimoji="0" lang="vi-VN" sz="3200" b="1" i="0" u="none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NHÀ THIẾT KẾ TÀI BA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8" name="WordArt 7"/>
          <p:cNvSpPr>
            <a:spLocks noTextEdit="1"/>
          </p:cNvSpPr>
          <p:nvPr/>
        </p:nvSpPr>
        <p:spPr>
          <a:xfrm>
            <a:off x="1676400" y="1417638"/>
            <a:ext cx="701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E7BC07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E7BC07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3733800" y="2209800"/>
            <a:ext cx="1600200" cy="381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1" eaLnBrk="1" hangingPunct="1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-242887" y="0"/>
            <a:ext cx="2833687" cy="381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1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25; Tiết 25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61" name="WordArt 7"/>
          <p:cNvSpPr>
            <a:spLocks noTextEdit="1"/>
          </p:cNvSpPr>
          <p:nvPr/>
        </p:nvSpPr>
        <p:spPr>
          <a:xfrm>
            <a:off x="4572000" y="1008063"/>
            <a:ext cx="2362200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latin typeface="+mn-lt" charset="0"/>
              <a:ea typeface="+mn-l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90800"/>
            <a:ext cx="6889750" cy="37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6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7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Box 15"/>
          <p:cNvSpPr txBox="1"/>
          <p:nvPr/>
        </p:nvSpPr>
        <p:spPr>
          <a:xfrm>
            <a:off x="406400" y="2509838"/>
            <a:ext cx="3073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1688" y="4768850"/>
            <a:ext cx="3402012" cy="1293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4: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hình, lắp ghép phần khung dưới, khung trên.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90" name="TextBox 11"/>
          <p:cNvSpPr txBox="1"/>
          <p:nvPr/>
        </p:nvSpPr>
        <p:spPr>
          <a:xfrm>
            <a:off x="0" y="1931988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592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67593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7991"/>
          <a:stretch>
            <a:fillRect/>
          </a:stretch>
        </p:blipFill>
        <p:spPr>
          <a:xfrm>
            <a:off x="3894138" y="1828800"/>
            <a:ext cx="487838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3154363"/>
            <a:ext cx="3548063" cy="299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1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2" name="TextBox 15"/>
          <p:cNvSpPr txBox="1"/>
          <p:nvPr/>
        </p:nvSpPr>
        <p:spPr>
          <a:xfrm>
            <a:off x="558800" y="1900238"/>
            <a:ext cx="3073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13" name="TextBox 11"/>
          <p:cNvSpPr txBox="1"/>
          <p:nvPr/>
        </p:nvSpPr>
        <p:spPr>
          <a:xfrm>
            <a:off x="152400" y="1398588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615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68616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9113" y="5646738"/>
            <a:ext cx="6211887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5: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hình, lắp ghép phần vỏ xe. Lắp ghép các chi tiết.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601913"/>
            <a:ext cx="4133850" cy="278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013" y="2362200"/>
            <a:ext cx="4014788" cy="303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4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5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6" name="TextBox 15"/>
          <p:cNvSpPr txBox="1"/>
          <p:nvPr/>
        </p:nvSpPr>
        <p:spPr>
          <a:xfrm>
            <a:off x="863600" y="1747838"/>
            <a:ext cx="3073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37" name="TextBox 11"/>
          <p:cNvSpPr txBox="1"/>
          <p:nvPr/>
        </p:nvSpPr>
        <p:spPr>
          <a:xfrm>
            <a:off x="45720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69640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6207125"/>
            <a:ext cx="6189663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6: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m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ho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238375"/>
            <a:ext cx="6667500" cy="3935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59" name="Picture 2" descr="D:\tranh ga\red-wood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Box 9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662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70663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pic>
        <p:nvPicPr>
          <p:cNvPr id="2" name="DIY - XE Ô TÔ TẢI LÀM TỪ BÌA !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900" y="1914525"/>
            <a:ext cx="7378700" cy="4181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0665" name="WordArt 7"/>
          <p:cNvSpPr>
            <a:spLocks noTextEdit="1"/>
          </p:cNvSpPr>
          <p:nvPr/>
        </p:nvSpPr>
        <p:spPr>
          <a:xfrm>
            <a:off x="2454275" y="6410325"/>
            <a:ext cx="4175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Clip tham khảo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Picture 3" descr="D:\tranh ga\hinh-nen-powerpoint-don-gian-ma-dep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3" name="Picture 2" descr="D:\tranh ga\red-wood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TextBox 4"/>
          <p:cNvSpPr txBox="1"/>
          <p:nvPr/>
        </p:nvSpPr>
        <p:spPr>
          <a:xfrm>
            <a:off x="914400" y="152400"/>
            <a:ext cx="731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số sản phẩm mô hình ô tô.</a:t>
            </a:r>
            <a:endParaRPr lang="en-US" altLang="en-US" sz="48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12838"/>
            <a:ext cx="3003550" cy="2163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3461" b="13207"/>
          <a:stretch>
            <a:fillRect/>
          </a:stretch>
        </p:blipFill>
        <p:spPr>
          <a:xfrm>
            <a:off x="4403725" y="1089025"/>
            <a:ext cx="3978275" cy="218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4"/>
          <p:cNvSpPr txBox="1"/>
          <p:nvPr/>
        </p:nvSpPr>
        <p:spPr>
          <a:xfrm>
            <a:off x="2339975" y="3276600"/>
            <a:ext cx="44958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bìa cứng và vẽ màu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0" y="6319838"/>
            <a:ext cx="4708525" cy="43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vỏ thuốc và nắp chai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90950"/>
            <a:ext cx="3490913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713" y="3790950"/>
            <a:ext cx="3792538" cy="252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4"/>
          <p:cNvSpPr txBox="1"/>
          <p:nvPr/>
        </p:nvSpPr>
        <p:spPr>
          <a:xfrm>
            <a:off x="4359275" y="6335713"/>
            <a:ext cx="4708525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chai nhựa và bìa giấy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9" grpId="0"/>
      <p:bldP spid="10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Picture 3" descr="D:\tranh ga\hinh-nen-powerpoint-don-gian-ma-dep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7" name="Picture 2" descr="D:\tranh ga\red-wood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8" name="TextBox 4"/>
          <p:cNvSpPr txBox="1"/>
          <p:nvPr/>
        </p:nvSpPr>
        <p:spPr>
          <a:xfrm>
            <a:off x="914400" y="76200"/>
            <a:ext cx="731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số sản phẩm mô hình ô tô.</a:t>
            </a:r>
            <a:endParaRPr lang="en-US" altLang="en-US" sz="48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43000"/>
            <a:ext cx="4311650" cy="242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1138238"/>
            <a:ext cx="3371850" cy="5033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4"/>
          <p:cNvSpPr txBox="1"/>
          <p:nvPr/>
        </p:nvSpPr>
        <p:spPr>
          <a:xfrm>
            <a:off x="503238" y="6172200"/>
            <a:ext cx="316865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ống giấy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248150" y="3581400"/>
            <a:ext cx="4319588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bìa giấy và nắp chai.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53000" y="6303963"/>
            <a:ext cx="31432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giấy màu.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375" y="4038600"/>
            <a:ext cx="4264025" cy="223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5" name="Text Box 5"/>
          <p:cNvSpPr txBox="1"/>
          <p:nvPr/>
        </p:nvSpPr>
        <p:spPr>
          <a:xfrm>
            <a:off x="636588" y="3341688"/>
            <a:ext cx="8086725" cy="677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“Thiết kế 1 chiếc xe ô tô theo ý thích”</a:t>
            </a:r>
            <a:endParaRPr lang="en-US" altLang="en-US" sz="3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3731" name="Picture 55" descr="hinh 1 (182)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1400175" y="47021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2" name="Picture 55" descr="hinh 1 (182)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3451225" y="4876800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Picture 55" descr="hinh 1 (182)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2084388" y="47021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Picture 55" descr="hinh 1 (182)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34829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Picture 55" descr="hinh 1 (182)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608724">
            <a:off x="360363" y="40798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6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313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7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4724400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8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50" y="6169025"/>
            <a:ext cx="1920875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9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84874">
            <a:off x="1050925" y="5343525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40" name="Picture 3" descr="21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0" y="5737225"/>
            <a:ext cx="1439863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41" name="Picture 2" descr="D:\tranh ga\red-wood-backgrou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76200"/>
            <a:ext cx="9296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1053737" y="304913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743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73744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20" name="Text Box 5"/>
          <p:cNvSpPr txBox="1"/>
          <p:nvPr/>
        </p:nvSpPr>
        <p:spPr>
          <a:xfrm>
            <a:off x="2614613" y="4325938"/>
            <a:ext cx="3440112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(Vật liệu tự do)</a:t>
            </a:r>
            <a:endParaRPr lang="en-US" altLang="en-US" sz="3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2283279" y="2438400"/>
            <a:ext cx="4429125" cy="4841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3. LUYỆN TẬP</a:t>
            </a:r>
            <a:endParaRPr kumimoji="0" lang="en-US" sz="54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WordArt 7"/>
          <p:cNvSpPr>
            <a:spLocks noTextEdit="1"/>
          </p:cNvSpPr>
          <p:nvPr/>
        </p:nvSpPr>
        <p:spPr>
          <a:xfrm>
            <a:off x="2339975" y="1069975"/>
            <a:ext cx="4670425" cy="13684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DẶN DÒ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5" name="Text Box 5"/>
          <p:cNvSpPr txBox="1"/>
          <p:nvPr/>
        </p:nvSpPr>
        <p:spPr>
          <a:xfrm>
            <a:off x="1524000" y="2819400"/>
            <a:ext cx="67675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Hoàn thiện nội dung bài học và thực hiện phần câu hỏi luyện tập.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80" name="Picture 32" descr="2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4838" y="4235450"/>
            <a:ext cx="18859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7" name="Picture 55" descr="hinh 1 (18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400175" y="47021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8" name="Picture 55" descr="hinh 1 (18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451225" y="4876800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9" name="Picture 55" descr="hinh 1 (18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084388" y="47021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0" name="Picture 55" descr="hinh 1 (18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34829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1" name="Picture 55" descr="hinh 1 (18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08724">
            <a:off x="360363" y="40798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2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2313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3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4724400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4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350" y="6169025"/>
            <a:ext cx="1920875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5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84874">
            <a:off x="1050925" y="5343525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6" name="Picture 3" descr="21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5737225"/>
            <a:ext cx="1439863" cy="73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5"/>
          <p:cNvSpPr txBox="1"/>
          <p:nvPr/>
        </p:nvSpPr>
        <p:spPr>
          <a:xfrm>
            <a:off x="2314575" y="3886200"/>
            <a:ext cx="6219825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Chuẩn bị dụng cụ tiết sau luyện tâp: Vật liệu thiết kế ô tô (Giấy, chai, hộp giấy các loại,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màu, thước, kéo, keo dán,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5779" name="Picture 4" descr="H:\hinh anh\Hinh dong\hoa van\608289q08o3aylgm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7575" y="6381750"/>
            <a:ext cx="568642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0" name="Picture 4" descr="H:\hinh anh\Hinh dong\hoa van\608289q08o3aylgm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81750"/>
            <a:ext cx="6300788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1" name="WordArt 6"/>
          <p:cNvSpPr>
            <a:spLocks noTextEdit="1"/>
          </p:cNvSpPr>
          <p:nvPr/>
        </p:nvSpPr>
        <p:spPr>
          <a:xfrm>
            <a:off x="685800" y="1524000"/>
            <a:ext cx="7696200" cy="196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  <a:endParaRPr lang="en-US" sz="3600" b="1">
              <a:ln w="9525" cap="sq" cmpd="sng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học tốt!</a:t>
            </a:r>
            <a:endParaRPr lang="en-US" sz="3600" b="1">
              <a:ln w="9525" cap="sq" cmpd="sng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6" name="WordArt 8"/>
          <p:cNvSpPr>
            <a:spLocks noChangeArrowheads="1" noChangeShapeType="1" noTextEdit="1"/>
          </p:cNvSpPr>
          <p:nvPr/>
        </p:nvSpPr>
        <p:spPr bwMode="auto">
          <a:xfrm>
            <a:off x="990600" y="5181600"/>
            <a:ext cx="4876800" cy="304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0" cap="all" spc="0" normalizeH="0" baseline="0" noProof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75783" name="WordArt 8"/>
          <p:cNvSpPr>
            <a:spLocks noTextEdit="1"/>
          </p:cNvSpPr>
          <p:nvPr/>
        </p:nvSpPr>
        <p:spPr>
          <a:xfrm>
            <a:off x="2438400" y="5867400"/>
            <a:ext cx="6019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solidFill>
                <a:srgbClr val="FF0000"/>
              </a:solidFill>
              <a:effectLst>
                <a:outerShdw dist="12700" dir="12000096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9"/>
          <p:cNvSpPr txBox="1"/>
          <p:nvPr/>
        </p:nvSpPr>
        <p:spPr>
          <a:xfrm>
            <a:off x="2878138" y="2362200"/>
            <a:ext cx="3378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2794000" y="3133725"/>
            <a:ext cx="31210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TAO: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2"/>
          <p:cNvSpPr txBox="1"/>
          <p:nvPr/>
        </p:nvSpPr>
        <p:spPr>
          <a:xfrm>
            <a:off x="1154113" y="295275"/>
            <a:ext cx="738028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HỌC</a:t>
            </a: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4250" y="4519613"/>
            <a:ext cx="23907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4250" y="3890963"/>
            <a:ext cx="26320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TÌM Ý TƯỞNG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01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413"/>
            <a:ext cx="9144000" cy="584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38" y="1162050"/>
            <a:ext cx="3425825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63" y="3576638"/>
            <a:ext cx="3233738" cy="196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077913"/>
            <a:ext cx="3821113" cy="233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578225"/>
            <a:ext cx="3821113" cy="1906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2343733" y="2980624"/>
            <a:ext cx="533400" cy="49764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96200" y="2916494"/>
            <a:ext cx="533400" cy="49764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02677" y="5235810"/>
            <a:ext cx="533400" cy="49764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24800" y="5293552"/>
            <a:ext cx="533400" cy="49764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85" name="Rectangle 9"/>
          <p:cNvSpPr/>
          <p:nvPr/>
        </p:nvSpPr>
        <p:spPr>
          <a:xfrm>
            <a:off x="2008188" y="5883275"/>
            <a:ext cx="7045325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6" name="Rectangle 10"/>
          <p:cNvSpPr/>
          <p:nvPr/>
        </p:nvSpPr>
        <p:spPr>
          <a:xfrm>
            <a:off x="2230438" y="5873750"/>
            <a:ext cx="6296025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b="1" dirty="0">
              <a:latin typeface="Calibri" panose="020F0502020204030204" pitchFamily="34" charset="0"/>
            </a:endParaRPr>
          </a:p>
        </p:txBody>
      </p:sp>
      <p:sp>
        <p:nvSpPr>
          <p:cNvPr id="11287" name="Rectangle 11"/>
          <p:cNvSpPr/>
          <p:nvPr/>
        </p:nvSpPr>
        <p:spPr>
          <a:xfrm>
            <a:off x="2209800" y="6019800"/>
            <a:ext cx="5781675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533400"/>
            <a:ext cx="3279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WordArt 7"/>
          <p:cNvSpPr>
            <a:spLocks noChangeArrowheads="1" noChangeShapeType="1" noTextEdit="1"/>
          </p:cNvSpPr>
          <p:nvPr/>
        </p:nvSpPr>
        <p:spPr bwMode="auto">
          <a:xfrm>
            <a:off x="725170" y="132080"/>
            <a:ext cx="1207135" cy="3492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25" name="WordArt 7"/>
          <p:cNvSpPr>
            <a:spLocks noTextEdit="1"/>
          </p:cNvSpPr>
          <p:nvPr/>
        </p:nvSpPr>
        <p:spPr>
          <a:xfrm>
            <a:off x="2127250" y="76200"/>
            <a:ext cx="5697538" cy="41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51226" name="WordArt 7"/>
          <p:cNvSpPr>
            <a:spLocks noTextEdit="1"/>
          </p:cNvSpPr>
          <p:nvPr/>
        </p:nvSpPr>
        <p:spPr>
          <a:xfrm>
            <a:off x="7937500" y="131763"/>
            <a:ext cx="8255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 charset="0"/>
                <a:ea typeface="+mn-lt" charset="0"/>
              </a:rPr>
              <a:t>(</a:t>
            </a:r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T1</a:t>
            </a:r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 charset="0"/>
                <a:ea typeface="+mn-lt" charset="0"/>
              </a:rPr>
              <a:t>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+mn-lt" charset="0"/>
              <a:ea typeface="+mn-lt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5" grpId="1"/>
      <p:bldP spid="11286" grpId="0"/>
      <p:bldP spid="11286" grpId="1"/>
      <p:bldP spid="11287" grpId="0"/>
      <p:bldP spid="11287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p>
            <a:pPr eaLnBrk="1" hangingPunct="1"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 lời câu hỏi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có nhận xét gì về sự thay đổi của xe ô tô qua các thời kì ? Theo em tại sao có sự thay đổi đó.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hãy chia sẻ </a:t>
            </a:r>
            <a:r>
              <a:rPr lang="vi-V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em biết về những chiếc xe ô tô với các bạn.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Quy trình thiết kế một chiếc xe ô tô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Hình dáng của các loại xe ra sao, có gì đặc biệt.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thích sản phẩm 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Tại sao?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có ý t</a:t>
            </a:r>
            <a:r>
              <a:rPr lang="vi-V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mới cho chiếc ô tô của mình.</a:t>
            </a:r>
            <a:endParaRPr lang="en-US" altLang="en-US" sz="2200" b="1" dirty="0">
              <a:solidFill>
                <a:srgbClr val="000000"/>
              </a:solidFill>
            </a:endParaRPr>
          </a:p>
          <a:p>
            <a:pPr marL="0" indent="0"/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2"/>
          <p:cNvSpPr/>
          <p:nvPr/>
        </p:nvSpPr>
        <p:spPr>
          <a:xfrm>
            <a:off x="609600" y="1931988"/>
            <a:ext cx="1997075" cy="3478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các thời kì, xe ô tô 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hơn, an to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hơn, thông minh hơn để phục vụ nhu cầu 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cao của con người.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53" name="TextBox 10"/>
          <p:cNvSpPr txBox="1"/>
          <p:nvPr/>
        </p:nvSpPr>
        <p:spPr>
          <a:xfrm>
            <a:off x="431800" y="1381125"/>
            <a:ext cx="2540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067072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255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 charset="0"/>
                <a:ea typeface="+mn-lt" charset="0"/>
              </a:rPr>
              <a:t>THIẾT</a:t>
            </a:r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53256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15369" name="Rectangle 1"/>
          <p:cNvSpPr/>
          <p:nvPr/>
        </p:nvSpPr>
        <p:spPr>
          <a:xfrm>
            <a:off x="533400" y="5445125"/>
            <a:ext cx="8229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 ô tô có nhiều hình dáng khác nhau: dáng cong mềm, dáng vuông, dáng chữ nhật... Mỗi kiểu dáng tạo ra những phong cách khác nhau để phù hợp với nhu cầu đa dạng của con người.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544638"/>
            <a:ext cx="5562600" cy="386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2"/>
          <p:cNvSpPr/>
          <p:nvPr/>
        </p:nvSpPr>
        <p:spPr>
          <a:xfrm>
            <a:off x="425450" y="1820863"/>
            <a:ext cx="5046663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Quy trình thiết kế một chiếc xe có rất nhiều bước.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738" y="1511300"/>
            <a:ext cx="3498850" cy="245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395788"/>
            <a:ext cx="3522663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279" name="TextBox 10"/>
          <p:cNvSpPr txBox="1"/>
          <p:nvPr/>
        </p:nvSpPr>
        <p:spPr>
          <a:xfrm>
            <a:off x="-76200" y="1304925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81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54282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(Tiết 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750" y="5106988"/>
            <a:ext cx="507365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mẫu thiết kế đều có những ý tưởng riêng. Ấn tượng của mỗi mẫu xe đều tập trung v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hình dáng v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cấu tạo khác nhau, phù hợp với từng đối tượng sử dụng.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638" y="4073525"/>
            <a:ext cx="50736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Cụ thể hoá dưới dạng mô hình đất sét, thiết kế các bộ phận nội thất xe, 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sắc xe, ...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875" y="2592388"/>
            <a:ext cx="5072063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thiết kế cần phác thảo ý tưởng về chiếc ô tô bằng hình vẽ. Sau khi có hình vẽ phác thảo ý tưởng, cần gói gọn lại một cách chi tiết.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9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0" name="TextBox 10"/>
          <p:cNvSpPr txBox="1"/>
          <p:nvPr/>
        </p:nvSpPr>
        <p:spPr>
          <a:xfrm>
            <a:off x="3468688" y="774700"/>
            <a:ext cx="2689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302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55303" name="WordArt 7"/>
          <p:cNvSpPr>
            <a:spLocks noTextEdit="1"/>
          </p:cNvSpPr>
          <p:nvPr/>
        </p:nvSpPr>
        <p:spPr>
          <a:xfrm>
            <a:off x="8166100" y="352425"/>
            <a:ext cx="82550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 charset="0"/>
                <a:ea typeface="+mn-lt" charset="0"/>
              </a:rPr>
              <a:t>(</a:t>
            </a:r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964" t="445" r="569" b="19682"/>
          <a:stretch>
            <a:fillRect/>
          </a:stretch>
        </p:blipFill>
        <p:spPr>
          <a:xfrm>
            <a:off x="1001713" y="1674813"/>
            <a:ext cx="3265488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829"/>
          <a:stretch>
            <a:fillRect/>
          </a:stretch>
        </p:blipFill>
        <p:spPr>
          <a:xfrm>
            <a:off x="4891088" y="1679575"/>
            <a:ext cx="3275013" cy="208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00" y="4217988"/>
            <a:ext cx="3352800" cy="223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438" y="4217988"/>
            <a:ext cx="3605213" cy="2208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95388" y="3733800"/>
            <a:ext cx="2690812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Vẽ ý tưởng thiết kê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760788"/>
            <a:ext cx="2690813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 mô hình đất sét.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5388" y="6427788"/>
            <a:ext cx="431641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Ngụy trang và thử nghiệm va chạm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1788" y="1276350"/>
            <a:ext cx="38338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trình thiết kế xe ô tô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Picture 2" descr="D:\tranh ga\red-wood-backgrou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3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Box 10"/>
          <p:cNvSpPr txBox="1"/>
          <p:nvPr/>
        </p:nvSpPr>
        <p:spPr>
          <a:xfrm>
            <a:off x="3163888" y="771525"/>
            <a:ext cx="2803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</a:t>
            </a:r>
            <a:endParaRPr kumimoji="0" lang="en-US" sz="4800" b="1" i="0" u="sng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6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THIẾT KẾ TẠO DÁNG Ô TÔ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sp>
        <p:nvSpPr>
          <p:cNvPr id="56327" name="WordArt 7"/>
          <p:cNvSpPr>
            <a:spLocks noTextEdit="1"/>
          </p:cNvSpPr>
          <p:nvPr/>
        </p:nvSpPr>
        <p:spPr>
          <a:xfrm>
            <a:off x="8166100" y="352425"/>
            <a:ext cx="82550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Times New Roman" panose="02020603050405020304" pitchFamily="18" charset="0"/>
                <a:ea typeface="+mn-lt" charset="0"/>
                <a:cs typeface="Times New Roman" panose="02020603050405020304" pitchFamily="18" charset="0"/>
              </a:rPr>
              <a:t>(T1)</a:t>
            </a:r>
            <a:endParaRPr lang="en-US" sz="54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3CDDD"/>
              </a:solidFill>
              <a:latin typeface="Times New Roman" panose="02020603050405020304" pitchFamily="18" charset="0"/>
              <a:ea typeface="+mn-lt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3409950" cy="211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0200"/>
            <a:ext cx="3768725" cy="211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5" y="4227513"/>
            <a:ext cx="4270375" cy="241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331" name="TextBox 11"/>
          <p:cNvSpPr txBox="1"/>
          <p:nvPr/>
        </p:nvSpPr>
        <p:spPr>
          <a:xfrm>
            <a:off x="2743200" y="1219200"/>
            <a:ext cx="38338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trình thiết kế xe ô tô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3760788"/>
            <a:ext cx="3857625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 xuất: Lắp ráp các bộ phận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1300" y="3760788"/>
            <a:ext cx="22923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 xuất: Sơn xe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138" y="4999038"/>
            <a:ext cx="17843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 chỉnh giao các đại lý.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TIMING" val="|3.3|3.9|2"/>
</p:tagLst>
</file>

<file path=ppt/tags/tag2.xml><?xml version="1.0" encoding="utf-8"?>
<p:tagLst xmlns:p="http://schemas.openxmlformats.org/presentationml/2006/main">
  <p:tag name="TIMING" val="|5.2|2.8"/>
</p:tagLst>
</file>

<file path=ppt/tags/tag3.xml><?xml version="1.0" encoding="utf-8"?>
<p:tagLst xmlns:p="http://schemas.openxmlformats.org/presentationml/2006/main">
  <p:tag name="TIMING" val="|0.2|2.8|6.3"/>
</p:tagLst>
</file>

<file path=ppt/tags/tag4.xml><?xml version="1.0" encoding="utf-8"?>
<p:tagLst xmlns:p="http://schemas.openxmlformats.org/presentationml/2006/main">
  <p:tag name="TIMING" val="|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9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4964</Words>
  <Application>WPS Presentation</Application>
  <PresentationFormat/>
  <Paragraphs>354</Paragraphs>
  <Slides>28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28</vt:i4>
      </vt:variant>
    </vt:vector>
  </HeadingPairs>
  <TitlesOfParts>
    <vt:vector size="55" baseType="lpstr">
      <vt:lpstr>Arial</vt:lpstr>
      <vt:lpstr>SimSun</vt:lpstr>
      <vt:lpstr>Wingdings</vt:lpstr>
      <vt:lpstr>Calibri</vt:lpstr>
      <vt:lpstr>Tw Cen MT</vt:lpstr>
      <vt:lpstr>Garamond</vt:lpstr>
      <vt:lpstr>Impact</vt:lpstr>
      <vt:lpstr>Century Gothic</vt:lpstr>
      <vt:lpstr>Times New Roman</vt:lpstr>
      <vt:lpstr>Bell MT</vt:lpstr>
      <vt:lpstr>Tw Cen MT</vt:lpstr>
      <vt:lpstr>Arial</vt:lpstr>
      <vt:lpstr>Arial Black</vt:lpstr>
      <vt:lpstr>Segoe UI Semibold</vt:lpstr>
      <vt:lpstr>+mn-lt</vt:lpstr>
      <vt:lpstr>Microsoft YaHei</vt:lpstr>
      <vt:lpstr>Arial Unicode MS</vt:lpstr>
      <vt:lpstr>Times New Roman</vt:lpstr>
      <vt:lpstr>Segoe Print</vt:lpstr>
      <vt:lpstr>Bahnschrift SemiBold</vt:lpstr>
      <vt:lpstr>Tahoma</vt:lpstr>
      <vt:lpstr>Office Theme</vt:lpstr>
      <vt:lpstr>Droplet</vt:lpstr>
      <vt:lpstr>Organic</vt:lpstr>
      <vt:lpstr>Main Event</vt:lpstr>
      <vt:lpstr>1_Main Event</vt:lpstr>
      <vt:lpstr>Vapor Trail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</dc:creator>
  <cp:lastModifiedBy>PC</cp:lastModifiedBy>
  <cp:revision>560</cp:revision>
  <dcterms:created xsi:type="dcterms:W3CDTF">2013-09-21T08:59:32Z</dcterms:created>
  <dcterms:modified xsi:type="dcterms:W3CDTF">2024-05-10T14:13:31Z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B7BE2AF6C2DB440B8898F413DA07E2DB_12</vt:lpwstr>
  </property>
  <property fmtid="{D5CDD505-2E9C-101B-9397-08002B2CF9AE}" pid="3" name="KSOProductBuildVer">
    <vt:lpwstr>1033-12.2.0.16731</vt:lpwstr>
  </property>
</Properties>
</file>