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1" r:id="rId3"/>
    <p:sldId id="256" r:id="rId4"/>
    <p:sldId id="257" r:id="rId5"/>
    <p:sldId id="258" r:id="rId7"/>
    <p:sldId id="276" r:id="rId8"/>
    <p:sldId id="289" r:id="rId9"/>
    <p:sldId id="279" r:id="rId10"/>
    <p:sldId id="290" r:id="rId11"/>
    <p:sldId id="281" r:id="rId12"/>
    <p:sldId id="282" r:id="rId13"/>
    <p:sldId id="28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00CC"/>
    <a:srgbClr val="800080"/>
    <a:srgbClr val="66FF99"/>
    <a:srgbClr val="800000"/>
    <a:srgbClr val="663300"/>
    <a:srgbClr val="996633"/>
    <a:srgbClr val="99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A31F-9CFC-4561-96FC-63B2F09AC55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4CCB-09FF-426E-8DB4-3C3873F76D4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4CCB-09FF-426E-8DB4-3C3873F76D4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5.jpe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23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Trưng bày sản phẩm và chia sẻ</a:t>
            </a:r>
            <a:endParaRPr lang="en-US" sz="2300" b="1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ular Callout 9"/>
          <p:cNvSpPr/>
          <p:nvPr/>
        </p:nvSpPr>
        <p:spPr>
          <a:xfrm flipV="1">
            <a:off x="6770370" y="1920875"/>
            <a:ext cx="5220335" cy="4122420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94;p19"/>
          <p:cNvSpPr txBox="1"/>
          <p:nvPr/>
        </p:nvSpPr>
        <p:spPr>
          <a:xfrm>
            <a:off x="7152640" y="1999615"/>
            <a:ext cx="4689475" cy="39020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Quan sát, theo dõi và </a:t>
            </a:r>
            <a:r>
              <a:rPr lang="en-US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chia sẻ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Em ấn tượng với bài nào</a:t>
            </a:r>
            <a:r>
              <a:rPr lang="vi-VN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?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Vì sao?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vẽ so với mẫu có điểm gì giống và khác nhau?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vẽ nào thể hiện tốt hòa sắc?</a:t>
            </a:r>
            <a:endParaRPr lang="en-US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Để chiều chỉnh bài vẽ thêm đẹp, em sẽ sửa thêm chi tiết gì?</a:t>
            </a:r>
            <a:endParaRPr lang="en-US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098" name="Picture 2" descr="4 lưu ý với giáo viên Mĩ thuật khi triển khai chương trình mới | Báo Giáo  dục và Thời đại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5" y="1920697"/>
            <a:ext cx="6593282" cy="439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84051" y="134141"/>
            <a:ext cx="8722995" cy="116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27405" y="5608110"/>
            <a:ext cx="5064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custDataLst>
      <p:tags r:id="rId4"/>
    </p:custDataLst>
  </p:cSld>
  <p:clrMapOvr>
    <a:masterClrMapping/>
  </p:clrMapOvr>
  <p:transition spd="med" advTm="384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ldLvl="0" animBg="1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625129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en-US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Tìm hiểu cách diễn tả nhân vật của hội họa Trung Quốc thời Trung đại.</a:t>
            </a:r>
            <a:endParaRPr lang="en-US" sz="2300" b="1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ular Callout 9"/>
          <p:cNvSpPr/>
          <p:nvPr/>
        </p:nvSpPr>
        <p:spPr>
          <a:xfrm flipV="1">
            <a:off x="7045325" y="2065020"/>
            <a:ext cx="5104765" cy="2858135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94;p19"/>
          <p:cNvSpPr txBox="1"/>
          <p:nvPr/>
        </p:nvSpPr>
        <p:spPr>
          <a:xfrm>
            <a:off x="7308871" y="2065889"/>
            <a:ext cx="4555106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Quan sát, </a:t>
            </a:r>
            <a:r>
              <a:rPr lang="en-US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so sánh 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 </a:t>
            </a:r>
            <a:r>
              <a:rPr lang="en-US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chia sẻ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Cách diễn tả nhân vật ở thời Phục hưng Phương Tây có gì khác so với cách diễn tả nhân vật của Trung Quốc?</a:t>
            </a:r>
            <a:endParaRPr lang="en-US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Em thích cách nào hơn? Vì sao?</a:t>
            </a:r>
            <a:endParaRPr lang="en-US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4051" y="25556"/>
            <a:ext cx="8722995" cy="116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88807" y="5084218"/>
            <a:ext cx="196723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rgbClr val="FFC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74" t="2899"/>
          <a:stretch>
            <a:fillRect/>
          </a:stretch>
        </p:blipFill>
        <p:spPr>
          <a:xfrm>
            <a:off x="374754" y="4811842"/>
            <a:ext cx="3323789" cy="740968"/>
          </a:xfrm>
          <a:prstGeom prst="rect">
            <a:avLst/>
          </a:prstGeom>
        </p:spPr>
      </p:pic>
      <p:pic>
        <p:nvPicPr>
          <p:cNvPr id="5122" name="Picture 2" descr="https://m.daikynguyen.tv/wp-content/uploads/2018/02/banqu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6" y="1997553"/>
            <a:ext cx="5199346" cy="27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p:transition spd="med" advTm="779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ldLvl="0" animBg="1"/>
      <p:bldP spid="19" grpId="0" uiExpand="1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626" y="2473376"/>
            <a:ext cx="2991347" cy="2863121"/>
          </a:xfrm>
          <a:prstGeom prst="rect">
            <a:avLst/>
          </a:prstGeom>
          <a:solidFill>
            <a:schemeClr val="bg2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112;p20"/>
          <p:cNvSpPr txBox="1"/>
          <p:nvPr/>
        </p:nvSpPr>
        <p:spPr>
          <a:xfrm>
            <a:off x="5745864" y="2861503"/>
            <a:ext cx="4927133" cy="819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vi-V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 trước bà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 12 </a:t>
            </a:r>
            <a:r>
              <a:rPr lang="vi-V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Những mảnh ghép thú vị</a:t>
            </a:r>
            <a:r>
              <a:rPr lang="vi-V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vi-VN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Google Shape;113;p20"/>
          <p:cNvSpPr txBox="1">
            <a:spLocks noGrp="1"/>
          </p:cNvSpPr>
          <p:nvPr>
            <p:ph type="title"/>
          </p:nvPr>
        </p:nvSpPr>
        <p:spPr>
          <a:xfrm>
            <a:off x="2548329" y="938067"/>
            <a:ext cx="6835514" cy="1041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Roboto" panose="02000000000000000000" pitchFamily="2" charset="0"/>
                <a:cs typeface="Times New Roman" panose="02020603050405020304" charset="0"/>
              </a:rPr>
              <a:t>CHUẨN BỊ BÀI SAU</a:t>
            </a:r>
            <a:endParaRPr sz="6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Roboto" panose="02000000000000000000" pitchFamily="2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2726" y="4422108"/>
            <a:ext cx="11030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🎨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2726" y="3050181"/>
            <a:ext cx="12075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📖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Google Shape;112;p20"/>
          <p:cNvSpPr txBox="1"/>
          <p:nvPr/>
        </p:nvSpPr>
        <p:spPr>
          <a:xfrm>
            <a:off x="5755820" y="4233429"/>
            <a:ext cx="5786605" cy="142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Chuẩn bị: Giấy màu, báo, kéo, hồ dán...</a:t>
            </a:r>
            <a:endParaRPr lang="vi-VN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76" y="2776809"/>
            <a:ext cx="2288646" cy="22762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819" y="5662748"/>
            <a:ext cx="506459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7128">
        <p14:warp/>
      </p:transition>
    </mc:Choice>
    <mc:Fallback>
      <p:transition spd="slow" advTm="17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46" y="2247972"/>
            <a:ext cx="7921687" cy="49040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Chủ đề: NGHỆ THUẬT TRUNG ĐẠI THẾ GIỚI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5955" y="2856261"/>
            <a:ext cx="5971526" cy="913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571259" y="3009991"/>
            <a:ext cx="9817298" cy="14763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u="sng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B</a:t>
            </a:r>
            <a:r>
              <a:rPr lang="en-US" sz="4500" u="sng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ài 11:</a:t>
            </a:r>
            <a:r>
              <a:rPr lang="en-US" sz="45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5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VẺ ĐẸP CỦA NHÂN VẬT</a:t>
            </a:r>
            <a:endParaRPr lang="en-US" sz="4500" dirty="0" smtClean="0"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5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TRONG TRANH THỜI PHỤC HƯNG</a:t>
            </a:r>
            <a:endParaRPr lang="en-US" sz="4500" dirty="0"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Mona Lisa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86" y="1211652"/>
            <a:ext cx="3326014" cy="495576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34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691">
        <p:fade/>
      </p:transition>
    </mc:Choice>
    <mc:Fallback>
      <p:transition spd="med" advTm="23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9846" y="2220685"/>
            <a:ext cx="11872154" cy="3610489"/>
          </a:xfrm>
          <a:prstGeom prst="rect">
            <a:avLst/>
          </a:prstGeom>
          <a:solidFill>
            <a:schemeClr val="tx1">
              <a:lumMod val="85000"/>
              <a:lumOff val="15000"/>
              <a:alpha val="36000"/>
            </a:schemeClr>
          </a:solidFill>
          <a:ln>
            <a:noFill/>
          </a:ln>
          <a:effectLst>
            <a:glow>
              <a:srgbClr val="800000">
                <a:alpha val="55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60;p13"/>
          <p:cNvSpPr txBox="1"/>
          <p:nvPr/>
        </p:nvSpPr>
        <p:spPr>
          <a:xfrm>
            <a:off x="2815693" y="803626"/>
            <a:ext cx="6595672" cy="13391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5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Roboto" panose="02000000000000000000" pitchFamily="2" charset="0"/>
                <a:cs typeface="Times New Roman" panose="02020603050405020304" charset="0"/>
              </a:rPr>
              <a:t>YÊU CẦU CẦN ĐẠT</a:t>
            </a:r>
            <a:endParaRPr lang="en-US" sz="55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Roboto" panose="02000000000000000000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599" y="2878785"/>
            <a:ext cx="11019136" cy="201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Chỉ ra được vẻ đẹp tạo hình và cách làm tranh ghép mảnh bằng giấy màu. </a:t>
            </a:r>
            <a:endParaRPr lang="vi-VN" sz="25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vi-VN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Tạo được bức tranh ghép mảnh bằng giấy, bìa màu.</a:t>
            </a:r>
            <a:endParaRPr lang="vi-VN" sz="25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vi-VN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Phân tích được vẻ đẹp tạo hình của tranh ghép mảnh qua sản phẩm mĩ thuật.</a:t>
            </a:r>
            <a:endParaRPr lang="vi-VN" sz="25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vi-VN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Nêu được vai trò và giá trị của việc ứng dụng hình thức tranh Mosaic trong cuộc sống.</a:t>
            </a:r>
            <a:endParaRPr lang="vi-VN" sz="25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486" y="1010918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9621">
        <p14:gallery dir="l"/>
      </p:transition>
    </mc:Choice>
    <mc:Fallback>
      <p:transition spd="slow" advTm="29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7004" y="1508760"/>
            <a:ext cx="13277666" cy="481584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81;p16"/>
          <p:cNvSpPr txBox="1"/>
          <p:nvPr/>
        </p:nvSpPr>
        <p:spPr>
          <a:xfrm>
            <a:off x="4736893" y="831626"/>
            <a:ext cx="5201586" cy="11151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Roboto" panose="02000000000000000000" pitchFamily="2" charset="0"/>
                <a:cs typeface="Times New Roman" panose="02020603050405020304" charset="0"/>
              </a:rPr>
              <a:t>NỘI DUNG</a:t>
            </a:r>
            <a:endParaRPr lang="en-US" sz="8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Roboto" panose="02000000000000000000" pitchFamily="2" charset="0"/>
              <a:cs typeface="Times New Roman" panose="02020603050405020304" charset="0"/>
            </a:endParaRPr>
          </a:p>
        </p:txBody>
      </p:sp>
      <p:sp>
        <p:nvSpPr>
          <p:cNvPr id="6" name="Google Shape;82;p16"/>
          <p:cNvSpPr txBox="1"/>
          <p:nvPr/>
        </p:nvSpPr>
        <p:spPr>
          <a:xfrm>
            <a:off x="2817407" y="2292672"/>
            <a:ext cx="9170683" cy="3247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Khám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hưng</a:t>
            </a:r>
            <a:endParaRPr lang="en-US" sz="27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chân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dung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hưng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Trưng bày sản phẩm và chia sẻ.</a:t>
            </a:r>
            <a:endParaRPr lang="en-US" sz="27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Tìm hiểu cách diễn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họa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Quốc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đại</a:t>
            </a:r>
            <a:r>
              <a:rPr lang="en-US" sz="27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7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4C5D6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47" y="2606323"/>
            <a:ext cx="2034187" cy="2620713"/>
          </a:xfrm>
          <a:prstGeom prst="rect">
            <a:avLst/>
          </a:prstGeom>
          <a:noFill/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36893" y="1830094"/>
            <a:ext cx="5064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3239">
        <p14:gallery dir="l"/>
      </p:transition>
    </mc:Choice>
    <mc:Fallback>
      <p:transition spd="slow" advTm="33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22995" cy="116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7394713" y="1845960"/>
            <a:ext cx="4695688" cy="2885066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 phá nhân vật trong tranh thời Phục hưng</a:t>
            </a:r>
            <a:b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Google Shape;194;p19"/>
          <p:cNvSpPr txBox="1"/>
          <p:nvPr/>
        </p:nvSpPr>
        <p:spPr>
          <a:xfrm>
            <a:off x="7752520" y="1999849"/>
            <a:ext cx="4558749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Bức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hòa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sắc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vi-VN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Khuôn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mặt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trạng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thái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vi-VN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phục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dáng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hám phá bảo tàng nghệ thuật Uffizi ở 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7" y="1845960"/>
            <a:ext cx="4671579" cy="35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882">
        <p14:prism isInverted="1"/>
      </p:transition>
    </mc:Choice>
    <mc:Fallback>
      <p:transition spd="slow" advTm="4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animBg="1"/>
      <p:bldP spid="2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22995" cy="116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 phá nhân vật trong tranh thời Phục hưng</a:t>
            </a:r>
            <a:b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6253157" y="1999849"/>
            <a:ext cx="5811464" cy="2681333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94;p19"/>
          <p:cNvSpPr txBox="1"/>
          <p:nvPr/>
        </p:nvSpPr>
        <p:spPr>
          <a:xfrm>
            <a:off x="6253157" y="1999849"/>
            <a:ext cx="5938844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Hòa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sắc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êm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dịu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nhẹ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Khuôn mặt hiền từ, thánh thiện, trong sáng.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phục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dáng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trau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chuốt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0" name="Picture 2" descr="La Donna Velata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10" y="1999849"/>
            <a:ext cx="3030267" cy="39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a Lisa: Leonardo Da Vinci may have had a condition that prevented him  from finishing Mona Lisa - The Economic Tim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8"/>
          <a:stretch>
            <a:fillRect/>
          </a:stretch>
        </p:blipFill>
        <p:spPr bwMode="auto">
          <a:xfrm>
            <a:off x="340808" y="1999849"/>
            <a:ext cx="2573328" cy="39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53157" y="4947640"/>
            <a:ext cx="506459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903">
        <p:fade/>
      </p:transition>
    </mc:Choice>
    <mc:Fallback>
      <p:transition spd="med" advTm="269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 flipV="1">
            <a:off x="7315200" y="1999849"/>
            <a:ext cx="4761553" cy="1616808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871872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Cách mô phỏng chân dung nhân vật trong tranh</a:t>
            </a: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Google Shape;194;p19"/>
          <p:cNvSpPr txBox="1"/>
          <p:nvPr/>
        </p:nvSpPr>
        <p:spPr>
          <a:xfrm>
            <a:off x="7670165" y="1828165"/>
            <a:ext cx="4488815" cy="16370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Để mô phỏng tranh chân dung,</a:t>
            </a:r>
            <a:endParaRPr lang="en-US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ta tiến hành theo các bước nào?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4" y="1720304"/>
            <a:ext cx="1684915" cy="235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607" y="1720304"/>
            <a:ext cx="1740633" cy="235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607" y="4340674"/>
            <a:ext cx="1746000" cy="2358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548" y="4343124"/>
            <a:ext cx="1710542" cy="23564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84051" y="134141"/>
            <a:ext cx="8722995" cy="116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Single Corner Rectangle 19"/>
          <p:cNvSpPr/>
          <p:nvPr/>
        </p:nvSpPr>
        <p:spPr>
          <a:xfrm>
            <a:off x="7647240" y="3964582"/>
            <a:ext cx="3595382" cy="174667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94;p19"/>
          <p:cNvSpPr txBox="1"/>
          <p:nvPr/>
        </p:nvSpPr>
        <p:spPr>
          <a:xfrm>
            <a:off x="7512330" y="3964582"/>
            <a:ext cx="3730292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Phác hình cho cân đối.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Mô phỏng hình dáng.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Vẽ màu hoàn thiện.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811165" y="3841441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1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38299" y="6439895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3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63544" y="6439895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4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90638" y="3854621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2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  <p:transition spd="med" advTm="669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 uiExpand="1" build="p"/>
      <p:bldP spid="20" grpId="0" animBg="1"/>
      <p:bldP spid="21" grpId="0" uiExpand="1" build="p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 flipV="1">
            <a:off x="757555" y="1760855"/>
            <a:ext cx="5175250" cy="1616710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871872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Cách mô phỏng chân dung nhân vật trong tranh</a:t>
            </a: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Google Shape;194;p19"/>
          <p:cNvSpPr txBox="1"/>
          <p:nvPr/>
        </p:nvSpPr>
        <p:spPr>
          <a:xfrm>
            <a:off x="944880" y="1760220"/>
            <a:ext cx="9602470" cy="19881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Để mô phỏng tranh chân dung,</a:t>
            </a:r>
            <a:endParaRPr lang="en-US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ta tiến hành theo các bước nào?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051" y="134141"/>
            <a:ext cx="8722995" cy="116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Single Corner Rectangle 19"/>
          <p:cNvSpPr/>
          <p:nvPr/>
        </p:nvSpPr>
        <p:spPr>
          <a:xfrm>
            <a:off x="7647240" y="3964582"/>
            <a:ext cx="3595382" cy="174667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94;p19"/>
          <p:cNvSpPr txBox="1"/>
          <p:nvPr/>
        </p:nvSpPr>
        <p:spPr>
          <a:xfrm>
            <a:off x="7512330" y="3964582"/>
            <a:ext cx="3730292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Phác hình cho cân đối.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Mô phỏng hình dáng.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Vẽ màu hoàn thiện.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27703" y="6088559"/>
            <a:ext cx="196723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rgbClr val="FFC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3"/>
    </p:custDataLst>
  </p:cSld>
  <p:clrMapOvr>
    <a:masterClrMapping/>
  </p:clrMapOvr>
  <p:transition spd="med" advTm="669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/>
      <p:bldP spid="8" grpId="0" uiExpand="1" build="p"/>
      <p:bldP spid="20" grpId="0" animBg="1"/>
      <p:bldP spid="21" grpId="0" uiExpand="1" build="p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84051" y="134141"/>
            <a:ext cx="8722995" cy="116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8216868" y="2056768"/>
            <a:ext cx="3460469" cy="165775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303" y="1222828"/>
            <a:ext cx="8136698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Vẽ mô phỏng nhân vật trong tranh thời Phục hưng</a:t>
            </a:r>
            <a:r>
              <a:rPr lang="en-US" sz="23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300" b="1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Google Shape;194;p19"/>
          <p:cNvSpPr txBox="1"/>
          <p:nvPr/>
        </p:nvSpPr>
        <p:spPr>
          <a:xfrm>
            <a:off x="8216868" y="2056768"/>
            <a:ext cx="3841933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Thực hành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 hãy vẽ một bức tranh chân dung thời Phục hưng yêu thích.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868" y="3820506"/>
            <a:ext cx="3460469" cy="1970010"/>
          </a:xfrm>
          <a:prstGeom prst="rect">
            <a:avLst/>
          </a:prstGeom>
        </p:spPr>
      </p:pic>
      <p:pic>
        <p:nvPicPr>
          <p:cNvPr id="2050" name="Picture 2" descr="Vẽ Mona Lisa Đơn Giản Lớp 7 - Việt Nam Overn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8" y="2032725"/>
            <a:ext cx="2427431" cy="32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ẽ Mona Lisa Đơn Giản Lớp 7 - Việt Nam Overnigh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>
            <a:fillRect/>
          </a:stretch>
        </p:blipFill>
        <p:spPr bwMode="auto">
          <a:xfrm>
            <a:off x="4081002" y="2032725"/>
            <a:ext cx="2340639" cy="32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p:transition spd="med" advTm="460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uiExpand="1" build="p"/>
    </p:bldLst>
  </p:timing>
</p:sld>
</file>

<file path=ppt/tags/tag1.xml><?xml version="1.0" encoding="utf-8"?>
<p:tagLst xmlns:p="http://schemas.openxmlformats.org/presentationml/2006/main">
  <p:tag name="TIMING" val="|1.4|4.8"/>
</p:tagLst>
</file>

<file path=ppt/tags/tag10.xml><?xml version="1.0" encoding="utf-8"?>
<p:tagLst xmlns:p="http://schemas.openxmlformats.org/presentationml/2006/main">
  <p:tag name="TIMING" val="|1.9|7.2|22.6|6.9"/>
</p:tagLst>
</file>

<file path=ppt/tags/tag11.xml><?xml version="1.0" encoding="utf-8"?>
<p:tagLst xmlns:p="http://schemas.openxmlformats.org/presentationml/2006/main">
  <p:tag name="TIMING" val="|4.8|2.5"/>
</p:tagLst>
</file>

<file path=ppt/tags/tag2.xml><?xml version="1.0" encoding="utf-8"?>
<p:tagLst xmlns:p="http://schemas.openxmlformats.org/presentationml/2006/main">
  <p:tag name="TIMING" val="|0.5"/>
</p:tagLst>
</file>

<file path=ppt/tags/tag3.xml><?xml version="1.0" encoding="utf-8"?>
<p:tagLst xmlns:p="http://schemas.openxmlformats.org/presentationml/2006/main">
  <p:tag name="TIMING" val="|0.8"/>
</p:tagLst>
</file>

<file path=ppt/tags/tag4.xml><?xml version="1.0" encoding="utf-8"?>
<p:tagLst xmlns:p="http://schemas.openxmlformats.org/presentationml/2006/main">
  <p:tag name="TIMING" val="|1.1|7.1|5.7|5.1|15.1"/>
</p:tagLst>
</file>

<file path=ppt/tags/tag5.xml><?xml version="1.0" encoding="utf-8"?>
<p:tagLst xmlns:p="http://schemas.openxmlformats.org/presentationml/2006/main">
  <p:tag name="TIMING" val="|0.7|2.2|4.9|5.1"/>
</p:tagLst>
</file>

<file path=ppt/tags/tag6.xml><?xml version="1.0" encoding="utf-8"?>
<p:tagLst xmlns:p="http://schemas.openxmlformats.org/presentationml/2006/main">
  <p:tag name="TIMING" val="|1.4|6.9|6.9|1.7|10.5|9.6|18.9|9.2"/>
</p:tagLst>
</file>

<file path=ppt/tags/tag7.xml><?xml version="1.0" encoding="utf-8"?>
<p:tagLst xmlns:p="http://schemas.openxmlformats.org/presentationml/2006/main">
  <p:tag name="TIMING" val="|1.4|6.9|6.9|1.7|10.5|9.6|18.9|9.2"/>
</p:tagLst>
</file>

<file path=ppt/tags/tag8.xml><?xml version="1.0" encoding="utf-8"?>
<p:tagLst xmlns:p="http://schemas.openxmlformats.org/presentationml/2006/main">
  <p:tag name="TIMING" val="|1.4|7.6|14.3|9.5"/>
</p:tagLst>
</file>

<file path=ppt/tags/tag9.xml><?xml version="1.0" encoding="utf-8"?>
<p:tagLst xmlns:p="http://schemas.openxmlformats.org/presentationml/2006/main">
  <p:tag name="TIMING" val="|1.8|5.7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2432</Words>
  <Application>WPS Presentation</Application>
  <PresentationFormat>Widescreen</PresentationFormat>
  <Paragraphs>138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SimSun</vt:lpstr>
      <vt:lpstr>Wingdings</vt:lpstr>
      <vt:lpstr>UTM Seagull</vt:lpstr>
      <vt:lpstr>Segoe Print</vt:lpstr>
      <vt:lpstr>UTM Showcard</vt:lpstr>
      <vt:lpstr>UTM Loko</vt:lpstr>
      <vt:lpstr>UTM Kabel KT</vt:lpstr>
      <vt:lpstr>Calibri</vt:lpstr>
      <vt:lpstr>Roboto</vt:lpstr>
      <vt:lpstr>Times New Roman</vt:lpstr>
      <vt:lpstr>Tahoma</vt:lpstr>
      <vt:lpstr>UTM Hanzel</vt:lpstr>
      <vt:lpstr>UTM Flavour</vt:lpstr>
      <vt:lpstr>UTM Alter Gothic</vt:lpstr>
      <vt:lpstr>Lato Light</vt:lpstr>
      <vt:lpstr>Calibri Light</vt:lpstr>
      <vt:lpstr>Microsoft YaHei</vt:lpstr>
      <vt:lpstr>Arial Unicode MS</vt:lpstr>
      <vt:lpstr>Sitka Small</vt:lpstr>
      <vt:lpstr>Sitka Heading Semibold</vt:lpstr>
      <vt:lpstr>Sitka Heading</vt:lpstr>
      <vt:lpstr>Office Theme</vt:lpstr>
      <vt:lpstr>PowerPoint 演示文稿</vt:lpstr>
      <vt:lpstr>Chủ đề: NGHỆ THUẬT TRUNG ĐẠI THẾ GIỚI</vt:lpstr>
      <vt:lpstr>PowerPoint 演示文稿</vt:lpstr>
      <vt:lpstr>PowerPoint 演示文稿</vt:lpstr>
      <vt:lpstr>1. Khám phá nhân vật trong tranh thời Phục hưng </vt:lpstr>
      <vt:lpstr>1. Khám phá nhân vật trong tranh thời Phục hưng </vt:lpstr>
      <vt:lpstr>2. Cách mô phỏng chân dung nhân vật trong tranh</vt:lpstr>
      <vt:lpstr>2. Cách mô phỏng chân dung nhân vật trong tranh</vt:lpstr>
      <vt:lpstr>3. Vẽ mô phỏng nhân vật trong tranh thời Phục hưng.</vt:lpstr>
      <vt:lpstr>4. Trưng bày sản phẩm và chia sẻ</vt:lpstr>
      <vt:lpstr>5. Tìm hiểu cách diễn tả nhân vật của hội họa Trung Quốc thời Trung đại.</vt:lpstr>
      <vt:lpstr>CHUẨN BỊ BÀI SAU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576</cp:revision>
  <dcterms:created xsi:type="dcterms:W3CDTF">2022-08-27T01:00:00Z</dcterms:created>
  <dcterms:modified xsi:type="dcterms:W3CDTF">2024-05-09T23:50:14Z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A910700F080D4139954317C49BE4DEA5_12</vt:lpwstr>
  </property>
  <property fmtid="{D5CDD505-2E9C-101B-9397-08002B2CF9AE}" pid="3" name="KSOProductBuildVer">
    <vt:lpwstr>1033-12.2.0.16731</vt:lpwstr>
  </property>
</Properties>
</file>