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50"/>
  </p:notesMasterIdLst>
  <p:sldIdLst>
    <p:sldId id="300" r:id="rId2"/>
    <p:sldId id="408" r:id="rId3"/>
    <p:sldId id="410" r:id="rId4"/>
    <p:sldId id="353" r:id="rId5"/>
    <p:sldId id="333" r:id="rId6"/>
    <p:sldId id="378" r:id="rId7"/>
    <p:sldId id="402" r:id="rId8"/>
    <p:sldId id="409" r:id="rId9"/>
    <p:sldId id="376" r:id="rId10"/>
    <p:sldId id="269" r:id="rId11"/>
    <p:sldId id="386" r:id="rId12"/>
    <p:sldId id="382" r:id="rId13"/>
    <p:sldId id="393" r:id="rId14"/>
    <p:sldId id="371" r:id="rId15"/>
    <p:sldId id="366" r:id="rId16"/>
    <p:sldId id="319" r:id="rId17"/>
    <p:sldId id="352" r:id="rId18"/>
    <p:sldId id="433" r:id="rId19"/>
    <p:sldId id="434" r:id="rId20"/>
    <p:sldId id="435" r:id="rId21"/>
    <p:sldId id="436" r:id="rId22"/>
    <p:sldId id="437" r:id="rId23"/>
    <p:sldId id="404" r:id="rId24"/>
    <p:sldId id="412" r:id="rId25"/>
    <p:sldId id="413" r:id="rId26"/>
    <p:sldId id="414" r:id="rId27"/>
    <p:sldId id="418" r:id="rId28"/>
    <p:sldId id="415" r:id="rId29"/>
    <p:sldId id="416" r:id="rId30"/>
    <p:sldId id="419" r:id="rId31"/>
    <p:sldId id="417" r:id="rId32"/>
    <p:sldId id="420" r:id="rId33"/>
    <p:sldId id="421" r:id="rId34"/>
    <p:sldId id="422" r:id="rId35"/>
    <p:sldId id="423" r:id="rId36"/>
    <p:sldId id="424" r:id="rId37"/>
    <p:sldId id="405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07" r:id="rId47"/>
    <p:sldId id="381" r:id="rId48"/>
    <p:sldId id="36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7691" autoAdjust="0"/>
  </p:normalViewPr>
  <p:slideViewPr>
    <p:cSldViewPr>
      <p:cViewPr>
        <p:scale>
          <a:sx n="84" d="100"/>
          <a:sy n="84" d="100"/>
        </p:scale>
        <p:origin x="-73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15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EA140C-4032-407B-A25F-53F7826B62F7}" type="slidenum">
              <a:rPr lang="en-US">
                <a:latin typeface="Arial Unicode MS" pitchFamily="34" charset="-128"/>
              </a:rPr>
              <a:pPr/>
              <a:t>32</a:t>
            </a:fld>
            <a:endParaRPr lang="en-US">
              <a:latin typeface="Arial Unicode MS" pitchFamily="3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non”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</a:t>
            </a:r>
            <a:r>
              <a:rPr lang="vi-VN" sz="2000" b="1" dirty="0" smtClean="0">
                <a:solidFill>
                  <a:srgbClr val="FF0000"/>
                </a:solidFill>
              </a:rPr>
              <a:t>số </a:t>
            </a:r>
            <a:r>
              <a:rPr lang="en-US" sz="2000" b="1" dirty="0" err="1" smtClean="0">
                <a:solidFill>
                  <a:srgbClr val="FF0000"/>
                </a:solidFill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lập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Văn</a:t>
            </a:r>
            <a:r>
              <a:rPr lang="en-US" sz="2000" b="1" dirty="0" smtClean="0">
                <a:solidFill>
                  <a:srgbClr val="FF0000"/>
                </a:solidFill>
              </a:rPr>
              <a:t> Lang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  <a:endParaRPr lang="en-US" sz="2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); 4.Văn </a:t>
            </a:r>
            <a:r>
              <a:rPr lang="en-US" sz="2000" b="1" dirty="0">
                <a:cs typeface="Times New Roman" pitchFamily="18" charset="0"/>
              </a:rPr>
              <a:t>Lang</a:t>
            </a:r>
            <a:r>
              <a:rPr lang="en-US" sz="2000" b="1" dirty="0" smtClean="0">
                <a:cs typeface="Times New Roman" pitchFamily="18" charset="0"/>
              </a:rPr>
              <a:t>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</a:t>
            </a:r>
            <a:r>
              <a:rPr lang="en-US" sz="2000" b="1" dirty="0">
                <a:cs typeface="Times New Roman" pitchFamily="18" charset="0"/>
              </a:rPr>
              <a:t>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  <a:endParaRPr lang="en-US" sz="2000" b="1" dirty="0" smtClean="0"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</a:t>
            </a:r>
            <a:r>
              <a:rPr lang="en-US" sz="2000" b="1" dirty="0" smtClean="0">
                <a:cs typeface="Times New Roman" pitchFamily="18" charset="0"/>
              </a:rPr>
              <a:t>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1.Văn </a:t>
            </a:r>
            <a:r>
              <a:rPr lang="en-US" sz="2000" b="1" dirty="0">
                <a:cs typeface="Times New Roman" pitchFamily="18" charset="0"/>
              </a:rPr>
              <a:t>Lang; </a:t>
            </a:r>
            <a:r>
              <a:rPr lang="en-US" sz="2000" b="1" dirty="0" smtClean="0">
                <a:cs typeface="Times New Roman" pitchFamily="18" charset="0"/>
              </a:rPr>
              <a:t>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 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 smtClean="0">
                <a:solidFill>
                  <a:srgbClr val="800000"/>
                </a:solidFill>
              </a:rPr>
              <a:t>Lăng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vua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 smtClean="0"/>
              <a:t>Khoanh </a:t>
            </a:r>
            <a:r>
              <a:rPr lang="vi-VN" sz="2200" b="1" dirty="0"/>
              <a:t>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hớ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Uống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nước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nhớ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7130" y="671513"/>
            <a:ext cx="37035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3556000" algn="l"/>
              </a:tabLst>
            </a:pPr>
            <a:endParaRPr lang="en-US" altLang="en-US" sz="2000" b="1" u="sng" dirty="0" smtClean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556000" algn="l"/>
              </a:tabLst>
            </a:pPr>
            <a:r>
              <a:rPr lang="en-US" altLang="en-US" sz="2000" b="1" u="sng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0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sz="20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altLang="en-US" sz="20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u="sng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775223" y="39688"/>
            <a:ext cx="5279231" cy="76944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14: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LANG –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alt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1028" y="1947864"/>
            <a:ext cx="3318272" cy="193899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tabLst>
                <a:tab pos="3556000" algn="l"/>
              </a:tabLst>
            </a:pP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hong_tan_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677863"/>
            <a:ext cx="4730354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AutoShape 9"/>
          <p:cNvSpPr>
            <a:spLocks noChangeArrowheads="1"/>
          </p:cNvSpPr>
          <p:nvPr/>
        </p:nvSpPr>
        <p:spPr bwMode="auto">
          <a:xfrm rot="7317262">
            <a:off x="7321749" y="1267024"/>
            <a:ext cx="747712" cy="210740"/>
          </a:xfrm>
          <a:prstGeom prst="notchedRightArrow">
            <a:avLst>
              <a:gd name="adj1" fmla="val 50000"/>
              <a:gd name="adj2" fmla="val 86483"/>
            </a:avLst>
          </a:prstGeom>
          <a:solidFill>
            <a:srgbClr val="000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2" name="AutoShape 9"/>
          <p:cNvSpPr>
            <a:spLocks noChangeArrowheads="1"/>
          </p:cNvSpPr>
          <p:nvPr/>
        </p:nvSpPr>
        <p:spPr bwMode="auto">
          <a:xfrm rot="3919917">
            <a:off x="7939683" y="2365574"/>
            <a:ext cx="747712" cy="210741"/>
          </a:xfrm>
          <a:prstGeom prst="notchedRightArrow">
            <a:avLst>
              <a:gd name="adj1" fmla="val 50000"/>
              <a:gd name="adj2" fmla="val 86483"/>
            </a:avLst>
          </a:prstGeom>
          <a:solidFill>
            <a:srgbClr val="000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3" name="AutoShape 9"/>
          <p:cNvSpPr>
            <a:spLocks noChangeArrowheads="1"/>
          </p:cNvSpPr>
          <p:nvPr/>
        </p:nvSpPr>
        <p:spPr bwMode="auto">
          <a:xfrm rot="4181711">
            <a:off x="7209830" y="2157612"/>
            <a:ext cx="747713" cy="210740"/>
          </a:xfrm>
          <a:prstGeom prst="notchedRightArrow">
            <a:avLst>
              <a:gd name="adj1" fmla="val 50000"/>
              <a:gd name="adj2" fmla="val 86483"/>
            </a:avLst>
          </a:prstGeom>
          <a:solidFill>
            <a:srgbClr val="000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 rot="7317262">
            <a:off x="5897761" y="1798837"/>
            <a:ext cx="747713" cy="210740"/>
          </a:xfrm>
          <a:prstGeom prst="notchedRightArrow">
            <a:avLst>
              <a:gd name="adj1" fmla="val 50000"/>
              <a:gd name="adj2" fmla="val 86483"/>
            </a:avLst>
          </a:prstGeom>
          <a:solidFill>
            <a:srgbClr val="000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6503194" y="1905000"/>
            <a:ext cx="1040606" cy="336550"/>
          </a:xfrm>
          <a:prstGeom prst="rect">
            <a:avLst/>
          </a:prstGeom>
          <a:solidFill>
            <a:srgbClr val="9AC2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EA1643"/>
                </a:solidFill>
                <a:latin typeface="Arial" charset="0"/>
                <a:cs typeface="Arial" charset="0"/>
              </a:rPr>
              <a:t>218 TCN</a:t>
            </a:r>
          </a:p>
        </p:txBody>
      </p:sp>
      <p:sp>
        <p:nvSpPr>
          <p:cNvPr id="74766" name="AutoShape 14"/>
          <p:cNvSpPr>
            <a:spLocks noChangeArrowheads="1"/>
          </p:cNvSpPr>
          <p:nvPr/>
        </p:nvSpPr>
        <p:spPr bwMode="auto">
          <a:xfrm rot="8892792">
            <a:off x="5932885" y="3716338"/>
            <a:ext cx="882253" cy="152400"/>
          </a:xfrm>
          <a:prstGeom prst="notchedRightArrow">
            <a:avLst>
              <a:gd name="adj1" fmla="val 50000"/>
              <a:gd name="adj2" fmla="val 148443"/>
            </a:avLst>
          </a:prstGeom>
          <a:solidFill>
            <a:srgbClr val="00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74774" name="AutoShape 22"/>
          <p:cNvSpPr>
            <a:spLocks noChangeArrowheads="1"/>
          </p:cNvSpPr>
          <p:nvPr/>
        </p:nvSpPr>
        <p:spPr bwMode="auto">
          <a:xfrm>
            <a:off x="5537597" y="4419600"/>
            <a:ext cx="222647" cy="228600"/>
          </a:xfrm>
          <a:prstGeom prst="flowChartSummingJunction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 rot="3059605">
            <a:off x="5716787" y="4611886"/>
            <a:ext cx="533400" cy="148828"/>
          </a:xfrm>
          <a:prstGeom prst="notchedRightArrow">
            <a:avLst>
              <a:gd name="adj1" fmla="val 50000"/>
              <a:gd name="adj2" fmla="val 87360"/>
            </a:avLst>
          </a:prstGeom>
          <a:solidFill>
            <a:srgbClr val="00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5984082" y="4876800"/>
            <a:ext cx="222647" cy="228600"/>
          </a:xfrm>
          <a:prstGeom prst="flowChartSummingJunction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5019588">
            <a:off x="5051227" y="4077295"/>
            <a:ext cx="400050" cy="170259"/>
          </a:xfrm>
          <a:prstGeom prst="notchedRightArrow">
            <a:avLst>
              <a:gd name="adj1" fmla="val 50000"/>
              <a:gd name="adj2" fmla="val 57273"/>
            </a:avLst>
          </a:prstGeom>
          <a:solidFill>
            <a:srgbClr val="00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10" name="AutoShape 22"/>
          <p:cNvSpPr>
            <a:spLocks noChangeArrowheads="1"/>
          </p:cNvSpPr>
          <p:nvPr/>
        </p:nvSpPr>
        <p:spPr bwMode="auto">
          <a:xfrm>
            <a:off x="5166122" y="4495800"/>
            <a:ext cx="222647" cy="228600"/>
          </a:xfrm>
          <a:prstGeom prst="flowChartSummingJunction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74776" name="AutoShape 24"/>
          <p:cNvSpPr>
            <a:spLocks noChangeArrowheads="1"/>
          </p:cNvSpPr>
          <p:nvPr/>
        </p:nvSpPr>
        <p:spPr bwMode="auto">
          <a:xfrm rot="-4070934">
            <a:off x="5583635" y="5129610"/>
            <a:ext cx="541338" cy="188119"/>
          </a:xfrm>
          <a:prstGeom prst="notchedRightArrow">
            <a:avLst>
              <a:gd name="adj1" fmla="val 50000"/>
              <a:gd name="adj2" fmla="val 70142"/>
            </a:avLst>
          </a:prstGeom>
          <a:solidFill>
            <a:srgbClr val="FB0F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 rot="-2796322">
            <a:off x="5212160" y="4824810"/>
            <a:ext cx="541338" cy="188119"/>
          </a:xfrm>
          <a:prstGeom prst="notchedRightArrow">
            <a:avLst>
              <a:gd name="adj1" fmla="val 50000"/>
              <a:gd name="adj2" fmla="val 70142"/>
            </a:avLst>
          </a:prstGeom>
          <a:solidFill>
            <a:srgbClr val="FB0F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4645819" y="4343400"/>
            <a:ext cx="528638" cy="192088"/>
          </a:xfrm>
          <a:prstGeom prst="notchedRightArrow">
            <a:avLst>
              <a:gd name="adj1" fmla="val 50000"/>
              <a:gd name="adj2" fmla="val 70568"/>
            </a:avLst>
          </a:prstGeom>
          <a:solidFill>
            <a:srgbClr val="FB0F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 rot="6569187">
            <a:off x="5212160" y="4062810"/>
            <a:ext cx="541338" cy="188119"/>
          </a:xfrm>
          <a:prstGeom prst="notchedRightArrow">
            <a:avLst>
              <a:gd name="adj1" fmla="val 50000"/>
              <a:gd name="adj2" fmla="val 70142"/>
            </a:avLst>
          </a:prstGeom>
          <a:solidFill>
            <a:srgbClr val="FB0F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 rot="8115909">
            <a:off x="5612607" y="4114800"/>
            <a:ext cx="527447" cy="192088"/>
          </a:xfrm>
          <a:prstGeom prst="notchedRightArrow">
            <a:avLst>
              <a:gd name="adj1" fmla="val 50000"/>
              <a:gd name="adj2" fmla="val 70409"/>
            </a:avLst>
          </a:prstGeom>
          <a:solidFill>
            <a:srgbClr val="FB0F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 rot="8115909">
            <a:off x="6057901" y="4572000"/>
            <a:ext cx="527447" cy="192088"/>
          </a:xfrm>
          <a:prstGeom prst="notchedRightArrow">
            <a:avLst>
              <a:gd name="adj1" fmla="val 50000"/>
              <a:gd name="adj2" fmla="val 70409"/>
            </a:avLst>
          </a:prstGeom>
          <a:solidFill>
            <a:srgbClr val="FB0F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vi-VN" altLang="en-US">
              <a:latin typeface="Arial" charset="0"/>
              <a:cs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013848" y="3198813"/>
            <a:ext cx="1040606" cy="336550"/>
          </a:xfrm>
          <a:prstGeom prst="rect">
            <a:avLst/>
          </a:prstGeom>
          <a:solidFill>
            <a:srgbClr val="9AC2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EA1643"/>
                </a:solidFill>
                <a:latin typeface="Arial" charset="0"/>
                <a:cs typeface="Arial" charset="0"/>
              </a:rPr>
              <a:t>214 TCN</a:t>
            </a:r>
          </a:p>
        </p:txBody>
      </p:sp>
      <p:cxnSp>
        <p:nvCxnSpPr>
          <p:cNvPr id="74783" name="AutoShape 31"/>
          <p:cNvCxnSpPr>
            <a:cxnSpLocks noChangeShapeType="1"/>
          </p:cNvCxnSpPr>
          <p:nvPr/>
        </p:nvCxnSpPr>
        <p:spPr bwMode="auto">
          <a:xfrm flipV="1">
            <a:off x="5610225" y="3278188"/>
            <a:ext cx="1114425" cy="1035050"/>
          </a:xfrm>
          <a:prstGeom prst="curvedConnector3">
            <a:avLst>
              <a:gd name="adj1" fmla="val 50000"/>
            </a:avLst>
          </a:prstGeom>
          <a:noFill/>
          <a:ln w="139700">
            <a:solidFill>
              <a:srgbClr val="000000"/>
            </a:solidFill>
            <a:prstDash val="sysDot"/>
            <a:round/>
            <a:headEnd type="diamond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8" name="Rectangle 31"/>
          <p:cNvSpPr>
            <a:spLocks noChangeArrowheads="1"/>
          </p:cNvSpPr>
          <p:nvPr/>
        </p:nvSpPr>
        <p:spPr bwMode="auto">
          <a:xfrm>
            <a:off x="-77130" y="671513"/>
            <a:ext cx="3703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000" b="1" u="sng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2. SỰ RA ĐỜI NƯỚC ÂU LẠC.</a:t>
            </a:r>
            <a:endParaRPr lang="en-US" altLang="en-US" u="sng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9" name="Rectangle 33"/>
          <p:cNvSpPr>
            <a:spLocks noChangeArrowheads="1"/>
          </p:cNvSpPr>
          <p:nvPr/>
        </p:nvSpPr>
        <p:spPr bwMode="auto">
          <a:xfrm>
            <a:off x="1775223" y="39689"/>
            <a:ext cx="5279231" cy="83099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</a:t>
            </a:r>
            <a:r>
              <a:rPr lang="en-US" alt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NHÀ NƯỚC VĂN LANG – ÂU LẠC</a:t>
            </a:r>
            <a:endParaRPr lang="en-US" altLang="en-US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32173" y="1116013"/>
            <a:ext cx="3353990" cy="170816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208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TCN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altLang="en-US" sz="21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Thục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endParaRPr lang="en-US" alt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n c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n c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n c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n c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74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4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4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1" grpId="0" animBg="1"/>
      <p:bldP spid="2" grpId="0" animBg="1"/>
      <p:bldP spid="3" grpId="0" animBg="1"/>
      <p:bldP spid="4" grpId="0" animBg="1"/>
      <p:bldP spid="74765" grpId="0" animBg="1"/>
      <p:bldP spid="74766" grpId="0" animBg="1"/>
      <p:bldP spid="74774" grpId="0" animBg="1"/>
      <p:bldP spid="74774" grpId="1" animBg="1"/>
      <p:bldP spid="5" grpId="0" animBg="1"/>
      <p:bldP spid="6" grpId="0" animBg="1"/>
      <p:bldP spid="6" grpId="1" animBg="1"/>
      <p:bldP spid="9" grpId="0" animBg="1"/>
      <p:bldP spid="10" grpId="0" animBg="1"/>
      <p:bldP spid="10" grpId="1" animBg="1"/>
      <p:bldP spid="74776" grpId="0" animBg="1"/>
      <p:bldP spid="7477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6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671514"/>
            <a:ext cx="441841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1"/>
          <p:cNvSpPr>
            <a:spLocks noChangeArrowheads="1"/>
          </p:cNvSpPr>
          <p:nvPr/>
        </p:nvSpPr>
        <p:spPr bwMode="auto">
          <a:xfrm>
            <a:off x="-77130" y="671513"/>
            <a:ext cx="3703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000" b="1" u="sng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2. SỰ RA ĐỜI NƯỚC ÂU LẠC.</a:t>
            </a:r>
            <a:endParaRPr lang="en-US" altLang="en-US" u="sng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33"/>
          <p:cNvSpPr>
            <a:spLocks noChangeArrowheads="1"/>
          </p:cNvSpPr>
          <p:nvPr/>
        </p:nvSpPr>
        <p:spPr bwMode="auto">
          <a:xfrm>
            <a:off x="1775223" y="39689"/>
            <a:ext cx="5279231" cy="83099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</a:t>
            </a:r>
            <a:r>
              <a:rPr lang="en-US" alt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NHÀ NƯỚC VĂN LANG – ÂU LẠC</a:t>
            </a:r>
            <a:endParaRPr lang="en-US" altLang="en-US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232173" y="1116013"/>
            <a:ext cx="3353990" cy="170816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208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TCN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Thục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endParaRPr lang="en-US" alt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-18194" y="606425"/>
            <a:ext cx="3703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000" b="1" u="sng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2. SỰ RA ĐỜI NƯỚC ÂU LẠC.</a:t>
            </a:r>
            <a:endParaRPr lang="en-US" altLang="en-US" u="sng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1775223" y="39689"/>
            <a:ext cx="5279231" cy="8309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</a:t>
            </a:r>
            <a:r>
              <a:rPr lang="en-US" alt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NHÀ NƯỚC VĂN LANG – ÂU LẠC</a:t>
            </a:r>
            <a:endParaRPr lang="en-US" altLang="en-US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90513" y="1058863"/>
            <a:ext cx="3745706" cy="170816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208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TCN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Thục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altLang="en-US" sz="2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17306" y="1006475"/>
            <a:ext cx="3190875" cy="156966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</a:p>
          <a:p>
            <a:pPr algn="ctr">
              <a:tabLst>
                <a:tab pos="3556000" algn="l"/>
              </a:tabLst>
            </a:pPr>
            <a:r>
              <a:rPr lang="en-US" altLang="en-US" sz="2400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nước Âu lạc có điểm gì giống và khác nước Văn Lang?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888706" y="2592388"/>
          <a:ext cx="3773091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052"/>
                <a:gridCol w="3054039"/>
              </a:tblGrid>
              <a:tr h="172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effectLst/>
                        </a:rPr>
                        <a:t>Âu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effectLst/>
                        </a:rPr>
                        <a:t>Lạc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2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Giống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3830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Khác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Quyền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lực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Vua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..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0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Lãnh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thổ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….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0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Quân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đội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..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2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Vũ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khí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0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Thành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trì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0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55727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Kinh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</a:rPr>
                        <a:t>đô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45" marR="514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5275" y="2505075"/>
            <a:ext cx="3740944" cy="10618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414838" y="2420939"/>
          <a:ext cx="4486275" cy="3322605"/>
        </p:xfrm>
        <a:graphic>
          <a:graphicData uri="http://schemas.openxmlformats.org/drawingml/2006/table">
            <a:tbl>
              <a:tblPr/>
              <a:tblGrid>
                <a:gridCol w="854869"/>
                <a:gridCol w="3631406"/>
              </a:tblGrid>
              <a:tr h="30483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Nước Âu Lạc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30483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tổ chức bộ máy nhà nước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609664">
                <a:tc rowSpan="6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 lực của Vua  cao hơn nhà nước Văn Lang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304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 thổ được mở rộng hơn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304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đội mạnh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304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 khí có nỏ, dao găm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304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Cổ Loa kiên cố vững chắc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579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556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0" algn="l"/>
                        </a:tabLst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Loa -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5275" y="3317876"/>
            <a:ext cx="3740944" cy="4159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95275" y="4549776"/>
            <a:ext cx="3740944" cy="10618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Loa -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nay.</a:t>
            </a:r>
            <a:endParaRPr lang="en-US" altLang="en-US" sz="21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90513" y="3811589"/>
            <a:ext cx="3745706" cy="10618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altLang="en-US" sz="2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16" y="608014"/>
            <a:ext cx="4604147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4722" y="5427663"/>
            <a:ext cx="2633663" cy="156966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 định phạm vi không gian của nhà nước Âu Lạc trên lược đồ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-18194" y="606425"/>
            <a:ext cx="3703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000" b="1" u="sng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2. SỰ RA ĐỜI NƯỚC ÂU LẠC.</a:t>
            </a:r>
            <a:endParaRPr lang="en-US" altLang="en-US" u="sng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775223" y="39689"/>
            <a:ext cx="5279231" cy="8309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556000" algn="l"/>
              </a:tabLst>
            </a:pPr>
            <a:r>
              <a:rPr lang="en-US" altLang="en-US" sz="24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</a:t>
            </a:r>
            <a:r>
              <a:rPr lang="en-US" alt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NHÀ NƯỚC VĂN LANG – ÂU LẠC</a:t>
            </a:r>
            <a:endParaRPr lang="en-US" altLang="en-US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0513" y="1058863"/>
            <a:ext cx="3745706" cy="170816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Khoảng năm 208 TCN, sau khi đánh bại  quân xâm lược Tần Thục Phán lên làm vua, xưng là An Dương Vương, lập ra nước Âu Lạc</a:t>
            </a: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295275" y="2505075"/>
            <a:ext cx="3740944" cy="10618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Tổ chức nhà nước giống nước Văn Lang, nhưng quyền lực của  vua cao hơn.</a:t>
            </a: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295275" y="3317876"/>
            <a:ext cx="3740944" cy="4159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Lãnh Thổ được mở rộng 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295275" y="4549776"/>
            <a:ext cx="3740944" cy="10618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Kinh đô, Phong Khê ( Cổ Loa - Đông Anh – Hà Nội) ngày nay.</a:t>
            </a:r>
            <a:endParaRPr lang="en-US" altLang="en-US" sz="2100" b="1">
              <a:solidFill>
                <a:srgbClr val="0070C0"/>
              </a:solidFill>
            </a:endParaRPr>
          </a:p>
        </p:txBody>
      </p:sp>
      <p:sp>
        <p:nvSpPr>
          <p:cNvPr id="27656" name="Rectangle 12"/>
          <p:cNvSpPr>
            <a:spLocks noChangeArrowheads="1"/>
          </p:cNvSpPr>
          <p:nvPr/>
        </p:nvSpPr>
        <p:spPr bwMode="auto">
          <a:xfrm>
            <a:off x="290513" y="3811589"/>
            <a:ext cx="3745706" cy="10618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3556000" algn="l"/>
              </a:tabLst>
            </a:pP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altLang="en-US" sz="2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89001"/>
            <a:ext cx="46672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2" y="874713"/>
            <a:ext cx="4667250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7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4" y="2287071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5191125"/>
            <a:ext cx="2407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</a:t>
            </a:r>
            <a:r>
              <a:rPr lang="vi-VN" dirty="0" smtClean="0"/>
              <a:t>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</a:rPr>
              <a:t>Bài tập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626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266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4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8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031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2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2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86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00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9"/>
          <p:cNvSpPr txBox="1">
            <a:spLocks noChangeArrowheads="1"/>
          </p:cNvSpPr>
          <p:nvPr/>
        </p:nvSpPr>
        <p:spPr bwMode="auto">
          <a:xfrm>
            <a:off x="4495800" y="6400800"/>
            <a:ext cx="472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 găm - Giáo đồng Đông Sơn </a:t>
            </a:r>
          </a:p>
        </p:txBody>
      </p:sp>
      <p:sp>
        <p:nvSpPr>
          <p:cNvPr id="18435" name="Text Box 13"/>
          <p:cNvSpPr txBox="1">
            <a:spLocks noChangeArrowheads="1"/>
          </p:cNvSpPr>
          <p:nvPr/>
        </p:nvSpPr>
        <p:spPr bwMode="auto">
          <a:xfrm>
            <a:off x="685800" y="6461125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Times New Roman" pitchFamily="18" charset="0"/>
              </a:rPr>
              <a:t>Vũ khí bằng sắt</a:t>
            </a:r>
          </a:p>
        </p:txBody>
      </p:sp>
      <p:pic>
        <p:nvPicPr>
          <p:cNvPr id="18436" name="Picture 11" descr="C:\Users\Admin\Desktop\0.Hinh_31_32_-_Mui_giao_dong__dao_gam_dong_Dong_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419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ongcubangdong"/>
          <p:cNvPicPr>
            <a:picLocks noChangeAspect="1" noChangeArrowheads="1"/>
          </p:cNvPicPr>
          <p:nvPr/>
        </p:nvPicPr>
        <p:blipFill>
          <a:blip r:embed="rId4">
            <a:lum bright="3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1066800" y="2514600"/>
            <a:ext cx="350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 i="1">
                <a:solidFill>
                  <a:srgbClr val="FF0000"/>
                </a:solidFill>
                <a:latin typeface="Times New Roman" pitchFamily="18" charset="0"/>
              </a:rPr>
              <a:t>Lưỡi cày đồng   Lưỡi liềm đồng</a:t>
            </a:r>
          </a:p>
        </p:txBody>
      </p:sp>
      <p:pic>
        <p:nvPicPr>
          <p:cNvPr id="18439" name="Picture 8" descr="Top 10 truyện cổ tích được trẻ em yêu thích nhất - Toplist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943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14400" y="59436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35. Lăng vua Hùng (Phú Thọ)</a:t>
            </a:r>
          </a:p>
        </p:txBody>
      </p:sp>
      <p:pic>
        <p:nvPicPr>
          <p:cNvPr id="29699" name="Picture 3" descr="Lăng vua Hùng - Địa lí 4 - Đào Thị Hương - Thư viện Tư liệu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1010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037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RÃ©sultat de recherche d'images pour &quot;hÃ¬nh áº£nh Äá»n hÃ¹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41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533400" y="6373813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 Hùng nhìn từ trên cao</a:t>
            </a:r>
          </a:p>
        </p:txBody>
      </p:sp>
      <p:sp>
        <p:nvSpPr>
          <p:cNvPr id="30724" name="TextBox 8"/>
          <p:cNvSpPr txBox="1">
            <a:spLocks noChangeArrowheads="1"/>
          </p:cNvSpPr>
          <p:nvPr/>
        </p:nvSpPr>
        <p:spPr bwMode="auto">
          <a:xfrm>
            <a:off x="5105400" y="640080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Cổng chính vào đền</a:t>
            </a:r>
          </a:p>
        </p:txBody>
      </p:sp>
      <p:pic>
        <p:nvPicPr>
          <p:cNvPr id="30725" name="Picture 10" descr="RÃ©sultat de recherche d'images pour &quot;hÃ¬nh áº£nh Äá»n hÃ¹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441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10"/>
          <p:cNvSpPr txBox="1">
            <a:spLocks noChangeArrowheads="1"/>
          </p:cNvSpPr>
          <p:nvPr/>
        </p:nvSpPr>
        <p:spPr bwMode="auto">
          <a:xfrm>
            <a:off x="1981200" y="0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 hình ảnh về đền Hùng   </a:t>
            </a:r>
          </a:p>
        </p:txBody>
      </p:sp>
    </p:spTree>
    <p:extLst>
      <p:ext uri="{BB962C8B-B14F-4D97-AF65-F5344CB8AC3E}">
        <p14:creationId xmlns:p14="http://schemas.microsoft.com/office/powerpoint/2010/main" val="389944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RÃ©sultat de recherche d'images pour &quot;Äá»N TRUNG á» Äá»N HÃ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87763"/>
            <a:ext cx="2895600" cy="27130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2" descr="RÃ©sultat de recherche d'images pour &quot;hÃ¬nh áº£nh Äá»n hÃ¹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762000" y="32004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Đền Thượng</a:t>
            </a:r>
          </a:p>
        </p:txBody>
      </p:sp>
      <p:pic>
        <p:nvPicPr>
          <p:cNvPr id="31749" name="Picture 4" descr="RÃ©sultat de recherche d'images pour &quot;hÃ¬nh áº£nh Äá»n hÃ¹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692525"/>
            <a:ext cx="2657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400050" y="6303963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Đền Giếng</a:t>
            </a:r>
          </a:p>
        </p:txBody>
      </p:sp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3886200" y="6430963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Đền Trung</a:t>
            </a:r>
          </a:p>
        </p:txBody>
      </p:sp>
      <p:pic>
        <p:nvPicPr>
          <p:cNvPr id="31752" name="Picture 4" descr="RÃ©sultat de recherche d'images pour &quot;hÃ¬nh áº£nh Äá»n hÃ¹ng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7488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5410200" y="3048000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Lăng vua Hùng thứ 6</a:t>
            </a:r>
          </a:p>
        </p:txBody>
      </p:sp>
      <p:pic>
        <p:nvPicPr>
          <p:cNvPr id="31754" name="Picture 4" descr="https://upload.wikimedia.org/wikipedia/commons/thumb/2/2c/%C4%90%E1%BB%81n_H%C3%B9ng%2C_%C4%91%E1%BB%81n_H%E1%BA%A1.jpg/1280px-%C4%90%E1%BB%81n_H%C3%B9ng%2C_%C4%91%E1%BB%81n_H%E1%BA%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3124200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TextBox 13"/>
          <p:cNvSpPr txBox="1">
            <a:spLocks noChangeArrowheads="1"/>
          </p:cNvSpPr>
          <p:nvPr/>
        </p:nvSpPr>
        <p:spPr bwMode="auto">
          <a:xfrm>
            <a:off x="6819900" y="6488113"/>
            <a:ext cx="125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Đền Hạ</a:t>
            </a:r>
          </a:p>
        </p:txBody>
      </p:sp>
    </p:spTree>
    <p:extLst>
      <p:ext uri="{BB962C8B-B14F-4D97-AF65-F5344CB8AC3E}">
        <p14:creationId xmlns:p14="http://schemas.microsoft.com/office/powerpoint/2010/main" val="87397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RÃ©sultat de recherche d'images pour &quot;hÃ¬nh áº£nh Äá»n hÃ¹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438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RÃ©sultat de recherche d'images pour &quot;hÃ¬nh áº£nh Äá»n hÃ¹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4114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2514600" y="3276600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 hội đền Hùng (10-3 âm lịch)</a:t>
            </a:r>
          </a:p>
        </p:txBody>
      </p:sp>
      <p:pic>
        <p:nvPicPr>
          <p:cNvPr id="32774" name="Picture 2" descr="RÃ©sultat de recherche d'images pour &quot;ÄÃ¢ng lá» trong ngÃ y giá» tá»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5720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21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260876"/>
              </p:ext>
            </p:extLst>
          </p:nvPr>
        </p:nvGraphicFramePr>
        <p:xfrm>
          <a:off x="242047" y="2209800"/>
          <a:ext cx="4520453" cy="233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550851"/>
              </p:ext>
            </p:extLst>
          </p:nvPr>
        </p:nvGraphicFramePr>
        <p:xfrm>
          <a:off x="285750" y="4248585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+ </a:t>
                      </a:r>
                      <a:r>
                        <a:rPr lang="en-US" sz="1800" b="1" dirty="0" err="1">
                          <a:effectLst/>
                        </a:rPr>
                        <a:t>Nguồn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thức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ăn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và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nhà</a:t>
                      </a:r>
                      <a:r>
                        <a:rPr lang="en-US" sz="1800" b="1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+ </a:t>
                      </a:r>
                      <a:r>
                        <a:rPr lang="en-US" sz="1800" b="1" dirty="0" err="1">
                          <a:effectLst/>
                        </a:rPr>
                        <a:t>Trang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phục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và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cách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làm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đẹp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  <a:endParaRPr lang="en-US" sz="1800" b="1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35844" name="Picture 4" descr="Suu_tap_cong_cu_dong_van_hoa_Dong_Son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6012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59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ds0506riu1a[1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2400"/>
            <a:ext cx="4191000" cy="6248400"/>
          </a:xfrm>
          <a:noFill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36868" name="Picture 5" descr="ds0505daokiem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4114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79956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</a:t>
            </a: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VĂN </a:t>
            </a: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LANG  – ÂU LẠC</a:t>
            </a:r>
            <a:endParaRPr lang="en-US" sz="2800" b="1" dirty="0">
              <a:solidFill>
                <a:srgbClr val="8DC6F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Âu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ds01ngoclu3c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96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2592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VUA</a:t>
            </a:r>
            <a:r>
              <a:rPr lang="en-US" dirty="0" smtClean="0"/>
              <a:t> </a:t>
            </a:r>
            <a:r>
              <a:rPr lang="en-US" dirty="0" err="1" smtClean="0"/>
              <a:t>HÙNG</a:t>
            </a:r>
            <a:r>
              <a:rPr lang="en-US" dirty="0" smtClean="0"/>
              <a:t> </a:t>
            </a:r>
            <a:r>
              <a:rPr lang="en-US" dirty="0" err="1" smtClean="0"/>
              <a:t>DẠY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CÀY</a:t>
            </a:r>
            <a:r>
              <a:rPr lang="en-US" dirty="0" smtClean="0"/>
              <a:t> </a:t>
            </a:r>
            <a:r>
              <a:rPr lang="en-US" dirty="0" err="1" smtClean="0"/>
              <a:t>CẤY</a:t>
            </a:r>
            <a:endParaRPr lang="en-US" dirty="0"/>
          </a:p>
        </p:txBody>
      </p:sp>
      <p:sp>
        <p:nvSpPr>
          <p:cNvPr id="38915" name="Text Placeholder 3"/>
          <p:cNvSpPr>
            <a:spLocks noGrp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38916" name="Text Placeholder 5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  <a:ln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pic>
        <p:nvPicPr>
          <p:cNvPr id="38917" name="Content Placeholder 7" descr="tải xuống (6)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1524000"/>
            <a:ext cx="4367213" cy="4953000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pic>
        <p:nvPicPr>
          <p:cNvPr id="38918" name="Content Placeholder 8" descr="tải xuống (7)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4525" y="1576388"/>
            <a:ext cx="4460875" cy="4900612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3" descr="tải xuống (9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392238"/>
            <a:ext cx="6500813" cy="5465762"/>
          </a:xfr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TRỐNG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65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3" descr="tải xuống (10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144000" cy="5857875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6200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err="1" smtClean="0">
                <a:solidFill>
                  <a:schemeClr val="hlink"/>
                </a:solidFill>
              </a:rPr>
              <a:t>TRỐNG</a:t>
            </a:r>
            <a:r>
              <a:rPr lang="en-US" sz="4000" dirty="0" smtClean="0">
                <a:solidFill>
                  <a:schemeClr val="hlink"/>
                </a:solidFill>
              </a:rPr>
              <a:t> </a:t>
            </a:r>
            <a:r>
              <a:rPr lang="en-US" sz="4000" dirty="0" err="1" smtClean="0">
                <a:solidFill>
                  <a:schemeClr val="hlink"/>
                </a:solidFill>
              </a:rPr>
              <a:t>ĐỒNG</a:t>
            </a:r>
            <a:r>
              <a:rPr lang="en-US" sz="4000" dirty="0" smtClean="0">
                <a:solidFill>
                  <a:schemeClr val="hlink"/>
                </a:solidFill>
              </a:rPr>
              <a:t> </a:t>
            </a:r>
            <a:r>
              <a:rPr lang="en-US" sz="4000" dirty="0" err="1" smtClean="0">
                <a:solidFill>
                  <a:schemeClr val="hlink"/>
                </a:solidFill>
              </a:rPr>
              <a:t>ĐÔNG</a:t>
            </a:r>
            <a:r>
              <a:rPr lang="en-US" sz="4000" dirty="0" smtClean="0">
                <a:solidFill>
                  <a:schemeClr val="hlink"/>
                </a:solidFill>
              </a:rPr>
              <a:t> </a:t>
            </a:r>
            <a:r>
              <a:rPr lang="en-US" sz="4000" dirty="0" err="1" smtClean="0">
                <a:solidFill>
                  <a:schemeClr val="hlink"/>
                </a:solidFill>
              </a:rPr>
              <a:t>SƠN</a:t>
            </a:r>
            <a:endParaRPr lang="en-US" sz="4000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5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3600" dirty="0" smtClean="0"/>
          </a:p>
          <a:p>
            <a:pPr marL="365760" indent="-256032" fontAlgn="auto">
              <a:spcAft>
                <a:spcPts val="0"/>
              </a:spcAft>
              <a:buFontTx/>
              <a:buChar char="-"/>
              <a:defRPr/>
            </a:pPr>
            <a:endParaRPr lang="en-US" sz="3600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CỤ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endParaRPr lang="en-US" dirty="0"/>
          </a:p>
        </p:txBody>
      </p:sp>
      <p:pic>
        <p:nvPicPr>
          <p:cNvPr id="41988" name="Picture 3" descr="images (1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877175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4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KiỂU</a:t>
            </a:r>
            <a:r>
              <a:rPr lang="en-US" dirty="0" smtClean="0"/>
              <a:t> </a:t>
            </a:r>
            <a:r>
              <a:rPr lang="en-US" dirty="0" err="1" smtClean="0"/>
              <a:t>TÓC</a:t>
            </a:r>
            <a:endParaRPr lang="en-US" dirty="0"/>
          </a:p>
        </p:txBody>
      </p:sp>
      <p:sp>
        <p:nvSpPr>
          <p:cNvPr id="43011" name="Text Placeholder 4"/>
          <p:cNvSpPr>
            <a:spLocks noGrp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43012" name="Text Placeholder 5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  <a:ln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43013" name="Rectangle 3"/>
          <p:cNvSpPr>
            <a:spLocks noGrp="1" noChangeArrowheads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sz="3600" smtClean="0"/>
          </a:p>
          <a:p>
            <a:endParaRPr lang="en-US" smtClean="0"/>
          </a:p>
        </p:txBody>
      </p:sp>
      <p:pic>
        <p:nvPicPr>
          <p:cNvPr id="43014" name="Content Placeholder 7" descr="images (15)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0"/>
            <a:ext cx="4305300" cy="5715000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tải xuống (1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4419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6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839296"/>
              </p:ext>
            </p:extLst>
          </p:nvPr>
        </p:nvGraphicFramePr>
        <p:xfrm>
          <a:off x="242047" y="2209800"/>
          <a:ext cx="4520453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70133"/>
              </p:ext>
            </p:extLst>
          </p:nvPr>
        </p:nvGraphicFramePr>
        <p:xfrm>
          <a:off x="228600" y="4191000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 smtClean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  <a:endParaRPr lang="en-US" altLang="vi-VN" sz="2400" b="1" dirty="0" smtClean="0">
              <a:solidFill>
                <a:srgbClr val="663300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 smtClean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Sưu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Lang –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.</a:t>
            </a:r>
            <a:endParaRPr lang="en-US" altLang="vi-VN" sz="2400" b="1" dirty="0">
              <a:solidFill>
                <a:srgbClr val="663300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 smtClean="0">
                <a:solidFill>
                  <a:srgbClr val="660033"/>
                </a:solidFill>
              </a:rPr>
              <a:t>- </a:t>
            </a:r>
            <a:r>
              <a:rPr lang="en-US" altLang="vi-VN" sz="2400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15:</a:t>
            </a:r>
            <a:r>
              <a:rPr lang="en-US" altLang="vi-VN" sz="2400" dirty="0" smtClean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cai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triều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đại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phong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kiến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phương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và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sự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xã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:</a:t>
            </a:r>
            <a:endParaRPr lang="en-US" altLang="vi-VN" sz="2400" b="1" dirty="0">
              <a:solidFill>
                <a:srgbClr val="660033"/>
              </a:solidFill>
            </a:endParaRP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Bộ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máy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? 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hóa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Những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trong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thời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kì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thuộc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Vào khoảng thế kỉ  VIII-VII TCN trên vùng đất Bắc bộ và Bắc Trung bộ đã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Truyền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4572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vi-VN" sz="24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b="1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Thánh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Gióng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Sơn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i="1" dirty="0" smtClean="0">
                <a:cs typeface="Times New Roman" pitchFamily="18" charset="0"/>
              </a:rPr>
              <a:t> - </a:t>
            </a:r>
            <a:r>
              <a:rPr lang="en-US" sz="1600" i="1" dirty="0" err="1" smtClean="0">
                <a:cs typeface="Times New Roman" pitchFamily="18" charset="0"/>
              </a:rPr>
              <a:t>Thủy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1’</a:t>
            </a: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84595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1786" y="739805"/>
            <a:ext cx="822960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47675" algn="l"/>
              </a:tabLs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VII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TCN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Lang.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47675" algn="l"/>
              </a:tabLs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nay.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47675" algn="l"/>
              </a:tabLs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bồ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chiềng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66650" y="1897799"/>
            <a:ext cx="6225714" cy="4053006"/>
            <a:chOff x="1566650" y="1897799"/>
            <a:chExt cx="6225714" cy="4053006"/>
          </a:xfrm>
        </p:grpSpPr>
        <p:cxnSp>
          <p:nvCxnSpPr>
            <p:cNvPr id="15" name="Straight Arrow Connector 14"/>
            <p:cNvCxnSpPr>
              <a:stCxn id="8" idx="2"/>
              <a:endCxn id="10" idx="0"/>
            </p:cNvCxnSpPr>
            <p:nvPr/>
          </p:nvCxnSpPr>
          <p:spPr>
            <a:xfrm>
              <a:off x="4739723" y="3105334"/>
              <a:ext cx="1631872" cy="3904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1566650" y="1897799"/>
              <a:ext cx="6225714" cy="4053006"/>
              <a:chOff x="2528047" y="3133637"/>
              <a:chExt cx="6225714" cy="364816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620440" y="3133637"/>
                <a:ext cx="2161359" cy="108692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ương</a:t>
                </a:r>
                <a:endParaRPr lang="en-US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Vương</a:t>
                </a:r>
                <a:endParaRPr lang="en-US" sz="24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40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(Lạc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hầu</a:t>
                </a:r>
                <a:r>
                  <a:rPr lang="vi-VN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337082" y="4572000"/>
                <a:ext cx="1996918" cy="6858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Bộ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24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Lạc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tướng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60184" y="4572000"/>
                <a:ext cx="1945615" cy="68131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Bộ</a:t>
                </a:r>
                <a:endParaRPr lang="en-US" sz="24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Lạc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tướng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528047" y="5956015"/>
                <a:ext cx="1948953" cy="825785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chiềng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chạ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Bồ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chính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814048" y="5982909"/>
                <a:ext cx="1830628" cy="79889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chiềng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chạ</a:t>
                </a:r>
                <a:endParaRPr lang="en-US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Bồ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chính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34200" y="6025930"/>
                <a:ext cx="1819561" cy="7558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chiềng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chạ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Bồ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chính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4" name="Straight Arrow Connector 13"/>
              <p:cNvCxnSpPr>
                <a:stCxn id="8" idx="2"/>
              </p:cNvCxnSpPr>
              <p:nvPr/>
            </p:nvCxnSpPr>
            <p:spPr>
              <a:xfrm flipH="1">
                <a:off x="4300241" y="4220556"/>
                <a:ext cx="1400879" cy="3106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9" idx="2"/>
                <a:endCxn id="12" idx="0"/>
              </p:cNvCxnSpPr>
              <p:nvPr/>
            </p:nvCxnSpPr>
            <p:spPr>
              <a:xfrm>
                <a:off x="4335541" y="5257800"/>
                <a:ext cx="1393821" cy="72510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9" idx="2"/>
                <a:endCxn id="11" idx="0"/>
              </p:cNvCxnSpPr>
              <p:nvPr/>
            </p:nvCxnSpPr>
            <p:spPr>
              <a:xfrm flipH="1">
                <a:off x="3502524" y="5257800"/>
                <a:ext cx="833017" cy="6982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endCxn id="12" idx="0"/>
              </p:cNvCxnSpPr>
              <p:nvPr/>
            </p:nvCxnSpPr>
            <p:spPr>
              <a:xfrm flipH="1">
                <a:off x="5729362" y="5253318"/>
                <a:ext cx="1433439" cy="7295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endCxn id="13" idx="0"/>
              </p:cNvCxnSpPr>
              <p:nvPr/>
            </p:nvCxnSpPr>
            <p:spPr>
              <a:xfrm>
                <a:off x="7162801" y="5257800"/>
                <a:ext cx="681180" cy="7681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66" name="TextBox 2065"/>
          <p:cNvSpPr txBox="1"/>
          <p:nvPr/>
        </p:nvSpPr>
        <p:spPr>
          <a:xfrm>
            <a:off x="255788" y="1066800"/>
            <a:ext cx="369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Lang: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4621</TotalTime>
  <Words>2431</Words>
  <Application>Microsoft Office PowerPoint</Application>
  <PresentationFormat>On-screen Show (4:3)</PresentationFormat>
  <Paragraphs>608</Paragraphs>
  <Slides>48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35. Lăng vua Hùng (Phú Thọ)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VUA HÙNG DẠY DÂN CÀY CẤY</vt:lpstr>
      <vt:lpstr>TRỐNG ĐỒNG</vt:lpstr>
      <vt:lpstr>TRỐNG ĐỒNG ĐÔNG SƠN</vt:lpstr>
      <vt:lpstr>CÔNG CỤ BẰNG ĐỒNG</vt:lpstr>
      <vt:lpstr>TRANG PHỤC VÀ KiỂU TÓC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433</cp:revision>
  <dcterms:created xsi:type="dcterms:W3CDTF">2016-11-12T01:59:38Z</dcterms:created>
  <dcterms:modified xsi:type="dcterms:W3CDTF">2024-01-19T00:31:06Z</dcterms:modified>
</cp:coreProperties>
</file>