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15"/>
  </p:notesMasterIdLst>
  <p:sldIdLst>
    <p:sldId id="317" r:id="rId2"/>
    <p:sldId id="292" r:id="rId3"/>
    <p:sldId id="376" r:id="rId4"/>
    <p:sldId id="293" r:id="rId5"/>
    <p:sldId id="294" r:id="rId6"/>
    <p:sldId id="295" r:id="rId7"/>
    <p:sldId id="338" r:id="rId8"/>
    <p:sldId id="312" r:id="rId9"/>
    <p:sldId id="374" r:id="rId10"/>
    <p:sldId id="297" r:id="rId11"/>
    <p:sldId id="343" r:id="rId12"/>
    <p:sldId id="360" r:id="rId13"/>
    <p:sldId id="310" r:id="rId14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00"/>
    <a:srgbClr val="0000FF"/>
    <a:srgbClr val="FFF1B3"/>
    <a:srgbClr val="EDF6F7"/>
    <a:srgbClr val="C8FFFF"/>
    <a:srgbClr val="FF7043"/>
    <a:srgbClr val="FF00FF"/>
    <a:srgbClr val="FF9900"/>
    <a:srgbClr val="CC00CC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767" autoAdjust="0"/>
    <p:restoredTop sz="94356" autoAdjust="0"/>
  </p:normalViewPr>
  <p:slideViewPr>
    <p:cSldViewPr>
      <p:cViewPr varScale="1">
        <p:scale>
          <a:sx n="78" d="100"/>
          <a:sy n="78" d="100"/>
        </p:scale>
        <p:origin x="210" y="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467A44-B9E3-4839-A5C6-5F8A911FFAFC}" type="datetimeFigureOut">
              <a:rPr lang="en-US" smtClean="0"/>
              <a:pPr/>
              <a:t>5/14/2024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8F8F5B-8E1F-4947-81C1-D51EE90A865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8C4A0E-AE95-454F-A2E2-71B23AF28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DEE483-DD1C-4192-AD40-C8F21048B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62E-EEC3-4576-BDFE-7739F93EDD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DB6DB-3D4F-49D8-8FDB-612300820E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A0F44-ECC0-4664-BB81-4589E688E0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BB2E09-7A25-4679-9E62-65DB48CA28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40C62B-41F5-48A8-B539-C8361A264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130BA-9B41-4D5B-8CD7-263DBE816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63D9F9-6FA6-4913-AC9C-E88B45A273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FEDE19-A640-4E92-93C1-021EA31184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395E3F-7D6A-4CA7-B93E-E99E08BA59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3C4FF-FCF3-423C-AF0D-CC2F270ACB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4EED5-014E-4B21-AF20-0FAAD83CEF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49440E-59E1-47FA-B69F-0F304E9996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BE4AC-A57C-4D7A-8622-A771FD9AD3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035C7E76-F3A5-4018-853D-E449C62038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wav"/><Relationship Id="rId13" Type="http://schemas.microsoft.com/office/2007/relationships/media" Target="../media/media9.wav"/><Relationship Id="rId18" Type="http://schemas.openxmlformats.org/officeDocument/2006/relationships/image" Target="../media/image12.png"/><Relationship Id="rId3" Type="http://schemas.microsoft.com/office/2007/relationships/media" Target="../media/media4.wav"/><Relationship Id="rId21" Type="http://schemas.openxmlformats.org/officeDocument/2006/relationships/image" Target="../media/image15.png"/><Relationship Id="rId7" Type="http://schemas.microsoft.com/office/2007/relationships/media" Target="../media/media6.wav"/><Relationship Id="rId12" Type="http://schemas.openxmlformats.org/officeDocument/2006/relationships/audio" Target="../media/media8.wav"/><Relationship Id="rId17" Type="http://schemas.openxmlformats.org/officeDocument/2006/relationships/image" Target="../media/image11.png"/><Relationship Id="rId2" Type="http://schemas.openxmlformats.org/officeDocument/2006/relationships/audio" Target="../media/media3.wav"/><Relationship Id="rId16" Type="http://schemas.openxmlformats.org/officeDocument/2006/relationships/image" Target="../media/image10.gif"/><Relationship Id="rId20" Type="http://schemas.openxmlformats.org/officeDocument/2006/relationships/image" Target="../media/image14.png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11" Type="http://schemas.microsoft.com/office/2007/relationships/media" Target="../media/media8.wav"/><Relationship Id="rId5" Type="http://schemas.microsoft.com/office/2007/relationships/media" Target="../media/media5.wav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7.wav"/><Relationship Id="rId19" Type="http://schemas.openxmlformats.org/officeDocument/2006/relationships/image" Target="../media/image13.png"/><Relationship Id="rId4" Type="http://schemas.openxmlformats.org/officeDocument/2006/relationships/audio" Target="../media/media4.wav"/><Relationship Id="rId9" Type="http://schemas.microsoft.com/office/2007/relationships/media" Target="../media/media7.wav"/><Relationship Id="rId14" Type="http://schemas.openxmlformats.org/officeDocument/2006/relationships/audio" Target="../media/media9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wav"/><Relationship Id="rId13" Type="http://schemas.openxmlformats.org/officeDocument/2006/relationships/image" Target="../media/image18.png"/><Relationship Id="rId3" Type="http://schemas.microsoft.com/office/2007/relationships/media" Target="../media/media11.wav"/><Relationship Id="rId7" Type="http://schemas.microsoft.com/office/2007/relationships/media" Target="../media/media13.wav"/><Relationship Id="rId12" Type="http://schemas.openxmlformats.org/officeDocument/2006/relationships/image" Target="../media/image17.png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audio" Target="../media/media12.wav"/><Relationship Id="rId11" Type="http://schemas.openxmlformats.org/officeDocument/2006/relationships/image" Target="../media/image16.png"/><Relationship Id="rId5" Type="http://schemas.microsoft.com/office/2007/relationships/media" Target="../media/media12.wav"/><Relationship Id="rId10" Type="http://schemas.openxmlformats.org/officeDocument/2006/relationships/image" Target="../media/image10.gif"/><Relationship Id="rId4" Type="http://schemas.openxmlformats.org/officeDocument/2006/relationships/audio" Target="../media/media11.wav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362201"/>
            <a:ext cx="3600000" cy="344761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29000" y="762000"/>
            <a:ext cx="531427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>
                <a:ln w="19050">
                  <a:solidFill>
                    <a:srgbClr val="FFC00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ÂM NHẠC 6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FD6AA34-DDAC-AADF-CADF-1D67CEDF4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1485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C -3.33333E-6 -0.01898 -3.33333E-6 -0.03703 0.00018 -0.03703 C 0.00035 -0.03703 0.00052 -0.01898 0.00052 -3.33333E-6 C 0.00052 0.02107 0.0007 0.0419 0.00087 0.0419 C 0.00105 0.0419 0.00105 0.02107 0.00122 -3.33333E-6 C 0.00122 -0.01898 0.00139 -0.03703 0.00157 -0.03703 C 0.00174 -0.03703 0.00174 -0.01898 0.00191 -3.33333E-6 C 0.00191 0.02107 0.00191 0.0419 0.00209 0.0419 C 0.00226 0.0419 0.00261 -3.33333E-6 0.00261 0.00023 C 0.00261 -0.01898 0.00261 -0.03703 0.00278 -0.03703 C 0.00295 -0.03703 0.00313 -0.01898 0.00313 -3.33333E-6 C 0.00313 0.02107 0.0033 0.0419 0.00348 0.0419 C 0.00365 0.0419 0.00365 0.02107 0.00382 -3.33333E-6 C 0.00382 -0.01898 0.004 -0.03703 0.00417 -0.03703 C 0.00434 -0.03703 0.00434 -0.01898 0.00452 -3.33333E-6 C 0.00452 0.02107 0.00452 0.0419 0.00469 0.0419 C 0.00486 0.0419 0.00504 0.02107 0.00521 -3.33333E-6 " pathEditMode="relative" rAng="0" ptsTypes="A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00" y="23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76200"/>
            <a:ext cx="8229600" cy="685800"/>
          </a:xfrm>
        </p:spPr>
        <p:txBody>
          <a:bodyPr/>
          <a:lstStyle/>
          <a:p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Hát hoàn chỉnh cả bài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MuaXuanEm ToiTruong G110 BQ2_1 lan">
            <a:hlinkClick r:id="" action="ppaction://media"/>
            <a:extLst>
              <a:ext uri="{FF2B5EF4-FFF2-40B4-BE49-F238E27FC236}">
                <a16:creationId xmlns:a16="http://schemas.microsoft.com/office/drawing/2014/main" id="{BE416603-0266-4841-B95E-BD5583211E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2800" y="781050"/>
            <a:ext cx="8280400" cy="586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127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5 Hat TheoSoDo BQ2">
            <a:hlinkClick r:id="" action="ppaction://media"/>
            <a:extLst>
              <a:ext uri="{FF2B5EF4-FFF2-40B4-BE49-F238E27FC236}">
                <a16:creationId xmlns:a16="http://schemas.microsoft.com/office/drawing/2014/main" id="{8121FC80-BD48-42C0-89CD-AD727AA132F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5627" t="4023" r="5627" b="4023"/>
          <a:stretch/>
        </p:blipFill>
        <p:spPr>
          <a:xfrm>
            <a:off x="838200" y="685800"/>
            <a:ext cx="10515600" cy="6096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82E63EA-C409-4360-A73C-443F21348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28600"/>
            <a:ext cx="8382000" cy="381000"/>
          </a:xfrm>
        </p:spPr>
        <p:txBody>
          <a:bodyPr/>
          <a:lstStyle/>
          <a:p>
            <a:r>
              <a:rPr lang="en-US" sz="3200" b="1">
                <a:solidFill>
                  <a:srgbClr val="0000FF"/>
                </a:solidFill>
              </a:rPr>
              <a:t>II. </a:t>
            </a:r>
            <a:r>
              <a:rPr lang="en-US" sz="3200" b="1" dirty="0" err="1">
                <a:solidFill>
                  <a:srgbClr val="0000FF"/>
                </a:solidFill>
              </a:rPr>
              <a:t>Trải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nghiệm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và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err="1">
                <a:solidFill>
                  <a:srgbClr val="0000FF"/>
                </a:solidFill>
              </a:rPr>
              <a:t>khám</a:t>
            </a:r>
            <a:r>
              <a:rPr lang="en-US" sz="3200" b="1">
                <a:solidFill>
                  <a:srgbClr val="0000FF"/>
                </a:solidFill>
              </a:rPr>
              <a:t> phá:</a:t>
            </a:r>
            <a:endParaRPr lang="en-US" sz="32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4103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45" t="11765" r="6685" b="3922"/>
          <a:stretch/>
        </p:blipFill>
        <p:spPr>
          <a:xfrm flipH="1">
            <a:off x="152400" y="2743200"/>
            <a:ext cx="2300627" cy="39570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6800" y="457200"/>
            <a:ext cx="9829800" cy="47814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182880" algn="ctr">
              <a:lnSpc>
                <a:spcPct val="114000"/>
              </a:lnSpc>
            </a:pPr>
            <a:r>
              <a:rPr lang="en-US" sz="2400">
                <a:solidFill>
                  <a:srgbClr val="0000FF"/>
                </a:solidFill>
              </a:rPr>
              <a:t>Có thể lựa chọn những câu nói ở các chủ đề khác nhau để luyện tập.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5600" y="175260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B050"/>
                </a:solidFill>
              </a:rPr>
              <a:t>Chủ đề quê hương: </a:t>
            </a:r>
            <a:r>
              <a:rPr lang="en-US" sz="2400" b="1" i="1">
                <a:solidFill>
                  <a:srgbClr val="00B050"/>
                </a:solidFill>
              </a:rPr>
              <a:t>Quê hương tươi đẹp</a:t>
            </a:r>
          </a:p>
          <a:p>
            <a:pPr algn="just"/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0" y="3048000"/>
            <a:ext cx="762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0070C0"/>
                </a:solidFill>
              </a:rPr>
              <a:t>Chủ đề gia đình: </a:t>
            </a:r>
            <a:r>
              <a:rPr lang="vi-VN" sz="2400" b="1" i="1">
                <a:solidFill>
                  <a:srgbClr val="0070C0"/>
                </a:solidFill>
              </a:rPr>
              <a:t>C</a:t>
            </a:r>
            <a:r>
              <a:rPr lang="en-US" sz="2400" b="1" i="1">
                <a:solidFill>
                  <a:srgbClr val="0070C0"/>
                </a:solidFill>
              </a:rPr>
              <a:t>on yêu bố mẹ</a:t>
            </a:r>
            <a:endParaRPr lang="vi-VN" sz="2400" b="1" i="1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86000" y="4495800"/>
            <a:ext cx="762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CC00CC"/>
                </a:solidFill>
              </a:rPr>
              <a:t>Chủ đề trường lớp: </a:t>
            </a:r>
            <a:r>
              <a:rPr lang="en-US" sz="2400" b="1" i="1">
                <a:solidFill>
                  <a:srgbClr val="CC00CC"/>
                </a:solidFill>
              </a:rPr>
              <a:t>Lớp mình rât vui</a:t>
            </a:r>
            <a:r>
              <a:rPr lang="vi-VN" sz="2400" i="1">
                <a:solidFill>
                  <a:srgbClr val="CC00CC"/>
                </a:solidFill>
              </a:rPr>
              <a:t/>
            </a:r>
            <a:br>
              <a:rPr lang="vi-VN" sz="2400" i="1">
                <a:solidFill>
                  <a:srgbClr val="CC00CC"/>
                </a:solidFill>
              </a:rPr>
            </a:br>
            <a:endParaRPr lang="vi-VN" sz="2400" i="1">
              <a:solidFill>
                <a:srgbClr val="CC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113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4555" y="0"/>
            <a:ext cx="12192000" cy="6858000"/>
            <a:chOff x="-14555" y="0"/>
            <a:chExt cx="12192000" cy="68580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5899"/>
            <a:stretch/>
          </p:blipFill>
          <p:spPr>
            <a:xfrm>
              <a:off x="-14555" y="0"/>
              <a:ext cx="12192000" cy="68580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62484" y="3574293"/>
              <a:ext cx="2519671" cy="2909814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54076"/>
            <a:ext cx="8229600" cy="873587"/>
          </a:xfrm>
        </p:spPr>
        <p:txBody>
          <a:bodyPr/>
          <a:lstStyle/>
          <a:p>
            <a:r>
              <a:rPr lang="en-US" sz="3200" b="1" dirty="0" err="1">
                <a:solidFill>
                  <a:srgbClr val="0000FF"/>
                </a:solidFill>
              </a:rPr>
              <a:t>Dặn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dò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về</a:t>
            </a:r>
            <a:r>
              <a:rPr lang="en-US" sz="3200" b="1" dirty="0">
                <a:solidFill>
                  <a:srgbClr val="0000FF"/>
                </a:solidFill>
              </a:rPr>
              <a:t> </a:t>
            </a:r>
            <a:r>
              <a:rPr lang="en-US" sz="3200" b="1" dirty="0" err="1">
                <a:solidFill>
                  <a:srgbClr val="0000FF"/>
                </a:solidFill>
              </a:rPr>
              <a:t>nhà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2179639"/>
            <a:ext cx="8382000" cy="792161"/>
          </a:xfrm>
        </p:spPr>
        <p:txBody>
          <a:bodyPr/>
          <a:lstStyle/>
          <a:p>
            <a:pPr>
              <a:buFontTx/>
              <a:buChar char="-"/>
            </a:pPr>
            <a:r>
              <a:rPr lang="en-US" sz="2800">
                <a:solidFill>
                  <a:srgbClr val="0000FF"/>
                </a:solidFill>
              </a:rPr>
              <a:t>Tập hát bài </a:t>
            </a:r>
            <a:r>
              <a:rPr lang="en-US" sz="2800" i="1">
                <a:solidFill>
                  <a:srgbClr val="0000FF"/>
                </a:solidFill>
              </a:rPr>
              <a:t>Mùa xuân em tới trường; </a:t>
            </a:r>
            <a:r>
              <a:rPr lang="en-US" sz="2800">
                <a:solidFill>
                  <a:srgbClr val="0000FF"/>
                </a:solidFill>
              </a:rPr>
              <a:t>thuộc lời ca.</a:t>
            </a:r>
          </a:p>
        </p:txBody>
      </p:sp>
    </p:spTree>
    <p:extLst>
      <p:ext uri="{BB962C8B-B14F-4D97-AF65-F5344CB8AC3E}">
        <p14:creationId xmlns:p14="http://schemas.microsoft.com/office/powerpoint/2010/main" val="986721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209800" y="304800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</a:t>
            </a:r>
            <a:br>
              <a:rPr lang="en-US" sz="40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MÙA XUÂN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838200" y="2133600"/>
            <a:ext cx="10744200" cy="4191000"/>
          </a:xfrm>
        </p:spPr>
        <p:txBody>
          <a:bodyPr/>
          <a:lstStyle/>
          <a:p>
            <a:pPr algn="just"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Hát: Bài </a:t>
            </a:r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Mùa xuân em tới trường</a:t>
            </a:r>
          </a:p>
          <a:p>
            <a:pPr algn="just"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Nghe nhạc: </a:t>
            </a:r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Mùa xuân đầu tiên</a:t>
            </a:r>
          </a:p>
          <a:p>
            <a:pPr algn="just"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Đọc nhạc: </a:t>
            </a:r>
            <a:r>
              <a:rPr lang="en-US" sz="2800" b="1" i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Bài đọc nhạc số 5 </a:t>
            </a:r>
            <a:endParaRPr lang="en-US" sz="2800" i="1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Nhạc cụ: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Thể hiện tiết tấu; Hoà tấu</a:t>
            </a:r>
          </a:p>
          <a:p>
            <a:pPr algn="just">
              <a:spcAft>
                <a:spcPts val="300"/>
              </a:spcAft>
            </a:pP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Th</a:t>
            </a:r>
            <a:r>
              <a:rPr lang="vi-VN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ường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thức âm nhạc: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Nhạc sĩ Văn Cao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                                       </a:t>
            </a:r>
            <a:endParaRPr lang="en-US" sz="2800" dirty="0">
              <a:solidFill>
                <a:srgbClr val="0000FF"/>
              </a:solidFill>
              <a:latin typeface="+mj-lt"/>
              <a:cs typeface="Times New Roman" panose="02020603050405020304" pitchFamily="18" charset="0"/>
            </a:endParaRPr>
          </a:p>
          <a:p>
            <a:pPr algn="just">
              <a:spcAft>
                <a:spcPts val="300"/>
              </a:spcAft>
            </a:pP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– </a:t>
            </a:r>
            <a:r>
              <a:rPr lang="en-US" sz="2800" b="1" dirty="0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Trải</a:t>
            </a:r>
            <a:r>
              <a:rPr lang="en-US" sz="2800" b="1" dirty="0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nghiệm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và </a:t>
            </a:r>
            <a:r>
              <a:rPr lang="en-US" sz="2800" b="1" err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khám</a:t>
            </a:r>
            <a:r>
              <a:rPr lang="en-US" sz="2800" b="1">
                <a:solidFill>
                  <a:srgbClr val="0000FF"/>
                </a:solidFill>
                <a:latin typeface="+mj-lt"/>
                <a:cs typeface="Times New Roman" panose="02020603050405020304" pitchFamily="18" charset="0"/>
              </a:rPr>
              <a:t> phá: </a:t>
            </a:r>
            <a:r>
              <a:rPr lang="en-US" sz="2800" b="1">
                <a:solidFill>
                  <a:srgbClr val="C00000"/>
                </a:solidFill>
                <a:latin typeface="+mj-lt"/>
                <a:cs typeface="Times New Roman" panose="02020603050405020304" pitchFamily="18" charset="0"/>
              </a:rPr>
              <a:t>Thể hiện âm hình tiết tấu bằng các động tác gõ, vỗ,... lên mặt bàn; Nói theo sơ đồ tiết tấu rồi hát với cao độ tuỳ ý</a:t>
            </a:r>
            <a:endParaRPr lang="en-US" sz="2800" dirty="0">
              <a:solidFill>
                <a:srgbClr val="C0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2384"/>
            <a:ext cx="17272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3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057400" y="533401"/>
            <a:ext cx="7772400" cy="1470025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Chủ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đề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</a:t>
            </a:r>
            <a:b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MÙA XUÂN</a:t>
            </a:r>
            <a:endParaRPr lang="en-US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>
          <a:xfrm>
            <a:off x="1600200" y="2563812"/>
            <a:ext cx="8839200" cy="2312988"/>
          </a:xfrm>
        </p:spPr>
        <p:txBody>
          <a:bodyPr/>
          <a:lstStyle/>
          <a:p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vi-VN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  <a:p>
            <a:pPr algn="just"/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tấu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28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9FEFF"/>
              </a:clrFrom>
              <a:clrTo>
                <a:srgbClr val="F9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52413"/>
            <a:ext cx="17272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52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0"/>
            <a:ext cx="7315200" cy="715962"/>
          </a:xfrm>
        </p:spPr>
        <p:txBody>
          <a:bodyPr/>
          <a:lstStyle/>
          <a:p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I.</a:t>
            </a:r>
            <a:r>
              <a:rPr lang="vi-VN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 H</a:t>
            </a:r>
            <a:r>
              <a:rPr lang="en-US" sz="3200" b="1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át bài</a:t>
            </a:r>
            <a:endParaRPr lang="en-US" sz="3200" b="1" i="1" dirty="0">
              <a:solidFill>
                <a:srgbClr val="C00000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EE95E16-1859-4356-8455-5B354917A0E7}"/>
              </a:ext>
            </a:extLst>
          </p:cNvPr>
          <p:cNvSpPr/>
          <p:nvPr/>
        </p:nvSpPr>
        <p:spPr bwMode="auto">
          <a:xfrm>
            <a:off x="1524000" y="304800"/>
            <a:ext cx="1600200" cy="914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0C11D6E-DB53-4D29-9F88-BE13A3381D52}"/>
              </a:ext>
            </a:extLst>
          </p:cNvPr>
          <p:cNvGrpSpPr/>
          <p:nvPr/>
        </p:nvGrpSpPr>
        <p:grpSpPr>
          <a:xfrm>
            <a:off x="1981200" y="357981"/>
            <a:ext cx="8054938" cy="6317457"/>
            <a:chOff x="1981200" y="357981"/>
            <a:chExt cx="8054938" cy="631745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47944F4-9C0D-4B9D-8565-648F2B7AD6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8156"/>
            <a:stretch/>
          </p:blipFill>
          <p:spPr>
            <a:xfrm>
              <a:off x="2155862" y="609600"/>
              <a:ext cx="7880276" cy="6065838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BDFF2EE-71B2-41EA-820D-BBF7C9A62CB3}"/>
                </a:ext>
              </a:extLst>
            </p:cNvPr>
            <p:cNvSpPr/>
            <p:nvPr/>
          </p:nvSpPr>
          <p:spPr bwMode="auto">
            <a:xfrm>
              <a:off x="1981200" y="357981"/>
              <a:ext cx="990600" cy="66278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5267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0" y="350838"/>
            <a:ext cx="7848600" cy="715962"/>
          </a:xfrm>
        </p:spPr>
        <p:txBody>
          <a:bodyPr/>
          <a:lstStyle/>
          <a:p>
            <a:r>
              <a:rPr lang="en-US" sz="2800" b="1">
                <a:solidFill>
                  <a:srgbClr val="0000FF"/>
                </a:solidFill>
                <a:cs typeface="Times New Roman" panose="02020603050405020304" pitchFamily="18" charset="0"/>
              </a:rPr>
              <a:t>Giới thiệu </a:t>
            </a:r>
            <a:r>
              <a:rPr lang="vi-VN" sz="2800" b="1">
                <a:solidFill>
                  <a:srgbClr val="0000FF"/>
                </a:solidFill>
                <a:cs typeface="Times New Roman" panose="02020603050405020304" pitchFamily="18" charset="0"/>
              </a:rPr>
              <a:t>bài </a:t>
            </a:r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hát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5943600" cy="3048000"/>
          </a:xfrm>
        </p:spPr>
        <p:txBody>
          <a:bodyPr/>
          <a:lstStyle/>
          <a:p>
            <a:pPr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Mùa xuân là mùa cây lá đâm chồi nảy lộc, mùa của hi vọng và ước mơ. Bài hát </a:t>
            </a:r>
            <a:r>
              <a:rPr lang="en-US" sz="2400" i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Mùa xuân em tới trường </a:t>
            </a:r>
            <a:r>
              <a:rPr lang="en-US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thể hiện niềm hân hoan của tuổi thơ đến trường trong cảnh sắc mùa xuân tươi đẹp.</a:t>
            </a:r>
          </a:p>
          <a:p>
            <a:pPr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400">
                <a:solidFill>
                  <a:srgbClr val="0000FF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Tác giả bài hát - n</a:t>
            </a:r>
            <a:r>
              <a:rPr lang="en-US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hạc sĩ Nguyễn Thanh Tùng đã sáng tác một số ca khúc cho thiếu nhi như: </a:t>
            </a:r>
            <a:r>
              <a:rPr lang="en-US" sz="2400" i="1">
                <a:solidFill>
                  <a:srgbClr val="C00000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Mùa hạ và những chùm hoa nắng, Mùa xuân em tới trường,  Chiều thu tình bạn,...</a:t>
            </a:r>
          </a:p>
          <a:p>
            <a:pPr indent="27432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r>
              <a:rPr lang="en-US" sz="2400">
                <a:solidFill>
                  <a:srgbClr val="0000FF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400">
              <a:solidFill>
                <a:srgbClr val="0000FF"/>
              </a:solidFill>
              <a:effectLst/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0" algn="just">
              <a:lnSpc>
                <a:spcPct val="115000"/>
              </a:lnSpc>
              <a:spcAft>
                <a:spcPts val="300"/>
              </a:spcAft>
              <a:buNone/>
            </a:pPr>
            <a:endParaRPr lang="en-US" sz="180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288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None/>
            </a:pPr>
            <a:endParaRPr lang="en-US" sz="2400">
              <a:solidFill>
                <a:srgbClr val="0000FF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06D1BE-FE0C-40CD-851A-E7AE9104F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0" y="1524000"/>
            <a:ext cx="5455919" cy="403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34632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-76200"/>
            <a:ext cx="7391400" cy="792162"/>
          </a:xfrm>
        </p:spPr>
        <p:txBody>
          <a:bodyPr/>
          <a:lstStyle/>
          <a:p>
            <a:r>
              <a:rPr lang="vi-VN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Nghe hát mẫu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MX ETT hat mau 1 lan G110 BanQuyen 2">
            <a:hlinkClick r:id="" action="ppaction://media"/>
            <a:extLst>
              <a:ext uri="{FF2B5EF4-FFF2-40B4-BE49-F238E27FC236}">
                <a16:creationId xmlns:a16="http://schemas.microsoft.com/office/drawing/2014/main" id="{2F9D2FA5-183F-4FDA-9B55-827CA14D3E4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52600" y="609600"/>
            <a:ext cx="8600559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35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41710CE-3097-46AD-829E-6ECE837730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4589981"/>
            <a:ext cx="2967227" cy="2191819"/>
          </a:xfrm>
          <a:prstGeom prst="rect">
            <a:avLst/>
          </a:prstGeom>
        </p:spPr>
      </p:pic>
      <p:pic>
        <p:nvPicPr>
          <p:cNvPr id="8" name="Khoi Dong Giong">
            <a:hlinkClick r:id="" action="ppaction://media"/>
            <a:extLst>
              <a:ext uri="{FF2B5EF4-FFF2-40B4-BE49-F238E27FC236}">
                <a16:creationId xmlns:a16="http://schemas.microsoft.com/office/drawing/2014/main" id="{9D6FEEE2-307B-4C17-855A-B534CE2AB2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490" r="2104"/>
          <a:stretch/>
        </p:blipFill>
        <p:spPr>
          <a:xfrm>
            <a:off x="1524000" y="609600"/>
            <a:ext cx="8953450" cy="3653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11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 (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đoạn</a:t>
            </a:r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 1)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Left Brace 1"/>
          <p:cNvSpPr/>
          <p:nvPr/>
        </p:nvSpPr>
        <p:spPr bwMode="auto">
          <a:xfrm>
            <a:off x="1371600" y="1016000"/>
            <a:ext cx="685800" cy="2489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7363" y="121920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0700" y="2628900"/>
            <a:ext cx="219075" cy="466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688" y="2117534"/>
            <a:ext cx="219075" cy="466725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1371600" y="3657600"/>
            <a:ext cx="685800" cy="2616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7363" y="3990976"/>
            <a:ext cx="219075" cy="46672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0700" y="5270500"/>
            <a:ext cx="219075" cy="466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688" y="4816475"/>
            <a:ext cx="219075" cy="466725"/>
          </a:xfrm>
          <a:prstGeom prst="rect">
            <a:avLst/>
          </a:prstGeom>
        </p:spPr>
      </p:pic>
      <p:sp>
        <p:nvSpPr>
          <p:cNvPr id="18" name="Left Brace 17"/>
          <p:cNvSpPr/>
          <p:nvPr/>
        </p:nvSpPr>
        <p:spPr bwMode="auto">
          <a:xfrm>
            <a:off x="1143000" y="990600"/>
            <a:ext cx="685800" cy="5283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2472" y="3445193"/>
            <a:ext cx="240983" cy="5133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1E6A938-EF77-46A4-B5A0-E861FA437CE0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4375" t="20000" r="40000" b="68889"/>
          <a:stretch/>
        </p:blipFill>
        <p:spPr>
          <a:xfrm>
            <a:off x="2321242" y="980440"/>
            <a:ext cx="7092315" cy="971541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AD13720-82A6-490C-BB49-DBF69E36D77E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14375" t="20000" r="40000" b="68889"/>
          <a:stretch/>
        </p:blipFill>
        <p:spPr>
          <a:xfrm>
            <a:off x="2306002" y="2397125"/>
            <a:ext cx="7092315" cy="97154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744B9BB-A267-401D-A569-A3810E5731C2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14375" t="20000" r="40000" b="68889"/>
          <a:stretch/>
        </p:blipFill>
        <p:spPr>
          <a:xfrm>
            <a:off x="2306001" y="3748727"/>
            <a:ext cx="7092315" cy="9715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CA58106-A991-47EC-9CB4-DB2CC91FB0B3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14375" t="20000" r="39375" b="68889"/>
          <a:stretch/>
        </p:blipFill>
        <p:spPr>
          <a:xfrm>
            <a:off x="2321242" y="5027939"/>
            <a:ext cx="7189470" cy="971541"/>
          </a:xfrm>
          <a:prstGeom prst="rect">
            <a:avLst/>
          </a:prstGeom>
        </p:spPr>
      </p:pic>
      <p:pic>
        <p:nvPicPr>
          <p:cNvPr id="28" name="Cau 1">
            <a:hlinkClick r:id="" action="ppaction://media"/>
            <a:extLst>
              <a:ext uri="{FF2B5EF4-FFF2-40B4-BE49-F238E27FC236}">
                <a16:creationId xmlns:a16="http://schemas.microsoft.com/office/drawing/2014/main" id="{32BDF048-1102-4E9E-B993-02C8855BB2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39400" y="1155700"/>
            <a:ext cx="406400" cy="406400"/>
          </a:xfrm>
          <a:prstGeom prst="rect">
            <a:avLst/>
          </a:prstGeom>
        </p:spPr>
      </p:pic>
      <p:pic>
        <p:nvPicPr>
          <p:cNvPr id="29" name="Cau 2">
            <a:hlinkClick r:id="" action="ppaction://media"/>
            <a:extLst>
              <a:ext uri="{FF2B5EF4-FFF2-40B4-BE49-F238E27FC236}">
                <a16:creationId xmlns:a16="http://schemas.microsoft.com/office/drawing/2014/main" id="{695078D9-5B7D-4278-AD95-CAF4391AB8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39400" y="2581275"/>
            <a:ext cx="406400" cy="406400"/>
          </a:xfrm>
          <a:prstGeom prst="rect">
            <a:avLst/>
          </a:prstGeom>
        </p:spPr>
      </p:pic>
      <p:pic>
        <p:nvPicPr>
          <p:cNvPr id="3" name="Cau 1 + 2">
            <a:hlinkClick r:id="" action="ppaction://media"/>
            <a:extLst>
              <a:ext uri="{FF2B5EF4-FFF2-40B4-BE49-F238E27FC236}">
                <a16:creationId xmlns:a16="http://schemas.microsoft.com/office/drawing/2014/main" id="{8AEA2718-5B86-40BD-8E4D-C4A28AA6926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39400" y="1955800"/>
            <a:ext cx="406400" cy="406400"/>
          </a:xfrm>
          <a:prstGeom prst="rect">
            <a:avLst/>
          </a:prstGeom>
        </p:spPr>
      </p:pic>
      <p:pic>
        <p:nvPicPr>
          <p:cNvPr id="6" name="Cau 3">
            <a:hlinkClick r:id="" action="ppaction://media"/>
            <a:extLst>
              <a:ext uri="{FF2B5EF4-FFF2-40B4-BE49-F238E27FC236}">
                <a16:creationId xmlns:a16="http://schemas.microsoft.com/office/drawing/2014/main" id="{D032443A-AF20-4718-8828-4195747CDA3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43990" y="3927476"/>
            <a:ext cx="406400" cy="406400"/>
          </a:xfrm>
          <a:prstGeom prst="rect">
            <a:avLst/>
          </a:prstGeom>
        </p:spPr>
      </p:pic>
      <p:pic>
        <p:nvPicPr>
          <p:cNvPr id="7" name="Cau 4">
            <a:hlinkClick r:id="" action="ppaction://media"/>
            <a:extLst>
              <a:ext uri="{FF2B5EF4-FFF2-40B4-BE49-F238E27FC236}">
                <a16:creationId xmlns:a16="http://schemas.microsoft.com/office/drawing/2014/main" id="{633EFC26-2C7E-4B49-BFC6-DF6E86A5FBF2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39400" y="5191125"/>
            <a:ext cx="406400" cy="406400"/>
          </a:xfrm>
          <a:prstGeom prst="rect">
            <a:avLst/>
          </a:prstGeom>
        </p:spPr>
      </p:pic>
      <p:pic>
        <p:nvPicPr>
          <p:cNvPr id="8" name="Cau 3 + 4">
            <a:hlinkClick r:id="" action="ppaction://media"/>
            <a:extLst>
              <a:ext uri="{FF2B5EF4-FFF2-40B4-BE49-F238E27FC236}">
                <a16:creationId xmlns:a16="http://schemas.microsoft.com/office/drawing/2014/main" id="{DFEA81A5-8142-4609-8091-99E3D3C77592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39400" y="4643437"/>
            <a:ext cx="406400" cy="406400"/>
          </a:xfrm>
          <a:prstGeom prst="rect">
            <a:avLst/>
          </a:prstGeom>
        </p:spPr>
      </p:pic>
      <p:pic>
        <p:nvPicPr>
          <p:cNvPr id="9" name="Doan 1">
            <a:hlinkClick r:id="" action="ppaction://media"/>
            <a:extLst>
              <a:ext uri="{FF2B5EF4-FFF2-40B4-BE49-F238E27FC236}">
                <a16:creationId xmlns:a16="http://schemas.microsoft.com/office/drawing/2014/main" id="{BCCEB5FE-E900-4246-B3C6-537DA904E669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38274" y="33162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82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0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4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8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95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4" grpId="0" animBg="1"/>
      <p:bldP spid="14" grpId="1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52600" y="152400"/>
            <a:ext cx="8229600" cy="685800"/>
          </a:xfrm>
        </p:spPr>
        <p:txBody>
          <a:bodyPr/>
          <a:lstStyle/>
          <a:p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Học hát từng câu (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đoạn</a:t>
            </a:r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  <a:r>
              <a:rPr lang="vi-VN" sz="3200" b="1">
                <a:solidFill>
                  <a:srgbClr val="0000FF"/>
                </a:solidFill>
                <a:cs typeface="Times New Roman" panose="02020603050405020304" pitchFamily="18" charset="0"/>
              </a:rPr>
              <a:t>)</a:t>
            </a:r>
            <a:endParaRPr lang="en-US" sz="32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Left Brace 1"/>
          <p:cNvSpPr/>
          <p:nvPr/>
        </p:nvSpPr>
        <p:spPr bwMode="auto">
          <a:xfrm>
            <a:off x="1371600" y="1016000"/>
            <a:ext cx="685800" cy="2489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57363" y="1219200"/>
            <a:ext cx="219075" cy="4667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90700" y="2628900"/>
            <a:ext cx="219075" cy="4667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688" y="2117534"/>
            <a:ext cx="219075" cy="466725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1371600" y="3657600"/>
            <a:ext cx="685800" cy="2616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8688" y="4816475"/>
            <a:ext cx="219075" cy="466725"/>
          </a:xfrm>
          <a:prstGeom prst="rect">
            <a:avLst/>
          </a:prstGeom>
        </p:spPr>
      </p:pic>
      <p:sp>
        <p:nvSpPr>
          <p:cNvPr id="18" name="Left Brace 17"/>
          <p:cNvSpPr/>
          <p:nvPr/>
        </p:nvSpPr>
        <p:spPr bwMode="auto">
          <a:xfrm>
            <a:off x="1143000" y="990600"/>
            <a:ext cx="685800" cy="5283200"/>
          </a:xfrm>
          <a:prstGeom prst="leftBrace">
            <a:avLst/>
          </a:prstGeom>
          <a:solidFill>
            <a:schemeClr val="bg1"/>
          </a:solidFill>
          <a:ln w="254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vi-VN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2472" y="3445193"/>
            <a:ext cx="240983" cy="51339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74CAA10-AC16-4096-BE4F-EEF2966D2F8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375" t="20000" r="39375" b="68889"/>
          <a:stretch/>
        </p:blipFill>
        <p:spPr>
          <a:xfrm>
            <a:off x="2272665" y="968566"/>
            <a:ext cx="7189470" cy="97154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B42A15A-CBEE-4BF2-8A89-5C31266EE15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4375" t="20000" r="39375" b="68889"/>
          <a:stretch/>
        </p:blipFill>
        <p:spPr>
          <a:xfrm>
            <a:off x="2286000" y="3722783"/>
            <a:ext cx="7189470" cy="97154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3318791-293C-4662-BE6A-5DA63910A29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4375" t="20000" r="39375" b="68889"/>
          <a:stretch/>
        </p:blipFill>
        <p:spPr>
          <a:xfrm>
            <a:off x="2267157" y="2376491"/>
            <a:ext cx="7189470" cy="97154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48EAF10-6A94-4386-8C65-7D074535F66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4375" t="20000" r="39375" b="68889"/>
          <a:stretch/>
        </p:blipFill>
        <p:spPr>
          <a:xfrm>
            <a:off x="2267157" y="5029108"/>
            <a:ext cx="7189470" cy="971541"/>
          </a:xfrm>
          <a:prstGeom prst="rect">
            <a:avLst/>
          </a:prstGeom>
        </p:spPr>
      </p:pic>
      <p:pic>
        <p:nvPicPr>
          <p:cNvPr id="10" name="Cau 5 (7)">
            <a:hlinkClick r:id="" action="ppaction://media"/>
            <a:extLst>
              <a:ext uri="{FF2B5EF4-FFF2-40B4-BE49-F238E27FC236}">
                <a16:creationId xmlns:a16="http://schemas.microsoft.com/office/drawing/2014/main" id="{467E803C-453A-4868-BE57-F93AF6A5C0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39400" y="1143000"/>
            <a:ext cx="406400" cy="406400"/>
          </a:xfrm>
          <a:prstGeom prst="rect">
            <a:avLst/>
          </a:prstGeom>
        </p:spPr>
      </p:pic>
      <p:pic>
        <p:nvPicPr>
          <p:cNvPr id="12" name="Cau 6 (8)">
            <a:hlinkClick r:id="" action="ppaction://media"/>
            <a:extLst>
              <a:ext uri="{FF2B5EF4-FFF2-40B4-BE49-F238E27FC236}">
                <a16:creationId xmlns:a16="http://schemas.microsoft.com/office/drawing/2014/main" id="{4EACC0F6-C5F0-44A9-9305-2F0619EA84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39400" y="2565400"/>
            <a:ext cx="406400" cy="406400"/>
          </a:xfrm>
          <a:prstGeom prst="rect">
            <a:avLst/>
          </a:prstGeom>
        </p:spPr>
      </p:pic>
      <p:pic>
        <p:nvPicPr>
          <p:cNvPr id="20" name="Cau 5+6 (7+8)">
            <a:hlinkClick r:id="" action="ppaction://media"/>
            <a:extLst>
              <a:ext uri="{FF2B5EF4-FFF2-40B4-BE49-F238E27FC236}">
                <a16:creationId xmlns:a16="http://schemas.microsoft.com/office/drawing/2014/main" id="{F29D0E2C-900E-4064-B315-165B5047FEC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43990" y="1971927"/>
            <a:ext cx="406400" cy="406400"/>
          </a:xfrm>
          <a:prstGeom prst="rect">
            <a:avLst/>
          </a:prstGeom>
        </p:spPr>
      </p:pic>
      <p:pic>
        <p:nvPicPr>
          <p:cNvPr id="36" name="Cau 5+6 (7+8)">
            <a:hlinkClick r:id="" action="ppaction://media"/>
            <a:extLst>
              <a:ext uri="{FF2B5EF4-FFF2-40B4-BE49-F238E27FC236}">
                <a16:creationId xmlns:a16="http://schemas.microsoft.com/office/drawing/2014/main" id="{D2B99DF3-E509-4538-B720-B96CBEA8BB1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39400" y="4724400"/>
            <a:ext cx="406400" cy="406400"/>
          </a:xfrm>
          <a:prstGeom prst="rect">
            <a:avLst/>
          </a:prstGeom>
        </p:spPr>
      </p:pic>
      <p:pic>
        <p:nvPicPr>
          <p:cNvPr id="21" name="Doan 2">
            <a:hlinkClick r:id="" action="ppaction://media"/>
            <a:extLst>
              <a:ext uri="{FF2B5EF4-FFF2-40B4-BE49-F238E27FC236}">
                <a16:creationId xmlns:a16="http://schemas.microsoft.com/office/drawing/2014/main" id="{F71F46E2-035A-49B5-BD0B-2D66D2C07DF1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414000" y="338164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84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1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4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4" grpId="0" animBg="1"/>
      <p:bldP spid="14" grpId="1" animBg="1"/>
      <p:bldP spid="18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7183</TotalTime>
  <Words>315</Words>
  <Application>Microsoft Office PowerPoint</Application>
  <PresentationFormat>Widescreen</PresentationFormat>
  <Paragraphs>29</Paragraphs>
  <Slides>13</Slides>
  <Notes>0</Notes>
  <HiddenSlides>0</HiddenSlides>
  <MMClips>16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Default Design</vt:lpstr>
      <vt:lpstr>PowerPoint Presentation</vt:lpstr>
      <vt:lpstr>Chủ đề 5 MÙA XUÂN</vt:lpstr>
      <vt:lpstr>Chủ đề 5 MÙA XUÂN</vt:lpstr>
      <vt:lpstr>I. Hát bài</vt:lpstr>
      <vt:lpstr>Giới thiệu bài hát</vt:lpstr>
      <vt:lpstr>Nghe hát mẫu</vt:lpstr>
      <vt:lpstr>PowerPoint Presentation</vt:lpstr>
      <vt:lpstr>Học hát từng câu (đoạn 1)</vt:lpstr>
      <vt:lpstr>Học hát từng câu (đoạn 2)</vt:lpstr>
      <vt:lpstr>Hát hoàn chỉnh cả bài</vt:lpstr>
      <vt:lpstr>II. Trải nghiệm và khám phá:</vt:lpstr>
      <vt:lpstr>PowerPoint Presentation</vt:lpstr>
      <vt:lpstr>Dặn dò về nhà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Admin</cp:lastModifiedBy>
  <cp:revision>281</cp:revision>
  <dcterms:created xsi:type="dcterms:W3CDTF">2006-11-06T13:45:38Z</dcterms:created>
  <dcterms:modified xsi:type="dcterms:W3CDTF">2024-05-14T06:11:03Z</dcterms:modified>
</cp:coreProperties>
</file>