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  <p:sldMasterId id="2147483680" r:id="rId6"/>
    <p:sldMasterId id="2147483684" r:id="rId7"/>
    <p:sldMasterId id="2147483688" r:id="rId8"/>
    <p:sldMasterId id="2147483692" r:id="rId9"/>
  </p:sldMasterIdLst>
  <p:notesMasterIdLst>
    <p:notesMasterId r:id="rId30"/>
  </p:notesMasterIdLst>
  <p:sldIdLst>
    <p:sldId id="383" r:id="rId10"/>
    <p:sldId id="364" r:id="rId11"/>
    <p:sldId id="366" r:id="rId12"/>
    <p:sldId id="347" r:id="rId13"/>
    <p:sldId id="295" r:id="rId14"/>
    <p:sldId id="367" r:id="rId15"/>
    <p:sldId id="382" r:id="rId16"/>
    <p:sldId id="380" r:id="rId17"/>
    <p:sldId id="369" r:id="rId18"/>
    <p:sldId id="381" r:id="rId19"/>
    <p:sldId id="379" r:id="rId20"/>
    <p:sldId id="371" r:id="rId21"/>
    <p:sldId id="365" r:id="rId22"/>
    <p:sldId id="373" r:id="rId23"/>
    <p:sldId id="354" r:id="rId24"/>
    <p:sldId id="370" r:id="rId25"/>
    <p:sldId id="377" r:id="rId26"/>
    <p:sldId id="323" r:id="rId27"/>
    <p:sldId id="348" r:id="rId28"/>
    <p:sldId id="352" r:id="rId29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3" clrIdx="0">
    <p:extLst>
      <p:ext uri="{19B8F6BF-5375-455C-9EA6-DF929625EA0E}">
        <p15:presenceInfo xmlns:p15="http://schemas.microsoft.com/office/powerpoint/2012/main" xmlns="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9E2"/>
    <a:srgbClr val="FF9AAF"/>
    <a:srgbClr val="0000FF"/>
    <a:srgbClr val="474630"/>
    <a:srgbClr val="A1D08D"/>
    <a:srgbClr val="77448C"/>
    <a:srgbClr val="1983B7"/>
    <a:srgbClr val="00D0CF"/>
    <a:srgbClr val="2C76CE"/>
    <a:srgbClr val="18D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Kiểu Sáng 1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84" y="-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36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19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30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347" y="3963317"/>
            <a:ext cx="10971372" cy="114326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5" descr="Nha truong_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760" y="0"/>
            <a:ext cx="11682479" cy="685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54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882" y="378322"/>
            <a:ext cx="10361851" cy="147036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* Điều kiện sử dụng nghĩa hàm ẩn: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1639200"/>
            <a:ext cx="11582399" cy="3618600"/>
          </a:xfrm>
        </p:spPr>
        <p:txBody>
          <a:bodyPr>
            <a:noAutofit/>
          </a:bodyPr>
          <a:lstStyle/>
          <a:p>
            <a:pPr algn="just"/>
            <a:r>
              <a:rPr lang="vi-VN" sz="3200" dirty="0" smtClean="0">
                <a:solidFill>
                  <a:srgbClr val="000000"/>
                </a:solidFill>
                <a:latin typeface="arial"/>
              </a:rPr>
              <a:t>+ </a:t>
            </a:r>
            <a:r>
              <a:rPr lang="vi-VN" sz="3200" dirty="0">
                <a:solidFill>
                  <a:srgbClr val="000000"/>
                </a:solidFill>
                <a:latin typeface="arial"/>
              </a:rPr>
              <a:t>Người nói (viết) có ý thức đưa hàm ý vào </a:t>
            </a:r>
            <a:r>
              <a:rPr lang="vi-VN" sz="3200" dirty="0" smtClean="0">
                <a:solidFill>
                  <a:srgbClr val="000000"/>
                </a:solidFill>
                <a:latin typeface="arial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nói.</a:t>
            </a:r>
            <a:r>
              <a:rPr lang="vi-VN" sz="3200" dirty="0" smtClean="0">
                <a:solidFill>
                  <a:srgbClr val="000000"/>
                </a:solidFill>
                <a:latin typeface="arial"/>
              </a:rPr>
              <a:t> </a:t>
            </a:r>
            <a:endParaRPr lang="vi-VN" sz="32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vi-VN" sz="3200" dirty="0" smtClean="0">
                <a:solidFill>
                  <a:srgbClr val="000000"/>
                </a:solidFill>
                <a:latin typeface="arial"/>
              </a:rPr>
              <a:t>+ </a:t>
            </a:r>
            <a:r>
              <a:rPr lang="vi-VN" sz="3200" dirty="0">
                <a:solidFill>
                  <a:srgbClr val="000000"/>
                </a:solidFill>
                <a:latin typeface="arial"/>
              </a:rPr>
              <a:t>Người nghe (đọc) có năng lực giải đoán hàm ý</a:t>
            </a:r>
            <a:r>
              <a:rPr lang="vi-VN" sz="320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3200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vi-VN" sz="320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3200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arial"/>
                <a:sym typeface="Wingdings" pitchFamily="2" charset="2"/>
              </a:rPr>
              <a:t> </a:t>
            </a:r>
            <a:r>
              <a:rPr lang="vi-VN" sz="3200" dirty="0" smtClean="0">
                <a:solidFill>
                  <a:srgbClr val="000000"/>
                </a:solidFill>
                <a:latin typeface="arial"/>
              </a:rPr>
              <a:t>Trong </a:t>
            </a:r>
            <a:r>
              <a:rPr lang="vi-VN" sz="3200" dirty="0">
                <a:solidFill>
                  <a:srgbClr val="000000"/>
                </a:solidFill>
                <a:latin typeface="arial"/>
              </a:rPr>
              <a:t>giao tiếp, sử dụng hàm ý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vừa </a:t>
            </a:r>
            <a:r>
              <a:rPr lang="vi-VN" sz="3200" dirty="0" smtClean="0">
                <a:solidFill>
                  <a:srgbClr val="000000"/>
                </a:solidFill>
                <a:latin typeface="arial"/>
              </a:rPr>
              <a:t>thể </a:t>
            </a:r>
            <a:r>
              <a:rPr lang="vi-VN" sz="3200" dirty="0">
                <a:solidFill>
                  <a:srgbClr val="000000"/>
                </a:solidFill>
                <a:latin typeface="arial"/>
              </a:rPr>
              <a:t>hiện tính lịch sự, tế </a:t>
            </a:r>
            <a:r>
              <a:rPr lang="vi-VN" sz="3200" dirty="0" smtClean="0">
                <a:solidFill>
                  <a:srgbClr val="000000"/>
                </a:solidFill>
                <a:latin typeface="arial"/>
              </a:rPr>
              <a:t>nhị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vừa </a:t>
            </a:r>
            <a:r>
              <a:rPr lang="vi-VN" sz="3200" dirty="0" smtClean="0">
                <a:solidFill>
                  <a:srgbClr val="000000"/>
                </a:solidFill>
                <a:latin typeface="arial"/>
              </a:rPr>
              <a:t>giúp </a:t>
            </a:r>
            <a:r>
              <a:rPr lang="vi-VN" sz="3200" dirty="0">
                <a:solidFill>
                  <a:srgbClr val="000000"/>
                </a:solidFill>
                <a:latin typeface="arial"/>
              </a:rPr>
              <a:t>cho cách diễn đạt trở nên phong phú, linh hoạt.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97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84717" y="3222001"/>
            <a:ext cx="9344966" cy="1233721"/>
            <a:chOff x="2128635" y="2919354"/>
            <a:chExt cx="8011735" cy="1057708"/>
          </a:xfrm>
        </p:grpSpPr>
        <p:sp>
          <p:nvSpPr>
            <p:cNvPr id="20" name="文本框 283"/>
            <p:cNvSpPr txBox="1"/>
            <p:nvPr/>
          </p:nvSpPr>
          <p:spPr>
            <a:xfrm>
              <a:off x="2128635" y="3041689"/>
              <a:ext cx="8011735" cy="87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6000" b="1" dirty="0" smtClean="0">
                  <a:solidFill>
                    <a:srgbClr val="1983B7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Luyện </a:t>
              </a:r>
              <a:r>
                <a:rPr lang="en-SG" altLang="zh-CN" sz="6000" b="1" dirty="0">
                  <a:solidFill>
                    <a:srgbClr val="1983B7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endParaRPr lang="zh-CN" altLang="en-US" sz="6000" b="1" dirty="0">
                <a:solidFill>
                  <a:srgbClr val="1983B7"/>
                </a:solidFill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38500" y="2919354"/>
              <a:ext cx="5715000" cy="1057708"/>
              <a:chOff x="3200400" y="2919354"/>
              <a:chExt cx="5715000" cy="105770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00400" y="3977062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318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E261E55-0472-51A2-9494-4A3FA88194A1}"/>
              </a:ext>
            </a:extLst>
          </p:cNvPr>
          <p:cNvSpPr txBox="1"/>
          <p:nvPr/>
        </p:nvSpPr>
        <p:spPr>
          <a:xfrm>
            <a:off x="138546" y="131944"/>
            <a:ext cx="118410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tabLst>
                <a:tab pos="79883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 định nghĩa hàm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ẩ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 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những câu dưới đây: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82867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a) 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Nói thật với ông: chú em r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vừa trúng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tịch huyện,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 ấ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l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ắ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m.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(Lưu Quang Vũ)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104330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cha lang băm nào cho anh đơn mua cái kính này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ế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(Nê-xin)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c) 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 </a:t>
            </a:r>
            <a:r>
              <a:rPr lang="vi-VN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khám bệnh viện nhà nước xem sao!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(Nê-xin)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30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19572"/>
              </p:ext>
            </p:extLst>
          </p:nvPr>
        </p:nvGraphicFramePr>
        <p:xfrm>
          <a:off x="273049" y="1749513"/>
          <a:ext cx="117475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017"/>
                <a:gridCol w="10017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Câu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Nghĩa</a:t>
                      </a:r>
                      <a:r>
                        <a:rPr lang="en-US" baseline="0" dirty="0" smtClean="0"/>
                        <a:t> hàm ẩn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130300" y="508000"/>
            <a:ext cx="10033000" cy="889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Thảo luận nhóm 2 bàn, ghi kết quả vào bảng nhóm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72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92388B6-6845-611A-077A-8A73008D9F2C}"/>
              </a:ext>
            </a:extLst>
          </p:cNvPr>
          <p:cNvSpPr txBox="1"/>
          <p:nvPr/>
        </p:nvSpPr>
        <p:spPr>
          <a:xfrm>
            <a:off x="105424" y="0"/>
            <a:ext cx="11979564" cy="613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đèn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Ngô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Tất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Tố)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u.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nức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ngỏ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Đoài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D42FD6-011E-48FF-B58A-2FE9B565D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028" r="14166" b="15278"/>
          <a:stretch/>
        </p:blipFill>
        <p:spPr>
          <a:xfrm>
            <a:off x="185055" y="1985943"/>
            <a:ext cx="3421001" cy="3297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BBAA40-1811-4540-939B-E3596B6A815C}"/>
              </a:ext>
            </a:extLst>
          </p:cNvPr>
          <p:cNvSpPr txBox="1"/>
          <p:nvPr/>
        </p:nvSpPr>
        <p:spPr>
          <a:xfrm>
            <a:off x="718457" y="2999664"/>
            <a:ext cx="253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Thảo luận nhóm 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bàn</a:t>
            </a:r>
            <a:endParaRPr lang="en-SG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49BACF-2213-49A4-902E-458566B32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4067" r="9305" b="75038"/>
          <a:stretch/>
        </p:blipFill>
        <p:spPr>
          <a:xfrm>
            <a:off x="3606056" y="141513"/>
            <a:ext cx="8693216" cy="1676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168E06-84D5-4340-AD6C-1F266100654E}"/>
              </a:ext>
            </a:extLst>
          </p:cNvPr>
          <p:cNvSpPr txBox="1"/>
          <p:nvPr/>
        </p:nvSpPr>
        <p:spPr>
          <a:xfrm>
            <a:off x="4813300" y="531271"/>
            <a:ext cx="5800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a.1.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Nêu nghĩa hàm ẩn của những câu in đậm. </a:t>
            </a:r>
            <a:endParaRPr lang="en-SG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14FC0E-1C29-452D-B4DD-AAFF6B8DB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23673" r="9305" b="54787"/>
          <a:stretch/>
        </p:blipFill>
        <p:spPr>
          <a:xfrm>
            <a:off x="3606056" y="1985943"/>
            <a:ext cx="8693216" cy="2444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6E42DF-AABF-45FE-A1AE-A039CE2AF0D7}"/>
              </a:ext>
            </a:extLst>
          </p:cNvPr>
          <p:cNvSpPr txBox="1"/>
          <p:nvPr/>
        </p:nvSpPr>
        <p:spPr>
          <a:xfrm>
            <a:off x="4622800" y="2406766"/>
            <a:ext cx="6202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a.2.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Vì sao chị Dậu lại không dám nói thẳng với con mà phải dùng câu có nghĩa hàm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ẩn?</a:t>
            </a:r>
            <a:endParaRPr lang="en-SG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701B2E-CAFA-4567-8C69-D28B182F1E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44569" r="9305" b="35499"/>
          <a:stretch/>
        </p:blipFill>
        <p:spPr>
          <a:xfrm>
            <a:off x="3254829" y="4323103"/>
            <a:ext cx="9091831" cy="2483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FAC1B2-1F80-4B81-AB81-4D4EC6980709}"/>
              </a:ext>
            </a:extLst>
          </p:cNvPr>
          <p:cNvSpPr txBox="1"/>
          <p:nvPr/>
        </p:nvSpPr>
        <p:spPr>
          <a:xfrm>
            <a:off x="3864430" y="4716728"/>
            <a:ext cx="7357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nói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chị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Dậu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rõ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chị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Dậu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nói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rõ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SG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85A6DA3-55A4-21E2-5E9E-6AD1ADBB7F4A}"/>
              </a:ext>
            </a:extLst>
          </p:cNvPr>
          <p:cNvSpPr txBox="1"/>
          <p:nvPr/>
        </p:nvSpPr>
        <p:spPr>
          <a:xfrm>
            <a:off x="184727" y="83127"/>
            <a:ext cx="11683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 trọng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rành mạch…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Nghe: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đọc  - hiểu tác phẩm nghệ thuật: cần suy ngẫm để tìm ra được nghĩa hàm ẩn trong 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hiện, suy diễn nghĩa hàm ẩn cần hợp lý dựa trên nghĩa tường minh, trên tình huống giao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xmlns="" id="{C0528E97-8DCD-0A86-59CF-4DF7AD8B7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78" y="83127"/>
            <a:ext cx="2277935" cy="2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xmlns="" id="{E13D1042-CC36-9890-B867-8D5F710B0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52118"/>
              </p:ext>
            </p:extLst>
          </p:nvPr>
        </p:nvGraphicFramePr>
        <p:xfrm>
          <a:off x="277091" y="83127"/>
          <a:ext cx="11575074" cy="580937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992628">
                  <a:extLst>
                    <a:ext uri="{9D8B030D-6E8A-4147-A177-3AD203B41FA5}">
                      <a16:colId xmlns:a16="http://schemas.microsoft.com/office/drawing/2014/main" xmlns="" val="2875986093"/>
                    </a:ext>
                  </a:extLst>
                </a:gridCol>
                <a:gridCol w="560472">
                  <a:extLst>
                    <a:ext uri="{9D8B030D-6E8A-4147-A177-3AD203B41FA5}">
                      <a16:colId xmlns:a16="http://schemas.microsoft.com/office/drawing/2014/main" xmlns="" val="174718581"/>
                    </a:ext>
                  </a:extLst>
                </a:gridCol>
                <a:gridCol w="6021974">
                  <a:extLst>
                    <a:ext uri="{9D8B030D-6E8A-4147-A177-3AD203B41FA5}">
                      <a16:colId xmlns:a16="http://schemas.microsoft.com/office/drawing/2014/main" xmlns="" val="138251729"/>
                    </a:ext>
                  </a:extLst>
                </a:gridCol>
              </a:tblGrid>
              <a:tr h="484578">
                <a:tc gridSpan="3">
                  <a:txBody>
                    <a:bodyPr/>
                    <a:lstStyle/>
                    <a:p>
                      <a:pPr marL="0" marR="0" lvl="0" indent="0" algn="just" defTabSz="1218565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Ghép 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câu tục ngữ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cột 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bên trái với nghĩa hàm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cột bên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1691447463"/>
                  </a:ext>
                </a:extLst>
              </a:tr>
              <a:tr h="801593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Cái nết đánh chết cái đẹp.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rowSpan="5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làm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thóc gạo vô cùng vất vả, khó nhọc.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1381411189"/>
                  </a:ext>
                </a:extLst>
              </a:tr>
              <a:tr h="861595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Một hạt thóc vàng chín giọt mồ hôi.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danh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tốt quan trọng hơn có nhiều của cải, tiền bạc.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2814074745"/>
                  </a:ext>
                </a:extLst>
              </a:tr>
              <a:tr h="944735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đẹp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đạo đức có giá trị cao hơn hẳn cái đẹp bề ngoài.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1500221824"/>
                  </a:ext>
                </a:extLst>
              </a:tr>
              <a:tr h="801593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Một nghề cho chín còn hơn chín nghề.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Nhẫn nhịn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 giúp tránh được những điều không hay.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2350532367"/>
                  </a:ext>
                </a:extLst>
              </a:tr>
              <a:tr h="175048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thạo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tinh thông một nghề còn hơn biết nhiều nghề không đến nơi đến chốn.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22736315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996"/>
              </p:ext>
            </p:extLst>
          </p:nvPr>
        </p:nvGraphicFramePr>
        <p:xfrm>
          <a:off x="1663435" y="6118313"/>
          <a:ext cx="81269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88"/>
                <a:gridCol w="1625388"/>
                <a:gridCol w="1625388"/>
                <a:gridCol w="1625388"/>
                <a:gridCol w="16253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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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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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e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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8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7FAD4A-5019-4C90-9DFF-B745F5C50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3" b="94250" l="10000" r="90000">
                        <a14:foregroundMark x1="34833" y1="27083" x2="34833" y2="27083"/>
                        <a14:foregroundMark x1="34833" y1="27083" x2="34833" y2="27083"/>
                        <a14:foregroundMark x1="34250" y1="26333" x2="32833" y2="30417"/>
                        <a14:foregroundMark x1="47167" y1="26917" x2="44583" y2="28917"/>
                        <a14:foregroundMark x1="39000" y1="38833" x2="39583" y2="37417"/>
                        <a14:foregroundMark x1="39833" y1="36667" x2="38417" y2="37250"/>
                        <a14:foregroundMark x1="39250" y1="41167" x2="39250" y2="41167"/>
                        <a14:foregroundMark x1="39000" y1="39000" x2="41417" y2="42250"/>
                        <a14:foregroundMark x1="46250" y1="26500" x2="43250" y2="29917"/>
                        <a14:foregroundMark x1="38583" y1="6417" x2="31083" y2="11417"/>
                        <a14:foregroundMark x1="31083" y1="11417" x2="30833" y2="11750"/>
                        <a14:foregroundMark x1="34500" y1="93417" x2="33833" y2="90417"/>
                        <a14:foregroundMark x1="49000" y1="94333" x2="46583" y2="91583"/>
                        <a14:foregroundMark x1="51583" y1="5333" x2="53750" y2="5333"/>
                        <a14:foregroundMark x1="36667" y1="29667" x2="32417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3" y="4057619"/>
            <a:ext cx="2801969" cy="2801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7143757-E3E0-4F78-9792-7B3FDB903B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7" r="50000"/>
          <a:stretch/>
        </p:blipFill>
        <p:spPr>
          <a:xfrm>
            <a:off x="-654648" y="-163034"/>
            <a:ext cx="12385962" cy="5094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9B67A79-05C4-403B-AFDA-881BF2909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94" y="4021508"/>
            <a:ext cx="2277935" cy="255790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7662778-1321-E469-F49F-6ECFC6C76CE8}"/>
              </a:ext>
            </a:extLst>
          </p:cNvPr>
          <p:cNvSpPr txBox="1"/>
          <p:nvPr/>
        </p:nvSpPr>
        <p:spPr>
          <a:xfrm>
            <a:off x="2281287" y="1437954"/>
            <a:ext cx="7447175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 tập 4. </a:t>
            </a:r>
            <a:r>
              <a:rPr lang="en-US" sz="3200" b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 đoạn 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 (khoảng 5 – 7 dòng) nêu cách hiểu về một câu tục ngữ mà em thích và bài học em rút ra được từ câu tục ngữ </a:t>
            </a:r>
            <a:r>
              <a:rPr lang="en-US" sz="3200" b="1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đó.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8EF8B4E-2429-119F-8724-B2E0CB2ED1EB}"/>
              </a:ext>
            </a:extLst>
          </p:cNvPr>
          <p:cNvSpPr txBox="1"/>
          <p:nvPr/>
        </p:nvSpPr>
        <p:spPr>
          <a:xfrm>
            <a:off x="1066800" y="396227"/>
            <a:ext cx="9708094" cy="511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i="1" u="sng" dirty="0" smtClean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Gợi ý làm bài</a:t>
            </a:r>
          </a:p>
          <a:p>
            <a:pPr algn="just">
              <a:lnSpc>
                <a:spcPct val="115000"/>
              </a:lnSpc>
            </a:pPr>
            <a:r>
              <a:rPr lang="en-US" sz="3200" dirty="0" smtClean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3200" b="1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Về hình thức</a:t>
            </a:r>
            <a:r>
              <a:rPr lang="en-US" sz="3200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bài làm </a:t>
            </a:r>
            <a:r>
              <a:rPr lang="en-US" sz="3200" dirty="0" smtClean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 một đoạn </a:t>
            </a:r>
            <a:r>
              <a:rPr lang="en-US" sz="3200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văn (khoảng 5 - 7 dòng).</a:t>
            </a:r>
            <a:endParaRPr lang="en-US" sz="32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</a:pPr>
            <a:endParaRPr lang="en-US" sz="3200" dirty="0" smtClean="0">
              <a:solidFill>
                <a:srgbClr val="212529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 smtClean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3200" b="1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Về nội dung</a:t>
            </a:r>
            <a:r>
              <a:rPr lang="en-US" sz="3200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smtClean="0">
                <a:solidFill>
                  <a:srgbClr val="2125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 văn cần làm rõ các ý sau:</a:t>
            </a:r>
            <a:endParaRPr lang="en-US" sz="32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 smtClean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en-US" sz="3200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Câu tục ngữ mà em định nói tới là câu nào? </a:t>
            </a:r>
            <a:endParaRPr lang="en-US" sz="32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 smtClean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en-US" sz="3200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Nghĩa tường minh của câu tục ngữ ấy là gì?</a:t>
            </a:r>
            <a:endParaRPr lang="en-US" sz="32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 smtClean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en-US" sz="3200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Nghĩa hàm ẩn của câu tục ngữ ấy là gì?</a:t>
            </a:r>
            <a:endParaRPr lang="en-US" sz="32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en-US" sz="3200" dirty="0">
                <a:solidFill>
                  <a:srgbClr val="21252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Bài học em rút ra được từ câu tục ngữ ấy là gì?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3 Bá» Phim Tiáº¿ng Anh ÄÃ¡ng Xem Nháº¥t DÃ nh Cho BÃ© â Caramel English">
            <a:extLst>
              <a:ext uri="{FF2B5EF4-FFF2-40B4-BE49-F238E27FC236}">
                <a16:creationId xmlns:a16="http://schemas.microsoft.com/office/drawing/2014/main" xmlns="" id="{3AC00078-82A4-47EF-AE3A-84A5C991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9"/>
            <a:ext cx="12190413" cy="68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D685DC-60C5-4B45-8226-7C4F14E23A93}"/>
              </a:ext>
            </a:extLst>
          </p:cNvPr>
          <p:cNvSpPr txBox="1"/>
          <p:nvPr/>
        </p:nvSpPr>
        <p:spPr>
          <a:xfrm>
            <a:off x="2890982" y="563414"/>
            <a:ext cx="6622472" cy="2431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800" kern="100" dirty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uan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anh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nói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kern="100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3800" kern="1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SG" sz="3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>
            <a:extLst>
              <a:ext uri="{FF2B5EF4-FFF2-40B4-BE49-F238E27FC236}">
                <a16:creationId xmlns:a16="http://schemas.microsoft.com/office/drawing/2014/main" xmlns="" id="{F450E395-B4D6-4EB4-8E30-758AC8CBCE85}"/>
              </a:ext>
            </a:extLst>
          </p:cNvPr>
          <p:cNvGrpSpPr/>
          <p:nvPr/>
        </p:nvGrpSpPr>
        <p:grpSpPr>
          <a:xfrm>
            <a:off x="8121020" y="2818200"/>
            <a:ext cx="4438647" cy="4200751"/>
            <a:chOff x="7130420" y="1919040"/>
            <a:chExt cx="4438647" cy="4200751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xmlns="" id="{464355FE-ABD5-49A0-8287-A39CD559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420" y="1919040"/>
              <a:ext cx="4438647" cy="4200751"/>
            </a:xfrm>
            <a:prstGeom prst="rect">
              <a:avLst/>
            </a:prstGeom>
          </p:spPr>
        </p:pic>
        <p:pic>
          <p:nvPicPr>
            <p:cNvPr id="4" name="图形 15">
              <a:extLst>
                <a:ext uri="{FF2B5EF4-FFF2-40B4-BE49-F238E27FC236}">
                  <a16:creationId xmlns:a16="http://schemas.microsoft.com/office/drawing/2014/main" xmlns="" id="{FB54F211-21CA-4B1E-AE81-F2E6F0F81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7198">
              <a:off x="10347839" y="3043060"/>
              <a:ext cx="619398" cy="1169238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xmlns="" id="{D3924841-A887-419E-AAFD-4F6500DEB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248">
              <a:off x="10105762" y="3417979"/>
              <a:ext cx="775569" cy="775569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xmlns="" id="{0FF11339-1233-4E63-83C7-1E3F546B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337" y="2724846"/>
              <a:ext cx="1204689" cy="1607197"/>
            </a:xfrm>
            <a:prstGeom prst="rect">
              <a:avLst/>
            </a:prstGeom>
          </p:spPr>
        </p:pic>
      </p:grp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A774732-E093-48DE-A1B0-53D2BC6E3E8E}"/>
              </a:ext>
            </a:extLst>
          </p:cNvPr>
          <p:cNvSpPr txBox="1"/>
          <p:nvPr/>
        </p:nvSpPr>
        <p:spPr>
          <a:xfrm>
            <a:off x="3313038" y="362664"/>
            <a:ext cx="5564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6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SG" altLang="zh-CN" sz="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 về nhà</a:t>
            </a:r>
            <a:endParaRPr lang="zh-CN" altLang="en-US" sz="6600" dirty="0">
              <a:solidFill>
                <a:srgbClr val="FF0000"/>
              </a:solidFill>
              <a:latin typeface="Tahoma" pitchFamily="34" charset="0"/>
              <a:ea typeface="微软雅黑" pitchFamily="34" charset="-122"/>
              <a:cs typeface="Tahoma" pitchFamily="34" charset="0"/>
            </a:endParaRPr>
          </a:p>
        </p:txBody>
      </p:sp>
      <p:pic>
        <p:nvPicPr>
          <p:cNvPr id="8" name="图片 12" descr="图片1">
            <a:extLst>
              <a:ext uri="{FF2B5EF4-FFF2-40B4-BE49-F238E27FC236}">
                <a16:creationId xmlns:a16="http://schemas.microsoft.com/office/drawing/2014/main" xmlns="" id="{8A402FE6-6D4B-4494-8F95-042CAE16C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0" y="1470086"/>
            <a:ext cx="1260318" cy="1518173"/>
          </a:xfrm>
          <a:prstGeom prst="rect">
            <a:avLst/>
          </a:prstGeom>
        </p:spPr>
      </p:pic>
      <p:pic>
        <p:nvPicPr>
          <p:cNvPr id="10" name="图片 12" descr="图片1">
            <a:extLst>
              <a:ext uri="{FF2B5EF4-FFF2-40B4-BE49-F238E27FC236}">
                <a16:creationId xmlns:a16="http://schemas.microsoft.com/office/drawing/2014/main" xmlns="" id="{65A3CF6A-A80D-4DB1-9DD0-3F287A1B6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87" y="3142676"/>
            <a:ext cx="1260318" cy="1518173"/>
          </a:xfrm>
          <a:prstGeom prst="rect">
            <a:avLst/>
          </a:prstGeom>
        </p:spPr>
      </p:pic>
      <p:pic>
        <p:nvPicPr>
          <p:cNvPr id="12" name="图片 12" descr="图片1">
            <a:extLst>
              <a:ext uri="{FF2B5EF4-FFF2-40B4-BE49-F238E27FC236}">
                <a16:creationId xmlns:a16="http://schemas.microsoft.com/office/drawing/2014/main" xmlns="" id="{39A7E554-32E6-46D8-A91A-ABCC779B4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0" y="4950717"/>
            <a:ext cx="1260318" cy="151817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1C90E0E-1708-631E-B605-E55F80D832E6}"/>
              </a:ext>
            </a:extLst>
          </p:cNvPr>
          <p:cNvSpPr txBox="1"/>
          <p:nvPr/>
        </p:nvSpPr>
        <p:spPr>
          <a:xfrm>
            <a:off x="1976582" y="2082129"/>
            <a:ext cx="6650182" cy="299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( 6-8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 (Trong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2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3" y="0"/>
            <a:ext cx="12187365" cy="685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D2A1F27-4C72-CA72-7D3A-86DD1E223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2" b="2927"/>
          <a:stretch/>
        </p:blipFill>
        <p:spPr>
          <a:xfrm>
            <a:off x="20" y="1282"/>
            <a:ext cx="12190392" cy="68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6" y="-733144"/>
            <a:ext cx="5121776" cy="35165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949740"/>
            <a:ext cx="5145330" cy="3532709"/>
          </a:xfrm>
          <a:prstGeom prst="rect">
            <a:avLst/>
          </a:prstGeom>
        </p:spPr>
      </p:pic>
      <p:sp>
        <p:nvSpPr>
          <p:cNvPr id="30" name="_14"/>
          <p:cNvSpPr txBox="1">
            <a:spLocks noChangeArrowheads="1"/>
          </p:cNvSpPr>
          <p:nvPr/>
        </p:nvSpPr>
        <p:spPr bwMode="auto">
          <a:xfrm>
            <a:off x="762000" y="2260601"/>
            <a:ext cx="10656716" cy="289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SG" altLang="zh-CN" b="1" dirty="0" smtClean="0">
                <a:solidFill>
                  <a:srgbClr val="1983B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 49: THỰC HÀNH TIẾNG VIỆT </a:t>
            </a:r>
          </a:p>
          <a:p>
            <a:pPr algn="ctr"/>
            <a:r>
              <a:rPr lang="en-SG" altLang="zh-CN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 TƯỜNG MINH VÀ NGHĨA HÀM ẨN</a:t>
            </a:r>
            <a:endParaRPr lang="zh-CN" sz="4000" b="1" dirty="0">
              <a:solidFill>
                <a:srgbClr val="002060"/>
              </a:solidFill>
              <a:latin typeface="Tahoma" pitchFamily="34" charset="0"/>
              <a:ea typeface="微软雅黑" pitchFamily="34" charset="-122"/>
              <a:cs typeface="Tahoma" pitchFamily="34" charset="0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0287307" y="6347841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39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0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2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3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4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209800" y="469900"/>
            <a:ext cx="7670800" cy="1028700"/>
          </a:xfrm>
          <a:prstGeom prst="roundRect">
            <a:avLst/>
          </a:prstGeom>
          <a:solidFill>
            <a:srgbClr val="A6D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zh-CN" sz="2400" b="1" dirty="0">
                <a:solidFill>
                  <a:srgbClr val="1983B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4</a:t>
            </a:r>
          </a:p>
          <a:p>
            <a:pPr algn="ctr"/>
            <a:r>
              <a:rPr lang="en-SG" altLang="zh-CN" sz="2400" b="1" dirty="0" smtClean="0">
                <a:solidFill>
                  <a:srgbClr val="1983B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HÀI </a:t>
            </a:r>
            <a:r>
              <a:rPr lang="en-SG" altLang="zh-CN" sz="2400" b="1" dirty="0">
                <a:solidFill>
                  <a:srgbClr val="1983B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KỊCH VÀ TRUYỆN CƯỜI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429928" y="1656144"/>
            <a:ext cx="9344966" cy="1554980"/>
            <a:chOff x="1948699" y="2643929"/>
            <a:chExt cx="8011735" cy="1333133"/>
          </a:xfrm>
        </p:grpSpPr>
        <p:sp>
          <p:nvSpPr>
            <p:cNvPr id="20" name="文本框 283"/>
            <p:cNvSpPr txBox="1"/>
            <p:nvPr/>
          </p:nvSpPr>
          <p:spPr>
            <a:xfrm>
              <a:off x="1948699" y="2643929"/>
              <a:ext cx="8011735" cy="87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6000" b="1" dirty="0" smtClean="0">
                  <a:solidFill>
                    <a:srgbClr val="1983B7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Kiến thức tiếng Việt</a:t>
              </a:r>
              <a:endParaRPr lang="zh-CN" altLang="en-US" sz="6000" b="1" dirty="0">
                <a:solidFill>
                  <a:srgbClr val="1983B7"/>
                </a:solidFill>
                <a:latin typeface="Tahoma" pitchFamily="34" charset="0"/>
                <a:ea typeface="微软雅黑" pitchFamily="34" charset="-122"/>
                <a:cs typeface="Tahoma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38500" y="2919354"/>
              <a:ext cx="5715000" cy="1057708"/>
              <a:chOff x="3200400" y="2919354"/>
              <a:chExt cx="5715000" cy="105770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00400" y="3977062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A0BAB8E-0A6B-0F08-44A2-D8CAFBD174FE}"/>
              </a:ext>
            </a:extLst>
          </p:cNvPr>
          <p:cNvSpPr txBox="1"/>
          <p:nvPr/>
        </p:nvSpPr>
        <p:spPr>
          <a:xfrm>
            <a:off x="203199" y="263933"/>
            <a:ext cx="11804073" cy="5343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1D760E-2D9F-768D-F3B9-4F935B6F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" y="0"/>
            <a:ext cx="12178322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2">
            <a:extLst>
              <a:ext uri="{FF2B5EF4-FFF2-40B4-BE49-F238E27FC236}">
                <a16:creationId xmlns:a16="http://schemas.microsoft.com/office/drawing/2014/main" xmlns="" id="{06721025-F99F-531D-A10C-ADFE628F9D88}"/>
              </a:ext>
            </a:extLst>
          </p:cNvPr>
          <p:cNvSpPr txBox="1"/>
          <p:nvPr/>
        </p:nvSpPr>
        <p:spPr>
          <a:xfrm>
            <a:off x="277088" y="1662534"/>
            <a:ext cx="11813309" cy="283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Nghĩa tường minh: Được ăn quả chín ngọt ngào phải nhớ đến công ơn người đã trồng, chăm sóc cho cây ra hoa kết quả.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Nghĩa hàm ẩn: Người được thừa hưởng thành quả phải ghi nhớ công ơn người đã làm ra thành quả.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xmlns="" id="{06721025-F99F-531D-A10C-ADFE628F9D88}"/>
              </a:ext>
            </a:extLst>
          </p:cNvPr>
          <p:cNvSpPr txBox="1"/>
          <p:nvPr/>
        </p:nvSpPr>
        <p:spPr>
          <a:xfrm>
            <a:off x="175489" y="411951"/>
            <a:ext cx="11813309" cy="123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 dụ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Ăn quả nhớ kẻ trồng cây.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(Tục ngữ)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2">
            <a:extLst>
              <a:ext uri="{FF2B5EF4-FFF2-40B4-BE49-F238E27FC236}">
                <a16:creationId xmlns:a16="http://schemas.microsoft.com/office/drawing/2014/main" xmlns="" id="{06721025-F99F-531D-A10C-ADFE628F9D88}"/>
              </a:ext>
            </a:extLst>
          </p:cNvPr>
          <p:cNvSpPr txBox="1"/>
          <p:nvPr/>
        </p:nvSpPr>
        <p:spPr>
          <a:xfrm>
            <a:off x="175488" y="1473821"/>
            <a:ext cx="11813309" cy="532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/>
                <a:ea typeface="Calibri"/>
              </a:rPr>
              <a:t>LỢN CƯỚI ÁO MỚI</a:t>
            </a:r>
            <a:endParaRPr lang="en-US" sz="2800" dirty="0" smtClean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</a:rPr>
              <a:t> </a:t>
            </a:r>
            <a:r>
              <a:rPr lang="en-US" sz="2800" dirty="0" smtClean="0">
                <a:latin typeface="Times New Roman"/>
                <a:ea typeface="Calibri"/>
              </a:rPr>
              <a:t>  Có </a:t>
            </a:r>
            <a:r>
              <a:rPr lang="en-US" sz="2800" dirty="0">
                <a:latin typeface="Times New Roman"/>
                <a:ea typeface="Calibri"/>
              </a:rPr>
              <a:t>anh tính hay khoe của. Một hôm, may được cái áo mới, liền đem ra mặc, rồi đứng hóng ở cửa, đợi có ai đi qua người ta khen.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</a:rPr>
              <a:t>  Đứng </a:t>
            </a:r>
            <a:r>
              <a:rPr lang="en-US" sz="2800" dirty="0">
                <a:latin typeface="Times New Roman"/>
                <a:ea typeface="Calibri"/>
              </a:rPr>
              <a:t>mãi từ sáng đến chiều chả thấy ai hỏi cả, anh ta tức lắm.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</a:rPr>
              <a:t>  Đang </a:t>
            </a:r>
            <a:r>
              <a:rPr lang="en-US" sz="2800" dirty="0">
                <a:latin typeface="Times New Roman"/>
                <a:ea typeface="Calibri"/>
              </a:rPr>
              <a:t>tức tối, chợt thấy một anh, tính cũng hay khoe, tất tưởi chạy đến hỏi to: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</a:rPr>
              <a:t>   – </a:t>
            </a:r>
            <a:r>
              <a:rPr lang="en-US" sz="2800" b="1" dirty="0">
                <a:latin typeface="Times New Roman"/>
                <a:ea typeface="Calibri"/>
              </a:rPr>
              <a:t>Bác có thấy con lợn cưới của tôi chạy qua đây không</a:t>
            </a:r>
            <a:r>
              <a:rPr lang="en-US" sz="2800" dirty="0">
                <a:latin typeface="Times New Roman"/>
                <a:ea typeface="Calibri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</a:rPr>
              <a:t>  Anh </a:t>
            </a:r>
            <a:r>
              <a:rPr lang="en-US" sz="2800" dirty="0">
                <a:latin typeface="Times New Roman"/>
                <a:ea typeface="Calibri"/>
              </a:rPr>
              <a:t>kia liền giơ ngay vạt áo ra, bảo: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</a:rPr>
              <a:t>   – </a:t>
            </a:r>
            <a:r>
              <a:rPr lang="en-US" sz="2800" b="1" dirty="0">
                <a:latin typeface="Times New Roman"/>
                <a:ea typeface="Calibri"/>
              </a:rPr>
              <a:t>Từ lúc tôi mặc cái áo mới này, tôi chẳng thấy con lợn nào chạy qua đây cả</a:t>
            </a:r>
            <a:r>
              <a:rPr lang="en-US" sz="2800" dirty="0" smtClean="0">
                <a:latin typeface="Times New Roman"/>
                <a:ea typeface="Calibri"/>
              </a:rPr>
              <a:t>!</a:t>
            </a:r>
            <a:endParaRPr lang="en-US" sz="2800" dirty="0">
              <a:latin typeface="Times New Roman"/>
              <a:ea typeface="Calibri"/>
            </a:endParaRP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xmlns="" id="{06721025-F99F-531D-A10C-ADFE628F9D88}"/>
              </a:ext>
            </a:extLst>
          </p:cNvPr>
          <p:cNvSpPr txBox="1"/>
          <p:nvPr/>
        </p:nvSpPr>
        <p:spPr>
          <a:xfrm>
            <a:off x="175489" y="411951"/>
            <a:ext cx="11813309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 cho biết nghĩa hàm ẩn của câu nói in đậm trong truyện cười dân gian sau đây: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856</Words>
  <Application>Microsoft Office PowerPoint</Application>
  <PresentationFormat>Custom</PresentationFormat>
  <Paragraphs>91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Điều kiện sử dụng nghĩa hàm ẩn: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Quoc Danh Nguyen</cp:lastModifiedBy>
  <cp:revision>13</cp:revision>
  <dcterms:created xsi:type="dcterms:W3CDTF">2015-12-01T09:06:00Z</dcterms:created>
  <dcterms:modified xsi:type="dcterms:W3CDTF">2024-01-21T10:05:58Z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