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3" r:id="rId3"/>
    <p:sldId id="292" r:id="rId4"/>
    <p:sldId id="306" r:id="rId5"/>
    <p:sldId id="305" r:id="rId6"/>
    <p:sldId id="310" r:id="rId7"/>
    <p:sldId id="307" r:id="rId8"/>
    <p:sldId id="308" r:id="rId9"/>
    <p:sldId id="343" r:id="rId10"/>
    <p:sldId id="344" r:id="rId11"/>
    <p:sldId id="345" r:id="rId12"/>
    <p:sldId id="338" r:id="rId13"/>
    <p:sldId id="339" r:id="rId14"/>
    <p:sldId id="340" r:id="rId15"/>
    <p:sldId id="342" r:id="rId16"/>
    <p:sldId id="350" r:id="rId17"/>
    <p:sldId id="347" r:id="rId18"/>
    <p:sldId id="349" r:id="rId19"/>
    <p:sldId id="352" r:id="rId20"/>
    <p:sldId id="311" r:id="rId21"/>
    <p:sldId id="315" r:id="rId22"/>
    <p:sldId id="332" r:id="rId23"/>
    <p:sldId id="331" r:id="rId24"/>
    <p:sldId id="295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0" autoAdjust="0"/>
    <p:restoredTop sz="88980" autoAdjust="0"/>
  </p:normalViewPr>
  <p:slideViewPr>
    <p:cSldViewPr snapToGrid="0">
      <p:cViewPr varScale="1">
        <p:scale>
          <a:sx n="64" d="100"/>
          <a:sy n="64" d="100"/>
        </p:scale>
        <p:origin x="13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C826654D-FC54-A7FD-67FD-82DC344FC5F9}"/>
              </a:ext>
            </a:extLst>
          </p:cNvPr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</a:t>
            </a:r>
            <a:r>
              <a:rPr lang="en-US" sz="3200" b="1">
                <a:solidFill>
                  <a:srgbClr val="00B050"/>
                </a:solidFill>
              </a:rPr>
              <a:t>&amp; Listening</a:t>
            </a:r>
            <a:r>
              <a:rPr lang="en-US" sz="3200"/>
              <a:t> 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97B-71B7-3D37-AECC-9C6716240F96}"/>
              </a:ext>
            </a:extLst>
          </p:cNvPr>
          <p:cNvSpPr/>
          <p:nvPr/>
        </p:nvSpPr>
        <p:spPr>
          <a:xfrm>
            <a:off x="94891" y="351680"/>
            <a:ext cx="10032521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p.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b. Fill in the blanks using the words from Task 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35EBD4-5B80-ABDE-AA72-06196723324C}"/>
              </a:ext>
            </a:extLst>
          </p:cNvPr>
          <p:cNvSpPr/>
          <p:nvPr/>
        </p:nvSpPr>
        <p:spPr>
          <a:xfrm>
            <a:off x="94891" y="1728592"/>
            <a:ext cx="12097109" cy="4048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1. I have no energy and can't do any work. I _____  _____.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2. I feel very hot and sick. I think I have a ______.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3. The doctor told me to _____ ________ after eating, three times a day.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70C0"/>
                </a:solidFill>
              </a:rPr>
              <a:t>4. If you eat a healthy diet, you don't need to _______ 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D792-A150-77CF-720C-196D51013F54}"/>
              </a:ext>
            </a:extLst>
          </p:cNvPr>
          <p:cNvSpPr/>
          <p:nvPr/>
        </p:nvSpPr>
        <p:spPr>
          <a:xfrm>
            <a:off x="8336745" y="1835732"/>
            <a:ext cx="228264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feel  weak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73E25-6CD8-0E6C-350C-FE8155556620}"/>
              </a:ext>
            </a:extLst>
          </p:cNvPr>
          <p:cNvSpPr/>
          <p:nvPr/>
        </p:nvSpPr>
        <p:spPr>
          <a:xfrm>
            <a:off x="7431181" y="2589202"/>
            <a:ext cx="163741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fever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1A077-790D-A04D-08F7-ACA0F34895F2}"/>
              </a:ext>
            </a:extLst>
          </p:cNvPr>
          <p:cNvSpPr/>
          <p:nvPr/>
        </p:nvSpPr>
        <p:spPr>
          <a:xfrm>
            <a:off x="4810209" y="3449812"/>
            <a:ext cx="301725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take medicine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92E43-6D18-7F76-E32D-202073BA4491}"/>
              </a:ext>
            </a:extLst>
          </p:cNvPr>
          <p:cNvSpPr/>
          <p:nvPr/>
        </p:nvSpPr>
        <p:spPr>
          <a:xfrm>
            <a:off x="8786510" y="5070292"/>
            <a:ext cx="301725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take vitamins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43855-4E07-68D7-273E-1EC59F7E52EA}"/>
              </a:ext>
            </a:extLst>
          </p:cNvPr>
          <p:cNvSpPr txBox="1"/>
          <p:nvPr/>
        </p:nvSpPr>
        <p:spPr>
          <a:xfrm>
            <a:off x="9138972" y="5946494"/>
            <a:ext cx="296082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2295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8E97B-71B7-3D37-AECC-9C6716240F96}"/>
              </a:ext>
            </a:extLst>
          </p:cNvPr>
          <p:cNvSpPr/>
          <p:nvPr/>
        </p:nvSpPr>
        <p:spPr>
          <a:xfrm>
            <a:off x="92201" y="351680"/>
            <a:ext cx="10032521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Workbook p.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b. Fill in the blanks using the words from Task 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35EBD4-5B80-ABDE-AA72-06196723324C}"/>
              </a:ext>
            </a:extLst>
          </p:cNvPr>
          <p:cNvSpPr/>
          <p:nvPr/>
        </p:nvSpPr>
        <p:spPr>
          <a:xfrm>
            <a:off x="-1" y="1668845"/>
            <a:ext cx="12192001" cy="4355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5. You should wear a thick jacket and scarf to ______ _____ in winter.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6. I have a cough and a _____ _____ . It hurts when I drink.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7. Many teens ____ ____ ____ to do homework or watch TV. That's bad for their health because they won't get enough sleep.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8. You look tired. You should ____ ____ 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B2319-524C-3BAE-FB59-09F86030B303}"/>
              </a:ext>
            </a:extLst>
          </p:cNvPr>
          <p:cNvSpPr txBox="1"/>
          <p:nvPr/>
        </p:nvSpPr>
        <p:spPr>
          <a:xfrm>
            <a:off x="9055845" y="6024204"/>
            <a:ext cx="296082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7E1FE-D3A6-2A46-F003-ADD5F5D77AA7}"/>
              </a:ext>
            </a:extLst>
          </p:cNvPr>
          <p:cNvSpPr/>
          <p:nvPr/>
        </p:nvSpPr>
        <p:spPr>
          <a:xfrm>
            <a:off x="8792127" y="1668845"/>
            <a:ext cx="228264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keep warm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6B7945-1FD5-F4E3-2C49-BA77A857A8A7}"/>
              </a:ext>
            </a:extLst>
          </p:cNvPr>
          <p:cNvSpPr/>
          <p:nvPr/>
        </p:nvSpPr>
        <p:spPr>
          <a:xfrm>
            <a:off x="4345748" y="3120705"/>
            <a:ext cx="2799626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sore throat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20D7A-BFF9-B57F-2EE0-B9928EDD2678}"/>
              </a:ext>
            </a:extLst>
          </p:cNvPr>
          <p:cNvSpPr/>
          <p:nvPr/>
        </p:nvSpPr>
        <p:spPr>
          <a:xfrm>
            <a:off x="2745832" y="3846524"/>
            <a:ext cx="299972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stay  up  late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95243-853A-B336-BB98-134D0B7DFEA4}"/>
              </a:ext>
            </a:extLst>
          </p:cNvPr>
          <p:cNvSpPr/>
          <p:nvPr/>
        </p:nvSpPr>
        <p:spPr>
          <a:xfrm>
            <a:off x="5475945" y="5298384"/>
            <a:ext cx="299972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get some rest</a:t>
            </a:r>
          </a:p>
        </p:txBody>
      </p:sp>
    </p:spTree>
    <p:extLst>
      <p:ext uri="{BB962C8B-B14F-4D97-AF65-F5344CB8AC3E}">
        <p14:creationId xmlns:p14="http://schemas.microsoft.com/office/powerpoint/2010/main" val="26714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E4809-2868-D081-7EBA-3AB19FB87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31" y="611462"/>
            <a:ext cx="4014433" cy="818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AD1EF-38F2-D067-6BE5-9E4D939EE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72" y="300725"/>
            <a:ext cx="9098028" cy="6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91542-574F-EDAD-45E6-A2676CE9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06" y="1812328"/>
            <a:ext cx="6937094" cy="4566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E9A4D-1A06-1F8F-D7FE-D17EB749AE84}"/>
              </a:ext>
            </a:extLst>
          </p:cNvPr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What’s wrong with the boy?</a:t>
            </a:r>
          </a:p>
        </p:txBody>
      </p:sp>
    </p:spTree>
    <p:extLst>
      <p:ext uri="{BB962C8B-B14F-4D97-AF65-F5344CB8AC3E}">
        <p14:creationId xmlns:p14="http://schemas.microsoft.com/office/powerpoint/2010/main" val="2855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91542-574F-EDAD-45E6-A2676CE9E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05" y="3429000"/>
            <a:ext cx="3807906" cy="2506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E9A4D-1A06-1F8F-D7FE-D17EB749AE84}"/>
              </a:ext>
            </a:extLst>
          </p:cNvPr>
          <p:cNvSpPr/>
          <p:nvPr/>
        </p:nvSpPr>
        <p:spPr>
          <a:xfrm>
            <a:off x="169014" y="443713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a. Listen to Jacob visiting the doctor. Circle the reason for Jacob's visit. </a:t>
            </a:r>
            <a:r>
              <a:rPr lang="en-US" sz="2800" b="1" i="1" dirty="0">
                <a:solidFill>
                  <a:srgbClr val="0070C0"/>
                </a:solidFill>
              </a:rPr>
              <a:t>(Click here for the audio)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28598-520D-0B73-EAD2-7DF47A252065}"/>
              </a:ext>
            </a:extLst>
          </p:cNvPr>
          <p:cNvSpPr/>
          <p:nvPr/>
        </p:nvSpPr>
        <p:spPr>
          <a:xfrm>
            <a:off x="169013" y="1809525"/>
            <a:ext cx="116119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He wants a health check. 	2. He is sick.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D8508-56D9-B915-F686-1E101970ABB5}"/>
              </a:ext>
            </a:extLst>
          </p:cNvPr>
          <p:cNvSpPr/>
          <p:nvPr/>
        </p:nvSpPr>
        <p:spPr>
          <a:xfrm>
            <a:off x="169012" y="2644020"/>
            <a:ext cx="116119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Keywords: a sore throat, feel very tired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0E548-6CF8-ECAF-8F57-D76C7FAC471C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2BFF68-DD1F-B8A3-9E0B-D16C5DC42707}"/>
              </a:ext>
            </a:extLst>
          </p:cNvPr>
          <p:cNvSpPr/>
          <p:nvPr/>
        </p:nvSpPr>
        <p:spPr>
          <a:xfrm>
            <a:off x="5474525" y="1782727"/>
            <a:ext cx="712519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4ECFEE55-A3AB-0439-5222-458CEB35B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105" y="56148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2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0" y="359958"/>
            <a:ext cx="1064870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Listen and fill in the blanks. </a:t>
            </a:r>
            <a:r>
              <a:rPr lang="en-US" sz="2800" b="1" i="1" dirty="0">
                <a:solidFill>
                  <a:srgbClr val="0070C0"/>
                </a:solidFill>
              </a:rPr>
              <a:t>(Click here for the audio)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CA711-2A4F-0F99-0E48-1A9C12C5F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0" y="1731685"/>
            <a:ext cx="10943134" cy="3597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5151BD-3CE5-4527-D1AE-EA304E6E2E3C}"/>
              </a:ext>
            </a:extLst>
          </p:cNvPr>
          <p:cNvSpPr/>
          <p:nvPr/>
        </p:nvSpPr>
        <p:spPr>
          <a:xfrm>
            <a:off x="3583919" y="1614303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sore throat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F97B6-D6F4-8FDE-C1C4-55DD58B406C7}"/>
              </a:ext>
            </a:extLst>
          </p:cNvPr>
          <p:cNvSpPr/>
          <p:nvPr/>
        </p:nvSpPr>
        <p:spPr>
          <a:xfrm>
            <a:off x="1137427" y="2276023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very tired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ADCB4C-3FF3-0190-B015-7A244DB416E7}"/>
              </a:ext>
            </a:extLst>
          </p:cNvPr>
          <p:cNvSpPr/>
          <p:nvPr/>
        </p:nvSpPr>
        <p:spPr>
          <a:xfrm>
            <a:off x="5095968" y="3126965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700" dirty="0">
                <a:solidFill>
                  <a:srgbClr val="FF0000"/>
                </a:solidFill>
              </a:rPr>
              <a:t>late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8C9C6D-A352-DBE5-E140-F04778139108}"/>
              </a:ext>
            </a:extLst>
          </p:cNvPr>
          <p:cNvSpPr/>
          <p:nvPr/>
        </p:nvSpPr>
        <p:spPr>
          <a:xfrm>
            <a:off x="3395465" y="3788685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laptop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579E0E-CD89-B37E-7D9C-5B910A7EE36B}"/>
              </a:ext>
            </a:extLst>
          </p:cNvPr>
          <p:cNvSpPr/>
          <p:nvPr/>
        </p:nvSpPr>
        <p:spPr>
          <a:xfrm>
            <a:off x="5548356" y="4577186"/>
            <a:ext cx="2446492" cy="661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7 / seven</a:t>
            </a:r>
          </a:p>
        </p:txBody>
      </p:sp>
      <p:pic>
        <p:nvPicPr>
          <p:cNvPr id="2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7F1A92F8-AC4D-BBD5-35D4-44D3D5141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105" y="56148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71" y="391429"/>
            <a:ext cx="10236241" cy="593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none" strike="noStrike" baseline="0" dirty="0" smtClean="0">
                <a:solidFill>
                  <a:srgbClr val="0070C0"/>
                </a:solidFill>
              </a:rPr>
              <a:t>SCRIPTS</a:t>
            </a:r>
            <a:endParaRPr lang="en-US" sz="3200" b="1" i="1" u="none" strike="noStrike" baseline="0" dirty="0">
              <a:solidFill>
                <a:srgbClr val="0070C0"/>
              </a:solidFill>
            </a:endParaRPr>
          </a:p>
          <a:p>
            <a:r>
              <a:rPr lang="en-US" sz="3200" i="1" dirty="0">
                <a:solidFill>
                  <a:srgbClr val="0070C0"/>
                </a:solidFill>
              </a:rPr>
              <a:t>Jacob: Good morning, Doctor.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Doctor: Good morning, Jacob. What can I do for you today?</a:t>
            </a:r>
            <a:endParaRPr lang="en-US" sz="3200" b="0" i="1" u="none" strike="noStrike" baseline="0" dirty="0">
              <a:solidFill>
                <a:srgbClr val="0070C0"/>
              </a:solidFill>
            </a:endParaRP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I'm not feeling very well.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How are you feeling?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I have a sore throat and I feel very tired.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I see. Are you getting enough sleep every night?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Hmm…Not really. I often stay up late because I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have a lot of homework.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Do you use a computer for your homework?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Jacob: Yes. I use a laptop all the time.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Doctor: Well, you shouldn't stay up late or spend too </a:t>
            </a:r>
          </a:p>
          <a:p>
            <a:pPr algn="l"/>
            <a:r>
              <a:rPr lang="en-US" sz="3200" b="0" i="1" u="none" strike="noStrike" baseline="0" dirty="0">
                <a:solidFill>
                  <a:srgbClr val="0070C0"/>
                </a:solidFill>
              </a:rPr>
              <a:t>much time on your laptop.</a:t>
            </a:r>
          </a:p>
        </p:txBody>
      </p:sp>
      <p:pic>
        <p:nvPicPr>
          <p:cNvPr id="4" name="CD1-TRACK 18 A visit to the doctor">
            <a:hlinkClick r:id="" action="ppaction://media"/>
            <a:extLst>
              <a:ext uri="{FF2B5EF4-FFF2-40B4-BE49-F238E27FC236}">
                <a16:creationId xmlns:a16="http://schemas.microsoft.com/office/drawing/2014/main" id="{6C8CC1D2-D429-EF38-B708-70659FBD8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5105" y="561480"/>
            <a:ext cx="552450" cy="552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DEDE2-1F1D-20BD-A94F-900A8D7910B9}"/>
              </a:ext>
            </a:extLst>
          </p:cNvPr>
          <p:cNvSpPr/>
          <p:nvPr/>
        </p:nvSpPr>
        <p:spPr>
          <a:xfrm>
            <a:off x="261071" y="837705"/>
            <a:ext cx="10236241" cy="593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i="1" dirty="0">
                <a:solidFill>
                  <a:srgbClr val="0070C0"/>
                </a:solidFill>
              </a:rPr>
              <a:t>Jacob: OK, I'll try.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And you should get at least seven hours of sleep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every night. Eight or nine hours would be better.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Jacob: OK.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Here's some medicine for your throat. Take it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every morning and night.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Jacob: Thanks, Doctor.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Doctor: You're welcome.</a:t>
            </a:r>
          </a:p>
          <a:p>
            <a:pPr algn="l"/>
            <a:r>
              <a:rPr lang="en-US" sz="3300" b="0" i="1" u="none" strike="noStrike" baseline="0" dirty="0">
                <a:solidFill>
                  <a:srgbClr val="0070C0"/>
                </a:solidFill>
              </a:rPr>
              <a:t>Narrator: Now, listen again and check.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D9A11-DECF-F13F-C363-566CC5BC35D8}"/>
              </a:ext>
            </a:extLst>
          </p:cNvPr>
          <p:cNvSpPr/>
          <p:nvPr/>
        </p:nvSpPr>
        <p:spPr>
          <a:xfrm>
            <a:off x="11162805" y="391429"/>
            <a:ext cx="1029195" cy="20928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Click here for the audio</a:t>
            </a:r>
          </a:p>
        </p:txBody>
      </p:sp>
    </p:spTree>
    <p:extLst>
      <p:ext uri="{BB962C8B-B14F-4D97-AF65-F5344CB8AC3E}">
        <p14:creationId xmlns:p14="http://schemas.microsoft.com/office/powerpoint/2010/main" val="821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0" y="359958"/>
            <a:ext cx="12191999" cy="1692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10-11. (WB track 3. </a:t>
            </a:r>
            <a:r>
              <a:rPr lang="en-US" sz="2800" i="1" dirty="0">
                <a:solidFill>
                  <a:srgbClr val="0070C0"/>
                </a:solidFill>
              </a:rPr>
              <a:t>Click here for the audio</a:t>
            </a:r>
            <a:r>
              <a:rPr lang="en-US" sz="3000" dirty="0">
                <a:solidFill>
                  <a:srgbClr val="0070C0"/>
                </a:solidFill>
              </a:rPr>
              <a:t>)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a. Listen to two children talking at school. Who has a healthier lifestyle?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8239921" y="5925089"/>
            <a:ext cx="3952078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C96C3-50A3-57D9-9D98-74DD3485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19150"/>
            <a:ext cx="12191999" cy="2528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2B2C92-B45F-36F7-2440-74C129697BAD}"/>
              </a:ext>
            </a:extLst>
          </p:cNvPr>
          <p:cNvSpPr/>
          <p:nvPr/>
        </p:nvSpPr>
        <p:spPr>
          <a:xfrm>
            <a:off x="2640797" y="2200018"/>
            <a:ext cx="42943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Brenda		2. Pete</a:t>
            </a:r>
          </a:p>
        </p:txBody>
      </p:sp>
      <p:pic>
        <p:nvPicPr>
          <p:cNvPr id="7" name="WB TRACK 03">
            <a:hlinkClick r:id="" action="ppaction://media"/>
            <a:extLst>
              <a:ext uri="{FF2B5EF4-FFF2-40B4-BE49-F238E27FC236}">
                <a16:creationId xmlns:a16="http://schemas.microsoft.com/office/drawing/2014/main" id="{3AF68023-A5F5-9DC1-A7B5-F5B46DE33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4523" y="1561834"/>
            <a:ext cx="552450" cy="5524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1807DA3-B0E1-AFD9-5B7B-6A50E98465EF}"/>
              </a:ext>
            </a:extLst>
          </p:cNvPr>
          <p:cNvSpPr/>
          <p:nvPr/>
        </p:nvSpPr>
        <p:spPr>
          <a:xfrm>
            <a:off x="2553194" y="2254290"/>
            <a:ext cx="593767" cy="5297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8E3BD6-5F10-2C97-4C24-4146CF428B66}"/>
              </a:ext>
            </a:extLst>
          </p:cNvPr>
          <p:cNvSpPr/>
          <p:nvPr/>
        </p:nvSpPr>
        <p:spPr>
          <a:xfrm>
            <a:off x="79512" y="254575"/>
            <a:ext cx="1023750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10-11. (WB track 3. Click here for the audio)</a:t>
            </a:r>
          </a:p>
          <a:p>
            <a:r>
              <a:rPr lang="en-US" sz="3400" b="1" dirty="0">
                <a:solidFill>
                  <a:srgbClr val="0070C0"/>
                </a:solidFill>
              </a:rPr>
              <a:t>b. Listen and circle A, B, or 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41D1D-CAE6-57F2-2F41-C738C4962168}"/>
              </a:ext>
            </a:extLst>
          </p:cNvPr>
          <p:cNvSpPr txBox="1"/>
          <p:nvPr/>
        </p:nvSpPr>
        <p:spPr>
          <a:xfrm>
            <a:off x="10479537" y="452694"/>
            <a:ext cx="1712462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2B2C92-B45F-36F7-2440-74C129697BAD}"/>
              </a:ext>
            </a:extLst>
          </p:cNvPr>
          <p:cNvSpPr/>
          <p:nvPr/>
        </p:nvSpPr>
        <p:spPr>
          <a:xfrm>
            <a:off x="123228" y="1276964"/>
            <a:ext cx="12068771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Pete has...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headache. 		B. a sore throat. 			C. a stomachache.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Pete does...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lot of exercise. 	B. a little exercise. 		C. no exercise.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Brenda eats...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some junk food. 	B. no fresh fruit. 		C. a lot of salad.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4. Pete eats...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a lot of salad. 		B. a little salad. 			C. no salad.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5. Pete should...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do more exercise. 	B. eat more junk food. 	C. watch less TV.</a:t>
            </a:r>
          </a:p>
        </p:txBody>
      </p:sp>
      <p:pic>
        <p:nvPicPr>
          <p:cNvPr id="7" name="WB TRACK 03">
            <a:hlinkClick r:id="" action="ppaction://media"/>
            <a:extLst>
              <a:ext uri="{FF2B5EF4-FFF2-40B4-BE49-F238E27FC236}">
                <a16:creationId xmlns:a16="http://schemas.microsoft.com/office/drawing/2014/main" id="{3AF68023-A5F5-9DC1-A7B5-F5B46DE33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23" y="1561834"/>
            <a:ext cx="552450" cy="5524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EAF3EFA-4924-E580-2049-B1347B205A06}"/>
              </a:ext>
            </a:extLst>
          </p:cNvPr>
          <p:cNvSpPr/>
          <p:nvPr/>
        </p:nvSpPr>
        <p:spPr>
          <a:xfrm>
            <a:off x="3713362" y="1838059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0CD9E8-69DF-8945-78ED-E890C4C50D41}"/>
              </a:ext>
            </a:extLst>
          </p:cNvPr>
          <p:cNvSpPr/>
          <p:nvPr/>
        </p:nvSpPr>
        <p:spPr>
          <a:xfrm>
            <a:off x="8239920" y="2854211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317A28-2FE0-6A39-A31D-3D48EF841F55}"/>
              </a:ext>
            </a:extLst>
          </p:cNvPr>
          <p:cNvSpPr/>
          <p:nvPr/>
        </p:nvSpPr>
        <p:spPr>
          <a:xfrm>
            <a:off x="8239919" y="3709934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FF125B-BAAF-23A1-5234-CE3A95B3D5B7}"/>
              </a:ext>
            </a:extLst>
          </p:cNvPr>
          <p:cNvSpPr/>
          <p:nvPr/>
        </p:nvSpPr>
        <p:spPr>
          <a:xfrm>
            <a:off x="8239918" y="4732323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DA1D63-2509-95E3-4600-89A6B614BC7D}"/>
              </a:ext>
            </a:extLst>
          </p:cNvPr>
          <p:cNvSpPr/>
          <p:nvPr/>
        </p:nvSpPr>
        <p:spPr>
          <a:xfrm>
            <a:off x="28912" y="5756995"/>
            <a:ext cx="602543" cy="52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712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216"/>
            <a:ext cx="12335773" cy="593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none" strike="noStrike" baseline="0" dirty="0">
                <a:solidFill>
                  <a:srgbClr val="0070C0"/>
                </a:solidFill>
              </a:rPr>
              <a:t>SCRIPT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Hey Pete. You don't look well today. Are you OK?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No. I feel sick. I didn't really want to come to school today.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What's wrong with you?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I had a headache last night, and now I have a sore throat. My mom says my lifestyle is unhealthy.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Do you eat healthy food and do any exercise?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Not really. I love fast food and I'm too lazy to do any exercise.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You know I stay healthy by doing exercise every day and I always eat healthy food.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What do you eat?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Well, things like salad and fresh fruit. And I don't eat junk food.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B: Salad? Urgh! I hate salad!</a:t>
            </a:r>
          </a:p>
          <a:p>
            <a:pPr algn="l"/>
            <a:r>
              <a:rPr lang="en-US" sz="2800" b="0" i="1" u="none" strike="noStrike" baseline="0" dirty="0">
                <a:solidFill>
                  <a:srgbClr val="0070C0"/>
                </a:solidFill>
              </a:rPr>
              <a:t>G: Well, you should eat less junk food and you should definitely try to exercise more.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D3AA46-2D4E-6667-27FA-57EE1F8C0A12}"/>
              </a:ext>
            </a:extLst>
          </p:cNvPr>
          <p:cNvSpPr/>
          <p:nvPr/>
        </p:nvSpPr>
        <p:spPr>
          <a:xfrm>
            <a:off x="11162805" y="353216"/>
            <a:ext cx="1029195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Click here for the audio</a:t>
            </a:r>
          </a:p>
        </p:txBody>
      </p:sp>
      <p:pic>
        <p:nvPicPr>
          <p:cNvPr id="4" name="WB TRACK 03">
            <a:hlinkClick r:id="" action="ppaction://media"/>
            <a:extLst>
              <a:ext uri="{FF2B5EF4-FFF2-40B4-BE49-F238E27FC236}">
                <a16:creationId xmlns:a16="http://schemas.microsoft.com/office/drawing/2014/main" id="{1C0A415C-9554-F149-FA2D-77BED5D90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23" y="1561834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62464" y="786110"/>
            <a:ext cx="51062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feel weak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have a sore throat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get some rest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take vitamins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have a fever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take medicine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stay up late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keep warm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160" y="414544"/>
            <a:ext cx="11337523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Student’s book page 15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c. What do you do when you're sick? Why?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10595113" y="5618968"/>
            <a:ext cx="159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Click here for the audio.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FE012-08A5-7D9B-FA16-8481F8117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962" y="1614873"/>
            <a:ext cx="8185213" cy="4707196"/>
          </a:xfrm>
          <a:prstGeom prst="rect">
            <a:avLst/>
          </a:prstGeom>
        </p:spPr>
      </p:pic>
      <p:pic>
        <p:nvPicPr>
          <p:cNvPr id="2" name="CD1-TRACK 19 conversation skills">
            <a:hlinkClick r:id="" action="ppaction://media"/>
            <a:extLst>
              <a:ext uri="{FF2B5EF4-FFF2-40B4-BE49-F238E27FC236}">
                <a16:creationId xmlns:a16="http://schemas.microsoft.com/office/drawing/2014/main" id="{5A68506A-06A7-4997-5EB8-2C6F01865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4450" y="301907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1356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three examples about what you should do when you have a sore throat or when you are tired. (about 25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228028" y="3302603"/>
            <a:ext cx="1100713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When I have a sore throat, I always drink warm water.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60"/>
            <a:ext cx="8843617" cy="6029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8843616" y="880873"/>
            <a:ext cx="334838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432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43DA0-A1D6-A6D1-FC23-8632C6C99A83}"/>
              </a:ext>
            </a:extLst>
          </p:cNvPr>
          <p:cNvSpPr/>
          <p:nvPr/>
        </p:nvSpPr>
        <p:spPr>
          <a:xfrm>
            <a:off x="684814" y="1165875"/>
            <a:ext cx="3750725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feel weak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have a sore throat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get some rest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take vitamins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have a fever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take medicine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stay up late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keep warm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8496D-1897-177E-4E92-18FC8D873721}"/>
              </a:ext>
            </a:extLst>
          </p:cNvPr>
          <p:cNvSpPr/>
          <p:nvPr/>
        </p:nvSpPr>
        <p:spPr>
          <a:xfrm>
            <a:off x="4716757" y="1165875"/>
            <a:ext cx="611926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listening for gist and for detail about health problems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0F5B7-0F31-8392-DE23-89E2756559FF}"/>
              </a:ext>
            </a:extLst>
          </p:cNvPr>
          <p:cNvSpPr/>
          <p:nvPr/>
        </p:nvSpPr>
        <p:spPr>
          <a:xfrm>
            <a:off x="4696833" y="3935864"/>
            <a:ext cx="611926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Conversation skill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To offer to help someone, say: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can I do for you?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can I help?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137" y="345256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B60F81-AF55-2F06-9B4D-F9E7743B3158}"/>
              </a:ext>
            </a:extLst>
          </p:cNvPr>
          <p:cNvGrpSpPr/>
          <p:nvPr/>
        </p:nvGrpSpPr>
        <p:grpSpPr>
          <a:xfrm>
            <a:off x="299160" y="1349748"/>
            <a:ext cx="11726936" cy="4839830"/>
            <a:chOff x="299160" y="1349748"/>
            <a:chExt cx="11726936" cy="48398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2DE667-4507-22E6-BE15-0B5EDB78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160" y="1349748"/>
              <a:ext cx="11726936" cy="4839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2F289-CD4C-6F02-4D6B-BE2BBD1617A4}"/>
                </a:ext>
              </a:extLst>
            </p:cNvPr>
            <p:cNvSpPr txBox="1"/>
            <p:nvPr/>
          </p:nvSpPr>
          <p:spPr>
            <a:xfrm>
              <a:off x="552091" y="3226279"/>
              <a:ext cx="232913" cy="3709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C44D02-1992-BAA9-7E69-22C79133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7" y="1113248"/>
            <a:ext cx="9529823" cy="4444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716" y="352632"/>
            <a:ext cx="9529822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(Work in pairs)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80086"/>
            <a:ext cx="2662177" cy="5145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1. feel weak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2. have a sore throat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3. get some rest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4. take vitamins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5. have a fever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6. take medicine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7. stay up late </a:t>
            </a:r>
          </a:p>
          <a:p>
            <a:pPr>
              <a:lnSpc>
                <a:spcPct val="110000"/>
              </a:lnSpc>
            </a:pPr>
            <a:r>
              <a:rPr lang="en-US" sz="3000" i="1" dirty="0">
                <a:solidFill>
                  <a:srgbClr val="0070C0"/>
                </a:solidFill>
              </a:rPr>
              <a:t>8. keep warm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137003" y="5936964"/>
            <a:ext cx="4054997" cy="4462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+mj-lt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0B4B8-4CCA-70B9-DA75-BEF18BAD06D3}"/>
              </a:ext>
            </a:extLst>
          </p:cNvPr>
          <p:cNvSpPr txBox="1"/>
          <p:nvPr/>
        </p:nvSpPr>
        <p:spPr>
          <a:xfrm>
            <a:off x="4132601" y="1003735"/>
            <a:ext cx="185564" cy="348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9470" y="269548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3061" y="268903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2177" y="496646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2210" y="4977103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152" y="5020668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40469-8655-D2F4-0628-8EBFD2BBAD64}"/>
              </a:ext>
            </a:extLst>
          </p:cNvPr>
          <p:cNvSpPr txBox="1"/>
          <p:nvPr/>
        </p:nvSpPr>
        <p:spPr>
          <a:xfrm>
            <a:off x="10149742" y="497710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F8DFA4-F310-4F62-60F5-FCFB6483495F}"/>
              </a:ext>
            </a:extLst>
          </p:cNvPr>
          <p:cNvSpPr txBox="1"/>
          <p:nvPr/>
        </p:nvSpPr>
        <p:spPr>
          <a:xfrm>
            <a:off x="10149743" y="261770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8288"/>
            <a:ext cx="12192000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3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" y="4514138"/>
            <a:ext cx="121920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take medicine </a:t>
            </a:r>
            <a:r>
              <a:rPr lang="vi-VN" sz="3200" dirty="0"/>
              <a:t>(v phr) /</a:t>
            </a:r>
            <a:r>
              <a:rPr lang="vi-VN" sz="3200" dirty="0">
                <a:solidFill>
                  <a:srgbClr val="FF0000"/>
                </a:solidFill>
              </a:rPr>
              <a:t>teɪk ˈmedɪsn</a:t>
            </a:r>
            <a:r>
              <a:rPr lang="vi-VN" sz="3200" dirty="0"/>
              <a:t>/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0070C0"/>
                </a:solidFill>
              </a:rPr>
              <a:t>uống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thuốc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" y="3814018"/>
            <a:ext cx="1219199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 a fever </a:t>
            </a:r>
            <a:r>
              <a:rPr lang="vi-VN" sz="3200" dirty="0"/>
              <a:t>(v phr)</a:t>
            </a:r>
            <a:r>
              <a:rPr lang="en-US" sz="3200" dirty="0"/>
              <a:t> /</a:t>
            </a:r>
            <a:r>
              <a:rPr lang="en-US" sz="3200" dirty="0" err="1">
                <a:solidFill>
                  <a:srgbClr val="FF0000"/>
                </a:solidFill>
              </a:rPr>
              <a:t>hæv</a:t>
            </a:r>
            <a:r>
              <a:rPr lang="en-US" sz="3200" dirty="0">
                <a:solidFill>
                  <a:srgbClr val="FF0000"/>
                </a:solidFill>
              </a:rPr>
              <a:t> ə ˈ</a:t>
            </a:r>
            <a:r>
              <a:rPr lang="en-US" sz="3200" dirty="0" err="1">
                <a:solidFill>
                  <a:srgbClr val="FF0000"/>
                </a:solidFill>
              </a:rPr>
              <a:t>fiːvər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bị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sốt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74" y="3087874"/>
            <a:ext cx="12147750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take vitamins </a:t>
            </a:r>
            <a:r>
              <a:rPr lang="en-US" sz="3200" dirty="0"/>
              <a:t>(v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teɪk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vaɪtəmɪnz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ăn</a:t>
            </a:r>
            <a:r>
              <a:rPr lang="en-US" sz="3200" dirty="0">
                <a:solidFill>
                  <a:srgbClr val="0070C0"/>
                </a:solidFill>
              </a:rPr>
              <a:t> / </a:t>
            </a:r>
            <a:r>
              <a:rPr lang="en-US" sz="3200" dirty="0" err="1">
                <a:solidFill>
                  <a:srgbClr val="0070C0"/>
                </a:solidFill>
              </a:rPr>
              <a:t>uống</a:t>
            </a:r>
            <a:r>
              <a:rPr lang="en-US" sz="3200" dirty="0">
                <a:solidFill>
                  <a:srgbClr val="0070C0"/>
                </a:solidFill>
              </a:rPr>
              <a:t> vitamin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5" y="2443819"/>
            <a:ext cx="12178465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rest </a:t>
            </a:r>
            <a:r>
              <a:rPr lang="en-US" sz="3200" dirty="0"/>
              <a:t>(v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rest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nghỉ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ngơi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" y="1786374"/>
            <a:ext cx="1219200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have a sore throat </a:t>
            </a:r>
            <a:r>
              <a:rPr lang="vi-VN" sz="3200" dirty="0"/>
              <a:t>(v phr)</a:t>
            </a:r>
            <a:r>
              <a:rPr lang="en-US" sz="3200" dirty="0"/>
              <a:t> /</a:t>
            </a:r>
            <a:r>
              <a:rPr lang="en-US" sz="3200" dirty="0" err="1">
                <a:solidFill>
                  <a:srgbClr val="FF0000"/>
                </a:solidFill>
              </a:rPr>
              <a:t>hæv</a:t>
            </a:r>
            <a:r>
              <a:rPr lang="en-US" sz="3200" dirty="0">
                <a:solidFill>
                  <a:srgbClr val="FF0000"/>
                </a:solidFill>
              </a:rPr>
              <a:t> ə </a:t>
            </a:r>
            <a:r>
              <a:rPr lang="en-US" sz="3200" dirty="0" err="1">
                <a:solidFill>
                  <a:srgbClr val="FF0000"/>
                </a:solidFill>
              </a:rPr>
              <a:t>sɔːr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rəʊt</a:t>
            </a:r>
            <a:r>
              <a:rPr lang="en-US" sz="3200" dirty="0"/>
              <a:t>/: </a:t>
            </a:r>
            <a:r>
              <a:rPr lang="en-US" sz="3200" dirty="0" err="1">
                <a:solidFill>
                  <a:srgbClr val="0070C0"/>
                </a:solidFill>
              </a:rPr>
              <a:t>bị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đau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họng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2192000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feel weak </a:t>
            </a:r>
            <a:r>
              <a:rPr lang="en-US" sz="3300" dirty="0"/>
              <a:t>(v </a:t>
            </a:r>
            <a:r>
              <a:rPr lang="en-US" sz="3300" dirty="0" err="1"/>
              <a:t>phr</a:t>
            </a:r>
            <a:r>
              <a:rPr lang="en-US" sz="3300" dirty="0"/>
              <a:t>) /</a:t>
            </a:r>
            <a:r>
              <a:rPr lang="en-US" sz="3300" dirty="0" err="1">
                <a:solidFill>
                  <a:srgbClr val="FF0000"/>
                </a:solidFill>
              </a:rPr>
              <a:t>fiːl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wiːk</a:t>
            </a:r>
            <a:r>
              <a:rPr lang="en-US" sz="3300" dirty="0"/>
              <a:t>/: </a:t>
            </a:r>
            <a:r>
              <a:rPr lang="en-US" sz="3300" dirty="0" err="1">
                <a:solidFill>
                  <a:srgbClr val="0070C0"/>
                </a:solidFill>
              </a:rPr>
              <a:t>có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cảm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giác</a:t>
            </a:r>
            <a:r>
              <a:rPr lang="en-US" sz="3300" dirty="0">
                <a:solidFill>
                  <a:srgbClr val="0070C0"/>
                </a:solidFill>
              </a:rPr>
              <a:t> </a:t>
            </a:r>
            <a:r>
              <a:rPr lang="en-US" sz="3300" dirty="0" err="1">
                <a:solidFill>
                  <a:srgbClr val="0070C0"/>
                </a:solidFill>
              </a:rPr>
              <a:t>yếu</a:t>
            </a:r>
            <a:r>
              <a:rPr lang="en-US" sz="3300" dirty="0"/>
              <a:t>		</a:t>
            </a:r>
            <a:endParaRPr lang="en-US" sz="33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AF043-B922-F627-434E-28FBA3285361}"/>
              </a:ext>
            </a:extLst>
          </p:cNvPr>
          <p:cNvSpPr txBox="1"/>
          <p:nvPr/>
        </p:nvSpPr>
        <p:spPr>
          <a:xfrm>
            <a:off x="13537" y="5202104"/>
            <a:ext cx="1217846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stay up late </a:t>
            </a:r>
            <a:r>
              <a:rPr lang="vi-VN" sz="3200" dirty="0"/>
              <a:t>(v phr) /</a:t>
            </a:r>
            <a:r>
              <a:rPr lang="vi-VN" sz="3200" dirty="0">
                <a:solidFill>
                  <a:srgbClr val="FF0000"/>
                </a:solidFill>
              </a:rPr>
              <a:t>steɪ ʌp leɪt</a:t>
            </a:r>
            <a:r>
              <a:rPr lang="vi-VN" sz="3200" dirty="0"/>
              <a:t>/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0070C0"/>
                </a:solidFill>
              </a:rPr>
              <a:t>thức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khuya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184CE-4B3E-113C-0924-40B52B1320F3}"/>
              </a:ext>
            </a:extLst>
          </p:cNvPr>
          <p:cNvSpPr txBox="1"/>
          <p:nvPr/>
        </p:nvSpPr>
        <p:spPr>
          <a:xfrm>
            <a:off x="-5" y="5866658"/>
            <a:ext cx="121920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keep warm </a:t>
            </a:r>
            <a:r>
              <a:rPr lang="vi-VN" sz="3200" dirty="0"/>
              <a:t>(v phr) /</a:t>
            </a:r>
            <a:r>
              <a:rPr lang="vi-VN" sz="3200" dirty="0">
                <a:solidFill>
                  <a:srgbClr val="FF0000"/>
                </a:solidFill>
              </a:rPr>
              <a:t>kiːp wɔːrm</a:t>
            </a:r>
            <a:r>
              <a:rPr lang="vi-VN" sz="3200" dirty="0"/>
              <a:t>/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0070C0"/>
                </a:solidFill>
              </a:rPr>
              <a:t>giữ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ấm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feel weak">
            <a:hlinkClick r:id="" action="ppaction://media"/>
            <a:extLst>
              <a:ext uri="{FF2B5EF4-FFF2-40B4-BE49-F238E27FC236}">
                <a16:creationId xmlns:a16="http://schemas.microsoft.com/office/drawing/2014/main" id="{D8058F1E-FF3F-400E-8CC6-40EC7AE08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6366" y="1083700"/>
            <a:ext cx="552450" cy="552450"/>
          </a:xfrm>
          <a:prstGeom prst="rect">
            <a:avLst/>
          </a:prstGeom>
        </p:spPr>
      </p:pic>
      <p:pic>
        <p:nvPicPr>
          <p:cNvPr id="4" name="get some rest">
            <a:hlinkClick r:id="" action="ppaction://media"/>
            <a:extLst>
              <a:ext uri="{FF2B5EF4-FFF2-40B4-BE49-F238E27FC236}">
                <a16:creationId xmlns:a16="http://schemas.microsoft.com/office/drawing/2014/main" id="{60D6BDBD-3045-8A9C-2161-D1133DE257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6366" y="2526491"/>
            <a:ext cx="552450" cy="552450"/>
          </a:xfrm>
          <a:prstGeom prst="rect">
            <a:avLst/>
          </a:prstGeom>
        </p:spPr>
      </p:pic>
      <p:pic>
        <p:nvPicPr>
          <p:cNvPr id="5" name="have a sore throat">
            <a:hlinkClick r:id="" action="ppaction://media"/>
            <a:extLst>
              <a:ext uri="{FF2B5EF4-FFF2-40B4-BE49-F238E27FC236}">
                <a16:creationId xmlns:a16="http://schemas.microsoft.com/office/drawing/2014/main" id="{66545385-EB4B-D7A9-9F4C-D0103D9BB4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1680041"/>
            <a:ext cx="552450" cy="552450"/>
          </a:xfrm>
          <a:prstGeom prst="rect">
            <a:avLst/>
          </a:prstGeom>
        </p:spPr>
      </p:pic>
      <p:pic>
        <p:nvPicPr>
          <p:cNvPr id="6" name="take vitamins">
            <a:hlinkClick r:id="" action="ppaction://media"/>
            <a:extLst>
              <a:ext uri="{FF2B5EF4-FFF2-40B4-BE49-F238E27FC236}">
                <a16:creationId xmlns:a16="http://schemas.microsoft.com/office/drawing/2014/main" id="{51ABAEED-EF7B-48F8-F505-5A10BF228B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3112336"/>
            <a:ext cx="552450" cy="552450"/>
          </a:xfrm>
          <a:prstGeom prst="rect">
            <a:avLst/>
          </a:prstGeom>
        </p:spPr>
      </p:pic>
      <p:pic>
        <p:nvPicPr>
          <p:cNvPr id="7" name="have a fever">
            <a:hlinkClick r:id="" action="ppaction://media"/>
            <a:extLst>
              <a:ext uri="{FF2B5EF4-FFF2-40B4-BE49-F238E27FC236}">
                <a16:creationId xmlns:a16="http://schemas.microsoft.com/office/drawing/2014/main" id="{C710F725-8283-89A0-136D-987E0F73B7D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3814018"/>
            <a:ext cx="552450" cy="552450"/>
          </a:xfrm>
          <a:prstGeom prst="rect">
            <a:avLst/>
          </a:prstGeom>
        </p:spPr>
      </p:pic>
      <p:pic>
        <p:nvPicPr>
          <p:cNvPr id="8" name="take medicine">
            <a:hlinkClick r:id="" action="ppaction://media"/>
            <a:extLst>
              <a:ext uri="{FF2B5EF4-FFF2-40B4-BE49-F238E27FC236}">
                <a16:creationId xmlns:a16="http://schemas.microsoft.com/office/drawing/2014/main" id="{2F4A97F5-CE64-32E4-39F2-6429CA68DB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4467348"/>
            <a:ext cx="552450" cy="552450"/>
          </a:xfrm>
          <a:prstGeom prst="rect">
            <a:avLst/>
          </a:prstGeom>
        </p:spPr>
      </p:pic>
      <p:pic>
        <p:nvPicPr>
          <p:cNvPr id="23" name="stay up late">
            <a:hlinkClick r:id="" action="ppaction://media"/>
            <a:extLst>
              <a:ext uri="{FF2B5EF4-FFF2-40B4-BE49-F238E27FC236}">
                <a16:creationId xmlns:a16="http://schemas.microsoft.com/office/drawing/2014/main" id="{D74BA743-8A6E-70EB-88B7-436132A5DF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5214227"/>
            <a:ext cx="552450" cy="552450"/>
          </a:xfrm>
          <a:prstGeom prst="rect">
            <a:avLst/>
          </a:prstGeom>
        </p:spPr>
      </p:pic>
      <p:pic>
        <p:nvPicPr>
          <p:cNvPr id="24" name="keep warm">
            <a:hlinkClick r:id="" action="ppaction://media"/>
            <a:extLst>
              <a:ext uri="{FF2B5EF4-FFF2-40B4-BE49-F238E27FC236}">
                <a16:creationId xmlns:a16="http://schemas.microsoft.com/office/drawing/2014/main" id="{38E92D08-538C-E189-ECB2-32E6220E0A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0242" y="588282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5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more health problems and give advice.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74" y="5109787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794AB-0757-3E63-D6EF-A58BB6D2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6" y="1800903"/>
            <a:ext cx="5126774" cy="162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0B881-C550-EDAA-690B-FC553AE4A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76" y="2969991"/>
            <a:ext cx="5369257" cy="15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41C790-2E08-7820-8C62-0822670F39F1}"/>
              </a:ext>
            </a:extLst>
          </p:cNvPr>
          <p:cNvSpPr/>
          <p:nvPr/>
        </p:nvSpPr>
        <p:spPr>
          <a:xfrm>
            <a:off x="94891" y="351680"/>
            <a:ext cx="10032521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Workbook page 10</a:t>
            </a:r>
          </a:p>
          <a:p>
            <a:r>
              <a:rPr lang="en-US" sz="3300" b="1" dirty="0">
                <a:solidFill>
                  <a:srgbClr val="0070C0"/>
                </a:solidFill>
              </a:rPr>
              <a:t>a. Unscramble the words and phrases.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EDFB5-3B28-6BCE-DB4C-4DFF6CC55141}"/>
              </a:ext>
            </a:extLst>
          </p:cNvPr>
          <p:cNvSpPr txBox="1"/>
          <p:nvPr/>
        </p:nvSpPr>
        <p:spPr>
          <a:xfrm>
            <a:off x="94891" y="1492456"/>
            <a:ext cx="51252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900" dirty="0">
                <a:solidFill>
                  <a:srgbClr val="0070C0"/>
                </a:solidFill>
              </a:rPr>
              <a:t>1. E E L F E A W K</a:t>
            </a:r>
          </a:p>
          <a:p>
            <a:r>
              <a:rPr lang="pt-BR" sz="3900" dirty="0">
                <a:solidFill>
                  <a:srgbClr val="0070C0"/>
                </a:solidFill>
              </a:rPr>
              <a:t>2. K A T E A V I T N I S M</a:t>
            </a:r>
          </a:p>
          <a:p>
            <a:r>
              <a:rPr lang="pt-BR" sz="3900" dirty="0">
                <a:solidFill>
                  <a:srgbClr val="0070C0"/>
                </a:solidFill>
              </a:rPr>
              <a:t>3. P E E K M R W A</a:t>
            </a:r>
          </a:p>
          <a:p>
            <a:r>
              <a:rPr lang="pt-BR" sz="3900" dirty="0">
                <a:solidFill>
                  <a:srgbClr val="0070C0"/>
                </a:solidFill>
              </a:rPr>
              <a:t>4. E O R S T A T O H R</a:t>
            </a:r>
          </a:p>
          <a:p>
            <a:r>
              <a:rPr lang="pt-BR" sz="3900" dirty="0">
                <a:solidFill>
                  <a:srgbClr val="0070C0"/>
                </a:solidFill>
              </a:rPr>
              <a:t>5. R F V E E</a:t>
            </a:r>
          </a:p>
          <a:p>
            <a:r>
              <a:rPr lang="pt-BR" sz="3900" dirty="0">
                <a:solidFill>
                  <a:srgbClr val="0070C0"/>
                </a:solidFill>
              </a:rPr>
              <a:t>6. K E T A C M E N D E I I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3900" dirty="0">
                <a:solidFill>
                  <a:srgbClr val="0070C0"/>
                </a:solidFill>
              </a:rPr>
              <a:t>7. A Y S T P U L E A T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pt-BR" sz="3900" dirty="0">
                <a:solidFill>
                  <a:srgbClr val="0070C0"/>
                </a:solidFill>
              </a:rPr>
              <a:t>8. E G T O E S M S T E R</a:t>
            </a:r>
            <a:endParaRPr lang="en-US" sz="3900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BC51AA-3E0A-374D-B1F3-8CA144DBF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224" y="1522648"/>
            <a:ext cx="6006515" cy="476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4235E7-A796-FB6C-211B-EFEDD3A5746B}"/>
              </a:ext>
            </a:extLst>
          </p:cNvPr>
          <p:cNvSpPr/>
          <p:nvPr/>
        </p:nvSpPr>
        <p:spPr>
          <a:xfrm>
            <a:off x="5062223" y="2021599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1FFBC-15A7-DC2A-9456-21D9702D8E63}"/>
              </a:ext>
            </a:extLst>
          </p:cNvPr>
          <p:cNvSpPr/>
          <p:nvPr/>
        </p:nvSpPr>
        <p:spPr>
          <a:xfrm>
            <a:off x="7360980" y="2021599"/>
            <a:ext cx="3707759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V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N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ED475F-FF53-DFF4-7A2C-83C7BA32C59F}"/>
              </a:ext>
            </a:extLst>
          </p:cNvPr>
          <p:cNvSpPr/>
          <p:nvPr/>
        </p:nvSpPr>
        <p:spPr>
          <a:xfrm>
            <a:off x="5062223" y="2608912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 err="1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DFACF4-BF72-AE41-2A02-9B4AE0BBF24C}"/>
              </a:ext>
            </a:extLst>
          </p:cNvPr>
          <p:cNvSpPr/>
          <p:nvPr/>
        </p:nvSpPr>
        <p:spPr>
          <a:xfrm>
            <a:off x="7360980" y="2655737"/>
            <a:ext cx="2185552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W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CD662-AAEB-3280-6538-42AF8AC1FDAF}"/>
              </a:ext>
            </a:extLst>
          </p:cNvPr>
          <p:cNvSpPr/>
          <p:nvPr/>
        </p:nvSpPr>
        <p:spPr>
          <a:xfrm>
            <a:off x="5062223" y="3212462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2EA734-E67B-A6EF-64CD-F8BC82DB9E39}"/>
              </a:ext>
            </a:extLst>
          </p:cNvPr>
          <p:cNvSpPr/>
          <p:nvPr/>
        </p:nvSpPr>
        <p:spPr>
          <a:xfrm>
            <a:off x="7360980" y="3223566"/>
            <a:ext cx="2949985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H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033DB-D577-B08C-5939-D0A77E4FE7AB}"/>
              </a:ext>
            </a:extLst>
          </p:cNvPr>
          <p:cNvSpPr/>
          <p:nvPr/>
        </p:nvSpPr>
        <p:spPr>
          <a:xfrm>
            <a:off x="5062223" y="3841795"/>
            <a:ext cx="2391000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F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V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C4478-19E5-2C68-1347-1385E9E357E9}"/>
              </a:ext>
            </a:extLst>
          </p:cNvPr>
          <p:cNvSpPr/>
          <p:nvPr/>
        </p:nvSpPr>
        <p:spPr>
          <a:xfrm>
            <a:off x="5062223" y="4448351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K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40CA9E-7C55-96A0-B0F2-027B89E517E7}"/>
              </a:ext>
            </a:extLst>
          </p:cNvPr>
          <p:cNvSpPr/>
          <p:nvPr/>
        </p:nvSpPr>
        <p:spPr>
          <a:xfrm>
            <a:off x="7375585" y="4448351"/>
            <a:ext cx="36931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D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C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I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N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E1DE9-942B-FE52-671D-5240C0DB0D93}"/>
              </a:ext>
            </a:extLst>
          </p:cNvPr>
          <p:cNvSpPr/>
          <p:nvPr/>
        </p:nvSpPr>
        <p:spPr>
          <a:xfrm>
            <a:off x="5057057" y="5074678"/>
            <a:ext cx="192065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2B6E3-7F48-358D-B197-A1B3179A365D}"/>
              </a:ext>
            </a:extLst>
          </p:cNvPr>
          <p:cNvSpPr/>
          <p:nvPr/>
        </p:nvSpPr>
        <p:spPr>
          <a:xfrm>
            <a:off x="7375584" y="5082395"/>
            <a:ext cx="1006143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U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P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endParaRPr lang="en-US" sz="3700" u="sng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BFD13B-976E-0A2A-86B3-A4E3CEEE9418}"/>
              </a:ext>
            </a:extLst>
          </p:cNvPr>
          <p:cNvSpPr/>
          <p:nvPr/>
        </p:nvSpPr>
        <p:spPr>
          <a:xfrm>
            <a:off x="5062223" y="5716439"/>
            <a:ext cx="1406201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G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B13965-FC0B-B3EF-40D4-7AC244D4E52F}"/>
              </a:ext>
            </a:extLst>
          </p:cNvPr>
          <p:cNvSpPr/>
          <p:nvPr/>
        </p:nvSpPr>
        <p:spPr>
          <a:xfrm>
            <a:off x="8741142" y="5074678"/>
            <a:ext cx="1921087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L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A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5F63B6-F07D-6FE0-9D47-09A1C2F44CBA}"/>
              </a:ext>
            </a:extLst>
          </p:cNvPr>
          <p:cNvSpPr/>
          <p:nvPr/>
        </p:nvSpPr>
        <p:spPr>
          <a:xfrm>
            <a:off x="6920574" y="5716439"/>
            <a:ext cx="2085357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O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M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endParaRPr lang="en-US" sz="3700" u="sng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3DDCD6-6F0C-218E-A0BC-9A3F6000F1E4}"/>
              </a:ext>
            </a:extLst>
          </p:cNvPr>
          <p:cNvSpPr/>
          <p:nvPr/>
        </p:nvSpPr>
        <p:spPr>
          <a:xfrm>
            <a:off x="9192400" y="5717514"/>
            <a:ext cx="1854036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R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E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S</a:t>
            </a:r>
            <a:r>
              <a:rPr lang="en-US" sz="3700" dirty="0">
                <a:solidFill>
                  <a:srgbClr val="FF0000"/>
                </a:solidFill>
              </a:rPr>
              <a:t>  </a:t>
            </a:r>
            <a:r>
              <a:rPr lang="en-US" sz="3700" u="sng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457B1-F27B-D19B-41AC-8BDE7E2B275E}"/>
              </a:ext>
            </a:extLst>
          </p:cNvPr>
          <p:cNvSpPr txBox="1"/>
          <p:nvPr/>
        </p:nvSpPr>
        <p:spPr>
          <a:xfrm>
            <a:off x="11091109" y="5052861"/>
            <a:ext cx="1121197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ambria" panose="02040503050406030204" pitchFamily="18" charset="0"/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13056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</TotalTime>
  <Words>1454</Words>
  <Application>Microsoft Office PowerPoint</Application>
  <PresentationFormat>Widescreen</PresentationFormat>
  <Paragraphs>185</Paragraphs>
  <Slides>25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lenovo</cp:lastModifiedBy>
  <cp:revision>342</cp:revision>
  <dcterms:created xsi:type="dcterms:W3CDTF">2020-12-08T03:17:05Z</dcterms:created>
  <dcterms:modified xsi:type="dcterms:W3CDTF">2024-01-11T14:16:21Z</dcterms:modified>
</cp:coreProperties>
</file>