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0" r:id="rId2"/>
    <p:sldId id="292" r:id="rId3"/>
    <p:sldId id="359" r:id="rId4"/>
    <p:sldId id="351" r:id="rId5"/>
    <p:sldId id="335" r:id="rId6"/>
    <p:sldId id="361" r:id="rId7"/>
    <p:sldId id="360" r:id="rId8"/>
    <p:sldId id="363" r:id="rId9"/>
    <p:sldId id="364" r:id="rId10"/>
    <p:sldId id="365" r:id="rId11"/>
    <p:sldId id="353" r:id="rId12"/>
    <p:sldId id="372" r:id="rId13"/>
    <p:sldId id="366" r:id="rId14"/>
    <p:sldId id="312" r:id="rId15"/>
    <p:sldId id="367" r:id="rId16"/>
    <p:sldId id="354" r:id="rId17"/>
    <p:sldId id="355" r:id="rId18"/>
    <p:sldId id="368" r:id="rId19"/>
    <p:sldId id="315" r:id="rId20"/>
    <p:sldId id="369" r:id="rId21"/>
    <p:sldId id="331" r:id="rId22"/>
    <p:sldId id="328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57"/>
  </p:normalViewPr>
  <p:slideViewPr>
    <p:cSldViewPr snapToGrid="0">
      <p:cViewPr varScale="1">
        <p:scale>
          <a:sx n="72" d="100"/>
          <a:sy n="72" d="100"/>
        </p:scale>
        <p:origin x="66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Listening &amp; Reading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1808" y="1716346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Listen the first time </a:t>
            </a:r>
            <a:r>
              <a:rPr lang="en-US" sz="3600" i="1" dirty="0">
                <a:solidFill>
                  <a:srgbClr val="FF0000"/>
                </a:solidFill>
              </a:rPr>
              <a:t>to recognize what Harry’s job is. 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61808" y="2845968"/>
            <a:ext cx="9927771" cy="23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smtClean="0"/>
              <a:t>“I </a:t>
            </a:r>
            <a:r>
              <a:rPr lang="en-US" sz="3600" i="1" dirty="0"/>
              <a:t>spoke to the city mayor last week and told</a:t>
            </a:r>
            <a:br>
              <a:rPr lang="en-US" sz="3600" i="1" dirty="0"/>
            </a:br>
            <a:r>
              <a:rPr lang="en-US" sz="3600" i="1" dirty="0"/>
              <a:t>him that things need to change. I think the city</a:t>
            </a:r>
            <a:br>
              <a:rPr lang="en-US" sz="3600" i="1" dirty="0"/>
            </a:br>
            <a:r>
              <a:rPr lang="en-US" sz="3600" i="1" dirty="0"/>
              <a:t>needs to use more solar </a:t>
            </a:r>
            <a:r>
              <a:rPr lang="en-US" sz="3600" i="1" dirty="0" smtClean="0"/>
              <a:t>power”</a:t>
            </a:r>
            <a:r>
              <a:rPr lang="en-US" sz="3600" dirty="0" smtClean="0"/>
              <a:t>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Harry is an energy expert.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767" y="510347"/>
            <a:ext cx="9422475" cy="722708"/>
          </a:xfrm>
          <a:prstGeom prst="rect">
            <a:avLst/>
          </a:prstGeom>
        </p:spPr>
      </p:pic>
      <p:pic>
        <p:nvPicPr>
          <p:cNvPr id="3" name="CD2-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6928" y="5327781"/>
            <a:ext cx="751406" cy="7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6561" y="404484"/>
            <a:ext cx="898809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</a:rPr>
              <a:t>Listen two times and circle the correct answer.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3A004D-C712-F375-28F1-BCEDA28AFBA6}"/>
              </a:ext>
            </a:extLst>
          </p:cNvPr>
          <p:cNvSpPr txBox="1"/>
          <p:nvPr/>
        </p:nvSpPr>
        <p:spPr>
          <a:xfrm>
            <a:off x="243465" y="1225689"/>
            <a:ext cx="1137621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smtClean="0">
                <a:solidFill>
                  <a:srgbClr val="000000"/>
                </a:solidFill>
                <a:effectLst/>
              </a:rPr>
              <a:t>1. The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speaker used to play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soccer/basketball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</a:t>
            </a:r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en-US" sz="3600" i="0" smtClean="0">
              <a:solidFill>
                <a:srgbClr val="000000"/>
              </a:solidFill>
              <a:effectLst/>
            </a:endParaRPr>
          </a:p>
          <a:p>
            <a:r>
              <a:rPr lang="en-US" sz="3600" i="0" smtClean="0">
                <a:solidFill>
                  <a:srgbClr val="000000"/>
                </a:solidFill>
                <a:effectLst/>
              </a:rPr>
              <a:t>2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 She tried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skateboarding/rock climbing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first.</a:t>
            </a:r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en-US" sz="3600" i="0" smtClean="0">
              <a:solidFill>
                <a:srgbClr val="000000"/>
              </a:solidFill>
              <a:effectLst/>
            </a:endParaRPr>
          </a:p>
          <a:p>
            <a:r>
              <a:rPr lang="en-US" sz="3600" i="0" smtClean="0">
                <a:solidFill>
                  <a:srgbClr val="000000"/>
                </a:solidFill>
                <a:effectLst/>
              </a:rPr>
              <a:t>3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 She learned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at an indoor center/on a mountain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</a:t>
            </a:r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en-US" sz="3600" i="0" smtClean="0">
              <a:solidFill>
                <a:srgbClr val="000000"/>
              </a:solidFill>
              <a:effectLst/>
            </a:endParaRPr>
          </a:p>
          <a:p>
            <a:r>
              <a:rPr lang="en-US" sz="3600" i="0" smtClean="0">
                <a:solidFill>
                  <a:srgbClr val="000000"/>
                </a:solidFill>
                <a:effectLst/>
              </a:rPr>
              <a:t>4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 She thought zorbing sounded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dangerous/exciting.</a:t>
            </a:r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en-US" sz="3600" i="0" smtClean="0">
              <a:solidFill>
                <a:srgbClr val="000000"/>
              </a:solidFill>
              <a:effectLst/>
            </a:endParaRPr>
          </a:p>
          <a:p>
            <a:r>
              <a:rPr lang="en-US" sz="3600" i="0" smtClean="0">
                <a:solidFill>
                  <a:srgbClr val="000000"/>
                </a:solidFill>
                <a:effectLst/>
              </a:rPr>
              <a:t>5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 The first time she went zorbing, </a:t>
            </a:r>
            <a:r>
              <a:rPr lang="en-US" sz="3600" i="0">
                <a:solidFill>
                  <a:srgbClr val="000000"/>
                </a:solidFill>
                <a:effectLst/>
              </a:rPr>
              <a:t>she </a:t>
            </a:r>
            <a:r>
              <a:rPr lang="en-US" sz="3600" i="0" smtClean="0">
                <a:solidFill>
                  <a:srgbClr val="000000"/>
                </a:solidFill>
                <a:effectLst/>
              </a:rPr>
              <a:t>was </a:t>
            </a:r>
            <a:r>
              <a:rPr lang="en-US" sz="3600" i="1" smtClean="0">
                <a:solidFill>
                  <a:srgbClr val="000000"/>
                </a:solidFill>
                <a:effectLst/>
              </a:rPr>
              <a:t>scared/excited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.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endParaRPr lang="vi-VN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AA5D2-6972-63AF-6109-EE59BB481E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837" y="343993"/>
            <a:ext cx="3459971" cy="705758"/>
          </a:xfrm>
          <a:prstGeom prst="rect">
            <a:avLst/>
          </a:prstGeom>
        </p:spPr>
      </p:pic>
      <p:pic>
        <p:nvPicPr>
          <p:cNvPr id="9" name="CD1-TRACK 12">
            <a:hlinkClick r:id="" action="ppaction://media"/>
            <a:extLst>
              <a:ext uri="{FF2B5EF4-FFF2-40B4-BE49-F238E27FC236}">
                <a16:creationId xmlns:a16="http://schemas.microsoft.com/office/drawing/2014/main" id="{DF2464B3-79AF-A503-62FE-FD92A376E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7652" y="392072"/>
            <a:ext cx="609600" cy="609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4518213" y="1223780"/>
            <a:ext cx="2138082" cy="756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5342966" y="2339788"/>
            <a:ext cx="2550458" cy="827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3036795" y="3343661"/>
            <a:ext cx="3619499" cy="938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8440272" y="4468906"/>
            <a:ext cx="1564340" cy="827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8256494" y="5520859"/>
            <a:ext cx="1304365" cy="827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69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387" y="548580"/>
            <a:ext cx="1176691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smtClean="0">
                <a:solidFill>
                  <a:srgbClr val="FF0000"/>
                </a:solidFill>
                <a:latin typeface="+mj-lt"/>
              </a:rPr>
              <a:t>Audio script:</a:t>
            </a:r>
          </a:p>
          <a:p>
            <a:pPr algn="just"/>
            <a:r>
              <a:rPr lang="en-US" sz="3400" i="1" smtClean="0">
                <a:solidFill>
                  <a:srgbClr val="000000"/>
                </a:solidFill>
              </a:rPr>
              <a:t>I </a:t>
            </a:r>
            <a:r>
              <a:rPr lang="en-US" sz="3400" i="1">
                <a:solidFill>
                  <a:srgbClr val="000000"/>
                </a:solidFill>
              </a:rPr>
              <a:t>used to spend a lot of time playing soccer. </a:t>
            </a:r>
            <a:r>
              <a:rPr lang="en-US" sz="3400" i="1" smtClean="0">
                <a:solidFill>
                  <a:srgbClr val="000000"/>
                </a:solidFill>
              </a:rPr>
              <a:t>Then, one </a:t>
            </a:r>
            <a:r>
              <a:rPr lang="en-US" sz="3400" i="1">
                <a:solidFill>
                  <a:srgbClr val="000000"/>
                </a:solidFill>
              </a:rPr>
              <a:t>day, a friend introduced me to extreme </a:t>
            </a:r>
            <a:r>
              <a:rPr lang="en-US" sz="3400" i="1" smtClean="0">
                <a:solidFill>
                  <a:srgbClr val="000000"/>
                </a:solidFill>
              </a:rPr>
              <a:t>sports.These </a:t>
            </a:r>
            <a:r>
              <a:rPr lang="en-US" sz="3400" i="1">
                <a:solidFill>
                  <a:srgbClr val="000000"/>
                </a:solidFill>
              </a:rPr>
              <a:t>are sports that are very dangerous </a:t>
            </a:r>
            <a:r>
              <a:rPr lang="en-US" sz="3400" i="1" smtClean="0">
                <a:solidFill>
                  <a:srgbClr val="000000"/>
                </a:solidFill>
              </a:rPr>
              <a:t>and exciting</a:t>
            </a:r>
            <a:r>
              <a:rPr lang="en-US" sz="3400" i="1">
                <a:solidFill>
                  <a:srgbClr val="000000"/>
                </a:solidFill>
              </a:rPr>
              <a:t>, for example, skateboarding and surfng.</a:t>
            </a:r>
            <a:br>
              <a:rPr lang="en-US" sz="3400" i="1">
                <a:solidFill>
                  <a:srgbClr val="000000"/>
                </a:solidFill>
              </a:rPr>
            </a:br>
            <a:r>
              <a:rPr lang="en-US" sz="3400" i="1">
                <a:solidFill>
                  <a:srgbClr val="000000"/>
                </a:solidFill>
              </a:rPr>
              <a:t>The frst extreme sport I tried was rock </a:t>
            </a:r>
            <a:r>
              <a:rPr lang="en-US" sz="3400" i="1" smtClean="0">
                <a:solidFill>
                  <a:srgbClr val="000000"/>
                </a:solidFill>
              </a:rPr>
              <a:t>climbing. I </a:t>
            </a:r>
            <a:r>
              <a:rPr lang="en-US" sz="3400" i="1">
                <a:solidFill>
                  <a:srgbClr val="000000"/>
                </a:solidFill>
              </a:rPr>
              <a:t>learned how to do it at an indoor rock </a:t>
            </a:r>
            <a:r>
              <a:rPr lang="en-US" sz="3400" i="1" smtClean="0">
                <a:solidFill>
                  <a:srgbClr val="000000"/>
                </a:solidFill>
              </a:rPr>
              <a:t>climbing center</a:t>
            </a:r>
            <a:r>
              <a:rPr lang="en-US" sz="3400" i="1">
                <a:solidFill>
                  <a:srgbClr val="000000"/>
                </a:solidFill>
              </a:rPr>
              <a:t>, but I was soon climbing mountains. </a:t>
            </a:r>
            <a:r>
              <a:rPr lang="en-US" sz="3400" i="1" smtClean="0">
                <a:solidFill>
                  <a:srgbClr val="000000"/>
                </a:solidFill>
              </a:rPr>
              <a:t>After that</a:t>
            </a:r>
            <a:r>
              <a:rPr lang="en-US" sz="3400" i="1">
                <a:solidFill>
                  <a:srgbClr val="000000"/>
                </a:solidFill>
              </a:rPr>
              <a:t>, I was ready for a new challenge. I </a:t>
            </a:r>
            <a:r>
              <a:rPr lang="en-US" sz="3400" i="1" smtClean="0">
                <a:solidFill>
                  <a:srgbClr val="000000"/>
                </a:solidFill>
              </a:rPr>
              <a:t>heard about zorbing </a:t>
            </a:r>
            <a:r>
              <a:rPr lang="en-US" sz="3400" i="1">
                <a:solidFill>
                  <a:srgbClr val="000000"/>
                </a:solidFill>
              </a:rPr>
              <a:t>and thought it sounded really </a:t>
            </a:r>
            <a:r>
              <a:rPr lang="en-US" sz="3400" i="1" smtClean="0">
                <a:solidFill>
                  <a:srgbClr val="000000"/>
                </a:solidFill>
              </a:rPr>
              <a:t>exciting. Zorbing </a:t>
            </a:r>
            <a:r>
              <a:rPr lang="en-US" sz="3400" i="1">
                <a:solidFill>
                  <a:srgbClr val="000000"/>
                </a:solidFill>
              </a:rPr>
              <a:t>is when you get inside a big, soft ball, </a:t>
            </a:r>
            <a:r>
              <a:rPr lang="en-US" sz="3400" i="1" smtClean="0">
                <a:solidFill>
                  <a:srgbClr val="000000"/>
                </a:solidFill>
              </a:rPr>
              <a:t>and roll </a:t>
            </a:r>
            <a:r>
              <a:rPr lang="en-US" sz="3400" i="1">
                <a:solidFill>
                  <a:srgbClr val="000000"/>
                </a:solidFill>
              </a:rPr>
              <a:t>down a hill. The frst time I went zorbing, I </a:t>
            </a:r>
            <a:r>
              <a:rPr lang="en-US" sz="3400" i="1" smtClean="0">
                <a:solidFill>
                  <a:srgbClr val="000000"/>
                </a:solidFill>
              </a:rPr>
              <a:t>waspretty </a:t>
            </a:r>
            <a:r>
              <a:rPr lang="en-US" sz="3400" i="1">
                <a:solidFill>
                  <a:srgbClr val="000000"/>
                </a:solidFill>
              </a:rPr>
              <a:t>scared. I thought the ball would break! </a:t>
            </a:r>
            <a:r>
              <a:rPr lang="en-US" sz="3400" i="1" smtClean="0">
                <a:solidFill>
                  <a:srgbClr val="000000"/>
                </a:solidFill>
              </a:rPr>
              <a:t>Of course</a:t>
            </a:r>
            <a:r>
              <a:rPr lang="en-US" sz="3400" i="1">
                <a:solidFill>
                  <a:srgbClr val="000000"/>
                </a:solidFill>
              </a:rPr>
              <a:t>, everything was OK and I loved it.</a:t>
            </a:r>
            <a:r>
              <a:rPr lang="en-US" sz="3400"/>
              <a:t> </a:t>
            </a:r>
            <a:r>
              <a:rPr lang="en-US" sz="3200"/>
              <a:t/>
            </a:r>
            <a:br>
              <a:rPr lang="en-US" sz="3200"/>
            </a:b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0505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88" y="469514"/>
            <a:ext cx="3331397" cy="21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54637" y="2839057"/>
            <a:ext cx="11090516" cy="1521455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smtClean="0">
                <a:solidFill>
                  <a:srgbClr val="0070C0"/>
                </a:solidFill>
              </a:rPr>
              <a:t>Do you think </a:t>
            </a:r>
            <a:r>
              <a:rPr lang="en-US" sz="4000" i="1" smtClean="0">
                <a:solidFill>
                  <a:srgbClr val="0070C0"/>
                </a:solidFill>
              </a:rPr>
              <a:t>the speaker will take up zorbing for a long time ? </a:t>
            </a:r>
            <a:r>
              <a:rPr lang="en-US" sz="4000" i="1" dirty="0" smtClean="0">
                <a:solidFill>
                  <a:srgbClr val="0070C0"/>
                </a:solidFill>
              </a:rPr>
              <a:t>Why (not)?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446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Pre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1595" y="430092"/>
            <a:ext cx="97352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solidFill>
                  <a:srgbClr val="00B0F0"/>
                </a:solidFill>
              </a:rPr>
              <a:t>Underline the key words and guess what is the email about.</a:t>
            </a:r>
            <a:endParaRPr lang="en-US" sz="3000" i="1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5526" y="221311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en-US" sz="3600" smtClean="0">
                <a:solidFill>
                  <a:srgbClr val="000000"/>
                </a:solidFill>
                <a:latin typeface="+mj-lt"/>
              </a:rPr>
              <a:t>trying 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a new activity </a:t>
            </a:r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doing an activity again</a:t>
            </a:r>
            <a:r>
              <a:rPr lang="en-US" sz="3600">
                <a:latin typeface="+mj-lt"/>
              </a:rPr>
              <a:t>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940767" y="2787612"/>
            <a:ext cx="1057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17833" y="2795753"/>
            <a:ext cx="7717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84156" y="3903718"/>
            <a:ext cx="1057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277033" y="3903718"/>
            <a:ext cx="922061" cy="40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09" y="1173661"/>
            <a:ext cx="9399062" cy="5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1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4812" y="534144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8291" y="457200"/>
            <a:ext cx="859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solidFill>
                  <a:srgbClr val="00B0F0"/>
                </a:solidFill>
              </a:rPr>
              <a:t>Skim the email and underline the key words. </a:t>
            </a:r>
            <a:endParaRPr lang="en-US" sz="3000" i="1" dirty="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9" y="1116105"/>
            <a:ext cx="11672046" cy="519056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258291" y="3200709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39891" y="3200709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420655" y="3200709"/>
            <a:ext cx="1090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1799" y="4119591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94785" y="4137829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62220" y="4137829"/>
            <a:ext cx="13544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30264" y="4751603"/>
            <a:ext cx="17407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50879" y="4751603"/>
            <a:ext cx="2107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939988" y="4920610"/>
            <a:ext cx="4854388" cy="11121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smtClean="0">
              <a:solidFill>
                <a:srgbClr val="FF0000"/>
              </a:solidFill>
            </a:endParaRPr>
          </a:p>
          <a:p>
            <a:pPr algn="ctr"/>
            <a:r>
              <a:rPr lang="en-US" sz="3000" smtClean="0">
                <a:solidFill>
                  <a:srgbClr val="FF0000"/>
                </a:solidFill>
              </a:rPr>
              <a:t>The email is about</a:t>
            </a:r>
            <a:endParaRPr lang="en-US" sz="3000" dirty="0">
              <a:solidFill>
                <a:srgbClr val="FF0000"/>
              </a:solidFill>
            </a:endParaRPr>
          </a:p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1</a:t>
            </a:r>
            <a:r>
              <a:rPr lang="en-US" sz="3000" smtClean="0">
                <a:solidFill>
                  <a:srgbClr val="FF0000"/>
                </a:solidFill>
              </a:rPr>
              <a:t>. </a:t>
            </a:r>
            <a:r>
              <a:rPr lang="en-US" sz="3000">
                <a:solidFill>
                  <a:srgbClr val="FF0000"/>
                </a:solidFill>
              </a:rPr>
              <a:t>trying a new activity </a:t>
            </a:r>
          </a:p>
          <a:p>
            <a:pPr algn="ctr"/>
            <a:endParaRPr lang="en-US" sz="3000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81799" y="3527921"/>
            <a:ext cx="3680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67182" y="4137829"/>
            <a:ext cx="1645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0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258291" y="297884"/>
            <a:ext cx="859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solidFill>
                  <a:srgbClr val="00B0F0"/>
                </a:solidFill>
              </a:rPr>
              <a:t>Scan the email again </a:t>
            </a:r>
            <a:r>
              <a:rPr lang="en-US" sz="3000" i="1" smtClean="0">
                <a:solidFill>
                  <a:srgbClr val="00B0F0"/>
                </a:solidFill>
              </a:rPr>
              <a:t>and answer the questions</a:t>
            </a:r>
            <a:endParaRPr lang="en-US" sz="3000" i="1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95645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670" y="998975"/>
            <a:ext cx="1126863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1. What 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extreme sport does Mark invite Jacob to do</a:t>
            </a:r>
            <a:r>
              <a:rPr lang="en-US" sz="3600" smtClean="0">
                <a:solidFill>
                  <a:srgbClr val="000000"/>
                </a:solidFill>
                <a:latin typeface="+mj-lt"/>
              </a:rPr>
              <a:t>?</a:t>
            </a: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Where is the school? </a:t>
            </a:r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What does Sarah say? </a:t>
            </a:r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4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What does the school give everyone to wear? </a:t>
            </a:r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5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When will Mark book the surfboards? </a:t>
            </a:r>
            <a:endParaRPr lang="en-US" sz="360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8E4D51-1B29-4E3F-D83C-DF82B449B9A2}"/>
              </a:ext>
            </a:extLst>
          </p:cNvPr>
          <p:cNvSpPr txBox="1"/>
          <p:nvPr/>
        </p:nvSpPr>
        <p:spPr>
          <a:xfrm>
            <a:off x="909270" y="1593004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urfing.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4EEA8F-11E6-420F-6846-2570CB9EFB98}"/>
              </a:ext>
            </a:extLst>
          </p:cNvPr>
          <p:cNvSpPr txBox="1"/>
          <p:nvPr/>
        </p:nvSpPr>
        <p:spPr>
          <a:xfrm>
            <a:off x="909270" y="2709884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 </a:t>
            </a:r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 </a:t>
            </a:r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beach.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8D8FD1-C638-4BC0-8128-FAFE1E3D578E}"/>
              </a:ext>
            </a:extLst>
          </p:cNvPr>
          <p:cNvSpPr txBox="1"/>
          <p:nvPr/>
        </p:nvSpPr>
        <p:spPr>
          <a:xfrm>
            <a:off x="835328" y="3819360"/>
            <a:ext cx="786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It’s really exciting and worth the money.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316FFF-B6AC-D82C-BFCD-F1555A3C1C85}"/>
              </a:ext>
            </a:extLst>
          </p:cNvPr>
          <p:cNvSpPr txBox="1"/>
          <p:nvPr/>
        </p:nvSpPr>
        <p:spPr>
          <a:xfrm>
            <a:off x="739316" y="4848276"/>
            <a:ext cx="3605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afety equipment.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7655E0-4363-6003-D59F-CB26BDD7B0C7}"/>
              </a:ext>
            </a:extLst>
          </p:cNvPr>
          <p:cNvSpPr txBox="1"/>
          <p:nvPr/>
        </p:nvSpPr>
        <p:spPr>
          <a:xfrm>
            <a:off x="731525" y="5858010"/>
            <a:ext cx="245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Wednesday.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43489" y="1602697"/>
            <a:ext cx="36957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5829253" y="1593004"/>
            <a:ext cx="31170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1068995" y="2656050"/>
            <a:ext cx="1189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3405805" y="2656050"/>
            <a:ext cx="1189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70383" y="3757455"/>
            <a:ext cx="9703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2996767" y="3757455"/>
            <a:ext cx="16424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70383" y="4892744"/>
            <a:ext cx="1189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5026481" y="4892744"/>
            <a:ext cx="2476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8296836" y="4848276"/>
            <a:ext cx="7445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56936" y="5952139"/>
            <a:ext cx="9972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4000453" y="5952139"/>
            <a:ext cx="36374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Post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5498" y="1186219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18" y="579696"/>
            <a:ext cx="3349538" cy="21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721251" y="2716072"/>
            <a:ext cx="10737273" cy="2495948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+mj-lt"/>
              </a:rPr>
              <a:t>	1.Which 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extreme sport would you like to try? 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+mj-lt"/>
              </a:rPr>
              <a:t>	2.Why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? </a:t>
            </a:r>
            <a:endParaRPr lang="en-US" sz="3600" i="1" dirty="0" smtClean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6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3023" y="1392088"/>
            <a:ext cx="1053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Name 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some </a:t>
            </a:r>
            <a:r>
              <a:rPr lang="en-US" sz="3600" b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extreme sports</a:t>
            </a:r>
            <a:r>
              <a:rPr lang="en-US" sz="3600" dirty="0" smtClean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322" y="2532185"/>
            <a:ext cx="109288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skateboarding, surfing, rock climbing, zorbing, waterskiing, scuba diving, bungee jumping, parasailing, ice climbing, slacklining, etc.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5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7664" y="1867806"/>
            <a:ext cx="1020041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0070C0"/>
                </a:solidFill>
              </a:rPr>
              <a:t>Extreme sports</a:t>
            </a:r>
            <a:endParaRPr lang="en-US" sz="3600" i="1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Listening: </a:t>
            </a:r>
          </a:p>
          <a:p>
            <a:r>
              <a:rPr lang="en-US" sz="3600" i="1">
                <a:solidFill>
                  <a:srgbClr val="0070C0"/>
                </a:solidFill>
              </a:rPr>
              <a:t>- Listen for gist and recognize the correct/ incorrect information</a:t>
            </a:r>
          </a:p>
          <a:p>
            <a:r>
              <a:rPr lang="en-US" sz="3600" i="1">
                <a:solidFill>
                  <a:srgbClr val="0070C0"/>
                </a:solidFill>
              </a:rPr>
              <a:t>Reading: </a:t>
            </a:r>
          </a:p>
          <a:p>
            <a:r>
              <a:rPr lang="en-US" sz="3600" i="1">
                <a:solidFill>
                  <a:srgbClr val="0070C0"/>
                </a:solidFill>
              </a:rPr>
              <a:t>- Skim and scan for general and specific information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1459" y="2586862"/>
            <a:ext cx="2813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+mj-lt"/>
              </a:rPr>
              <a:t>Rock Climbing</a:t>
            </a:r>
            <a:endParaRPr lang="en-US" sz="36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9074" y="2615719"/>
            <a:ext cx="2948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+mj-lt"/>
              </a:rPr>
              <a:t>Skiing Jumping</a:t>
            </a:r>
            <a:endParaRPr lang="en-US" sz="36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77414" y="2615719"/>
            <a:ext cx="15055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Surfing</a:t>
            </a:r>
            <a:endParaRPr lang="en-US" sz="36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810" y="5600111"/>
            <a:ext cx="1931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+mj-lt"/>
              </a:rPr>
              <a:t>Skydiving</a:t>
            </a:r>
            <a:endParaRPr lang="en-US" sz="36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4922" y="5586289"/>
            <a:ext cx="2465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+mj-lt"/>
              </a:rPr>
              <a:t>Ice Climbing</a:t>
            </a:r>
            <a:endParaRPr lang="en-US" sz="36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28858" y="5586289"/>
            <a:ext cx="3074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Kiteboarding</a:t>
            </a:r>
            <a:endParaRPr lang="en-US" sz="36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42641" y="236242"/>
            <a:ext cx="5781006" cy="5341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solidFill>
                  <a:srgbClr val="00B0F0"/>
                </a:solidFill>
                <a:latin typeface="+mj-lt"/>
              </a:rPr>
              <a:t>What do we call these sports?</a:t>
            </a:r>
            <a:endParaRPr lang="en-US" sz="3600" i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24" y="3751481"/>
            <a:ext cx="2695866" cy="1799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5" y="3765449"/>
            <a:ext cx="2751993" cy="18346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11" y="3732691"/>
            <a:ext cx="3265878" cy="1837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76" y="861655"/>
            <a:ext cx="3393831" cy="18181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7" y="826487"/>
            <a:ext cx="2756445" cy="1837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57" y="861655"/>
            <a:ext cx="3281288" cy="1822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623927A-79D5-0AE9-79C9-5401473236C2}"/>
              </a:ext>
            </a:extLst>
          </p:cNvPr>
          <p:cNvSpPr txBox="1"/>
          <p:nvPr/>
        </p:nvSpPr>
        <p:spPr>
          <a:xfrm>
            <a:off x="2779181" y="2747554"/>
            <a:ext cx="718600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They are extreme sports.</a:t>
            </a:r>
            <a:endParaRPr lang="vi-VN" sz="54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5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040207" y="455260"/>
            <a:ext cx="891626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242021"/>
                </a:solidFill>
                <a:latin typeface="FuturaStd-Heavy"/>
              </a:rPr>
              <a:t>In pairs: Match the extreme sports to the pictures. Would you like to try any of them? Can you name three other extreme sports?</a:t>
            </a:r>
            <a:endParaRPr lang="en-US" sz="25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93A2D-4471-C40C-F5DB-EC0A755E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16" y="2466156"/>
            <a:ext cx="3933825" cy="885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5D0E89-5199-B5D0-15BF-D9249922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941" y="1816802"/>
            <a:ext cx="3668750" cy="4585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27817-269A-161E-BA28-ADE79D001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41" y="699602"/>
            <a:ext cx="3459970" cy="705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9425B1-306D-A171-B50D-801506ACAC4D}"/>
              </a:ext>
            </a:extLst>
          </p:cNvPr>
          <p:cNvSpPr txBox="1"/>
          <p:nvPr/>
        </p:nvSpPr>
        <p:spPr>
          <a:xfrm>
            <a:off x="768832" y="3955962"/>
            <a:ext cx="52708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Other extreme sports: </a:t>
            </a:r>
            <a:r>
              <a:rPr lang="en-US" sz="28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waterskiing, scuba diving, bungee jumping, parasailing, ice climbing, slacklining,…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BF502-B7CC-E5FA-5462-2E58B6218C48}"/>
              </a:ext>
            </a:extLst>
          </p:cNvPr>
          <p:cNvSpPr txBox="1"/>
          <p:nvPr/>
        </p:nvSpPr>
        <p:spPr>
          <a:xfrm>
            <a:off x="7636260" y="38448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068662-C384-CFC4-297B-78393A178C45}"/>
              </a:ext>
            </a:extLst>
          </p:cNvPr>
          <p:cNvSpPr txBox="1"/>
          <p:nvPr/>
        </p:nvSpPr>
        <p:spPr>
          <a:xfrm>
            <a:off x="8277728" y="39559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B6E966-15A2-A5D7-650E-33E99B496365}"/>
              </a:ext>
            </a:extLst>
          </p:cNvPr>
          <p:cNvSpPr txBox="1"/>
          <p:nvPr/>
        </p:nvSpPr>
        <p:spPr>
          <a:xfrm>
            <a:off x="7940843" y="59355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27AB6C-319F-B427-8FB7-49FE3A0934A6}"/>
              </a:ext>
            </a:extLst>
          </p:cNvPr>
          <p:cNvSpPr txBox="1"/>
          <p:nvPr/>
        </p:nvSpPr>
        <p:spPr>
          <a:xfrm>
            <a:off x="8566485" y="59840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2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4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752" y="399636"/>
            <a:ext cx="8471647" cy="591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0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Before listening.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a. Underline the key words and guess the speaker’s feeling.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</a:t>
            </a:r>
            <a:r>
              <a:rPr lang="en-US" sz="2000" b="1" dirty="0" smtClean="0">
                <a:solidFill>
                  <a:schemeClr val="bg1"/>
                </a:solidFill>
              </a:rPr>
              <a:t>– listening 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87420" y="3035802"/>
            <a:ext cx="10806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63345" y="3021132"/>
            <a:ext cx="32973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97158" y="3803732"/>
            <a:ext cx="4489062" cy="1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active feeling and ready to take up.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527447" y="3085560"/>
            <a:ext cx="45719" cy="66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flipH="1">
            <a:off x="9666317" y="3035802"/>
            <a:ext cx="45719" cy="66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611063" y="3779919"/>
            <a:ext cx="5126182" cy="1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scary and not ready to take up.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341DA-7739-6CF1-FC31-F1690603BD56}"/>
              </a:ext>
            </a:extLst>
          </p:cNvPr>
          <p:cNvSpPr txBox="1"/>
          <p:nvPr/>
        </p:nvSpPr>
        <p:spPr>
          <a:xfrm>
            <a:off x="723014" y="2530549"/>
            <a:ext cx="11196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000000"/>
                </a:solidFill>
                <a:effectLst/>
                <a:latin typeface="+mj-lt"/>
              </a:rPr>
              <a:t>1. She loves them.           </a:t>
            </a:r>
            <a:r>
              <a:rPr lang="en-US" sz="3600" i="0" dirty="0" smtClean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en-US" sz="3600" i="0" dirty="0">
                <a:solidFill>
                  <a:srgbClr val="000000"/>
                </a:solidFill>
                <a:effectLst/>
                <a:latin typeface="+mj-lt"/>
              </a:rPr>
              <a:t>. She thinks they're very difficult.</a:t>
            </a:r>
            <a:br>
              <a:rPr lang="en-US" sz="3600" i="0" dirty="0">
                <a:solidFill>
                  <a:srgbClr val="000000"/>
                </a:solidFill>
                <a:effectLst/>
                <a:latin typeface="+mj-lt"/>
              </a:rPr>
            </a:b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000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2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359" y="495121"/>
            <a:ext cx="1145799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00B0F0"/>
                </a:solidFill>
              </a:rPr>
              <a:t>b. Underline the key words </a:t>
            </a:r>
            <a:r>
              <a:rPr lang="en-US" sz="3200" i="1" smtClean="0">
                <a:solidFill>
                  <a:srgbClr val="00B0F0"/>
                </a:solidFill>
              </a:rPr>
              <a:t>in each sentence </a:t>
            </a:r>
            <a:r>
              <a:rPr lang="en-US" sz="3200" i="1" dirty="0" smtClean="0">
                <a:solidFill>
                  <a:srgbClr val="00B0F0"/>
                </a:solidFill>
              </a:rPr>
              <a:t>and predict </a:t>
            </a:r>
            <a:r>
              <a:rPr lang="en-US" sz="3200" i="1" smtClean="0">
                <a:solidFill>
                  <a:srgbClr val="00B0F0"/>
                </a:solidFill>
              </a:rPr>
              <a:t>the answer.</a:t>
            </a:r>
            <a:endParaRPr lang="en-US" sz="3200" i="1" dirty="0" smtClean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3A004D-C712-F375-28F1-BCEDA28AFBA6}"/>
              </a:ext>
            </a:extLst>
          </p:cNvPr>
          <p:cNvSpPr txBox="1"/>
          <p:nvPr/>
        </p:nvSpPr>
        <p:spPr>
          <a:xfrm>
            <a:off x="399764" y="1238250"/>
            <a:ext cx="1128318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i="0" smtClean="0">
                <a:solidFill>
                  <a:srgbClr val="000000"/>
                </a:solidFill>
                <a:effectLst/>
              </a:rPr>
              <a:t>The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speaker used to play </a:t>
            </a:r>
            <a:r>
              <a:rPr lang="en-US" sz="3600" i="1">
                <a:solidFill>
                  <a:srgbClr val="000000"/>
                </a:solidFill>
                <a:effectLst/>
              </a:rPr>
              <a:t>soccer/basketball</a:t>
            </a:r>
            <a:r>
              <a:rPr lang="en-US" sz="3600" i="0" smtClean="0">
                <a:solidFill>
                  <a:srgbClr val="000000"/>
                </a:solidFill>
                <a:effectLst/>
              </a:rPr>
              <a:t>.</a:t>
            </a:r>
          </a:p>
          <a:p>
            <a:endParaRPr lang="en-US" sz="3600" i="0" smtClean="0">
              <a:solidFill>
                <a:srgbClr val="000000"/>
              </a:solidFill>
              <a:effectLst/>
            </a:endParaRPr>
          </a:p>
          <a:p>
            <a:r>
              <a:rPr lang="en-US" sz="3600" smtClean="0">
                <a:solidFill>
                  <a:srgbClr val="000000"/>
                </a:solidFill>
              </a:rPr>
              <a:t>2. </a:t>
            </a:r>
            <a:r>
              <a:rPr lang="en-US" sz="3600" i="0" smtClean="0">
                <a:solidFill>
                  <a:srgbClr val="000000"/>
                </a:solidFill>
                <a:effectLst/>
              </a:rPr>
              <a:t>She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tried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skateboarding/rock climbing </a:t>
            </a:r>
            <a:r>
              <a:rPr lang="en-US" sz="3600" i="0">
                <a:solidFill>
                  <a:srgbClr val="000000"/>
                </a:solidFill>
                <a:effectLst/>
              </a:rPr>
              <a:t>first</a:t>
            </a:r>
            <a:r>
              <a:rPr lang="en-US" sz="3600" i="0" smtClean="0">
                <a:solidFill>
                  <a:srgbClr val="000000"/>
                </a:solidFill>
                <a:effectLst/>
              </a:rPr>
              <a:t>.</a:t>
            </a:r>
          </a:p>
          <a:p>
            <a:endParaRPr lang="en-US" sz="3600" i="0" smtClean="0">
              <a:solidFill>
                <a:srgbClr val="000000"/>
              </a:solidFill>
              <a:effectLst/>
            </a:endParaRPr>
          </a:p>
          <a:p>
            <a:r>
              <a:rPr lang="en-US" sz="3600">
                <a:solidFill>
                  <a:srgbClr val="000000"/>
                </a:solidFill>
              </a:rPr>
              <a:t>3. She learned </a:t>
            </a:r>
            <a:r>
              <a:rPr lang="en-US" sz="3600" i="1">
                <a:solidFill>
                  <a:srgbClr val="000000"/>
                </a:solidFill>
              </a:rPr>
              <a:t>at an indoor center/on a mountain</a:t>
            </a:r>
            <a:r>
              <a:rPr lang="en-US" sz="360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3600">
                <a:solidFill>
                  <a:srgbClr val="000000"/>
                </a:solidFill>
              </a:rPr>
              <a:t/>
            </a:r>
            <a:br>
              <a:rPr lang="en-US" sz="3600">
                <a:solidFill>
                  <a:srgbClr val="000000"/>
                </a:solidFill>
              </a:rPr>
            </a:br>
            <a:r>
              <a:rPr lang="en-US" sz="3600">
                <a:solidFill>
                  <a:srgbClr val="000000"/>
                </a:solidFill>
              </a:rPr>
              <a:t>4. She thought zorbing sounded </a:t>
            </a:r>
            <a:r>
              <a:rPr lang="en-US" sz="3600" i="1">
                <a:solidFill>
                  <a:srgbClr val="000000"/>
                </a:solidFill>
              </a:rPr>
              <a:t>dangerous/exciting</a:t>
            </a:r>
            <a:r>
              <a:rPr lang="en-US" sz="3600" i="1" smtClean="0">
                <a:solidFill>
                  <a:srgbClr val="000000"/>
                </a:solidFill>
              </a:rPr>
              <a:t>.</a:t>
            </a:r>
          </a:p>
          <a:p>
            <a:r>
              <a:rPr lang="en-US" sz="3600">
                <a:solidFill>
                  <a:srgbClr val="000000"/>
                </a:solidFill>
              </a:rPr>
              <a:t/>
            </a:r>
            <a:br>
              <a:rPr lang="en-US" sz="3600">
                <a:solidFill>
                  <a:srgbClr val="000000"/>
                </a:solidFill>
              </a:rPr>
            </a:br>
            <a:r>
              <a:rPr lang="en-US" sz="3600">
                <a:solidFill>
                  <a:srgbClr val="000000"/>
                </a:solidFill>
              </a:rPr>
              <a:t>5. The first time she went zorbing, she was </a:t>
            </a:r>
            <a:r>
              <a:rPr lang="en-US" sz="3600" i="1">
                <a:solidFill>
                  <a:srgbClr val="000000"/>
                </a:solidFill>
              </a:rPr>
              <a:t>scared/excited.</a:t>
            </a:r>
            <a:r>
              <a:rPr lang="en-US" sz="3600">
                <a:solidFill>
                  <a:srgbClr val="000000"/>
                </a:solidFill>
              </a:rPr>
              <a:t/>
            </a:r>
            <a:br>
              <a:rPr lang="en-US" sz="3600">
                <a:solidFill>
                  <a:srgbClr val="000000"/>
                </a:solidFill>
              </a:rPr>
            </a:br>
            <a:endParaRPr lang="vi-VN" sz="3600"/>
          </a:p>
          <a:p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vi-VN" sz="36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657701" y="1804909"/>
            <a:ext cx="21513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736868" y="2898602"/>
            <a:ext cx="814323" cy="7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051772" y="2891118"/>
            <a:ext cx="814323" cy="7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36868" y="4053569"/>
            <a:ext cx="12984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04590" y="5129332"/>
            <a:ext cx="12932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15553" y="5129332"/>
            <a:ext cx="2917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36868" y="6242391"/>
            <a:ext cx="15381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47810" y="6242391"/>
            <a:ext cx="2248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4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129" y="386911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801" y="355311"/>
            <a:ext cx="2543175" cy="6381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8976" y="316377"/>
            <a:ext cx="1039905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B0F0"/>
                </a:solidFill>
                <a:latin typeface="+mj-lt"/>
              </a:rPr>
              <a:t>a. Listen to a talk about extreme sports.</a:t>
            </a:r>
            <a:br>
              <a:rPr lang="en-US" sz="3200" i="1">
                <a:solidFill>
                  <a:srgbClr val="00B0F0"/>
                </a:solidFill>
                <a:latin typeface="+mj-lt"/>
              </a:rPr>
            </a:br>
            <a:r>
              <a:rPr lang="en-US" sz="3200" i="1">
                <a:solidFill>
                  <a:srgbClr val="00B0F0"/>
                </a:solidFill>
                <a:latin typeface="+mj-lt"/>
              </a:rPr>
              <a:t>How does the speaker feel about them</a:t>
            </a:r>
            <a:r>
              <a:rPr lang="en-US" sz="3200" b="1" i="1">
                <a:solidFill>
                  <a:srgbClr val="00B0F0"/>
                </a:solidFill>
                <a:latin typeface="+mj-lt"/>
              </a:rPr>
              <a:t>?</a:t>
            </a:r>
            <a:r>
              <a:rPr lang="en-US" sz="3200" i="1">
                <a:solidFill>
                  <a:srgbClr val="00B0F0"/>
                </a:solidFill>
                <a:latin typeface="+mj-lt"/>
              </a:rPr>
              <a:t>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850" y="483332"/>
            <a:ext cx="728468" cy="6462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4129" y="1492571"/>
            <a:ext cx="1065058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Listen the first time </a:t>
            </a:r>
            <a:r>
              <a:rPr lang="en-US" sz="3600" i="1" dirty="0">
                <a:solidFill>
                  <a:srgbClr val="FF0000"/>
                </a:solidFill>
              </a:rPr>
              <a:t>to </a:t>
            </a:r>
            <a:r>
              <a:rPr lang="en-US" sz="3600" i="1">
                <a:solidFill>
                  <a:srgbClr val="FF0000"/>
                </a:solidFill>
              </a:rPr>
              <a:t>recognize </a:t>
            </a:r>
            <a:r>
              <a:rPr lang="en-US" sz="3600" i="1" smtClean="0">
                <a:solidFill>
                  <a:srgbClr val="FF0000"/>
                </a:solidFill>
              </a:rPr>
              <a:t>the speaker’s feeling.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10" name="CD1-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6041" y="1492571"/>
            <a:ext cx="609600" cy="6096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61808" y="2845968"/>
            <a:ext cx="9927771" cy="23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smtClean="0"/>
              <a:t>“Of</a:t>
            </a:r>
            <a:r>
              <a:rPr lang="en-US" sz="3600" i="1"/>
              <a:t> </a:t>
            </a:r>
            <a:r>
              <a:rPr lang="en-US" sz="3600" i="1" smtClean="0"/>
              <a:t>course</a:t>
            </a:r>
            <a:r>
              <a:rPr lang="en-US" sz="3600" i="1"/>
              <a:t>, everything was OK and I loved it</a:t>
            </a:r>
            <a:r>
              <a:rPr lang="en-US" sz="3600" i="1" smtClean="0"/>
              <a:t>.”</a:t>
            </a:r>
            <a:r>
              <a:rPr lang="en-US" sz="3600" smtClean="0"/>
              <a:t>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>
                <a:solidFill>
                  <a:srgbClr val="FF0000"/>
                </a:solidFill>
              </a:rPr>
              <a:t>She loves </a:t>
            </a:r>
            <a:r>
              <a:rPr lang="en-US" sz="3600" smtClean="0">
                <a:solidFill>
                  <a:srgbClr val="FF0000"/>
                </a:solidFill>
              </a:rPr>
              <a:t>them </a:t>
            </a:r>
            <a:r>
              <a:rPr lang="en-US" sz="360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1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4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5744</TotalTime>
  <Words>759</Words>
  <Application>Microsoft Office PowerPoint</Application>
  <PresentationFormat>Widescreen</PresentationFormat>
  <Paragraphs>95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FuturaStd-Heavy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lenovo</cp:lastModifiedBy>
  <cp:revision>233</cp:revision>
  <dcterms:created xsi:type="dcterms:W3CDTF">2020-12-08T03:17:05Z</dcterms:created>
  <dcterms:modified xsi:type="dcterms:W3CDTF">2024-01-11T14:15:21Z</dcterms:modified>
</cp:coreProperties>
</file>