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8" r:id="rId6"/>
    <p:sldId id="269" r:id="rId7"/>
    <p:sldId id="270" r:id="rId8"/>
    <p:sldId id="271" r:id="rId9"/>
    <p:sldId id="272" r:id="rId10"/>
    <p:sldId id="273" r:id="rId11"/>
    <p:sldId id="274" r:id="rId12"/>
    <p:sldId id="275" r:id="rId13"/>
    <p:sldId id="266" r:id="rId14"/>
  </p:sldIdLst>
  <p:sldSz cx="12192000" cy="6858000"/>
  <p:notesSz cx="6858000" cy="9144000"/>
  <p:embeddedFontLst>
    <p:embeddedFont>
      <p:font typeface="Calibri" pitchFamily="34" charset="0"/>
      <p:regular r:id="rId16"/>
      <p:bold r:id="rId17"/>
      <p:italic r:id="rId18"/>
      <p:boldItalic r:id="rId19"/>
    </p:embeddedFont>
    <p:embeddedFont>
      <p:font typeface="Roboto" charset="0"/>
      <p:regular r:id="rId20"/>
      <p:bold r:id="rId21"/>
      <p:italic r:id="rId22"/>
      <p:boldItalic r:id="rId23"/>
    </p:embeddedFont>
    <p:embeddedFont>
      <p:font typeface="Tahoma" pitchFamily="34" charset="0"/>
      <p:regular r:id="rId24"/>
      <p:bold r:id="rId25"/>
    </p:embeddedFont>
    <p:embeddedFont>
      <p:font typeface="Lato Light"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tF8eNZ9lBHda2d2hzGj8ul3oR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26"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69207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3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58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75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29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648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33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403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63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2"/>
          <p:cNvSpPr>
            <a:spLocks noGrp="1"/>
          </p:cNvSpPr>
          <p:nvPr>
            <p:ph type="pic" idx="2"/>
          </p:nvPr>
        </p:nvSpPr>
        <p:spPr>
          <a:xfrm>
            <a:off x="5183188" y="987425"/>
            <a:ext cx="6172200" cy="4873625"/>
          </a:xfrm>
          <a:prstGeom prst="rect">
            <a:avLst/>
          </a:prstGeom>
          <a:noFill/>
          <a:ln>
            <a:noFill/>
          </a:ln>
        </p:spPr>
      </p:sp>
      <p:sp>
        <p:nvSpPr>
          <p:cNvPr id="68" name="Google Shape;68;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0.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hyperlink" Target="https://youtu.be/QhYXDHQtd04" TargetMode="External"/><Relationship Id="rId10" Type="http://schemas.openxmlformats.org/officeDocument/2006/relationships/image" Target="../media/image3.png"/><Relationship Id="rId4" Type="http://schemas.openxmlformats.org/officeDocument/2006/relationships/image" Target="../media/image6.jpg"/><Relationship Id="rId9" Type="http://schemas.openxmlformats.org/officeDocument/2006/relationships/hyperlink" Target="https://youtu.be/cRO_5uX0OjM"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22.jpg"/><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12.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hyperlink" Target="https://youtu.be/6c8UwtUc9Ao"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notesSlide" Target="../notesSlides/notesSlide5.xml"/><Relationship Id="rId7"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jpg"/><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8.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hyperlink" Target="https://youtu.be/QhYXDHQtd04" TargetMode="External"/><Relationship Id="rId10" Type="http://schemas.openxmlformats.org/officeDocument/2006/relationships/image" Target="../media/image3.png"/><Relationship Id="rId4" Type="http://schemas.openxmlformats.org/officeDocument/2006/relationships/image" Target="../media/image6.jpg"/><Relationship Id="rId9" Type="http://schemas.openxmlformats.org/officeDocument/2006/relationships/hyperlink" Target="https://youtu.be/6oCkHCNBGTg?si=d44J50CMLYBQx8dR"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000" b="-1000"/>
          </a:stretch>
        </a:blip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826733" y="2161053"/>
            <a:ext cx="8923923" cy="11226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C000"/>
              </a:buClr>
              <a:buSzPts val="2500"/>
              <a:buFont typeface="Arial"/>
              <a:buNone/>
            </a:pPr>
            <a:r>
              <a:rPr lang="en-US" sz="2500" b="1" dirty="0" err="1">
                <a:solidFill>
                  <a:schemeClr val="accent4">
                    <a:lumMod val="50000"/>
                  </a:schemeClr>
                </a:solidFill>
                <a:latin typeface="Arial"/>
                <a:ea typeface="Arial"/>
                <a:cs typeface="Arial"/>
                <a:sym typeface="Arial"/>
              </a:rPr>
              <a:t>Chủ</a:t>
            </a:r>
            <a:r>
              <a:rPr lang="en-US" sz="2500" b="1" dirty="0">
                <a:solidFill>
                  <a:schemeClr val="accent4">
                    <a:lumMod val="50000"/>
                  </a:schemeClr>
                </a:solidFill>
                <a:latin typeface="Arial"/>
                <a:ea typeface="Arial"/>
                <a:cs typeface="Arial"/>
                <a:sym typeface="Arial"/>
              </a:rPr>
              <a:t> </a:t>
            </a:r>
            <a:r>
              <a:rPr lang="en-US" sz="2500" b="1" dirty="0" err="1">
                <a:solidFill>
                  <a:schemeClr val="accent4">
                    <a:lumMod val="50000"/>
                  </a:schemeClr>
                </a:solidFill>
                <a:latin typeface="Arial"/>
                <a:ea typeface="Arial"/>
                <a:cs typeface="Arial"/>
                <a:sym typeface="Arial"/>
              </a:rPr>
              <a:t>đề</a:t>
            </a:r>
            <a:r>
              <a:rPr lang="en-US" sz="2500" b="1" dirty="0">
                <a:solidFill>
                  <a:schemeClr val="accent4">
                    <a:lumMod val="50000"/>
                  </a:schemeClr>
                </a:solidFill>
                <a:latin typeface="Arial"/>
                <a:ea typeface="Arial"/>
                <a:cs typeface="Arial"/>
                <a:sym typeface="Arial"/>
              </a:rPr>
              <a:t>: NGHỆ THUẬT HIỆN ĐẠI VIỆT NAM</a:t>
            </a:r>
            <a:endParaRPr sz="2500" b="1" dirty="0">
              <a:solidFill>
                <a:schemeClr val="accent4">
                  <a:lumMod val="50000"/>
                </a:schemeClr>
              </a:solidFill>
              <a:latin typeface="Arial"/>
              <a:ea typeface="Arial"/>
              <a:cs typeface="Arial"/>
              <a:sym typeface="Arial"/>
            </a:endParaRPr>
          </a:p>
        </p:txBody>
      </p:sp>
      <p:cxnSp>
        <p:nvCxnSpPr>
          <p:cNvPr id="89" name="Google Shape;89;p1"/>
          <p:cNvCxnSpPr/>
          <p:nvPr/>
        </p:nvCxnSpPr>
        <p:spPr>
          <a:xfrm>
            <a:off x="3238770" y="3429000"/>
            <a:ext cx="4005943" cy="0"/>
          </a:xfrm>
          <a:prstGeom prst="straightConnector1">
            <a:avLst/>
          </a:prstGeom>
          <a:noFill/>
          <a:ln w="50800" cap="flat" cmpd="sng">
            <a:solidFill>
              <a:srgbClr val="C55A11"/>
            </a:solidFill>
            <a:prstDash val="solid"/>
            <a:miter lim="800000"/>
            <a:headEnd type="none" w="sm" len="sm"/>
            <a:tailEnd type="none" w="sm" len="sm"/>
          </a:ln>
        </p:spPr>
      </p:cxnSp>
      <p:sp>
        <p:nvSpPr>
          <p:cNvPr id="90" name="Google Shape;90;p1"/>
          <p:cNvSpPr/>
          <p:nvPr/>
        </p:nvSpPr>
        <p:spPr>
          <a:xfrm>
            <a:off x="174172" y="3429000"/>
            <a:ext cx="10174514" cy="20158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1" i="0" u="sng" strike="noStrike" cap="none" dirty="0" err="1">
                <a:solidFill>
                  <a:schemeClr val="tx2">
                    <a:lumMod val="10000"/>
                  </a:schemeClr>
                </a:solidFill>
                <a:sym typeface="Arial"/>
              </a:rPr>
              <a:t>Bài</a:t>
            </a:r>
            <a:r>
              <a:rPr lang="en-US" sz="4500" b="1" i="0" u="sng" strike="noStrike" cap="none" dirty="0">
                <a:solidFill>
                  <a:schemeClr val="tx2">
                    <a:lumMod val="10000"/>
                  </a:schemeClr>
                </a:solidFill>
                <a:sym typeface="Arial"/>
              </a:rPr>
              <a:t> 5:</a:t>
            </a:r>
            <a:endParaRPr lang="en-US" sz="4500" b="1" dirty="0">
              <a:solidFill>
                <a:schemeClr val="tx2">
                  <a:lumMod val="10000"/>
                </a:schemeClr>
              </a:solidFill>
            </a:endParaRPr>
          </a:p>
          <a:p>
            <a:pPr marL="0" marR="0" lvl="0" indent="0" algn="ctr" rtl="0">
              <a:spcBef>
                <a:spcPts val="0"/>
              </a:spcBef>
              <a:spcAft>
                <a:spcPts val="0"/>
              </a:spcAft>
              <a:buNone/>
            </a:pPr>
            <a:r>
              <a:rPr lang="en-US" sz="4000" b="1" dirty="0">
                <a:solidFill>
                  <a:schemeClr val="accent2">
                    <a:lumMod val="50000"/>
                  </a:schemeClr>
                </a:solidFill>
                <a:latin typeface="UTM Windsor BT" panose="02040603050506020204" pitchFamily="18" charset="0"/>
              </a:rPr>
              <a:t>NÉT ĐẸP TRONG TRANH LỤA</a:t>
            </a:r>
          </a:p>
          <a:p>
            <a:pPr marL="0" marR="0" lvl="0" indent="0" algn="ctr" rtl="0">
              <a:spcBef>
                <a:spcPts val="0"/>
              </a:spcBef>
              <a:spcAft>
                <a:spcPts val="0"/>
              </a:spcAft>
              <a:buNone/>
            </a:pPr>
            <a:r>
              <a:rPr lang="en-US" sz="4000" b="1" dirty="0">
                <a:solidFill>
                  <a:schemeClr val="accent2">
                    <a:lumMod val="50000"/>
                  </a:schemeClr>
                </a:solidFill>
                <a:latin typeface="UTM Windsor BT" panose="02040603050506020204" pitchFamily="18" charset="0"/>
              </a:rPr>
              <a:t>CỦA HỌA SĨ NGUYỄN PHAN CHÁNH</a:t>
            </a:r>
            <a:endParaRPr sz="4000" b="1" i="0" u="none" strike="noStrike" cap="none" dirty="0">
              <a:solidFill>
                <a:schemeClr val="accent2">
                  <a:lumMod val="50000"/>
                </a:schemeClr>
              </a:solidFill>
              <a:latin typeface="UTM Windsor BT" panose="02040603050506020204" pitchFamily="18" charset="0"/>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655"/>
    </mc:Choice>
    <mc:Fallback xmlns="">
      <p:transition spd="slow" advTm="186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par>
                                <p:cTn id="8" presetID="10" presetClass="entr" presetSubtype="0" fill="hold" nodeType="withEffect">
                                  <p:stCondLst>
                                    <p:cond delay="40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nodeType="withEffect">
                                  <p:stCondLst>
                                    <p:cond delay="70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7610623" y="2126598"/>
            <a:ext cx="4850312" cy="1356441"/>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5466247" cy="809897"/>
          </a:xfrm>
          <a:prstGeom prst="rect">
            <a:avLst/>
          </a:prstGeom>
          <a:noFill/>
          <a:ln>
            <a:noFill/>
          </a:ln>
        </p:spPr>
        <p:txBody>
          <a:bodyPr spcFirstLastPara="1" wrap="square" lIns="91425" tIns="45700" rIns="91425" bIns="45700" anchor="ctr" anchorCtr="0">
            <a:noAutofit/>
          </a:bodyPr>
          <a:lstStyle/>
          <a:p>
            <a:pPr lvl="0">
              <a:buClr>
                <a:srgbClr val="800000"/>
              </a:buClr>
              <a:buSzPts val="2300"/>
            </a:pPr>
            <a:r>
              <a:rPr lang="en-US" sz="2100" b="1" dirty="0">
                <a:solidFill>
                  <a:srgbClr val="800000"/>
                </a:solidFill>
                <a:latin typeface="Tahoma"/>
                <a:ea typeface="Tahoma"/>
                <a:cs typeface="Tahoma"/>
                <a:sym typeface="Tahoma"/>
              </a:rPr>
              <a:t>3. </a:t>
            </a:r>
            <a:r>
              <a:rPr lang="vi-VN" sz="2100" b="1" u="sng" dirty="0">
                <a:solidFill>
                  <a:srgbClr val="800000"/>
                </a:solidFill>
                <a:latin typeface="Tahoma"/>
                <a:ea typeface="Tahoma"/>
                <a:cs typeface="Tahoma"/>
                <a:sym typeface="Tahoma"/>
              </a:rPr>
              <a:t>Vẽ mô phỏng tranh lụa của họa sĩ Nguyễn Phan Chánh</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7946256" y="2267139"/>
            <a:ext cx="406286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1900" dirty="0" err="1">
                <a:solidFill>
                  <a:srgbClr val="FFFF00"/>
                </a:solidFill>
                <a:latin typeface="Tahoma"/>
                <a:ea typeface="Tahoma"/>
                <a:cs typeface="Tahoma"/>
                <a:sym typeface="Tahoma"/>
              </a:rPr>
              <a:t>Mô</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phỏng</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một</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tranh</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của</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họa</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sĩ</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Nguyễn</a:t>
            </a:r>
            <a:r>
              <a:rPr lang="en-US" sz="1900" dirty="0">
                <a:solidFill>
                  <a:srgbClr val="FFFF00"/>
                </a:solidFill>
                <a:latin typeface="Tahoma"/>
                <a:ea typeface="Tahoma"/>
                <a:cs typeface="Tahoma"/>
                <a:sym typeface="Tahoma"/>
              </a:rPr>
              <a:t> Phan Chánh </a:t>
            </a:r>
            <a:r>
              <a:rPr lang="en-US" sz="1900" dirty="0" err="1">
                <a:solidFill>
                  <a:srgbClr val="FFFF00"/>
                </a:solidFill>
                <a:latin typeface="Tahoma"/>
                <a:ea typeface="Tahoma"/>
                <a:cs typeface="Tahoma"/>
                <a:sym typeface="Tahoma"/>
              </a:rPr>
              <a:t>mà</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em</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yêu</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thích</a:t>
            </a:r>
            <a:endParaRPr lang="vi-VN" sz="1900" dirty="0">
              <a:solidFill>
                <a:schemeClr val="lt1"/>
              </a:solidFill>
            </a:endParaRPr>
          </a:p>
        </p:txBody>
      </p:sp>
      <p:sp>
        <p:nvSpPr>
          <p:cNvPr id="3" name="TextBox 2">
            <a:extLst>
              <a:ext uri="{FF2B5EF4-FFF2-40B4-BE49-F238E27FC236}">
                <a16:creationId xmlns="" xmlns:a16="http://schemas.microsoft.com/office/drawing/2014/main" id="{087ED187-8E25-7F63-E86F-E3A2CA66E610}"/>
              </a:ext>
            </a:extLst>
          </p:cNvPr>
          <p:cNvSpPr txBox="1"/>
          <p:nvPr/>
        </p:nvSpPr>
        <p:spPr>
          <a:xfrm>
            <a:off x="9591138" y="3676109"/>
            <a:ext cx="3010892" cy="400110"/>
          </a:xfrm>
          <a:prstGeom prst="rect">
            <a:avLst/>
          </a:prstGeom>
          <a:noFill/>
        </p:spPr>
        <p:txBody>
          <a:bodyPr wrap="square" rtlCol="0">
            <a:spAutoFit/>
          </a:bodyPr>
          <a:lstStyle/>
          <a:p>
            <a:r>
              <a:rPr lang="en-US" sz="2000" b="1" dirty="0" err="1">
                <a:solidFill>
                  <a:schemeClr val="tx1"/>
                </a:solidFill>
                <a:latin typeface="Roboto" panose="02000000000000000000" pitchFamily="2" charset="0"/>
                <a:ea typeface="Roboto" panose="02000000000000000000" pitchFamily="2" charset="0"/>
              </a:rPr>
              <a:t>Tham</a:t>
            </a:r>
            <a:r>
              <a:rPr lang="en-US" sz="2000" b="1" dirty="0">
                <a:solidFill>
                  <a:schemeClr val="tx1"/>
                </a:solidFill>
                <a:latin typeface="Roboto" panose="02000000000000000000" pitchFamily="2" charset="0"/>
                <a:ea typeface="Roboto" panose="02000000000000000000" pitchFamily="2" charset="0"/>
              </a:rPr>
              <a:t> </a:t>
            </a:r>
            <a:r>
              <a:rPr lang="en-US" sz="2000" b="1" dirty="0" err="1">
                <a:solidFill>
                  <a:schemeClr val="tx1"/>
                </a:solidFill>
                <a:latin typeface="Roboto" panose="02000000000000000000" pitchFamily="2" charset="0"/>
                <a:ea typeface="Roboto" panose="02000000000000000000" pitchFamily="2" charset="0"/>
              </a:rPr>
              <a:t>khảo</a:t>
            </a:r>
            <a:r>
              <a:rPr lang="en-US" sz="2000" b="1" dirty="0">
                <a:solidFill>
                  <a:schemeClr val="tx1"/>
                </a:solidFill>
                <a:latin typeface="Roboto" panose="02000000000000000000" pitchFamily="2" charset="0"/>
                <a:ea typeface="Roboto" panose="02000000000000000000" pitchFamily="2" charset="0"/>
              </a:rPr>
              <a:t> </a:t>
            </a:r>
            <a:r>
              <a:rPr lang="en-US" sz="2000" b="1" dirty="0" err="1">
                <a:solidFill>
                  <a:schemeClr val="tx1"/>
                </a:solidFill>
                <a:latin typeface="Roboto" panose="02000000000000000000" pitchFamily="2" charset="0"/>
                <a:ea typeface="Roboto" panose="02000000000000000000" pitchFamily="2" charset="0"/>
              </a:rPr>
              <a:t>tranh</a:t>
            </a:r>
            <a:r>
              <a:rPr lang="en-US" sz="2000" b="1" dirty="0">
                <a:solidFill>
                  <a:schemeClr val="tx1"/>
                </a:solidFill>
                <a:latin typeface="Roboto" panose="02000000000000000000" pitchFamily="2" charset="0"/>
                <a:ea typeface="Roboto" panose="02000000000000000000" pitchFamily="2" charset="0"/>
              </a:rPr>
              <a:t> HS</a:t>
            </a:r>
          </a:p>
        </p:txBody>
      </p:sp>
      <p:pic>
        <p:nvPicPr>
          <p:cNvPr id="4" name="Picture 3">
            <a:hlinkClick r:id="rId5"/>
            <a:extLst>
              <a:ext uri="{FF2B5EF4-FFF2-40B4-BE49-F238E27FC236}">
                <a16:creationId xmlns="" xmlns:a16="http://schemas.microsoft.com/office/drawing/2014/main" id="{C707F454-370F-41F5-B040-9E49A216782C}"/>
              </a:ext>
            </a:extLst>
          </p:cNvPr>
          <p:cNvPicPr>
            <a:picLocks noChangeAspect="1"/>
          </p:cNvPicPr>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9051309" y="3602301"/>
            <a:ext cx="494206" cy="492968"/>
          </a:xfrm>
          <a:prstGeom prst="rect">
            <a:avLst/>
          </a:prstGeom>
        </p:spPr>
      </p:pic>
      <p:pic>
        <p:nvPicPr>
          <p:cNvPr id="5" name="Picture 4">
            <a:extLst>
              <a:ext uri="{FF2B5EF4-FFF2-40B4-BE49-F238E27FC236}">
                <a16:creationId xmlns="" xmlns:a16="http://schemas.microsoft.com/office/drawing/2014/main" id="{E4D8418A-F7D6-425B-C4C9-0F2C3B5730A8}"/>
              </a:ext>
            </a:extLst>
          </p:cNvPr>
          <p:cNvPicPr>
            <a:picLocks noChangeAspect="1"/>
          </p:cNvPicPr>
          <p:nvPr/>
        </p:nvPicPr>
        <p:blipFill>
          <a:blip r:embed="rId8"/>
          <a:stretch>
            <a:fillRect/>
          </a:stretch>
        </p:blipFill>
        <p:spPr>
          <a:xfrm>
            <a:off x="7610623" y="4216404"/>
            <a:ext cx="4398497" cy="2296938"/>
          </a:xfrm>
          <a:prstGeom prst="rect">
            <a:avLst/>
          </a:prstGeom>
          <a:effectLst>
            <a:outerShdw blurRad="50800" dist="38100" dir="2700000" algn="tl" rotWithShape="0">
              <a:prstClr val="black">
                <a:alpha val="40000"/>
              </a:prstClr>
            </a:outerShdw>
          </a:effectLst>
        </p:spPr>
      </p:pic>
      <p:sp>
        <p:nvSpPr>
          <p:cNvPr id="11" name="TextBox 10"/>
          <p:cNvSpPr txBox="1"/>
          <p:nvPr/>
        </p:nvSpPr>
        <p:spPr>
          <a:xfrm>
            <a:off x="443974" y="5536346"/>
            <a:ext cx="7516797" cy="446276"/>
          </a:xfrm>
          <a:prstGeom prst="rect">
            <a:avLst/>
          </a:prstGeom>
          <a:noFill/>
        </p:spPr>
        <p:txBody>
          <a:bodyPr wrap="square" rtlCol="0">
            <a:spAutoFit/>
          </a:bodyPr>
          <a:lstStyle/>
          <a:p>
            <a:r>
              <a:rPr lang="en-US" sz="2300" dirty="0" smtClean="0">
                <a:solidFill>
                  <a:srgbClr val="FF0000"/>
                </a:solidFill>
              </a:rPr>
              <a:t>Xem đầy đủ tại đây: </a:t>
            </a:r>
            <a:r>
              <a:rPr lang="en-US" sz="2300" dirty="0">
                <a:solidFill>
                  <a:srgbClr val="FF0000"/>
                </a:solidFill>
              </a:rPr>
              <a:t>https://youtu.be/cRO_5uX0OjM</a:t>
            </a:r>
          </a:p>
        </p:txBody>
      </p:sp>
      <p:pic>
        <p:nvPicPr>
          <p:cNvPr id="12" name="Picture 11">
            <a:hlinkClick r:id="rId9" tooltip="Xem Bài giảng MT mẫu tại đây"/>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3088" y="3022918"/>
            <a:ext cx="853941" cy="1400709"/>
          </a:xfrm>
          <a:prstGeom prst="rect">
            <a:avLst/>
          </a:prstGeom>
        </p:spPr>
      </p:pic>
    </p:spTree>
    <p:custDataLst>
      <p:tags r:id="rId1"/>
    </p:custDataLst>
    <p:extLst>
      <p:ext uri="{BB962C8B-B14F-4D97-AF65-F5344CB8AC3E}">
        <p14:creationId xmlns:p14="http://schemas.microsoft.com/office/powerpoint/2010/main" val="3852167119"/>
      </p:ext>
    </p:extLst>
  </p:cSld>
  <p:clrMapOvr>
    <a:masterClrMapping/>
  </p:clrMapOvr>
  <mc:AlternateContent xmlns:mc="http://schemas.openxmlformats.org/markup-compatibility/2006" xmlns:p14="http://schemas.microsoft.com/office/powerpoint/2010/main">
    <mc:Choice Requires="p14">
      <p:transition spd="med" p14:dur="700" advTm="8189">
        <p:fade/>
      </p:transition>
    </mc:Choice>
    <mc:Fallback xmlns="">
      <p:transition spd="med" advTm="818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7610623" y="2126599"/>
            <a:ext cx="4850312" cy="2093710"/>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5466247" cy="809897"/>
          </a:xfrm>
          <a:prstGeom prst="rect">
            <a:avLst/>
          </a:prstGeom>
          <a:noFill/>
          <a:ln>
            <a:noFill/>
          </a:ln>
        </p:spPr>
        <p:txBody>
          <a:bodyPr spcFirstLastPara="1" wrap="square" lIns="91425" tIns="45700" rIns="91425" bIns="45700" anchor="ctr" anchorCtr="0">
            <a:noAutofit/>
          </a:bodyPr>
          <a:lstStyle/>
          <a:p>
            <a:pPr lvl="0">
              <a:buClr>
                <a:srgbClr val="800000"/>
              </a:buClr>
              <a:buSzPts val="2300"/>
            </a:pPr>
            <a:r>
              <a:rPr lang="en-US" sz="2100" b="1" dirty="0">
                <a:solidFill>
                  <a:srgbClr val="800000"/>
                </a:solidFill>
                <a:latin typeface="Tahoma"/>
                <a:ea typeface="Tahoma"/>
                <a:cs typeface="Tahoma"/>
                <a:sym typeface="Tahoma"/>
              </a:rPr>
              <a:t>4. </a:t>
            </a:r>
            <a:r>
              <a:rPr lang="en-US" sz="2100" b="1" u="sng" dirty="0" err="1">
                <a:solidFill>
                  <a:srgbClr val="800000"/>
                </a:solidFill>
                <a:latin typeface="Tahoma"/>
                <a:ea typeface="Tahoma"/>
                <a:cs typeface="Tahoma"/>
                <a:sym typeface="Tahoma"/>
              </a:rPr>
              <a:t>Trưng</a:t>
            </a:r>
            <a:r>
              <a:rPr lang="en-US" sz="2100" b="1" u="sng" dirty="0">
                <a:solidFill>
                  <a:srgbClr val="800000"/>
                </a:solidFill>
                <a:latin typeface="Tahoma"/>
                <a:ea typeface="Tahoma"/>
                <a:cs typeface="Tahoma"/>
                <a:sym typeface="Tahoma"/>
              </a:rPr>
              <a:t> </a:t>
            </a:r>
            <a:r>
              <a:rPr lang="en-US" sz="2100" b="1" u="sng" dirty="0" err="1">
                <a:solidFill>
                  <a:srgbClr val="800000"/>
                </a:solidFill>
                <a:latin typeface="Tahoma"/>
                <a:ea typeface="Tahoma"/>
                <a:cs typeface="Tahoma"/>
                <a:sym typeface="Tahoma"/>
              </a:rPr>
              <a:t>bày</a:t>
            </a:r>
            <a:r>
              <a:rPr lang="en-US" sz="2100" b="1" u="sng" dirty="0">
                <a:solidFill>
                  <a:srgbClr val="800000"/>
                </a:solidFill>
                <a:latin typeface="Tahoma"/>
                <a:ea typeface="Tahoma"/>
                <a:cs typeface="Tahoma"/>
                <a:sym typeface="Tahoma"/>
              </a:rPr>
              <a:t> </a:t>
            </a:r>
            <a:r>
              <a:rPr lang="en-US" sz="2100" b="1" u="sng" dirty="0" err="1">
                <a:solidFill>
                  <a:srgbClr val="800000"/>
                </a:solidFill>
                <a:latin typeface="Tahoma"/>
                <a:ea typeface="Tahoma"/>
                <a:cs typeface="Tahoma"/>
                <a:sym typeface="Tahoma"/>
              </a:rPr>
              <a:t>sản</a:t>
            </a:r>
            <a:r>
              <a:rPr lang="en-US" sz="2100" b="1" u="sng" dirty="0">
                <a:solidFill>
                  <a:srgbClr val="800000"/>
                </a:solidFill>
                <a:latin typeface="Tahoma"/>
                <a:ea typeface="Tahoma"/>
                <a:cs typeface="Tahoma"/>
                <a:sym typeface="Tahoma"/>
              </a:rPr>
              <a:t> </a:t>
            </a:r>
            <a:r>
              <a:rPr lang="en-US" sz="2100" b="1" u="sng" dirty="0" err="1">
                <a:solidFill>
                  <a:srgbClr val="800000"/>
                </a:solidFill>
                <a:latin typeface="Tahoma"/>
                <a:ea typeface="Tahoma"/>
                <a:cs typeface="Tahoma"/>
                <a:sym typeface="Tahoma"/>
              </a:rPr>
              <a:t>phẩm</a:t>
            </a:r>
            <a:r>
              <a:rPr lang="en-US" sz="2100" b="1" u="sng" dirty="0">
                <a:solidFill>
                  <a:srgbClr val="800000"/>
                </a:solidFill>
                <a:latin typeface="Tahoma"/>
                <a:ea typeface="Tahoma"/>
                <a:cs typeface="Tahoma"/>
                <a:sym typeface="Tahoma"/>
              </a:rPr>
              <a:t> </a:t>
            </a:r>
            <a:r>
              <a:rPr lang="en-US" sz="2100" b="1" u="sng" dirty="0" err="1">
                <a:solidFill>
                  <a:srgbClr val="800000"/>
                </a:solidFill>
                <a:latin typeface="Tahoma"/>
                <a:ea typeface="Tahoma"/>
                <a:cs typeface="Tahoma"/>
                <a:sym typeface="Tahoma"/>
              </a:rPr>
              <a:t>và</a:t>
            </a:r>
            <a:r>
              <a:rPr lang="en-US" sz="2100" b="1" u="sng" dirty="0">
                <a:solidFill>
                  <a:srgbClr val="800000"/>
                </a:solidFill>
                <a:latin typeface="Tahoma"/>
                <a:ea typeface="Tahoma"/>
                <a:cs typeface="Tahoma"/>
                <a:sym typeface="Tahoma"/>
              </a:rPr>
              <a:t> chia </a:t>
            </a:r>
            <a:r>
              <a:rPr lang="en-US" sz="2100" b="1" u="sng" dirty="0" err="1">
                <a:solidFill>
                  <a:srgbClr val="800000"/>
                </a:solidFill>
                <a:latin typeface="Tahoma"/>
                <a:ea typeface="Tahoma"/>
                <a:cs typeface="Tahoma"/>
                <a:sym typeface="Tahoma"/>
              </a:rPr>
              <a:t>sẻ</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7765366" y="2267139"/>
            <a:ext cx="424375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Màu sắc, đậm nhạt trong bài vẽ ?</a:t>
            </a:r>
          </a:p>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Cách thể hiện trong bài vẽ so với tranh của họa sĩ ?</a:t>
            </a:r>
          </a:p>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Kĩ thuật sử dụng chất liệu ?</a:t>
            </a:r>
          </a:p>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Ý tưởng điều chỉnh để bài vẽ đẹp và hoàn thiện hơn?</a:t>
            </a:r>
          </a:p>
        </p:txBody>
      </p:sp>
      <p:pic>
        <p:nvPicPr>
          <p:cNvPr id="6" name="Picture 5">
            <a:extLst>
              <a:ext uri="{FF2B5EF4-FFF2-40B4-BE49-F238E27FC236}">
                <a16:creationId xmlns="" xmlns:a16="http://schemas.microsoft.com/office/drawing/2014/main" id="{69C350F8-2003-C88D-C18E-E4FBB8737025}"/>
              </a:ext>
            </a:extLst>
          </p:cNvPr>
          <p:cNvPicPr>
            <a:picLocks noChangeAspect="1"/>
          </p:cNvPicPr>
          <p:nvPr/>
        </p:nvPicPr>
        <p:blipFill>
          <a:blip r:embed="rId5"/>
          <a:stretch>
            <a:fillRect/>
          </a:stretch>
        </p:blipFill>
        <p:spPr>
          <a:xfrm>
            <a:off x="7610623" y="4284762"/>
            <a:ext cx="2813537" cy="2213316"/>
          </a:xfrm>
          <a:prstGeom prst="rect">
            <a:avLst/>
          </a:prstGeom>
        </p:spPr>
      </p:pic>
      <p:pic>
        <p:nvPicPr>
          <p:cNvPr id="7" name="Picture 6">
            <a:extLst>
              <a:ext uri="{FF2B5EF4-FFF2-40B4-BE49-F238E27FC236}">
                <a16:creationId xmlns="" xmlns:a16="http://schemas.microsoft.com/office/drawing/2014/main" id="{220316AD-BC13-23F3-6939-6E3A780295B6}"/>
              </a:ext>
            </a:extLst>
          </p:cNvPr>
          <p:cNvPicPr>
            <a:picLocks noChangeAspect="1"/>
          </p:cNvPicPr>
          <p:nvPr/>
        </p:nvPicPr>
        <p:blipFill>
          <a:blip r:embed="rId6"/>
          <a:stretch>
            <a:fillRect/>
          </a:stretch>
        </p:blipFill>
        <p:spPr>
          <a:xfrm>
            <a:off x="729528" y="2126599"/>
            <a:ext cx="6429280" cy="4371910"/>
          </a:xfrm>
          <a:prstGeom prst="rect">
            <a:avLst/>
          </a:prstGeom>
        </p:spPr>
      </p:pic>
      <p:pic>
        <p:nvPicPr>
          <p:cNvPr id="10" name="Picture 9">
            <a:extLst>
              <a:ext uri="{FF2B5EF4-FFF2-40B4-BE49-F238E27FC236}">
                <a16:creationId xmlns="" xmlns:a16="http://schemas.microsoft.com/office/drawing/2014/main" id="{1F2F0821-11F4-C8EB-1974-33D922BD8575}"/>
              </a:ext>
            </a:extLst>
          </p:cNvPr>
          <p:cNvPicPr>
            <a:picLocks noChangeAspect="1"/>
          </p:cNvPicPr>
          <p:nvPr/>
        </p:nvPicPr>
        <p:blipFill>
          <a:blip r:embed="rId7"/>
          <a:stretch>
            <a:fillRect/>
          </a:stretch>
        </p:blipFill>
        <p:spPr>
          <a:xfrm>
            <a:off x="10536806" y="4284761"/>
            <a:ext cx="1552624" cy="2213315"/>
          </a:xfrm>
          <a:prstGeom prst="rect">
            <a:avLst/>
          </a:prstGeom>
        </p:spPr>
      </p:pic>
    </p:spTree>
    <p:custDataLst>
      <p:tags r:id="rId1"/>
    </p:custDataLst>
    <p:extLst>
      <p:ext uri="{BB962C8B-B14F-4D97-AF65-F5344CB8AC3E}">
        <p14:creationId xmlns:p14="http://schemas.microsoft.com/office/powerpoint/2010/main" val="4001888881"/>
      </p:ext>
    </p:extLst>
  </p:cSld>
  <p:clrMapOvr>
    <a:masterClrMapping/>
  </p:clrMapOvr>
  <mc:AlternateContent xmlns:mc="http://schemas.openxmlformats.org/markup-compatibility/2006" xmlns:p14="http://schemas.microsoft.com/office/powerpoint/2010/main">
    <mc:Choice Requires="p14">
      <p:transition spd="slow" p14:dur="1400" advTm="36219">
        <p14:doors dir="vert"/>
      </p:transition>
    </mc:Choice>
    <mc:Fallback xmlns="">
      <p:transition spd="slow" advTm="362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400"/>
                                  </p:stCondLst>
                                  <p:childTnLst>
                                    <p:set>
                                      <p:cBhvr>
                                        <p:cTn id="15" dur="1" fill="hold">
                                          <p:stCondLst>
                                            <p:cond delay="0"/>
                                          </p:stCondLst>
                                        </p:cTn>
                                        <p:tgtEl>
                                          <p:spTgt spid="112"/>
                                        </p:tgtEl>
                                        <p:attrNameLst>
                                          <p:attrName>style.visibility</p:attrName>
                                        </p:attrNameLst>
                                      </p:cBhvr>
                                      <p:to>
                                        <p:strVal val="visible"/>
                                      </p:to>
                                    </p:set>
                                    <p:anim calcmode="lin" valueType="num">
                                      <p:cBhvr additive="base">
                                        <p:cTn id="16" dur="500" fill="hold"/>
                                        <p:tgtEl>
                                          <p:spTgt spid="112"/>
                                        </p:tgtEl>
                                        <p:attrNameLst>
                                          <p:attrName>ppt_x</p:attrName>
                                        </p:attrNameLst>
                                      </p:cBhvr>
                                      <p:tavLst>
                                        <p:tav tm="0">
                                          <p:val>
                                            <p:strVal val="1+#ppt_w/2"/>
                                          </p:val>
                                        </p:tav>
                                        <p:tav tm="100000">
                                          <p:val>
                                            <p:strVal val="#ppt_x"/>
                                          </p:val>
                                        </p:tav>
                                      </p:tavLst>
                                    </p:anim>
                                    <p:anim calcmode="lin" valueType="num">
                                      <p:cBhvr additive="base">
                                        <p:cTn id="17" dur="500" fill="hold"/>
                                        <p:tgtEl>
                                          <p:spTgt spid="112"/>
                                        </p:tgtEl>
                                        <p:attrNameLst>
                                          <p:attrName>ppt_y</p:attrName>
                                        </p:attrNameLst>
                                      </p:cBhvr>
                                      <p:tavLst>
                                        <p:tav tm="0">
                                          <p:val>
                                            <p:strVal val="#ppt_y"/>
                                          </p:val>
                                        </p:tav>
                                        <p:tav tm="100000">
                                          <p:val>
                                            <p:strVal val="#ppt_y"/>
                                          </p:val>
                                        </p:tav>
                                      </p:tavLst>
                                    </p:anim>
                                  </p:childTnLst>
                                </p:cTn>
                              </p:par>
                              <p:par>
                                <p:cTn id="18" presetID="22" presetClass="entr" presetSubtype="4" fill="hold" nodeType="withEffect">
                                  <p:stCondLst>
                                    <p:cond delay="8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130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15">
                                            <p:txEl>
                                              <p:pRg st="0" end="0"/>
                                            </p:txEl>
                                          </p:spTgt>
                                        </p:tgtEl>
                                        <p:attrNameLst>
                                          <p:attrName>style.visibility</p:attrName>
                                        </p:attrNameLst>
                                      </p:cBhvr>
                                      <p:to>
                                        <p:strVal val="visible"/>
                                      </p:to>
                                    </p:set>
                                    <p:anim calcmode="lin" valueType="num">
                                      <p:cBhvr additive="base">
                                        <p:cTn id="28" dur="500" fill="hold"/>
                                        <p:tgtEl>
                                          <p:spTgt spid="115">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15">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300"/>
                                  </p:stCondLst>
                                  <p:childTnLst>
                                    <p:set>
                                      <p:cBhvr>
                                        <p:cTn id="31" dur="1" fill="hold">
                                          <p:stCondLst>
                                            <p:cond delay="0"/>
                                          </p:stCondLst>
                                        </p:cTn>
                                        <p:tgtEl>
                                          <p:spTgt spid="115">
                                            <p:txEl>
                                              <p:pRg st="1" end="1"/>
                                            </p:txEl>
                                          </p:spTgt>
                                        </p:tgtEl>
                                        <p:attrNameLst>
                                          <p:attrName>style.visibility</p:attrName>
                                        </p:attrNameLst>
                                      </p:cBhvr>
                                      <p:to>
                                        <p:strVal val="visible"/>
                                      </p:to>
                                    </p:set>
                                    <p:anim calcmode="lin" valueType="num">
                                      <p:cBhvr additive="base">
                                        <p:cTn id="32" dur="500" fill="hold"/>
                                        <p:tgtEl>
                                          <p:spTgt spid="115">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15">
                                            <p:txEl>
                                              <p:pRg st="1" end="1"/>
                                            </p:txEl>
                                          </p:spTgt>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700"/>
                                  </p:stCondLst>
                                  <p:childTnLst>
                                    <p:set>
                                      <p:cBhvr>
                                        <p:cTn id="35" dur="1" fill="hold">
                                          <p:stCondLst>
                                            <p:cond delay="0"/>
                                          </p:stCondLst>
                                        </p:cTn>
                                        <p:tgtEl>
                                          <p:spTgt spid="115">
                                            <p:txEl>
                                              <p:pRg st="2" end="2"/>
                                            </p:txEl>
                                          </p:spTgt>
                                        </p:tgtEl>
                                        <p:attrNameLst>
                                          <p:attrName>style.visibility</p:attrName>
                                        </p:attrNameLst>
                                      </p:cBhvr>
                                      <p:to>
                                        <p:strVal val="visible"/>
                                      </p:to>
                                    </p:set>
                                    <p:anim calcmode="lin" valueType="num">
                                      <p:cBhvr additive="base">
                                        <p:cTn id="36" dur="500" fill="hold"/>
                                        <p:tgtEl>
                                          <p:spTgt spid="115">
                                            <p:txEl>
                                              <p:pRg st="2" end="2"/>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15">
                                            <p:txEl>
                                              <p:pRg st="2" end="2"/>
                                            </p:txEl>
                                          </p:spTgt>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1100"/>
                                  </p:stCondLst>
                                  <p:childTnLst>
                                    <p:set>
                                      <p:cBhvr>
                                        <p:cTn id="39" dur="1" fill="hold">
                                          <p:stCondLst>
                                            <p:cond delay="0"/>
                                          </p:stCondLst>
                                        </p:cTn>
                                        <p:tgtEl>
                                          <p:spTgt spid="115">
                                            <p:txEl>
                                              <p:pRg st="3" end="3"/>
                                            </p:txEl>
                                          </p:spTgt>
                                        </p:tgtEl>
                                        <p:attrNameLst>
                                          <p:attrName>style.visibility</p:attrName>
                                        </p:attrNameLst>
                                      </p:cBhvr>
                                      <p:to>
                                        <p:strVal val="visible"/>
                                      </p:to>
                                    </p:set>
                                    <p:anim calcmode="lin" valueType="num">
                                      <p:cBhvr additive="base">
                                        <p:cTn id="40" dur="500" fill="hold"/>
                                        <p:tgtEl>
                                          <p:spTgt spid="115">
                                            <p:txEl>
                                              <p:pRg st="3" end="3"/>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7610623" y="2126599"/>
            <a:ext cx="4850312" cy="1094903"/>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6127428" cy="809897"/>
          </a:xfrm>
          <a:prstGeom prst="rect">
            <a:avLst/>
          </a:prstGeom>
          <a:noFill/>
          <a:ln>
            <a:noFill/>
          </a:ln>
        </p:spPr>
        <p:txBody>
          <a:bodyPr spcFirstLastPara="1" wrap="square" lIns="91425" tIns="45700" rIns="91425" bIns="45700" anchor="ctr" anchorCtr="0">
            <a:noAutofit/>
          </a:bodyPr>
          <a:lstStyle/>
          <a:p>
            <a:pPr lvl="0">
              <a:buClr>
                <a:srgbClr val="800000"/>
              </a:buClr>
              <a:buSzPts val="2300"/>
            </a:pPr>
            <a:r>
              <a:rPr lang="en-US" sz="2100" b="1" dirty="0">
                <a:solidFill>
                  <a:srgbClr val="800000"/>
                </a:solidFill>
                <a:latin typeface="Tahoma"/>
                <a:ea typeface="Tahoma"/>
                <a:cs typeface="Tahoma"/>
                <a:sym typeface="Tahoma"/>
              </a:rPr>
              <a:t>5. </a:t>
            </a:r>
            <a:r>
              <a:rPr lang="en-US" sz="2100" b="1" u="sng" dirty="0">
                <a:solidFill>
                  <a:srgbClr val="800000"/>
                </a:solidFill>
                <a:latin typeface="Tahoma"/>
                <a:ea typeface="Tahoma"/>
                <a:cs typeface="Tahoma"/>
                <a:sym typeface="Tahoma"/>
              </a:rPr>
              <a:t>Tìm hiểu về tranh lụa hiện đ</a:t>
            </a:r>
            <a:r>
              <a:rPr lang="en-US" sz="2100" b="1" u="sng" dirty="0" smtClean="0">
                <a:solidFill>
                  <a:srgbClr val="800000"/>
                </a:solidFill>
                <a:latin typeface="Tahoma"/>
                <a:ea typeface="Tahoma"/>
                <a:cs typeface="Tahoma"/>
                <a:sym typeface="Tahoma"/>
              </a:rPr>
              <a:t>ại </a:t>
            </a:r>
            <a:r>
              <a:rPr lang="en-US" sz="2100" b="1" u="sng" dirty="0">
                <a:solidFill>
                  <a:srgbClr val="800000"/>
                </a:solidFill>
                <a:latin typeface="Tahoma"/>
                <a:ea typeface="Tahoma"/>
                <a:cs typeface="Tahoma"/>
                <a:sym typeface="Tahoma"/>
              </a:rPr>
              <a:t>Việt Nam.</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7765366" y="2267139"/>
            <a:ext cx="424375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vi-VN" sz="1900" dirty="0">
                <a:solidFill>
                  <a:srgbClr val="FFFF00"/>
                </a:solidFill>
                <a:latin typeface="Tahoma"/>
                <a:ea typeface="Tahoma"/>
                <a:cs typeface="Tahoma"/>
                <a:sym typeface="Tahoma"/>
              </a:rPr>
              <a:t>+ Kể tên những tác phẩm tranh lụa của Việt Nam khác mà em biết.</a:t>
            </a:r>
          </a:p>
        </p:txBody>
      </p:sp>
      <p:pic>
        <p:nvPicPr>
          <p:cNvPr id="8" name="Picture 7">
            <a:extLst>
              <a:ext uri="{FF2B5EF4-FFF2-40B4-BE49-F238E27FC236}">
                <a16:creationId xmlns="" xmlns:a16="http://schemas.microsoft.com/office/drawing/2014/main" id="{466C73E5-1ADA-7279-99CC-10FA888F3A59}"/>
              </a:ext>
            </a:extLst>
          </p:cNvPr>
          <p:cNvPicPr>
            <a:picLocks noChangeAspect="1"/>
          </p:cNvPicPr>
          <p:nvPr/>
        </p:nvPicPr>
        <p:blipFill>
          <a:blip r:embed="rId5"/>
          <a:stretch>
            <a:fillRect/>
          </a:stretch>
        </p:blipFill>
        <p:spPr>
          <a:xfrm>
            <a:off x="7610623" y="3429000"/>
            <a:ext cx="2160724" cy="2888096"/>
          </a:xfrm>
          <a:prstGeom prst="rect">
            <a:avLst/>
          </a:prstGeom>
        </p:spPr>
      </p:pic>
      <p:pic>
        <p:nvPicPr>
          <p:cNvPr id="11" name="Picture 10">
            <a:extLst>
              <a:ext uri="{FF2B5EF4-FFF2-40B4-BE49-F238E27FC236}">
                <a16:creationId xmlns="" xmlns:a16="http://schemas.microsoft.com/office/drawing/2014/main" id="{05D98D93-9D4D-E5B7-40E5-63722041A158}"/>
              </a:ext>
            </a:extLst>
          </p:cNvPr>
          <p:cNvPicPr>
            <a:picLocks noChangeAspect="1"/>
          </p:cNvPicPr>
          <p:nvPr/>
        </p:nvPicPr>
        <p:blipFill>
          <a:blip r:embed="rId6"/>
          <a:stretch>
            <a:fillRect/>
          </a:stretch>
        </p:blipFill>
        <p:spPr>
          <a:xfrm>
            <a:off x="9908347" y="3449982"/>
            <a:ext cx="2160724" cy="2867114"/>
          </a:xfrm>
          <a:prstGeom prst="rect">
            <a:avLst/>
          </a:prstGeom>
        </p:spPr>
      </p:pic>
      <p:pic>
        <p:nvPicPr>
          <p:cNvPr id="1026" name="Picture 2" descr="Nữ họa sĩ Vũ Giáng Hương"/>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85167" y="1973265"/>
            <a:ext cx="5491024" cy="39901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9165024"/>
      </p:ext>
    </p:extLst>
  </p:cSld>
  <p:clrMapOvr>
    <a:masterClrMapping/>
  </p:clrMapOvr>
  <mc:AlternateContent xmlns:mc="http://schemas.openxmlformats.org/markup-compatibility/2006" xmlns:p14="http://schemas.microsoft.com/office/powerpoint/2010/main">
    <mc:Choice Requires="p14">
      <p:transition spd="slow" p14:dur="1400" advTm="23909">
        <p14:doors dir="vert"/>
      </p:transition>
    </mc:Choice>
    <mc:Fallback xmlns="">
      <p:transition spd="slow" advTm="239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1+#ppt_w/2"/>
                                          </p:val>
                                        </p:tav>
                                        <p:tav tm="100000">
                                          <p:val>
                                            <p:strVal val="#ppt_x"/>
                                          </p:val>
                                        </p:tav>
                                      </p:tavLst>
                                    </p:anim>
                                    <p:anim calcmode="lin" valueType="num">
                                      <p:cBhvr additive="base">
                                        <p:cTn id="12" dur="5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1+#ppt_w/2"/>
                                          </p:val>
                                        </p:tav>
                                        <p:tav tm="100000">
                                          <p:val>
                                            <p:strVal val="#ppt_x"/>
                                          </p:val>
                                        </p:tav>
                                      </p:tavLst>
                                    </p:anim>
                                    <p:anim calcmode="lin" valueType="num">
                                      <p:cBhvr additive="base">
                                        <p:cTn id="26" dur="500" fill="hold"/>
                                        <p:tgtEl>
                                          <p:spTgt spid="1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P spid="1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90"/>
        <p:cNvGrpSpPr/>
        <p:nvPr/>
      </p:nvGrpSpPr>
      <p:grpSpPr>
        <a:xfrm>
          <a:off x="0" y="0"/>
          <a:ext cx="0" cy="0"/>
          <a:chOff x="0" y="0"/>
          <a:chExt cx="0" cy="0"/>
        </a:xfrm>
      </p:grpSpPr>
      <p:sp>
        <p:nvSpPr>
          <p:cNvPr id="191" name="Google Shape;191;p11"/>
          <p:cNvSpPr/>
          <p:nvPr/>
        </p:nvSpPr>
        <p:spPr>
          <a:xfrm>
            <a:off x="411480" y="1638368"/>
            <a:ext cx="3581400" cy="4735286"/>
          </a:xfrm>
          <a:prstGeom prst="rect">
            <a:avLst/>
          </a:prstGeom>
          <a:solidFill>
            <a:srgbClr val="D8E2F3">
              <a:alpha val="8274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1"/>
          <p:cNvSpPr txBox="1"/>
          <p:nvPr/>
        </p:nvSpPr>
        <p:spPr>
          <a:xfrm>
            <a:off x="5745864" y="2861503"/>
            <a:ext cx="5374981" cy="81962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600"/>
              </a:spcBef>
              <a:spcAft>
                <a:spcPts val="0"/>
              </a:spcAft>
              <a:buClr>
                <a:srgbClr val="F7CAAC"/>
              </a:buClr>
              <a:buSzPts val="2800"/>
              <a:buFont typeface="Arial"/>
              <a:buNone/>
            </a:pPr>
            <a:r>
              <a:rPr lang="en-US" sz="2800" b="1" dirty="0" err="1">
                <a:solidFill>
                  <a:srgbClr val="F7CAAC"/>
                </a:solidFill>
                <a:latin typeface="Tahoma"/>
                <a:ea typeface="Tahoma"/>
                <a:cs typeface="Tahoma"/>
                <a:sym typeface="Tahoma"/>
              </a:rPr>
              <a:t>Đọc</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trước</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bài</a:t>
            </a:r>
            <a:r>
              <a:rPr lang="en-US" sz="2800" b="1" dirty="0">
                <a:solidFill>
                  <a:srgbClr val="F7CAAC"/>
                </a:solidFill>
                <a:latin typeface="Tahoma"/>
                <a:ea typeface="Tahoma"/>
                <a:cs typeface="Tahoma"/>
                <a:sym typeface="Tahoma"/>
              </a:rPr>
              <a:t> 6 “</a:t>
            </a:r>
            <a:r>
              <a:rPr lang="en-US" sz="2800" b="1" dirty="0" err="1">
                <a:solidFill>
                  <a:srgbClr val="F7CAAC"/>
                </a:solidFill>
                <a:latin typeface="Tahoma"/>
                <a:ea typeface="Tahoma"/>
                <a:cs typeface="Tahoma"/>
                <a:sym typeface="Tahoma"/>
              </a:rPr>
              <a:t>Tượng</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chân</a:t>
            </a:r>
            <a:r>
              <a:rPr lang="en-US" sz="2800" b="1" dirty="0">
                <a:solidFill>
                  <a:srgbClr val="F7CAAC"/>
                </a:solidFill>
                <a:latin typeface="Tahoma"/>
                <a:ea typeface="Tahoma"/>
                <a:cs typeface="Tahoma"/>
                <a:sym typeface="Tahoma"/>
              </a:rPr>
              <a:t> dung </a:t>
            </a:r>
            <a:r>
              <a:rPr lang="en-US" sz="2800" b="1" dirty="0" err="1">
                <a:solidFill>
                  <a:srgbClr val="F7CAAC"/>
                </a:solidFill>
                <a:latin typeface="Tahoma"/>
                <a:ea typeface="Tahoma"/>
                <a:cs typeface="Tahoma"/>
                <a:sym typeface="Tahoma"/>
              </a:rPr>
              <a:t>nhân</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vật</a:t>
            </a:r>
            <a:r>
              <a:rPr lang="en-US" sz="2800" b="1" dirty="0">
                <a:solidFill>
                  <a:srgbClr val="F7CAAC"/>
                </a:solidFill>
                <a:latin typeface="Tahoma"/>
                <a:ea typeface="Tahoma"/>
                <a:cs typeface="Tahoma"/>
                <a:sym typeface="Tahoma"/>
              </a:rPr>
              <a:t>”</a:t>
            </a:r>
            <a:endParaRPr sz="2800" b="1" dirty="0">
              <a:solidFill>
                <a:srgbClr val="F7CAAC"/>
              </a:solidFill>
              <a:latin typeface="Tahoma"/>
              <a:ea typeface="Tahoma"/>
              <a:cs typeface="Tahoma"/>
              <a:sym typeface="Tahoma"/>
            </a:endParaRPr>
          </a:p>
          <a:p>
            <a:pPr marL="0" marR="0" lvl="0" indent="0" algn="l" rtl="0">
              <a:lnSpc>
                <a:spcPct val="90000"/>
              </a:lnSpc>
              <a:spcBef>
                <a:spcPts val="600"/>
              </a:spcBef>
              <a:spcAft>
                <a:spcPts val="0"/>
              </a:spcAft>
              <a:buClr>
                <a:schemeClr val="dk1"/>
              </a:buClr>
              <a:buSzPts val="2800"/>
              <a:buFont typeface="Arial"/>
              <a:buNone/>
            </a:pPr>
            <a:endParaRPr sz="2800" dirty="0">
              <a:solidFill>
                <a:schemeClr val="dk1"/>
              </a:solidFill>
              <a:latin typeface="Tahoma"/>
              <a:ea typeface="Tahoma"/>
              <a:cs typeface="Tahoma"/>
              <a:sym typeface="Tahoma"/>
            </a:endParaRPr>
          </a:p>
        </p:txBody>
      </p:sp>
      <p:sp>
        <p:nvSpPr>
          <p:cNvPr id="193" name="Google Shape;193;p11"/>
          <p:cNvSpPr txBox="1">
            <a:spLocks noGrp="1"/>
          </p:cNvSpPr>
          <p:nvPr>
            <p:ph type="title"/>
          </p:nvPr>
        </p:nvSpPr>
        <p:spPr>
          <a:xfrm>
            <a:off x="3498433" y="376520"/>
            <a:ext cx="6201741" cy="1041726"/>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rgbClr val="FEE599"/>
              </a:buClr>
              <a:buSzPts val="4500"/>
              <a:buFont typeface="Arial"/>
              <a:buNone/>
            </a:pPr>
            <a:r>
              <a:rPr lang="en-US" sz="4500" b="1">
                <a:solidFill>
                  <a:srgbClr val="FEE599"/>
                </a:solidFill>
                <a:latin typeface="Arial"/>
                <a:ea typeface="Arial"/>
                <a:cs typeface="Arial"/>
                <a:sym typeface="Arial"/>
              </a:rPr>
              <a:t>CHUẨN BỊ BÀI SAU</a:t>
            </a:r>
            <a:endParaRPr sz="4500" b="1">
              <a:solidFill>
                <a:srgbClr val="FEE599"/>
              </a:solidFill>
              <a:latin typeface="Arial"/>
              <a:ea typeface="Arial"/>
              <a:cs typeface="Arial"/>
              <a:sym typeface="Arial"/>
            </a:endParaRPr>
          </a:p>
        </p:txBody>
      </p:sp>
      <p:sp>
        <p:nvSpPr>
          <p:cNvPr id="194" name="Google Shape;194;p11"/>
          <p:cNvSpPr/>
          <p:nvPr/>
        </p:nvSpPr>
        <p:spPr>
          <a:xfrm>
            <a:off x="4652726" y="4422108"/>
            <a:ext cx="1103095"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195" name="Google Shape;195;p11"/>
          <p:cNvSpPr/>
          <p:nvPr/>
        </p:nvSpPr>
        <p:spPr>
          <a:xfrm>
            <a:off x="4652726" y="3050181"/>
            <a:ext cx="1207548" cy="6309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500">
                <a:solidFill>
                  <a:srgbClr val="F7CAAC"/>
                </a:solidFill>
                <a:latin typeface="Lato Light"/>
                <a:ea typeface="Lato Light"/>
                <a:cs typeface="Lato Light"/>
                <a:sym typeface="Lato Light"/>
              </a:rPr>
              <a:t>📖</a:t>
            </a:r>
            <a:endParaRPr sz="3500">
              <a:solidFill>
                <a:srgbClr val="F7CAAC"/>
              </a:solidFill>
              <a:latin typeface="Calibri"/>
              <a:ea typeface="Calibri"/>
              <a:cs typeface="Calibri"/>
              <a:sym typeface="Calibri"/>
            </a:endParaRPr>
          </a:p>
        </p:txBody>
      </p:sp>
      <p:sp>
        <p:nvSpPr>
          <p:cNvPr id="196" name="Google Shape;196;p11"/>
          <p:cNvSpPr txBox="1"/>
          <p:nvPr/>
        </p:nvSpPr>
        <p:spPr>
          <a:xfrm>
            <a:off x="5755821" y="4233429"/>
            <a:ext cx="4820740" cy="142931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00"/>
              </a:spcBef>
              <a:spcAft>
                <a:spcPts val="0"/>
              </a:spcAft>
              <a:buClr>
                <a:schemeClr val="lt2"/>
              </a:buClr>
              <a:buSzPts val="1600"/>
              <a:buFont typeface="Lato Light"/>
              <a:buNone/>
            </a:pPr>
            <a:r>
              <a:rPr lang="en-US" sz="2800" b="1" i="0" u="none" strike="noStrike" cap="none" dirty="0" err="1">
                <a:solidFill>
                  <a:srgbClr val="F7CAAC"/>
                </a:solidFill>
                <a:latin typeface="Tahoma"/>
                <a:ea typeface="Tahoma"/>
                <a:cs typeface="Tahoma"/>
                <a:sym typeface="Tahoma"/>
              </a:rPr>
              <a:t>Chuẩn</a:t>
            </a:r>
            <a:r>
              <a:rPr lang="en-US" sz="2800" b="1" i="0" u="none" strike="noStrike" cap="none" dirty="0">
                <a:solidFill>
                  <a:srgbClr val="F7CAAC"/>
                </a:solidFill>
                <a:latin typeface="Tahoma"/>
                <a:ea typeface="Tahoma"/>
                <a:cs typeface="Tahoma"/>
                <a:sym typeface="Tahoma"/>
              </a:rPr>
              <a:t> </a:t>
            </a:r>
            <a:r>
              <a:rPr lang="en-US" sz="2800" b="1" i="0" u="none" strike="noStrike" cap="none" dirty="0" err="1">
                <a:solidFill>
                  <a:srgbClr val="F7CAAC"/>
                </a:solidFill>
                <a:latin typeface="Tahoma"/>
                <a:ea typeface="Tahoma"/>
                <a:cs typeface="Tahoma"/>
                <a:sym typeface="Tahoma"/>
              </a:rPr>
              <a:t>bị</a:t>
            </a:r>
            <a:r>
              <a:rPr lang="en-US" sz="2800" b="1" i="0" u="none" strike="noStrike" cap="none"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Đất</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nặn</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dụng</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cụ</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tạo</a:t>
            </a:r>
            <a:r>
              <a:rPr lang="en-US" sz="2800" b="1" dirty="0">
                <a:solidFill>
                  <a:srgbClr val="F7CAAC"/>
                </a:solidFill>
                <a:latin typeface="Tahoma"/>
                <a:ea typeface="Tahoma"/>
                <a:cs typeface="Tahoma"/>
                <a:sym typeface="Tahoma"/>
              </a:rPr>
              <a:t> </a:t>
            </a:r>
            <a:r>
              <a:rPr lang="en-US" sz="2800" b="1" dirty="0" err="1">
                <a:solidFill>
                  <a:srgbClr val="F7CAAC"/>
                </a:solidFill>
                <a:latin typeface="Tahoma"/>
                <a:ea typeface="Tahoma"/>
                <a:cs typeface="Tahoma"/>
                <a:sym typeface="Tahoma"/>
              </a:rPr>
              <a:t>hình</a:t>
            </a:r>
            <a:r>
              <a:rPr lang="en-US" sz="2800" b="1" i="0" u="none" strike="noStrike" cap="none" dirty="0">
                <a:solidFill>
                  <a:srgbClr val="F7CAAC"/>
                </a:solidFill>
                <a:latin typeface="Tahoma"/>
                <a:ea typeface="Tahoma"/>
                <a:cs typeface="Tahoma"/>
                <a:sym typeface="Tahoma"/>
              </a:rPr>
              <a:t>...</a:t>
            </a:r>
            <a:endParaRPr sz="2800" b="1" i="0" u="none" strike="noStrike" cap="none" dirty="0">
              <a:solidFill>
                <a:srgbClr val="F7CAAC"/>
              </a:solidFill>
              <a:latin typeface="Tahoma"/>
              <a:ea typeface="Tahoma"/>
              <a:cs typeface="Tahoma"/>
              <a:sym typeface="Tahoma"/>
            </a:endParaRPr>
          </a:p>
        </p:txBody>
      </p:sp>
      <p:pic>
        <p:nvPicPr>
          <p:cNvPr id="197" name="Google Shape;197;p11"/>
          <p:cNvPicPr preferRelativeResize="0"/>
          <p:nvPr/>
        </p:nvPicPr>
        <p:blipFill>
          <a:blip r:embed="rId5"/>
          <a:srcRect/>
          <a:stretch/>
        </p:blipFill>
        <p:spPr>
          <a:xfrm>
            <a:off x="704182" y="1901887"/>
            <a:ext cx="3023757" cy="416456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15220">
        <p14:gallery dir="l"/>
      </p:transition>
    </mc:Choice>
    <mc:Fallback xmlns="">
      <p:transition spd="slow" advTm="152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par>
                                <p:cTn id="8" presetID="10" presetClass="entr" presetSubtype="0" fill="hold" nodeType="withEffect">
                                  <p:stCondLst>
                                    <p:cond delay="1100"/>
                                  </p:stCondLst>
                                  <p:childTnLst>
                                    <p:set>
                                      <p:cBhvr>
                                        <p:cTn id="9" dur="1" fill="hold">
                                          <p:stCondLst>
                                            <p:cond delay="0"/>
                                          </p:stCondLst>
                                        </p:cTn>
                                        <p:tgtEl>
                                          <p:spTgt spid="197"/>
                                        </p:tgtEl>
                                        <p:attrNameLst>
                                          <p:attrName>style.visibility</p:attrName>
                                        </p:attrNameLst>
                                      </p:cBhvr>
                                      <p:to>
                                        <p:strVal val="visible"/>
                                      </p:to>
                                    </p:set>
                                    <p:animEffect transition="in" filter="fade">
                                      <p:cBhvr>
                                        <p:cTn id="10" dur="500"/>
                                        <p:tgtEl>
                                          <p:spTgt spid="197"/>
                                        </p:tgtEl>
                                      </p:cBhvr>
                                    </p:animEffect>
                                  </p:childTnLst>
                                </p:cTn>
                              </p:par>
                              <p:par>
                                <p:cTn id="11" presetID="10" presetClass="entr" presetSubtype="0" fill="hold" nodeType="withEffect">
                                  <p:stCondLst>
                                    <p:cond delay="300"/>
                                  </p:stCondLst>
                                  <p:childTnLst>
                                    <p:set>
                                      <p:cBhvr>
                                        <p:cTn id="12" dur="1" fill="hold">
                                          <p:stCondLst>
                                            <p:cond delay="0"/>
                                          </p:stCondLst>
                                        </p:cTn>
                                        <p:tgtEl>
                                          <p:spTgt spid="191"/>
                                        </p:tgtEl>
                                        <p:attrNameLst>
                                          <p:attrName>style.visibility</p:attrName>
                                        </p:attrNameLst>
                                      </p:cBhvr>
                                      <p:to>
                                        <p:strVal val="visible"/>
                                      </p:to>
                                    </p:set>
                                    <p:animEffect transition="in" filter="fade">
                                      <p:cBhvr>
                                        <p:cTn id="13" dur="500"/>
                                        <p:tgtEl>
                                          <p:spTgt spid="19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300"/>
                                  </p:stCondLst>
                                  <p:childTnLst>
                                    <p:set>
                                      <p:cBhvr>
                                        <p:cTn id="17" dur="1" fill="hold">
                                          <p:stCondLst>
                                            <p:cond delay="0"/>
                                          </p:stCondLst>
                                        </p:cTn>
                                        <p:tgtEl>
                                          <p:spTgt spid="194"/>
                                        </p:tgtEl>
                                        <p:attrNameLst>
                                          <p:attrName>style.visibility</p:attrName>
                                        </p:attrNameLst>
                                      </p:cBhvr>
                                      <p:to>
                                        <p:strVal val="visible"/>
                                      </p:to>
                                    </p:set>
                                    <p:animEffect transition="in" filter="fade">
                                      <p:cBhvr>
                                        <p:cTn id="18" dur="500"/>
                                        <p:tgtEl>
                                          <p:spTgt spid="194"/>
                                        </p:tgtEl>
                                      </p:cBhvr>
                                    </p:animEffect>
                                  </p:childTnLst>
                                </p:cTn>
                              </p:par>
                              <p:par>
                                <p:cTn id="19" presetID="10" presetClass="entr" presetSubtype="0" fill="hold" nodeType="withEffect">
                                  <p:stCondLst>
                                    <p:cond delay="200"/>
                                  </p:stCondLst>
                                  <p:childTnLst>
                                    <p:set>
                                      <p:cBhvr>
                                        <p:cTn id="20" dur="1" fill="hold">
                                          <p:stCondLst>
                                            <p:cond delay="0"/>
                                          </p:stCondLst>
                                        </p:cTn>
                                        <p:tgtEl>
                                          <p:spTgt spid="195"/>
                                        </p:tgtEl>
                                        <p:attrNameLst>
                                          <p:attrName>style.visibility</p:attrName>
                                        </p:attrNameLst>
                                      </p:cBhvr>
                                      <p:to>
                                        <p:strVal val="visible"/>
                                      </p:to>
                                    </p:set>
                                    <p:animEffect transition="in" filter="fade">
                                      <p:cBhvr>
                                        <p:cTn id="21" dur="500"/>
                                        <p:tgtEl>
                                          <p:spTgt spid="19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xEl>
                                              <p:pRg st="0" end="0"/>
                                            </p:txEl>
                                          </p:spTgt>
                                        </p:tgtEl>
                                        <p:attrNameLst>
                                          <p:attrName>style.visibility</p:attrName>
                                        </p:attrNameLst>
                                      </p:cBhvr>
                                      <p:to>
                                        <p:strVal val="visible"/>
                                      </p:to>
                                    </p:set>
                                    <p:animEffect transition="in" filter="fade">
                                      <p:cBhvr>
                                        <p:cTn id="26" dur="500"/>
                                        <p:tgtEl>
                                          <p:spTgt spid="192">
                                            <p:txEl>
                                              <p:pRg st="0" end="0"/>
                                            </p:txEl>
                                          </p:spTgt>
                                        </p:tgtEl>
                                      </p:cBhvr>
                                    </p:animEffect>
                                  </p:childTnLst>
                                </p:cTn>
                              </p:par>
                              <p:par>
                                <p:cTn id="27" presetID="10" presetClass="entr" presetSubtype="0" fill="hold" nodeType="withEffect">
                                  <p:stCondLst>
                                    <p:cond delay="300"/>
                                  </p:stCondLst>
                                  <p:childTnLst>
                                    <p:set>
                                      <p:cBhvr>
                                        <p:cTn id="28" dur="1" fill="hold">
                                          <p:stCondLst>
                                            <p:cond delay="0"/>
                                          </p:stCondLst>
                                        </p:cTn>
                                        <p:tgtEl>
                                          <p:spTgt spid="196"/>
                                        </p:tgtEl>
                                        <p:attrNameLst>
                                          <p:attrName>style.visibility</p:attrName>
                                        </p:attrNameLst>
                                      </p:cBhvr>
                                      <p:to>
                                        <p:strVal val="visible"/>
                                      </p:to>
                                    </p:set>
                                    <p:animEffect transition="in" filter="fade">
                                      <p:cBhvr>
                                        <p:cTn id="29" dur="5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p:nvPr/>
        </p:nvSpPr>
        <p:spPr>
          <a:xfrm>
            <a:off x="214916" y="2220685"/>
            <a:ext cx="11367483" cy="3323771"/>
          </a:xfrm>
          <a:prstGeom prst="rect">
            <a:avLst/>
          </a:prstGeom>
          <a:solidFill>
            <a:srgbClr val="663300">
              <a:alpha val="84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1357085" y="0"/>
            <a:ext cx="7496630" cy="1339187"/>
          </a:xfrm>
          <a:prstGeom prst="rect">
            <a:avLst/>
          </a:prstGeom>
          <a:noFill/>
          <a:ln>
            <a:noFill/>
          </a:ln>
        </p:spPr>
        <p:txBody>
          <a:bodyPr spcFirstLastPara="1" wrap="square" lIns="91425" tIns="91425" rIns="91425" bIns="91425" anchor="b" anchorCtr="0">
            <a:noAutofit/>
          </a:bodyPr>
          <a:lstStyle/>
          <a:p>
            <a:pPr marL="0" marR="0" lvl="0" indent="0" algn="r" rtl="0">
              <a:lnSpc>
                <a:spcPct val="90000"/>
              </a:lnSpc>
              <a:spcBef>
                <a:spcPts val="0"/>
              </a:spcBef>
              <a:spcAft>
                <a:spcPts val="0"/>
              </a:spcAft>
              <a:buClr>
                <a:srgbClr val="FEE599"/>
              </a:buClr>
              <a:buSzPts val="4500"/>
              <a:buFont typeface="Arial"/>
              <a:buNone/>
            </a:pPr>
            <a:r>
              <a:rPr lang="en-US" sz="4500" b="1" i="0" u="none" strike="noStrike" cap="none" dirty="0">
                <a:solidFill>
                  <a:schemeClr val="bg1"/>
                </a:solidFill>
                <a:latin typeface="Tahoma" panose="020B0604030504040204" pitchFamily="34" charset="0"/>
                <a:ea typeface="Tahoma" panose="020B0604030504040204" pitchFamily="34" charset="0"/>
                <a:cs typeface="Tahoma" panose="020B0604030504040204" pitchFamily="34" charset="0"/>
                <a:sym typeface="Arial"/>
              </a:rPr>
              <a:t>YÊU CẦU CẦN ĐẠT</a:t>
            </a:r>
            <a:endParaRPr sz="4500" b="1" i="0" u="none" strike="noStrike" cap="none" dirty="0">
              <a:solidFill>
                <a:schemeClr val="bg1"/>
              </a:solidFill>
              <a:latin typeface="Tahoma" panose="020B0604030504040204" pitchFamily="34" charset="0"/>
              <a:ea typeface="Tahoma" panose="020B0604030504040204" pitchFamily="34" charset="0"/>
              <a:cs typeface="Tahoma" panose="020B0604030504040204" pitchFamily="34" charset="0"/>
              <a:sym typeface="Arial"/>
            </a:endParaRPr>
          </a:p>
        </p:txBody>
      </p:sp>
      <p:sp>
        <p:nvSpPr>
          <p:cNvPr id="98" name="Google Shape;98;p2"/>
          <p:cNvSpPr txBox="1"/>
          <p:nvPr/>
        </p:nvSpPr>
        <p:spPr>
          <a:xfrm>
            <a:off x="754743" y="2532389"/>
            <a:ext cx="10638971" cy="2569894"/>
          </a:xfrm>
          <a:prstGeom prst="rect">
            <a:avLst/>
          </a:prstGeom>
          <a:noFill/>
          <a:ln>
            <a:noFill/>
          </a:ln>
        </p:spPr>
        <p:txBody>
          <a:bodyPr spcFirstLastPara="1" wrap="square" lIns="91425" tIns="45700" rIns="91425" bIns="45700" anchor="t" anchorCtr="0">
            <a:spAutoFit/>
          </a:bodyPr>
          <a:lstStyle/>
          <a:p>
            <a:pPr lvl="0"/>
            <a:r>
              <a:rPr lang="en-US" sz="2300" b="0" i="0" u="none" strike="noStrike" cap="none" dirty="0">
                <a:solidFill>
                  <a:schemeClr val="accent4">
                    <a:lumMod val="20000"/>
                    <a:lumOff val="80000"/>
                  </a:schemeClr>
                </a:solidFill>
                <a:latin typeface="Tahoma"/>
                <a:ea typeface="Tahoma"/>
                <a:cs typeface="Tahoma"/>
                <a:sym typeface="Tahoma"/>
              </a:rPr>
              <a:t>- </a:t>
            </a:r>
            <a:r>
              <a:rPr lang="vi-VN" sz="2300" dirty="0">
                <a:solidFill>
                  <a:schemeClr val="accent4">
                    <a:lumMod val="20000"/>
                    <a:lumOff val="80000"/>
                  </a:schemeClr>
                </a:solidFill>
                <a:latin typeface="Tahoma"/>
                <a:ea typeface="Tahoma"/>
                <a:cs typeface="Tahoma"/>
                <a:sym typeface="Tahoma"/>
              </a:rPr>
              <a:t>Nêu được khái quát về nghệ thuật tranh lụa Việt Nam. Tóm tắt được cuộc đời, sự nghiệp và nét đặc trưng trong tranh lụa của hoạ sĩ Nguyễn Phan Chánh. </a:t>
            </a:r>
          </a:p>
          <a:p>
            <a:pPr lvl="0"/>
            <a:r>
              <a:rPr lang="en-US" sz="2300" dirty="0">
                <a:solidFill>
                  <a:schemeClr val="accent4">
                    <a:lumMod val="20000"/>
                    <a:lumOff val="80000"/>
                  </a:schemeClr>
                </a:solidFill>
                <a:latin typeface="Tahoma"/>
                <a:ea typeface="Tahoma"/>
                <a:cs typeface="Tahoma"/>
                <a:sym typeface="Tahoma"/>
              </a:rPr>
              <a:t>-</a:t>
            </a:r>
            <a:r>
              <a:rPr lang="vi-VN" sz="2300" dirty="0">
                <a:solidFill>
                  <a:schemeClr val="accent4">
                    <a:lumMod val="20000"/>
                    <a:lumOff val="80000"/>
                  </a:schemeClr>
                </a:solidFill>
                <a:latin typeface="Tahoma"/>
                <a:ea typeface="Tahoma"/>
                <a:cs typeface="Tahoma"/>
                <a:sym typeface="Tahoma"/>
              </a:rPr>
              <a:t> Sử dụng cách vẽ màu nước để mô phỏng được bức tranh theo phong cách của hoạ sĩ Nguyễn Phan Chánh. </a:t>
            </a:r>
          </a:p>
          <a:p>
            <a:pPr lvl="0"/>
            <a:r>
              <a:rPr lang="en-US" sz="2300" dirty="0">
                <a:solidFill>
                  <a:schemeClr val="accent4">
                    <a:lumMod val="20000"/>
                    <a:lumOff val="80000"/>
                  </a:schemeClr>
                </a:solidFill>
                <a:latin typeface="Tahoma"/>
                <a:ea typeface="Tahoma"/>
                <a:cs typeface="Tahoma"/>
                <a:sym typeface="Tahoma"/>
              </a:rPr>
              <a:t>-</a:t>
            </a:r>
            <a:r>
              <a:rPr lang="vi-VN" sz="2300" dirty="0">
                <a:solidFill>
                  <a:schemeClr val="accent4">
                    <a:lumMod val="20000"/>
                    <a:lumOff val="80000"/>
                  </a:schemeClr>
                </a:solidFill>
                <a:latin typeface="Tahoma"/>
                <a:ea typeface="Tahoma"/>
                <a:cs typeface="Tahoma"/>
                <a:sym typeface="Tahoma"/>
              </a:rPr>
              <a:t> Vận dụng được kĩ thuật vẽ màu nước để tạo một bức tranh. </a:t>
            </a:r>
          </a:p>
          <a:p>
            <a:pPr lvl="0"/>
            <a:r>
              <a:rPr lang="en-US" sz="2300" dirty="0">
                <a:solidFill>
                  <a:schemeClr val="accent4">
                    <a:lumMod val="20000"/>
                    <a:lumOff val="80000"/>
                  </a:schemeClr>
                </a:solidFill>
                <a:latin typeface="Tahoma"/>
                <a:ea typeface="Tahoma"/>
                <a:cs typeface="Tahoma"/>
                <a:sym typeface="Tahoma"/>
              </a:rPr>
              <a:t>-</a:t>
            </a:r>
            <a:r>
              <a:rPr lang="vi-VN" sz="2300" dirty="0">
                <a:solidFill>
                  <a:schemeClr val="accent4">
                    <a:lumMod val="20000"/>
                    <a:lumOff val="80000"/>
                  </a:schemeClr>
                </a:solidFill>
                <a:latin typeface="Tahoma"/>
                <a:ea typeface="Tahoma"/>
                <a:cs typeface="Tahoma"/>
                <a:sym typeface="Tahoma"/>
              </a:rPr>
              <a:t> Trân trọng, giữ gìn bản sắc và phát huy được giá trị, vẻ đẹp văn hoá, nghệ thuật của dân tộc trong học tập và sáng tạo.</a:t>
            </a:r>
          </a:p>
        </p:txBody>
      </p:sp>
      <p:sp>
        <p:nvSpPr>
          <p:cNvPr id="6" name="TextBox 5"/>
          <p:cNvSpPr txBox="1"/>
          <p:nvPr/>
        </p:nvSpPr>
        <p:spPr>
          <a:xfrm>
            <a:off x="5217836" y="6215775"/>
            <a:ext cx="6622869" cy="353943"/>
          </a:xfrm>
          <a:prstGeom prst="rect">
            <a:avLst/>
          </a:prstGeom>
          <a:noFill/>
        </p:spPr>
        <p:txBody>
          <a:bodyPr wrap="square" rtlCol="0">
            <a:spAutoFit/>
          </a:bodyPr>
          <a:lstStyle/>
          <a:p>
            <a:r>
              <a:rPr lang="en-US" sz="1700" dirty="0" smtClean="0">
                <a:solidFill>
                  <a:srgbClr val="FFFF00"/>
                </a:solidFill>
              </a:rPr>
              <a:t>Xem Bài giảng hay tại đây: </a:t>
            </a:r>
            <a:r>
              <a:rPr lang="en-US" sz="1700" dirty="0">
                <a:solidFill>
                  <a:srgbClr val="FFFF00"/>
                </a:solidFill>
              </a:rPr>
              <a:t>https://youtu.be/6c8UwtUc9Ao</a:t>
            </a:r>
          </a:p>
        </p:txBody>
      </p:sp>
      <p:pic>
        <p:nvPicPr>
          <p:cNvPr id="7" name="Picture 6">
            <a:hlinkClick r:id="rId5" tooltip="Xem Bài giảng MT mẫu tại đây"/>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2457" y="5918895"/>
            <a:ext cx="477657" cy="78349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42356">
        <p14:gallery dir="l"/>
      </p:transition>
    </mc:Choice>
    <mc:Fallback xmlns="">
      <p:transition spd="slow" advTm="4235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par>
                                <p:cTn id="8" presetID="2" presetClass="entr" presetSubtype="2" fill="hold" nodeType="withEffect">
                                  <p:stCondLst>
                                    <p:cond delay="700"/>
                                  </p:stCondLst>
                                  <p:childTnLst>
                                    <p:set>
                                      <p:cBhvr>
                                        <p:cTn id="9" dur="1" fill="hold">
                                          <p:stCondLst>
                                            <p:cond delay="0"/>
                                          </p:stCondLst>
                                        </p:cTn>
                                        <p:tgtEl>
                                          <p:spTgt spid="96"/>
                                        </p:tgtEl>
                                        <p:attrNameLst>
                                          <p:attrName>style.visibility</p:attrName>
                                        </p:attrNameLst>
                                      </p:cBhvr>
                                      <p:to>
                                        <p:strVal val="visible"/>
                                      </p:to>
                                    </p:set>
                                    <p:anim calcmode="lin" valueType="num">
                                      <p:cBhvr additive="base">
                                        <p:cTn id="10" dur="1000"/>
                                        <p:tgtEl>
                                          <p:spTgt spid="96"/>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1200"/>
                                  </p:stCondLst>
                                  <p:childTnLst>
                                    <p:set>
                                      <p:cBhvr>
                                        <p:cTn id="12" dur="1" fill="hold">
                                          <p:stCondLst>
                                            <p:cond delay="0"/>
                                          </p:stCondLst>
                                        </p:cTn>
                                        <p:tgtEl>
                                          <p:spTgt spid="98"/>
                                        </p:tgtEl>
                                        <p:attrNameLst>
                                          <p:attrName>style.visibility</p:attrName>
                                        </p:attrNameLst>
                                      </p:cBhvr>
                                      <p:to>
                                        <p:strVal val="visible"/>
                                      </p:to>
                                    </p:set>
                                    <p:animEffect transition="in" filter="fade">
                                      <p:cBhvr>
                                        <p:cTn id="13" dur="7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03"/>
        <p:cNvGrpSpPr/>
        <p:nvPr/>
      </p:nvGrpSpPr>
      <p:grpSpPr>
        <a:xfrm>
          <a:off x="0" y="0"/>
          <a:ext cx="0" cy="0"/>
          <a:chOff x="0" y="0"/>
          <a:chExt cx="0" cy="0"/>
        </a:xfrm>
      </p:grpSpPr>
      <p:sp>
        <p:nvSpPr>
          <p:cNvPr id="104" name="Google Shape;104;p3"/>
          <p:cNvSpPr/>
          <p:nvPr/>
        </p:nvSpPr>
        <p:spPr>
          <a:xfrm>
            <a:off x="-548639" y="1508760"/>
            <a:ext cx="13277666" cy="4815840"/>
          </a:xfrm>
          <a:prstGeom prst="rect">
            <a:avLst/>
          </a:prstGeom>
          <a:solidFill>
            <a:schemeClr val="dk1">
              <a:alpha val="41960"/>
            </a:schemeClr>
          </a:solidFill>
          <a:ln>
            <a:noFill/>
          </a:ln>
          <a:effectLst>
            <a:glow rad="228600">
              <a:schemeClr val="accent2">
                <a:satMod val="175000"/>
                <a:alpha val="41000"/>
              </a:schemeClr>
            </a:glow>
            <a:outerShdw blurRad="101600" dist="38100" dir="2700000" algn="tl" rotWithShape="0">
              <a:prstClr val="black">
                <a:alpha val="40000"/>
              </a:prstClr>
            </a:outerShdw>
            <a:softEdge rad="31750"/>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3"/>
          <p:cNvSpPr txBox="1"/>
          <p:nvPr/>
        </p:nvSpPr>
        <p:spPr>
          <a:xfrm>
            <a:off x="4100285" y="633595"/>
            <a:ext cx="6754287" cy="701486"/>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800000"/>
              </a:buClr>
              <a:buSzPts val="5500"/>
              <a:buFont typeface="Arial"/>
              <a:buNone/>
            </a:pPr>
            <a:r>
              <a:rPr lang="en-US" sz="5500" b="1" dirty="0">
                <a:solidFill>
                  <a:srgbClr val="800000"/>
                </a:solidFill>
                <a:latin typeface="Arial"/>
                <a:ea typeface="Arial"/>
                <a:cs typeface="Arial"/>
                <a:sym typeface="Arial"/>
              </a:rPr>
              <a:t>NỘI DUNG</a:t>
            </a:r>
            <a:endParaRPr sz="5500" b="1" dirty="0">
              <a:solidFill>
                <a:srgbClr val="800000"/>
              </a:solidFill>
              <a:latin typeface="Arial"/>
              <a:ea typeface="Arial"/>
              <a:cs typeface="Arial"/>
              <a:sym typeface="Arial"/>
            </a:endParaRPr>
          </a:p>
        </p:txBody>
      </p:sp>
      <p:sp>
        <p:nvSpPr>
          <p:cNvPr id="106" name="Google Shape;106;p3"/>
          <p:cNvSpPr txBox="1"/>
          <p:nvPr/>
        </p:nvSpPr>
        <p:spPr>
          <a:xfrm>
            <a:off x="2395612" y="2292749"/>
            <a:ext cx="9826530" cy="3247861"/>
          </a:xfrm>
          <a:prstGeom prst="rect">
            <a:avLst/>
          </a:prstGeom>
          <a:noFill/>
          <a:ln>
            <a:noFill/>
          </a:ln>
        </p:spPr>
        <p:txBody>
          <a:bodyPr spcFirstLastPara="1" wrap="square" lIns="91425" tIns="91425" rIns="91425" bIns="91425" anchor="t" anchorCtr="0">
            <a:noAutofit/>
          </a:bodyPr>
          <a:lstStyle/>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a:solidFill>
                  <a:schemeClr val="lt1"/>
                </a:solidFill>
                <a:latin typeface="Tahoma"/>
                <a:ea typeface="Tahoma"/>
                <a:cs typeface="Tahoma"/>
                <a:sym typeface="Tahoma"/>
              </a:rPr>
              <a:t>Quan </a:t>
            </a:r>
            <a:r>
              <a:rPr lang="en-US" sz="2400" dirty="0" err="1">
                <a:solidFill>
                  <a:schemeClr val="lt1"/>
                </a:solidFill>
                <a:latin typeface="Tahoma"/>
                <a:ea typeface="Tahoma"/>
                <a:cs typeface="Tahoma"/>
                <a:sym typeface="Tahoma"/>
              </a:rPr>
              <a:t>sát</a:t>
            </a:r>
            <a:r>
              <a:rPr lang="en-US" sz="2400" dirty="0">
                <a:solidFill>
                  <a:schemeClr val="lt1"/>
                </a:solidFill>
                <a:latin typeface="Tahoma"/>
                <a:ea typeface="Tahoma"/>
                <a:cs typeface="Tahoma"/>
                <a:sym typeface="Tahoma"/>
              </a:rPr>
              <a:t> – </a:t>
            </a:r>
            <a:r>
              <a:rPr lang="en-US" sz="2400" dirty="0" err="1">
                <a:solidFill>
                  <a:schemeClr val="lt1"/>
                </a:solidFill>
                <a:latin typeface="Tahoma"/>
                <a:ea typeface="Tahoma"/>
                <a:cs typeface="Tahoma"/>
                <a:sym typeface="Tahoma"/>
              </a:rPr>
              <a:t>nhận</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thức</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về</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tranh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lụa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của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họa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sĩ</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Nguyễn</a:t>
            </a:r>
            <a:r>
              <a:rPr lang="en-US" sz="2400" dirty="0">
                <a:solidFill>
                  <a:schemeClr val="lt1"/>
                </a:solidFill>
                <a:latin typeface="Tahoma"/>
                <a:ea typeface="Tahoma"/>
                <a:cs typeface="Tahoma"/>
                <a:sym typeface="Tahoma"/>
              </a:rPr>
              <a:t> Phan Chánh.</a:t>
            </a:r>
            <a:endParaRPr sz="2400"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err="1">
                <a:solidFill>
                  <a:schemeClr val="lt1"/>
                </a:solidFill>
                <a:latin typeface="Tahoma"/>
                <a:ea typeface="Tahoma"/>
                <a:cs typeface="Tahoma"/>
                <a:sym typeface="Tahoma"/>
              </a:rPr>
              <a:t>Cách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vẽ</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mô</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phỏng</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tranh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lụa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bằng</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màu</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nước</a:t>
            </a:r>
            <a:r>
              <a:rPr lang="en-US" sz="2400" dirty="0">
                <a:solidFill>
                  <a:schemeClr val="lt1"/>
                </a:solidFill>
                <a:latin typeface="Tahoma"/>
                <a:ea typeface="Tahoma"/>
                <a:cs typeface="Tahoma"/>
                <a:sym typeface="Tahoma"/>
              </a:rPr>
              <a:t>.</a:t>
            </a:r>
            <a:endParaRPr sz="2400"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err="1">
                <a:solidFill>
                  <a:schemeClr val="lt1"/>
                </a:solidFill>
                <a:latin typeface="Tahoma"/>
                <a:ea typeface="Tahoma"/>
                <a:cs typeface="Tahoma"/>
                <a:sym typeface="Tahoma"/>
              </a:rPr>
              <a:t>Vẽ</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mô</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phỏng</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tranh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lụa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của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họa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sĩ</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Nguyễn</a:t>
            </a:r>
            <a:r>
              <a:rPr lang="en-US" sz="2400" dirty="0">
                <a:solidFill>
                  <a:schemeClr val="lt1"/>
                </a:solidFill>
                <a:latin typeface="Tahoma"/>
                <a:ea typeface="Tahoma"/>
                <a:cs typeface="Tahoma"/>
                <a:sym typeface="Tahoma"/>
              </a:rPr>
              <a:t> Phan Chánh.</a:t>
            </a:r>
            <a:endParaRPr sz="2400"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err="1">
                <a:solidFill>
                  <a:schemeClr val="lt1"/>
                </a:solidFill>
                <a:latin typeface="Tahoma"/>
                <a:ea typeface="Tahoma"/>
                <a:cs typeface="Tahoma"/>
                <a:sym typeface="Tahoma"/>
              </a:rPr>
              <a:t>Trưng</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bày</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sản</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phẩm</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và</a:t>
            </a:r>
            <a:r>
              <a:rPr lang="en-US" sz="2400" dirty="0">
                <a:solidFill>
                  <a:schemeClr val="lt1"/>
                </a:solidFill>
                <a:latin typeface="Tahoma"/>
                <a:ea typeface="Tahoma"/>
                <a:cs typeface="Tahoma"/>
                <a:sym typeface="Tahoma"/>
              </a:rPr>
              <a:t> chia </a:t>
            </a:r>
            <a:r>
              <a:rPr lang="en-US" sz="2400" dirty="0" err="1">
                <a:solidFill>
                  <a:schemeClr val="lt1"/>
                </a:solidFill>
                <a:latin typeface="Tahoma"/>
                <a:ea typeface="Tahoma"/>
                <a:cs typeface="Tahoma"/>
                <a:sym typeface="Tahoma"/>
              </a:rPr>
              <a:t>sẻ</a:t>
            </a:r>
            <a:r>
              <a:rPr lang="en-US" sz="2400" dirty="0">
                <a:solidFill>
                  <a:schemeClr val="lt1"/>
                </a:solidFill>
                <a:latin typeface="Tahoma"/>
                <a:ea typeface="Tahoma"/>
                <a:cs typeface="Tahoma"/>
                <a:sym typeface="Tahoma"/>
              </a:rPr>
              <a:t>.</a:t>
            </a:r>
            <a:endParaRPr sz="2400" dirty="0"/>
          </a:p>
          <a:p>
            <a:pPr marL="514350" marR="0" lvl="0" indent="-514350" algn="l" rtl="0">
              <a:lnSpc>
                <a:spcPct val="150000"/>
              </a:lnSpc>
              <a:spcBef>
                <a:spcPts val="0"/>
              </a:spcBef>
              <a:spcAft>
                <a:spcPts val="0"/>
              </a:spcAft>
              <a:buClr>
                <a:schemeClr val="lt1"/>
              </a:buClr>
              <a:buSzPts val="2700"/>
              <a:buFont typeface="Calibri"/>
              <a:buAutoNum type="arabicPeriod"/>
            </a:pPr>
            <a:r>
              <a:rPr lang="en-US" sz="2400" dirty="0" err="1">
                <a:solidFill>
                  <a:schemeClr val="lt1"/>
                </a:solidFill>
                <a:latin typeface="Tahoma"/>
                <a:ea typeface="Tahoma"/>
                <a:cs typeface="Tahoma"/>
                <a:sym typeface="Tahoma"/>
              </a:rPr>
              <a:t>Tìm</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hiểu</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về</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tranh</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lụa</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hiện</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đại</a:t>
            </a:r>
            <a:r>
              <a:rPr lang="en-US" sz="2400" dirty="0">
                <a:solidFill>
                  <a:schemeClr val="lt1"/>
                </a:solidFill>
                <a:latin typeface="Tahoma"/>
                <a:ea typeface="Tahoma"/>
                <a:cs typeface="Tahoma"/>
                <a:sym typeface="Tahoma"/>
              </a:rPr>
              <a:t> </a:t>
            </a:r>
            <a:r>
              <a:rPr lang="en-US" sz="2400" dirty="0" err="1">
                <a:solidFill>
                  <a:schemeClr val="lt1"/>
                </a:solidFill>
                <a:latin typeface="Tahoma"/>
                <a:ea typeface="Tahoma"/>
                <a:cs typeface="Tahoma"/>
                <a:sym typeface="Tahoma"/>
              </a:rPr>
              <a:t>Việt</a:t>
            </a:r>
            <a:r>
              <a:rPr lang="en-US" sz="2400" dirty="0">
                <a:solidFill>
                  <a:schemeClr val="lt1"/>
                </a:solidFill>
                <a:latin typeface="Tahoma"/>
                <a:ea typeface="Tahoma"/>
                <a:cs typeface="Tahoma"/>
                <a:sym typeface="Tahoma"/>
              </a:rPr>
              <a:t> Nam.</a:t>
            </a:r>
            <a:endParaRPr sz="2400" dirty="0"/>
          </a:p>
          <a:p>
            <a:pPr marL="0" marR="0" lvl="0" indent="0" algn="l" rtl="0">
              <a:lnSpc>
                <a:spcPct val="90000"/>
              </a:lnSpc>
              <a:spcBef>
                <a:spcPts val="0"/>
              </a:spcBef>
              <a:spcAft>
                <a:spcPts val="0"/>
              </a:spcAft>
              <a:buClr>
                <a:schemeClr val="dk1"/>
              </a:buClr>
              <a:buSzPts val="2800"/>
              <a:buFont typeface="Arial"/>
              <a:buNone/>
            </a:pPr>
            <a:endParaRPr sz="2400" dirty="0">
              <a:solidFill>
                <a:schemeClr val="lt1"/>
              </a:solidFill>
              <a:latin typeface="Tahoma"/>
              <a:ea typeface="Tahoma"/>
              <a:cs typeface="Tahoma"/>
              <a:sym typeface="Tahoma"/>
            </a:endParaRPr>
          </a:p>
          <a:p>
            <a:pPr marL="0" marR="0" lvl="0" indent="0" algn="l" rtl="0">
              <a:lnSpc>
                <a:spcPct val="90000"/>
              </a:lnSpc>
              <a:spcBef>
                <a:spcPts val="0"/>
              </a:spcBef>
              <a:spcAft>
                <a:spcPts val="0"/>
              </a:spcAft>
              <a:buClr>
                <a:schemeClr val="dk1"/>
              </a:buClr>
              <a:buSzPts val="2800"/>
              <a:buFont typeface="Arial"/>
              <a:buNone/>
            </a:pPr>
            <a:endParaRPr sz="2400" dirty="0">
              <a:solidFill>
                <a:srgbClr val="4C5D67"/>
              </a:solidFill>
              <a:latin typeface="Tahoma"/>
              <a:ea typeface="Tahoma"/>
              <a:cs typeface="Tahoma"/>
              <a:sym typeface="Tahoma"/>
            </a:endParaRPr>
          </a:p>
        </p:txBody>
      </p:sp>
      <p:pic>
        <p:nvPicPr>
          <p:cNvPr id="107" name="Google Shape;107;p3"/>
          <p:cNvPicPr preferRelativeResize="0"/>
          <p:nvPr/>
        </p:nvPicPr>
        <p:blipFill>
          <a:blip r:embed="rId5"/>
          <a:srcRect/>
          <a:stretch/>
        </p:blipFill>
        <p:spPr>
          <a:xfrm>
            <a:off x="393896" y="2511579"/>
            <a:ext cx="1843168" cy="2617691"/>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35248">
        <p14:gallery dir="l"/>
      </p:transition>
    </mc:Choice>
    <mc:Fallback xmlns="">
      <p:transition spd="slow" advTm="352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par>
                                <p:cTn id="8" presetID="2" presetClass="entr" presetSubtype="8" fill="hold" nodeType="withEffect">
                                  <p:stCondLst>
                                    <p:cond delay="200"/>
                                  </p:stCondLst>
                                  <p:childTnLst>
                                    <p:set>
                                      <p:cBhvr>
                                        <p:cTn id="9" dur="1" fill="hold">
                                          <p:stCondLst>
                                            <p:cond delay="0"/>
                                          </p:stCondLst>
                                        </p:cTn>
                                        <p:tgtEl>
                                          <p:spTgt spid="104"/>
                                        </p:tgtEl>
                                        <p:attrNameLst>
                                          <p:attrName>style.visibility</p:attrName>
                                        </p:attrNameLst>
                                      </p:cBhvr>
                                      <p:to>
                                        <p:strVal val="visible"/>
                                      </p:to>
                                    </p:set>
                                    <p:anim calcmode="lin" valueType="num">
                                      <p:cBhvr additive="base">
                                        <p:cTn id="10" dur="500"/>
                                        <p:tgtEl>
                                          <p:spTgt spid="104"/>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900"/>
                                  </p:stCondLst>
                                  <p:childTnLst>
                                    <p:set>
                                      <p:cBhvr>
                                        <p:cTn id="12" dur="1" fill="hold">
                                          <p:stCondLst>
                                            <p:cond delay="0"/>
                                          </p:stCondLst>
                                        </p:cTn>
                                        <p:tgtEl>
                                          <p:spTgt spid="106">
                                            <p:txEl>
                                              <p:pRg st="0" end="0"/>
                                            </p:txEl>
                                          </p:spTgt>
                                        </p:tgtEl>
                                        <p:attrNameLst>
                                          <p:attrName>style.visibility</p:attrName>
                                        </p:attrNameLst>
                                      </p:cBhvr>
                                      <p:to>
                                        <p:strVal val="visible"/>
                                      </p:to>
                                    </p:set>
                                    <p:anim calcmode="lin" valueType="num">
                                      <p:cBhvr additive="base">
                                        <p:cTn id="13" dur="750"/>
                                        <p:tgtEl>
                                          <p:spTgt spid="106">
                                            <p:txEl>
                                              <p:pRg st="0" end="0"/>
                                            </p:txEl>
                                          </p:spTgt>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900"/>
                                  </p:stCondLst>
                                  <p:childTnLst>
                                    <p:set>
                                      <p:cBhvr>
                                        <p:cTn id="15" dur="1" fill="hold">
                                          <p:stCondLst>
                                            <p:cond delay="0"/>
                                          </p:stCondLst>
                                        </p:cTn>
                                        <p:tgtEl>
                                          <p:spTgt spid="106">
                                            <p:txEl>
                                              <p:pRg st="1" end="1"/>
                                            </p:txEl>
                                          </p:spTgt>
                                        </p:tgtEl>
                                        <p:attrNameLst>
                                          <p:attrName>style.visibility</p:attrName>
                                        </p:attrNameLst>
                                      </p:cBhvr>
                                      <p:to>
                                        <p:strVal val="visible"/>
                                      </p:to>
                                    </p:set>
                                    <p:anim calcmode="lin" valueType="num">
                                      <p:cBhvr additive="base">
                                        <p:cTn id="16" dur="750"/>
                                        <p:tgtEl>
                                          <p:spTgt spid="106">
                                            <p:txEl>
                                              <p:pRg st="1" end="1"/>
                                            </p:txEl>
                                          </p:spTgt>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900"/>
                                  </p:stCondLst>
                                  <p:childTnLst>
                                    <p:set>
                                      <p:cBhvr>
                                        <p:cTn id="18" dur="1" fill="hold">
                                          <p:stCondLst>
                                            <p:cond delay="0"/>
                                          </p:stCondLst>
                                        </p:cTn>
                                        <p:tgtEl>
                                          <p:spTgt spid="106">
                                            <p:txEl>
                                              <p:pRg st="2" end="2"/>
                                            </p:txEl>
                                          </p:spTgt>
                                        </p:tgtEl>
                                        <p:attrNameLst>
                                          <p:attrName>style.visibility</p:attrName>
                                        </p:attrNameLst>
                                      </p:cBhvr>
                                      <p:to>
                                        <p:strVal val="visible"/>
                                      </p:to>
                                    </p:set>
                                    <p:anim calcmode="lin" valueType="num">
                                      <p:cBhvr additive="base">
                                        <p:cTn id="19" dur="750"/>
                                        <p:tgtEl>
                                          <p:spTgt spid="106">
                                            <p:txEl>
                                              <p:pRg st="2" end="2"/>
                                            </p:txEl>
                                          </p:spTgt>
                                        </p:tgtEl>
                                        <p:attrNameLst>
                                          <p:attrName>ppt_x</p:attrName>
                                        </p:attrNameLst>
                                      </p:cBhvr>
                                      <p:tavLst>
                                        <p:tav tm="0">
                                          <p:val>
                                            <p:strVal val="#ppt_x+1"/>
                                          </p:val>
                                        </p:tav>
                                        <p:tav tm="100000">
                                          <p:val>
                                            <p:strVal val="#ppt_x"/>
                                          </p:val>
                                        </p:tav>
                                      </p:tavLst>
                                    </p:anim>
                                  </p:childTnLst>
                                </p:cTn>
                              </p:par>
                              <p:par>
                                <p:cTn id="20" presetID="2" presetClass="entr" presetSubtype="2" fill="hold" nodeType="withEffect">
                                  <p:stCondLst>
                                    <p:cond delay="900"/>
                                  </p:stCondLst>
                                  <p:childTnLst>
                                    <p:set>
                                      <p:cBhvr>
                                        <p:cTn id="21" dur="1" fill="hold">
                                          <p:stCondLst>
                                            <p:cond delay="0"/>
                                          </p:stCondLst>
                                        </p:cTn>
                                        <p:tgtEl>
                                          <p:spTgt spid="106">
                                            <p:txEl>
                                              <p:pRg st="3" end="3"/>
                                            </p:txEl>
                                          </p:spTgt>
                                        </p:tgtEl>
                                        <p:attrNameLst>
                                          <p:attrName>style.visibility</p:attrName>
                                        </p:attrNameLst>
                                      </p:cBhvr>
                                      <p:to>
                                        <p:strVal val="visible"/>
                                      </p:to>
                                    </p:set>
                                    <p:anim calcmode="lin" valueType="num">
                                      <p:cBhvr additive="base">
                                        <p:cTn id="22" dur="750"/>
                                        <p:tgtEl>
                                          <p:spTgt spid="106">
                                            <p:txEl>
                                              <p:pRg st="3" end="3"/>
                                            </p:txEl>
                                          </p:spTgt>
                                        </p:tgtEl>
                                        <p:attrNameLst>
                                          <p:attrName>ppt_x</p:attrName>
                                        </p:attrNameLst>
                                      </p:cBhvr>
                                      <p:tavLst>
                                        <p:tav tm="0">
                                          <p:val>
                                            <p:strVal val="#ppt_x+1"/>
                                          </p:val>
                                        </p:tav>
                                        <p:tav tm="100000">
                                          <p:val>
                                            <p:strVal val="#ppt_x"/>
                                          </p:val>
                                        </p:tav>
                                      </p:tavLst>
                                    </p:anim>
                                  </p:childTnLst>
                                </p:cTn>
                              </p:par>
                              <p:par>
                                <p:cTn id="23" presetID="2" presetClass="entr" presetSubtype="2" fill="hold" nodeType="withEffect">
                                  <p:stCondLst>
                                    <p:cond delay="900"/>
                                  </p:stCondLst>
                                  <p:childTnLst>
                                    <p:set>
                                      <p:cBhvr>
                                        <p:cTn id="24" dur="1" fill="hold">
                                          <p:stCondLst>
                                            <p:cond delay="0"/>
                                          </p:stCondLst>
                                        </p:cTn>
                                        <p:tgtEl>
                                          <p:spTgt spid="106">
                                            <p:txEl>
                                              <p:pRg st="4" end="4"/>
                                            </p:txEl>
                                          </p:spTgt>
                                        </p:tgtEl>
                                        <p:attrNameLst>
                                          <p:attrName>style.visibility</p:attrName>
                                        </p:attrNameLst>
                                      </p:cBhvr>
                                      <p:to>
                                        <p:strVal val="visible"/>
                                      </p:to>
                                    </p:set>
                                    <p:anim calcmode="lin" valueType="num">
                                      <p:cBhvr additive="base">
                                        <p:cTn id="25" dur="750"/>
                                        <p:tgtEl>
                                          <p:spTgt spid="106">
                                            <p:txEl>
                                              <p:pRg st="4" end="4"/>
                                            </p:txEl>
                                          </p:spTgt>
                                        </p:tgtEl>
                                        <p:attrNameLst>
                                          <p:attrName>ppt_x</p:attrName>
                                        </p:attrNameLst>
                                      </p:cBhvr>
                                      <p:tavLst>
                                        <p:tav tm="0">
                                          <p:val>
                                            <p:strVal val="#ppt_x+1"/>
                                          </p:val>
                                        </p:tav>
                                        <p:tav tm="100000">
                                          <p:val>
                                            <p:strVal val="#ppt_x"/>
                                          </p:val>
                                        </p:tav>
                                      </p:tavLst>
                                    </p:anim>
                                  </p:childTnLst>
                                </p:cTn>
                              </p:par>
                              <p:par>
                                <p:cTn id="26" presetID="10" presetClass="entr" presetSubtype="0" fill="hold" nodeType="withEffect">
                                  <p:stCondLst>
                                    <p:cond delay="400"/>
                                  </p:stCondLst>
                                  <p:childTnLst>
                                    <p:set>
                                      <p:cBhvr>
                                        <p:cTn id="27" dur="1" fill="hold">
                                          <p:stCondLst>
                                            <p:cond delay="0"/>
                                          </p:stCondLst>
                                        </p:cTn>
                                        <p:tgtEl>
                                          <p:spTgt spid="107"/>
                                        </p:tgtEl>
                                        <p:attrNameLst>
                                          <p:attrName>style.visibility</p:attrName>
                                        </p:attrNameLst>
                                      </p:cBhvr>
                                      <p:to>
                                        <p:strVal val="visible"/>
                                      </p:to>
                                    </p:set>
                                    <p:animEffect transition="in" filter="fade">
                                      <p:cBhvr>
                                        <p:cTn id="2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6162671" y="2126598"/>
            <a:ext cx="6029329" cy="3036245"/>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fontScale="90000"/>
          </a:bodyPr>
          <a:lstStyle/>
          <a:p>
            <a:pPr lvl="0">
              <a:buClr>
                <a:srgbClr val="800000"/>
              </a:buClr>
              <a:buSzPts val="2300"/>
            </a:pPr>
            <a:r>
              <a:rPr lang="en-US" sz="2300" b="1" dirty="0">
                <a:solidFill>
                  <a:srgbClr val="800000"/>
                </a:solidFill>
                <a:latin typeface="Tahoma"/>
                <a:ea typeface="Tahoma"/>
                <a:cs typeface="Tahoma"/>
                <a:sym typeface="Tahoma"/>
              </a:rPr>
              <a:t>1. </a:t>
            </a:r>
            <a:r>
              <a:rPr lang="en-US" sz="2300" b="1" u="sng" dirty="0">
                <a:solidFill>
                  <a:srgbClr val="800000"/>
                </a:solidFill>
                <a:latin typeface="Tahoma"/>
                <a:ea typeface="Tahoma"/>
                <a:cs typeface="Tahoma"/>
                <a:sym typeface="Tahoma"/>
              </a:rPr>
              <a:t>Quan </a:t>
            </a:r>
            <a:r>
              <a:rPr lang="en-US" sz="2300" b="1" u="sng" dirty="0" err="1">
                <a:solidFill>
                  <a:srgbClr val="800000"/>
                </a:solidFill>
                <a:latin typeface="Tahoma"/>
                <a:ea typeface="Tahoma"/>
                <a:cs typeface="Tahoma"/>
                <a:sym typeface="Tahoma"/>
              </a:rPr>
              <a:t>sát</a:t>
            </a:r>
            <a:r>
              <a:rPr lang="en-US" sz="2300" b="1" u="sng" dirty="0">
                <a:solidFill>
                  <a:srgbClr val="800000"/>
                </a:solidFill>
                <a:latin typeface="Tahoma"/>
                <a:ea typeface="Tahoma"/>
                <a:cs typeface="Tahoma"/>
                <a:sym typeface="Tahoma"/>
              </a:rPr>
              <a:t> – </a:t>
            </a:r>
            <a:r>
              <a:rPr lang="en-US" sz="2300" b="1" u="sng" dirty="0" err="1">
                <a:solidFill>
                  <a:srgbClr val="800000"/>
                </a:solidFill>
                <a:latin typeface="Tahoma"/>
                <a:ea typeface="Tahoma"/>
                <a:cs typeface="Tahoma"/>
                <a:sym typeface="Tahoma"/>
              </a:rPr>
              <a:t>nhận</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thức</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về</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tranh</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lụa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của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họa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sĩ</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Nguyễn</a:t>
            </a:r>
            <a:r>
              <a:rPr lang="en-US" sz="2300" b="1" u="sng" dirty="0">
                <a:solidFill>
                  <a:srgbClr val="800000"/>
                </a:solidFill>
                <a:latin typeface="Tahoma"/>
                <a:ea typeface="Tahoma"/>
                <a:cs typeface="Tahoma"/>
                <a:sym typeface="Tahoma"/>
              </a:rPr>
              <a:t> Phan Chánh.</a:t>
            </a:r>
            <a:br>
              <a:rPr lang="en-US" sz="2300" b="1" u="sng" dirty="0">
                <a:solidFill>
                  <a:srgbClr val="800000"/>
                </a:solidFill>
                <a:latin typeface="Tahoma"/>
                <a:ea typeface="Tahoma"/>
                <a:cs typeface="Tahoma"/>
                <a:sym typeface="Tahoma"/>
              </a:rPr>
            </a:br>
            <a:endParaRPr sz="23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6253157" y="2450020"/>
            <a:ext cx="5938843"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1900" dirty="0">
                <a:solidFill>
                  <a:srgbClr val="FFFF00"/>
                </a:solidFill>
                <a:latin typeface="Tahoma"/>
                <a:ea typeface="Tahoma"/>
                <a:cs typeface="Tahoma"/>
                <a:sym typeface="Tahoma"/>
              </a:rPr>
              <a:t>Quan </a:t>
            </a:r>
            <a:r>
              <a:rPr lang="en-US" sz="1900" dirty="0" err="1">
                <a:solidFill>
                  <a:srgbClr val="FFFF00"/>
                </a:solidFill>
                <a:latin typeface="Tahoma"/>
                <a:ea typeface="Tahoma"/>
                <a:cs typeface="Tahoma"/>
                <a:sym typeface="Tahoma"/>
              </a:rPr>
              <a:t>sát</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theo</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dõi</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và</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trả</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lời</a:t>
            </a:r>
            <a:r>
              <a:rPr lang="en-US" sz="1900" dirty="0">
                <a:solidFill>
                  <a:srgbClr val="FFFF00"/>
                </a:solidFill>
                <a:latin typeface="Tahoma"/>
                <a:ea typeface="Tahoma"/>
                <a:cs typeface="Tahoma"/>
                <a:sym typeface="Tahoma"/>
              </a:rPr>
              <a:t>:</a:t>
            </a:r>
            <a:endParaRPr sz="1900" dirty="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900" dirty="0">
              <a:solidFill>
                <a:srgbClr val="1F3864"/>
              </a:solidFill>
              <a:sym typeface="Arial"/>
            </a:endParaRPr>
          </a:p>
          <a:p>
            <a:pPr marL="127000" lvl="0">
              <a:lnSpc>
                <a:spcPct val="90000"/>
              </a:lnSpc>
              <a:buClr>
                <a:schemeClr val="lt1"/>
              </a:buClr>
              <a:buSzPts val="1600"/>
            </a:pPr>
            <a:r>
              <a:rPr lang="vi-VN" sz="1900" dirty="0">
                <a:solidFill>
                  <a:schemeClr val="lt1"/>
                </a:solidFill>
              </a:rPr>
              <a:t>+ Kể tên các tác phẩm tranh lụa của họa sĩ Nguyễn Phan Chánh mà em biết.</a:t>
            </a:r>
          </a:p>
          <a:p>
            <a:pPr marL="127000" lvl="0">
              <a:lnSpc>
                <a:spcPct val="90000"/>
              </a:lnSpc>
              <a:buClr>
                <a:schemeClr val="lt1"/>
              </a:buClr>
              <a:buSzPts val="1600"/>
            </a:pPr>
            <a:r>
              <a:rPr lang="vi-VN" sz="1900" dirty="0">
                <a:solidFill>
                  <a:schemeClr val="lt1"/>
                </a:solidFill>
              </a:rPr>
              <a:t>+ Màu sắc chủ đạo của tranh lụa của họa sĩ Nguyễn Phan Chánh là gì?</a:t>
            </a:r>
          </a:p>
          <a:p>
            <a:pPr marL="127000" lvl="0">
              <a:lnSpc>
                <a:spcPct val="90000"/>
              </a:lnSpc>
              <a:buClr>
                <a:schemeClr val="lt1"/>
              </a:buClr>
              <a:buSzPts val="1600"/>
            </a:pPr>
            <a:r>
              <a:rPr lang="vi-VN" sz="1900" dirty="0">
                <a:solidFill>
                  <a:schemeClr val="lt1"/>
                </a:solidFill>
              </a:rPr>
              <a:t>+ Cách vẽ tranh lụa của họa sĩ có điểm gì đặc biệt?</a:t>
            </a:r>
          </a:p>
          <a:p>
            <a:pPr marL="127000" lvl="0">
              <a:lnSpc>
                <a:spcPct val="90000"/>
              </a:lnSpc>
              <a:buClr>
                <a:schemeClr val="lt1"/>
              </a:buClr>
              <a:buSzPts val="1600"/>
            </a:pPr>
            <a:r>
              <a:rPr lang="vi-VN" sz="1900" dirty="0">
                <a:solidFill>
                  <a:schemeClr val="lt1"/>
                </a:solidFill>
              </a:rPr>
              <a:t>+ Nêu cảm nhận của em về các bức tranh được vẽ trên lụa…?</a:t>
            </a:r>
          </a:p>
        </p:txBody>
      </p:sp>
      <p:pic>
        <p:nvPicPr>
          <p:cNvPr id="6" name="Picture 5">
            <a:extLst>
              <a:ext uri="{FF2B5EF4-FFF2-40B4-BE49-F238E27FC236}">
                <a16:creationId xmlns="" xmlns:a16="http://schemas.microsoft.com/office/drawing/2014/main" id="{8F8BAE49-DAC3-DBC6-A035-E6D7D92B3A4F}"/>
              </a:ext>
            </a:extLst>
          </p:cNvPr>
          <p:cNvPicPr>
            <a:picLocks noChangeAspect="1"/>
          </p:cNvPicPr>
          <p:nvPr/>
        </p:nvPicPr>
        <p:blipFill>
          <a:blip r:embed="rId5"/>
          <a:stretch>
            <a:fillRect/>
          </a:stretch>
        </p:blipFill>
        <p:spPr>
          <a:xfrm>
            <a:off x="8293029" y="5319510"/>
            <a:ext cx="2547936" cy="1440433"/>
          </a:xfrm>
          <a:prstGeom prst="rect">
            <a:avLst/>
          </a:prstGeom>
        </p:spPr>
      </p:pic>
      <p:pic>
        <p:nvPicPr>
          <p:cNvPr id="8" name="Picture 7">
            <a:extLst>
              <a:ext uri="{FF2B5EF4-FFF2-40B4-BE49-F238E27FC236}">
                <a16:creationId xmlns="" xmlns:a16="http://schemas.microsoft.com/office/drawing/2014/main" id="{D7C4CC8C-FB67-0A3F-0500-C48EE2D39060}"/>
              </a:ext>
            </a:extLst>
          </p:cNvPr>
          <p:cNvPicPr>
            <a:picLocks noChangeAspect="1"/>
          </p:cNvPicPr>
          <p:nvPr/>
        </p:nvPicPr>
        <p:blipFill>
          <a:blip r:embed="rId6"/>
          <a:stretch>
            <a:fillRect/>
          </a:stretch>
        </p:blipFill>
        <p:spPr>
          <a:xfrm>
            <a:off x="422119" y="2110364"/>
            <a:ext cx="5482831" cy="3929362"/>
          </a:xfrm>
          <a:prstGeom prst="rect">
            <a:avLst/>
          </a:prstGeom>
        </p:spPr>
      </p:pic>
      <p:pic>
        <p:nvPicPr>
          <p:cNvPr id="10" name="Picture 9">
            <a:extLst>
              <a:ext uri="{FF2B5EF4-FFF2-40B4-BE49-F238E27FC236}">
                <a16:creationId xmlns="" xmlns:a16="http://schemas.microsoft.com/office/drawing/2014/main" id="{F284B7C4-8FA5-994A-3BEE-B03DB33CA2AD}"/>
              </a:ext>
            </a:extLst>
          </p:cNvPr>
          <p:cNvPicPr>
            <a:picLocks noChangeAspect="1"/>
          </p:cNvPicPr>
          <p:nvPr/>
        </p:nvPicPr>
        <p:blipFill>
          <a:blip r:embed="rId7"/>
          <a:stretch>
            <a:fillRect/>
          </a:stretch>
        </p:blipFill>
        <p:spPr>
          <a:xfrm>
            <a:off x="11016936" y="5319508"/>
            <a:ext cx="1010943" cy="144113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44606">
        <p14:doors dir="vert"/>
      </p:transition>
    </mc:Choice>
    <mc:Fallback xmlns="">
      <p:transition spd="slow" advTm="4460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p:tgtEl>
                                          <p:spTgt spid="11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700"/>
                                  </p:stCondLst>
                                  <p:childTnLst>
                                    <p:set>
                                      <p:cBhvr>
                                        <p:cTn id="9" dur="1" fill="hold">
                                          <p:stCondLst>
                                            <p:cond delay="0"/>
                                          </p:stCondLst>
                                        </p:cTn>
                                        <p:tgtEl>
                                          <p:spTgt spid="113"/>
                                        </p:tgtEl>
                                        <p:attrNameLst>
                                          <p:attrName>style.visibility</p:attrName>
                                        </p:attrNameLst>
                                      </p:cBhvr>
                                      <p:to>
                                        <p:strVal val="visible"/>
                                      </p:to>
                                    </p:set>
                                    <p:anim calcmode="lin" valueType="num">
                                      <p:cBhvr additive="base">
                                        <p:cTn id="10" dur="500"/>
                                        <p:tgtEl>
                                          <p:spTgt spid="113"/>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5">
                                            <p:txEl>
                                              <p:pRg st="0" end="0"/>
                                            </p:txEl>
                                          </p:spTgt>
                                        </p:tgtEl>
                                        <p:attrNameLst>
                                          <p:attrName>style.visibility</p:attrName>
                                        </p:attrNameLst>
                                      </p:cBhvr>
                                      <p:to>
                                        <p:strVal val="visible"/>
                                      </p:to>
                                    </p:set>
                                    <p:animEffect transition="in" filter="fade">
                                      <p:cBhvr>
                                        <p:cTn id="15" dur="500"/>
                                        <p:tgtEl>
                                          <p:spTgt spid="115">
                                            <p:txEl>
                                              <p:pRg st="0" end="0"/>
                                            </p:txEl>
                                          </p:spTgt>
                                        </p:tgtEl>
                                      </p:cBhvr>
                                    </p:animEffect>
                                  </p:childTnLst>
                                </p:cTn>
                              </p:par>
                              <p:par>
                                <p:cTn id="16" presetID="2" presetClass="entr" presetSubtype="2"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additive="base">
                                        <p:cTn id="18" dur="500"/>
                                        <p:tgtEl>
                                          <p:spTgt spid="112"/>
                                        </p:tgtEl>
                                        <p:attrNameLst>
                                          <p:attrName>ppt_x</p:attrName>
                                        </p:attrNameLst>
                                      </p:cBhvr>
                                      <p:tavLst>
                                        <p:tav tm="0">
                                          <p:val>
                                            <p:strVal val="#ppt_x+1"/>
                                          </p:val>
                                        </p:tav>
                                        <p:tav tm="100000">
                                          <p:val>
                                            <p:strVal val="#ppt_x"/>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40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7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5">
                                            <p:txEl>
                                              <p:pRg st="2" end="2"/>
                                            </p:txEl>
                                          </p:spTgt>
                                        </p:tgtEl>
                                        <p:attrNameLst>
                                          <p:attrName>style.visibility</p:attrName>
                                        </p:attrNameLst>
                                      </p:cBhvr>
                                      <p:to>
                                        <p:strVal val="visible"/>
                                      </p:to>
                                    </p:set>
                                    <p:animEffect transition="in" filter="fade">
                                      <p:cBhvr>
                                        <p:cTn id="35" dur="500"/>
                                        <p:tgtEl>
                                          <p:spTgt spid="1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5">
                                            <p:txEl>
                                              <p:pRg st="3" end="3"/>
                                            </p:txEl>
                                          </p:spTgt>
                                        </p:tgtEl>
                                        <p:attrNameLst>
                                          <p:attrName>style.visibility</p:attrName>
                                        </p:attrNameLst>
                                      </p:cBhvr>
                                      <p:to>
                                        <p:strVal val="visible"/>
                                      </p:to>
                                    </p:set>
                                    <p:animEffect transition="in" filter="fade">
                                      <p:cBhvr>
                                        <p:cTn id="40" dur="500"/>
                                        <p:tgtEl>
                                          <p:spTgt spid="11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5">
                                            <p:txEl>
                                              <p:pRg st="4" end="4"/>
                                            </p:txEl>
                                          </p:spTgt>
                                        </p:tgtEl>
                                        <p:attrNameLst>
                                          <p:attrName>style.visibility</p:attrName>
                                        </p:attrNameLst>
                                      </p:cBhvr>
                                      <p:to>
                                        <p:strVal val="visible"/>
                                      </p:to>
                                    </p:set>
                                    <p:animEffect transition="in" filter="fade">
                                      <p:cBhvr>
                                        <p:cTn id="45" dur="500"/>
                                        <p:tgtEl>
                                          <p:spTgt spid="115">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5">
                                            <p:txEl>
                                              <p:pRg st="5" end="5"/>
                                            </p:txEl>
                                          </p:spTgt>
                                        </p:tgtEl>
                                        <p:attrNameLst>
                                          <p:attrName>style.visibility</p:attrName>
                                        </p:attrNameLst>
                                      </p:cBhvr>
                                      <p:to>
                                        <p:strVal val="visible"/>
                                      </p:to>
                                    </p:set>
                                    <p:animEffect transition="in" filter="fade">
                                      <p:cBhvr>
                                        <p:cTn id="50" dur="500"/>
                                        <p:tgtEl>
                                          <p:spTgt spid="1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fontScale="90000"/>
          </a:bodyPr>
          <a:lstStyle/>
          <a:p>
            <a:pPr lvl="0">
              <a:buClr>
                <a:srgbClr val="800000"/>
              </a:buClr>
              <a:buSzPts val="2300"/>
            </a:pPr>
            <a:r>
              <a:rPr lang="en-US" sz="2300" b="1" dirty="0">
                <a:solidFill>
                  <a:srgbClr val="800000"/>
                </a:solidFill>
                <a:latin typeface="Tahoma"/>
                <a:ea typeface="Tahoma"/>
                <a:cs typeface="Tahoma"/>
                <a:sym typeface="Tahoma"/>
              </a:rPr>
              <a:t>1. </a:t>
            </a:r>
            <a:r>
              <a:rPr lang="en-US" sz="2300" b="1" u="sng" dirty="0">
                <a:solidFill>
                  <a:srgbClr val="800000"/>
                </a:solidFill>
                <a:latin typeface="Tahoma"/>
                <a:ea typeface="Tahoma"/>
                <a:cs typeface="Tahoma"/>
                <a:sym typeface="Tahoma"/>
              </a:rPr>
              <a:t>Quan </a:t>
            </a:r>
            <a:r>
              <a:rPr lang="en-US" sz="2300" b="1" u="sng" dirty="0" err="1">
                <a:solidFill>
                  <a:srgbClr val="800000"/>
                </a:solidFill>
                <a:latin typeface="Tahoma"/>
                <a:ea typeface="Tahoma"/>
                <a:cs typeface="Tahoma"/>
                <a:sym typeface="Tahoma"/>
              </a:rPr>
              <a:t>sát</a:t>
            </a:r>
            <a:r>
              <a:rPr lang="en-US" sz="2300" b="1" u="sng" dirty="0">
                <a:solidFill>
                  <a:srgbClr val="800000"/>
                </a:solidFill>
                <a:latin typeface="Tahoma"/>
                <a:ea typeface="Tahoma"/>
                <a:cs typeface="Tahoma"/>
                <a:sym typeface="Tahoma"/>
              </a:rPr>
              <a:t> – </a:t>
            </a:r>
            <a:r>
              <a:rPr lang="en-US" sz="2300" b="1" u="sng" dirty="0" err="1">
                <a:solidFill>
                  <a:srgbClr val="800000"/>
                </a:solidFill>
                <a:latin typeface="Tahoma"/>
                <a:ea typeface="Tahoma"/>
                <a:cs typeface="Tahoma"/>
                <a:sym typeface="Tahoma"/>
              </a:rPr>
              <a:t>nhận</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thức</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về</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tranh</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lụa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của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họa</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sĩ</a:t>
            </a:r>
            <a:r>
              <a:rPr lang="en-US" sz="2300" b="1" u="sng" dirty="0">
                <a:solidFill>
                  <a:srgbClr val="800000"/>
                </a:solidFill>
                <a:latin typeface="Tahoma"/>
                <a:ea typeface="Tahoma"/>
                <a:cs typeface="Tahoma"/>
                <a:sym typeface="Tahoma"/>
              </a:rPr>
              <a:t> </a:t>
            </a:r>
            <a:r>
              <a:rPr lang="en-US" sz="2300" b="1" u="sng" dirty="0" err="1">
                <a:solidFill>
                  <a:srgbClr val="800000"/>
                </a:solidFill>
                <a:latin typeface="Tahoma"/>
                <a:ea typeface="Tahoma"/>
                <a:cs typeface="Tahoma"/>
                <a:sym typeface="Tahoma"/>
              </a:rPr>
              <a:t>Nguyễn</a:t>
            </a:r>
            <a:r>
              <a:rPr lang="en-US" sz="2300" b="1" u="sng" dirty="0">
                <a:solidFill>
                  <a:srgbClr val="800000"/>
                </a:solidFill>
                <a:latin typeface="Tahoma"/>
                <a:ea typeface="Tahoma"/>
                <a:cs typeface="Tahoma"/>
                <a:sym typeface="Tahoma"/>
              </a:rPr>
              <a:t> Phan Chánh.</a:t>
            </a:r>
            <a:br>
              <a:rPr lang="en-US" sz="2300" b="1" u="sng" dirty="0">
                <a:solidFill>
                  <a:srgbClr val="800000"/>
                </a:solidFill>
                <a:latin typeface="Tahoma"/>
                <a:ea typeface="Tahoma"/>
                <a:cs typeface="Tahoma"/>
                <a:sym typeface="Tahoma"/>
              </a:rPr>
            </a:br>
            <a:endParaRPr sz="23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3" name="Google Shape;125;p5">
            <a:extLst>
              <a:ext uri="{FF2B5EF4-FFF2-40B4-BE49-F238E27FC236}">
                <a16:creationId xmlns="" xmlns:a16="http://schemas.microsoft.com/office/drawing/2014/main" id="{7A0A90DD-CF4A-A1FA-9C47-83D274D5EBB4}"/>
              </a:ext>
            </a:extLst>
          </p:cNvPr>
          <p:cNvSpPr/>
          <p:nvPr/>
        </p:nvSpPr>
        <p:spPr>
          <a:xfrm>
            <a:off x="6477693" y="2267141"/>
            <a:ext cx="5714307" cy="2246288"/>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 name="Google Shape;126;p5">
            <a:extLst>
              <a:ext uri="{FF2B5EF4-FFF2-40B4-BE49-F238E27FC236}">
                <a16:creationId xmlns="" xmlns:a16="http://schemas.microsoft.com/office/drawing/2014/main" id="{AA3993D6-A2C4-CCA9-A4CC-F23F79D51270}"/>
              </a:ext>
            </a:extLst>
          </p:cNvPr>
          <p:cNvSpPr txBox="1"/>
          <p:nvPr/>
        </p:nvSpPr>
        <p:spPr>
          <a:xfrm>
            <a:off x="6401493" y="2330302"/>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500" u="sng" dirty="0" err="1">
                <a:solidFill>
                  <a:schemeClr val="lt1"/>
                </a:solidFill>
                <a:latin typeface="Tahoma"/>
                <a:ea typeface="Tahoma"/>
                <a:cs typeface="Tahoma"/>
                <a:sym typeface="Tahoma"/>
              </a:rPr>
              <a:t>Nhận</a:t>
            </a:r>
            <a:r>
              <a:rPr lang="en-US" sz="2500" u="sng" dirty="0">
                <a:solidFill>
                  <a:schemeClr val="lt1"/>
                </a:solidFill>
                <a:latin typeface="Tahoma"/>
                <a:ea typeface="Tahoma"/>
                <a:cs typeface="Tahoma"/>
                <a:sym typeface="Tahoma"/>
              </a:rPr>
              <a:t> </a:t>
            </a:r>
            <a:r>
              <a:rPr lang="en-US" sz="2500" u="sng" dirty="0" err="1">
                <a:solidFill>
                  <a:schemeClr val="lt1"/>
                </a:solidFill>
                <a:latin typeface="Tahoma"/>
                <a:ea typeface="Tahoma"/>
                <a:cs typeface="Tahoma"/>
                <a:sym typeface="Tahoma"/>
              </a:rPr>
              <a:t>định</a:t>
            </a:r>
            <a:r>
              <a:rPr lang="en-US" sz="2500" u="sng" dirty="0">
                <a:solidFill>
                  <a:schemeClr val="lt1"/>
                </a:solidFill>
                <a:latin typeface="Tahoma"/>
                <a:ea typeface="Tahoma"/>
                <a:cs typeface="Tahoma"/>
                <a:sym typeface="Tahoma"/>
              </a:rPr>
              <a:t>:</a:t>
            </a:r>
            <a:endParaRPr sz="2500" u="sng" dirty="0">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dirty="0">
              <a:solidFill>
                <a:srgbClr val="1F3864"/>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dirty="0" err="1">
                <a:solidFill>
                  <a:srgbClr val="FFFF66"/>
                </a:solidFill>
                <a:latin typeface="Arial"/>
                <a:ea typeface="Arial"/>
                <a:cs typeface="Arial"/>
                <a:sym typeface="Arial"/>
              </a:rPr>
              <a:t>Tác</a:t>
            </a:r>
            <a:r>
              <a:rPr lang="en-US" sz="2300" dirty="0">
                <a:solidFill>
                  <a:srgbClr val="FFFF66"/>
                </a:solidFill>
                <a:latin typeface="Arial"/>
                <a:ea typeface="Arial"/>
                <a:cs typeface="Arial"/>
                <a:sym typeface="Arial"/>
              </a:rPr>
              <a:t> </a:t>
            </a:r>
            <a:r>
              <a:rPr lang="en-US" sz="2300" dirty="0" err="1">
                <a:solidFill>
                  <a:srgbClr val="FFFF66"/>
                </a:solidFill>
                <a:latin typeface="Arial"/>
                <a:ea typeface="Arial"/>
                <a:cs typeface="Arial"/>
                <a:sym typeface="Arial"/>
              </a:rPr>
              <a:t>phẩm</a:t>
            </a:r>
            <a:r>
              <a:rPr lang="en-US" sz="2300" dirty="0">
                <a:solidFill>
                  <a:srgbClr val="FFFF66"/>
                </a:solidFill>
                <a:latin typeface="Arial"/>
                <a:ea typeface="Arial"/>
                <a:cs typeface="Arial"/>
                <a:sym typeface="Arial"/>
              </a:rPr>
              <a:t>:...</a:t>
            </a:r>
            <a:endParaRPr sz="2300" dirty="0">
              <a:solidFill>
                <a:srgbClr val="FFFF66"/>
              </a:solidFill>
              <a:latin typeface="Arial"/>
              <a:ea typeface="Arial"/>
              <a:cs typeface="Arial"/>
              <a:sym typeface="Arial"/>
            </a:endParaRPr>
          </a:p>
          <a:p>
            <a:pPr marL="457200" marR="0" lvl="0" indent="-330200" algn="l" rtl="0">
              <a:lnSpc>
                <a:spcPct val="90000"/>
              </a:lnSpc>
              <a:spcBef>
                <a:spcPts val="0"/>
              </a:spcBef>
              <a:spcAft>
                <a:spcPts val="0"/>
              </a:spcAft>
              <a:buClr>
                <a:srgbClr val="FFFF66"/>
              </a:buClr>
              <a:buSzPts val="1600"/>
              <a:buFont typeface="Arial"/>
              <a:buChar char="￮"/>
            </a:pPr>
            <a:r>
              <a:rPr lang="en-US" sz="2300" dirty="0" err="1">
                <a:solidFill>
                  <a:srgbClr val="FFFF66"/>
                </a:solidFill>
                <a:latin typeface="Arial"/>
                <a:ea typeface="Arial"/>
                <a:cs typeface="Arial"/>
                <a:sym typeface="Arial"/>
              </a:rPr>
              <a:t>Màu</a:t>
            </a:r>
            <a:r>
              <a:rPr lang="en-US" sz="2300" dirty="0">
                <a:solidFill>
                  <a:srgbClr val="FFFF66"/>
                </a:solidFill>
                <a:latin typeface="Arial"/>
                <a:ea typeface="Arial"/>
                <a:cs typeface="Arial"/>
                <a:sym typeface="Arial"/>
              </a:rPr>
              <a:t> </a:t>
            </a:r>
            <a:r>
              <a:rPr lang="en-US" sz="2300" dirty="0" err="1">
                <a:solidFill>
                  <a:srgbClr val="FFFF66"/>
                </a:solidFill>
                <a:latin typeface="Arial"/>
                <a:ea typeface="Arial"/>
                <a:cs typeface="Arial"/>
                <a:sym typeface="Arial"/>
              </a:rPr>
              <a:t>sắc</a:t>
            </a:r>
            <a:r>
              <a:rPr lang="en-US" sz="2300" dirty="0">
                <a:solidFill>
                  <a:srgbClr val="FFFF66"/>
                </a:solidFill>
                <a:latin typeface="Arial"/>
                <a:ea typeface="Arial"/>
                <a:cs typeface="Arial"/>
                <a:sym typeface="Arial"/>
              </a:rPr>
              <a:t>:...</a:t>
            </a:r>
            <a:endParaRPr dirty="0"/>
          </a:p>
          <a:p>
            <a:pPr marL="457200" marR="0" lvl="0" indent="-330200" algn="l" rtl="0">
              <a:lnSpc>
                <a:spcPct val="90000"/>
              </a:lnSpc>
              <a:spcBef>
                <a:spcPts val="0"/>
              </a:spcBef>
              <a:spcAft>
                <a:spcPts val="0"/>
              </a:spcAft>
              <a:buClr>
                <a:srgbClr val="FFFF66"/>
              </a:buClr>
              <a:buSzPts val="1600"/>
              <a:buFont typeface="Arial"/>
              <a:buChar char="￮"/>
            </a:pPr>
            <a:r>
              <a:rPr lang="en-US" sz="2300" dirty="0" err="1">
                <a:solidFill>
                  <a:srgbClr val="FFFF66"/>
                </a:solidFill>
              </a:rPr>
              <a:t>Điểm</a:t>
            </a:r>
            <a:r>
              <a:rPr lang="en-US" sz="2300" dirty="0">
                <a:solidFill>
                  <a:srgbClr val="FFFF66"/>
                </a:solidFill>
              </a:rPr>
              <a:t> </a:t>
            </a:r>
            <a:r>
              <a:rPr lang="en-US" sz="2300" dirty="0" err="1">
                <a:solidFill>
                  <a:srgbClr val="FFFF66"/>
                </a:solidFill>
              </a:rPr>
              <a:t>đặc</a:t>
            </a:r>
            <a:r>
              <a:rPr lang="en-US" sz="2300" dirty="0">
                <a:solidFill>
                  <a:srgbClr val="FFFF66"/>
                </a:solidFill>
              </a:rPr>
              <a:t> </a:t>
            </a:r>
            <a:r>
              <a:rPr lang="en-US" sz="2300" dirty="0" err="1">
                <a:solidFill>
                  <a:srgbClr val="FFFF66"/>
                </a:solidFill>
              </a:rPr>
              <a:t>biệt</a:t>
            </a:r>
            <a:r>
              <a:rPr lang="en-US" sz="2300" dirty="0">
                <a:solidFill>
                  <a:srgbClr val="FFFF66"/>
                </a:solidFill>
              </a:rPr>
              <a:t> </a:t>
            </a:r>
            <a:r>
              <a:rPr lang="en-US" sz="2300" dirty="0" err="1">
                <a:solidFill>
                  <a:srgbClr val="FFFF66"/>
                </a:solidFill>
              </a:rPr>
              <a:t>trong</a:t>
            </a:r>
            <a:r>
              <a:rPr lang="en-US" sz="2300" dirty="0">
                <a:solidFill>
                  <a:srgbClr val="FFFF66"/>
                </a:solidFill>
              </a:rPr>
              <a:t> </a:t>
            </a:r>
            <a:r>
              <a:rPr lang="en-US" sz="2300" dirty="0" err="1">
                <a:solidFill>
                  <a:srgbClr val="FFFF66"/>
                </a:solidFill>
              </a:rPr>
              <a:t>tranh</a:t>
            </a:r>
            <a:r>
              <a:rPr lang="en-US" sz="2300" dirty="0">
                <a:solidFill>
                  <a:srgbClr val="FFFF66"/>
                </a:solidFill>
              </a:rPr>
              <a:t> </a:t>
            </a:r>
            <a:r>
              <a:rPr lang="en-US" sz="2300" dirty="0" err="1">
                <a:solidFill>
                  <a:srgbClr val="FFFF66"/>
                </a:solidFill>
              </a:rPr>
              <a:t>lụa</a:t>
            </a:r>
            <a:r>
              <a:rPr lang="en-US" sz="2300" dirty="0">
                <a:solidFill>
                  <a:srgbClr val="FFFF66"/>
                </a:solidFill>
              </a:rPr>
              <a:t> </a:t>
            </a:r>
            <a:r>
              <a:rPr lang="en-US" sz="2300" dirty="0" err="1">
                <a:solidFill>
                  <a:srgbClr val="FFFF66"/>
                </a:solidFill>
              </a:rPr>
              <a:t>của</a:t>
            </a:r>
            <a:r>
              <a:rPr lang="en-US" sz="2300" dirty="0">
                <a:solidFill>
                  <a:srgbClr val="FFFF66"/>
                </a:solidFill>
              </a:rPr>
              <a:t> </a:t>
            </a:r>
            <a:r>
              <a:rPr lang="en-US" sz="2300" dirty="0" err="1">
                <a:solidFill>
                  <a:srgbClr val="FFFF66"/>
                </a:solidFill>
              </a:rPr>
              <a:t>Nguyễn</a:t>
            </a:r>
            <a:r>
              <a:rPr lang="en-US" sz="2300" dirty="0">
                <a:solidFill>
                  <a:srgbClr val="FFFF66"/>
                </a:solidFill>
              </a:rPr>
              <a:t> Phan Chánh:….</a:t>
            </a:r>
            <a:endParaRPr sz="2300" dirty="0">
              <a:solidFill>
                <a:srgbClr val="FFFF66"/>
              </a:solidFill>
              <a:latin typeface="Arial"/>
              <a:ea typeface="Arial"/>
              <a:cs typeface="Arial"/>
              <a:sym typeface="Arial"/>
            </a:endParaRPr>
          </a:p>
        </p:txBody>
      </p:sp>
      <p:pic>
        <p:nvPicPr>
          <p:cNvPr id="6" name="Picture 5">
            <a:extLst>
              <a:ext uri="{FF2B5EF4-FFF2-40B4-BE49-F238E27FC236}">
                <a16:creationId xmlns="" xmlns:a16="http://schemas.microsoft.com/office/drawing/2014/main" id="{B6D0B2B9-344E-38A6-F84C-9075A7475EA7}"/>
              </a:ext>
            </a:extLst>
          </p:cNvPr>
          <p:cNvPicPr>
            <a:picLocks noChangeAspect="1"/>
          </p:cNvPicPr>
          <p:nvPr/>
        </p:nvPicPr>
        <p:blipFill>
          <a:blip r:embed="rId5"/>
          <a:stretch>
            <a:fillRect/>
          </a:stretch>
        </p:blipFill>
        <p:spPr>
          <a:xfrm>
            <a:off x="3147091" y="2267140"/>
            <a:ext cx="3238281" cy="2202031"/>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 xmlns:a16="http://schemas.microsoft.com/office/drawing/2014/main" id="{4B56D3BE-98C0-4DAD-3565-C3D8FC5C0102}"/>
              </a:ext>
            </a:extLst>
          </p:cNvPr>
          <p:cNvPicPr>
            <a:picLocks noChangeAspect="1"/>
          </p:cNvPicPr>
          <p:nvPr/>
        </p:nvPicPr>
        <p:blipFill rotWithShape="1">
          <a:blip r:embed="rId6"/>
          <a:srcRect t="6371"/>
          <a:stretch/>
        </p:blipFill>
        <p:spPr>
          <a:xfrm>
            <a:off x="125542" y="4513429"/>
            <a:ext cx="2995960" cy="2206677"/>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 xmlns:a16="http://schemas.microsoft.com/office/drawing/2014/main" id="{998196E4-1AD1-7CBA-5112-84F24D90810E}"/>
              </a:ext>
            </a:extLst>
          </p:cNvPr>
          <p:cNvPicPr>
            <a:picLocks noChangeAspect="1"/>
          </p:cNvPicPr>
          <p:nvPr/>
        </p:nvPicPr>
        <p:blipFill>
          <a:blip r:embed="rId7"/>
          <a:stretch>
            <a:fillRect/>
          </a:stretch>
        </p:blipFill>
        <p:spPr>
          <a:xfrm>
            <a:off x="125542" y="2267140"/>
            <a:ext cx="2995960" cy="2202031"/>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 xmlns:a16="http://schemas.microsoft.com/office/drawing/2014/main" id="{6CAC4B3B-8496-6FE4-6B5E-EF190F01E024}"/>
              </a:ext>
            </a:extLst>
          </p:cNvPr>
          <p:cNvPicPr>
            <a:picLocks noChangeAspect="1"/>
          </p:cNvPicPr>
          <p:nvPr/>
        </p:nvPicPr>
        <p:blipFill rotWithShape="1">
          <a:blip r:embed="rId8"/>
          <a:srcRect t="8729"/>
          <a:stretch/>
        </p:blipFill>
        <p:spPr>
          <a:xfrm>
            <a:off x="3156238" y="4513428"/>
            <a:ext cx="3229134" cy="2202031"/>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 xmlns:a16="http://schemas.microsoft.com/office/drawing/2014/main" id="{9FECA333-A753-159F-04DD-459DCF171557}"/>
              </a:ext>
            </a:extLst>
          </p:cNvPr>
          <p:cNvPicPr>
            <a:picLocks noChangeAspect="1"/>
          </p:cNvPicPr>
          <p:nvPr/>
        </p:nvPicPr>
        <p:blipFill>
          <a:blip r:embed="rId9"/>
          <a:stretch>
            <a:fillRect/>
          </a:stretch>
        </p:blipFill>
        <p:spPr>
          <a:xfrm>
            <a:off x="8519887" y="5037918"/>
            <a:ext cx="1331382" cy="167754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472637358"/>
      </p:ext>
    </p:extLst>
  </p:cSld>
  <p:clrMapOvr>
    <a:masterClrMapping/>
  </p:clrMapOvr>
  <mc:AlternateContent xmlns:mc="http://schemas.openxmlformats.org/markup-compatibility/2006" xmlns:p14="http://schemas.microsoft.com/office/powerpoint/2010/main">
    <mc:Choice Requires="p14">
      <p:transition spd="med" p14:dur="700" advTm="23024">
        <p:fade/>
      </p:transition>
    </mc:Choice>
    <mc:Fallback xmlns="">
      <p:transition spd="med" advTm="230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7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10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ppt_x</p:attrName>
                                        </p:attrNameLst>
                                      </p:cBhvr>
                                      <p:tavLst>
                                        <p:tav tm="0">
                                          <p:val>
                                            <p:strVal val="#ppt_x+1"/>
                                          </p:val>
                                        </p:tav>
                                        <p:tav tm="100000">
                                          <p:val>
                                            <p:strVal val="#ppt_x"/>
                                          </p:val>
                                        </p:tav>
                                      </p:tavLst>
                                    </p:anim>
                                  </p:childTnLst>
                                </p:cTn>
                              </p:par>
                              <p:par>
                                <p:cTn id="27" presetID="10" presetClass="entr" presetSubtype="0" fill="hold" nodeType="withEffect">
                                  <p:stCondLst>
                                    <p:cond delay="30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500"/>
                                        <p:tgtEl>
                                          <p:spTgt spid="4">
                                            <p:txEl>
                                              <p:pRg st="0" end="0"/>
                                            </p:txEl>
                                          </p:spTgt>
                                        </p:tgtEl>
                                      </p:cBhvr>
                                    </p:animEffect>
                                  </p:childTnLst>
                                </p:cTn>
                              </p:par>
                              <p:par>
                                <p:cTn id="30" presetID="10" presetClass="entr" presetSubtype="0" fill="hold" nodeType="withEffect">
                                  <p:stCondLst>
                                    <p:cond delay="60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90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par>
                                <p:cTn id="36" presetID="10" presetClass="entr" presetSubtype="0" fill="hold" nodeType="withEffect">
                                  <p:stCondLst>
                                    <p:cond delay="130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6162671" y="2126598"/>
            <a:ext cx="6298263" cy="3399867"/>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a:bodyPr>
          <a:lstStyle/>
          <a:p>
            <a:pPr lvl="0">
              <a:buClr>
                <a:srgbClr val="800000"/>
              </a:buClr>
              <a:buSzPts val="2300"/>
            </a:pPr>
            <a:r>
              <a:rPr lang="en-US" sz="2100" b="1" dirty="0">
                <a:solidFill>
                  <a:srgbClr val="800000"/>
                </a:solidFill>
                <a:latin typeface="Tahoma"/>
                <a:ea typeface="Tahoma"/>
                <a:cs typeface="Tahoma"/>
                <a:sym typeface="Tahoma"/>
              </a:rPr>
              <a:t>2. </a:t>
            </a:r>
            <a:r>
              <a:rPr lang="vi-VN" sz="2100" b="1" u="sng" dirty="0">
                <a:solidFill>
                  <a:srgbClr val="800000"/>
                </a:solidFill>
                <a:latin typeface="Tahoma"/>
                <a:ea typeface="Tahoma"/>
                <a:cs typeface="Tahoma"/>
                <a:sym typeface="Tahoma"/>
              </a:rPr>
              <a:t>Cách vẽ mô phỏng tranh lụa bằng màu nước</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6253157" y="2450020"/>
            <a:ext cx="5938843"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1900" dirty="0">
                <a:solidFill>
                  <a:srgbClr val="FFFF00"/>
                </a:solidFill>
                <a:latin typeface="Tahoma"/>
                <a:ea typeface="Tahoma"/>
                <a:cs typeface="Tahoma"/>
                <a:sym typeface="Tahoma"/>
              </a:rPr>
              <a:t>Quan </a:t>
            </a:r>
            <a:r>
              <a:rPr lang="en-US" sz="1900" dirty="0" err="1">
                <a:solidFill>
                  <a:srgbClr val="FFFF00"/>
                </a:solidFill>
                <a:latin typeface="Tahoma"/>
                <a:ea typeface="Tahoma"/>
                <a:cs typeface="Tahoma"/>
                <a:sym typeface="Tahoma"/>
              </a:rPr>
              <a:t>sát</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theo</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dõi</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và</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trả</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lời</a:t>
            </a:r>
            <a:r>
              <a:rPr lang="en-US" sz="1900" dirty="0">
                <a:solidFill>
                  <a:srgbClr val="FFFF00"/>
                </a:solidFill>
                <a:latin typeface="Tahoma"/>
                <a:ea typeface="Tahoma"/>
                <a:cs typeface="Tahoma"/>
                <a:sym typeface="Tahoma"/>
              </a:rPr>
              <a:t>:</a:t>
            </a:r>
            <a:endParaRPr sz="1900" dirty="0">
              <a:solidFill>
                <a:srgbClr val="FFFF00"/>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1900" dirty="0">
              <a:solidFill>
                <a:srgbClr val="1F3864"/>
              </a:solidFill>
              <a:sym typeface="Arial"/>
            </a:endParaRPr>
          </a:p>
          <a:p>
            <a:pPr marL="127000" lvl="0">
              <a:lnSpc>
                <a:spcPct val="90000"/>
              </a:lnSpc>
              <a:buClr>
                <a:schemeClr val="lt1"/>
              </a:buClr>
              <a:buSzPts val="1600"/>
            </a:pPr>
            <a:r>
              <a:rPr lang="vi-VN" sz="1900" dirty="0">
                <a:solidFill>
                  <a:schemeClr val="lt1"/>
                </a:solidFill>
              </a:rPr>
              <a:t>+ Để mô phỏng tranh lụa bằng màu nước thì ta cần bao nhiêu bước?</a:t>
            </a:r>
          </a:p>
          <a:p>
            <a:pPr marL="127000" lvl="0">
              <a:lnSpc>
                <a:spcPct val="90000"/>
              </a:lnSpc>
              <a:buClr>
                <a:schemeClr val="lt1"/>
              </a:buClr>
              <a:buSzPts val="1600"/>
            </a:pPr>
            <a:r>
              <a:rPr lang="vi-VN" sz="1900" dirty="0">
                <a:solidFill>
                  <a:schemeClr val="lt1"/>
                </a:solidFill>
              </a:rPr>
              <a:t>+ Nêu các bước vẽ mô phỏng tranh lụa bằng màu nước?</a:t>
            </a:r>
          </a:p>
          <a:p>
            <a:pPr marL="127000" lvl="0">
              <a:lnSpc>
                <a:spcPct val="90000"/>
              </a:lnSpc>
              <a:buClr>
                <a:schemeClr val="lt1"/>
              </a:buClr>
              <a:buSzPts val="1600"/>
            </a:pPr>
            <a:r>
              <a:rPr lang="vi-VN" sz="1900" dirty="0">
                <a:solidFill>
                  <a:schemeClr val="lt1"/>
                </a:solidFill>
              </a:rPr>
              <a:t>+ Bước nào giúp xác định bố cục cho bức tranh?</a:t>
            </a:r>
          </a:p>
          <a:p>
            <a:pPr marL="127000" lvl="0">
              <a:lnSpc>
                <a:spcPct val="90000"/>
              </a:lnSpc>
              <a:buClr>
                <a:schemeClr val="lt1"/>
              </a:buClr>
              <a:buSzPts val="1600"/>
            </a:pPr>
            <a:r>
              <a:rPr lang="vi-VN" sz="1900" dirty="0">
                <a:solidFill>
                  <a:schemeClr val="lt1"/>
                </a:solidFill>
              </a:rPr>
              <a:t>+ Bước vẽ chi tiết được thực hiện như thế nào?</a:t>
            </a:r>
          </a:p>
          <a:p>
            <a:pPr marL="127000" lvl="0">
              <a:lnSpc>
                <a:spcPct val="90000"/>
              </a:lnSpc>
              <a:buClr>
                <a:schemeClr val="lt1"/>
              </a:buClr>
              <a:buSzPts val="1600"/>
            </a:pPr>
            <a:r>
              <a:rPr lang="vi-VN" sz="1900" dirty="0">
                <a:solidFill>
                  <a:schemeClr val="lt1"/>
                </a:solidFill>
              </a:rPr>
              <a:t>+ Cách vẽ màu nước khác với màu sáp như thế nào…?</a:t>
            </a:r>
          </a:p>
        </p:txBody>
      </p:sp>
      <p:pic>
        <p:nvPicPr>
          <p:cNvPr id="4" name="Picture 3">
            <a:extLst>
              <a:ext uri="{FF2B5EF4-FFF2-40B4-BE49-F238E27FC236}">
                <a16:creationId xmlns="" xmlns:a16="http://schemas.microsoft.com/office/drawing/2014/main" id="{92C7F46B-E758-0F28-1DC3-AD7CA99B22EB}"/>
              </a:ext>
            </a:extLst>
          </p:cNvPr>
          <p:cNvPicPr>
            <a:picLocks noChangeAspect="1"/>
          </p:cNvPicPr>
          <p:nvPr/>
        </p:nvPicPr>
        <p:blipFill>
          <a:blip r:embed="rId5"/>
          <a:stretch>
            <a:fillRect/>
          </a:stretch>
        </p:blipFill>
        <p:spPr>
          <a:xfrm>
            <a:off x="211770" y="1847127"/>
            <a:ext cx="2799216" cy="229569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 xmlns:a16="http://schemas.microsoft.com/office/drawing/2014/main" id="{6503621E-13C9-1AAA-73B3-5FD250AB64EF}"/>
              </a:ext>
            </a:extLst>
          </p:cNvPr>
          <p:cNvPicPr>
            <a:picLocks noChangeAspect="1"/>
          </p:cNvPicPr>
          <p:nvPr/>
        </p:nvPicPr>
        <p:blipFill>
          <a:blip r:embed="rId6"/>
          <a:stretch>
            <a:fillRect/>
          </a:stretch>
        </p:blipFill>
        <p:spPr>
          <a:xfrm>
            <a:off x="3245497" y="1847127"/>
            <a:ext cx="2659454" cy="229569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 xmlns:a16="http://schemas.microsoft.com/office/drawing/2014/main" id="{5343CBCF-40FC-F35F-9A58-2B202C344244}"/>
              </a:ext>
            </a:extLst>
          </p:cNvPr>
          <p:cNvPicPr>
            <a:picLocks noChangeAspect="1"/>
          </p:cNvPicPr>
          <p:nvPr/>
        </p:nvPicPr>
        <p:blipFill>
          <a:blip r:embed="rId7"/>
          <a:stretch>
            <a:fillRect/>
          </a:stretch>
        </p:blipFill>
        <p:spPr>
          <a:xfrm>
            <a:off x="211770" y="4183441"/>
            <a:ext cx="2799216" cy="233652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 xmlns:a16="http://schemas.microsoft.com/office/drawing/2014/main" id="{DB8FBFAA-69F1-9ED7-7091-BE16A360D156}"/>
              </a:ext>
            </a:extLst>
          </p:cNvPr>
          <p:cNvPicPr>
            <a:picLocks noChangeAspect="1"/>
          </p:cNvPicPr>
          <p:nvPr/>
        </p:nvPicPr>
        <p:blipFill>
          <a:blip r:embed="rId8"/>
          <a:stretch>
            <a:fillRect/>
          </a:stretch>
        </p:blipFill>
        <p:spPr>
          <a:xfrm>
            <a:off x="3245497" y="4183440"/>
            <a:ext cx="2659455" cy="233652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996136855"/>
      </p:ext>
    </p:extLst>
  </p:cSld>
  <p:clrMapOvr>
    <a:masterClrMapping/>
  </p:clrMapOvr>
  <mc:AlternateContent xmlns:mc="http://schemas.openxmlformats.org/markup-compatibility/2006" xmlns:p14="http://schemas.microsoft.com/office/powerpoint/2010/main">
    <mc:Choice Requires="p14">
      <p:transition spd="slow" p14:dur="1400" advTm="39640">
        <p14:doors dir="vert"/>
      </p:transition>
    </mc:Choice>
    <mc:Fallback xmlns="">
      <p:transition spd="slow" advTm="3964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p:tgtEl>
                                          <p:spTgt spid="112"/>
                                        </p:tgtEl>
                                        <p:attrNameLst>
                                          <p:attrName>ppt_x</p:attrName>
                                        </p:attrNameLst>
                                      </p:cBhvr>
                                      <p:tavLst>
                                        <p:tav tm="0">
                                          <p:val>
                                            <p:strVal val="#ppt_x+1"/>
                                          </p:val>
                                        </p:tav>
                                        <p:tav tm="100000">
                                          <p:val>
                                            <p:strVal val="#ppt_x"/>
                                          </p:val>
                                        </p:tav>
                                      </p:tavLst>
                                    </p:anim>
                                  </p:childTnLst>
                                </p:cTn>
                              </p:par>
                              <p:par>
                                <p:cTn id="12" presetID="10" presetClass="entr" presetSubtype="0" fill="hold" nodeType="withEffect">
                                  <p:stCondLst>
                                    <p:cond delay="400"/>
                                  </p:stCondLst>
                                  <p:childTnLst>
                                    <p:set>
                                      <p:cBhvr>
                                        <p:cTn id="13" dur="1" fill="hold">
                                          <p:stCondLst>
                                            <p:cond delay="0"/>
                                          </p:stCondLst>
                                        </p:cTn>
                                        <p:tgtEl>
                                          <p:spTgt spid="115">
                                            <p:txEl>
                                              <p:pRg st="0" end="0"/>
                                            </p:txEl>
                                          </p:spTgt>
                                        </p:tgtEl>
                                        <p:attrNameLst>
                                          <p:attrName>style.visibility</p:attrName>
                                        </p:attrNameLst>
                                      </p:cBhvr>
                                      <p:to>
                                        <p:strVal val="visible"/>
                                      </p:to>
                                    </p:set>
                                    <p:animEffect transition="in" filter="fade">
                                      <p:cBhvr>
                                        <p:cTn id="14" dur="500"/>
                                        <p:tgtEl>
                                          <p:spTgt spid="11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6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9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13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17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5">
                                            <p:txEl>
                                              <p:pRg st="2" end="2"/>
                                            </p:txEl>
                                          </p:spTgt>
                                        </p:tgtEl>
                                        <p:attrNameLst>
                                          <p:attrName>style.visibility</p:attrName>
                                        </p:attrNameLst>
                                      </p:cBhvr>
                                      <p:to>
                                        <p:strVal val="visible"/>
                                      </p:to>
                                    </p:set>
                                    <p:animEffect transition="in" filter="fade">
                                      <p:cBhvr>
                                        <p:cTn id="33" dur="500"/>
                                        <p:tgtEl>
                                          <p:spTgt spid="115">
                                            <p:txEl>
                                              <p:pRg st="2" end="2"/>
                                            </p:txEl>
                                          </p:spTgt>
                                        </p:tgtEl>
                                      </p:cBhvr>
                                    </p:animEffect>
                                  </p:childTnLst>
                                </p:cTn>
                              </p:par>
                              <p:par>
                                <p:cTn id="34" presetID="10" presetClass="entr" presetSubtype="0" fill="hold" nodeType="withEffect">
                                  <p:stCondLst>
                                    <p:cond delay="300"/>
                                  </p:stCondLst>
                                  <p:childTnLst>
                                    <p:set>
                                      <p:cBhvr>
                                        <p:cTn id="35" dur="1" fill="hold">
                                          <p:stCondLst>
                                            <p:cond delay="0"/>
                                          </p:stCondLst>
                                        </p:cTn>
                                        <p:tgtEl>
                                          <p:spTgt spid="115">
                                            <p:txEl>
                                              <p:pRg st="3" end="3"/>
                                            </p:txEl>
                                          </p:spTgt>
                                        </p:tgtEl>
                                        <p:attrNameLst>
                                          <p:attrName>style.visibility</p:attrName>
                                        </p:attrNameLst>
                                      </p:cBhvr>
                                      <p:to>
                                        <p:strVal val="visible"/>
                                      </p:to>
                                    </p:set>
                                    <p:animEffect transition="in" filter="fade">
                                      <p:cBhvr>
                                        <p:cTn id="36" dur="500"/>
                                        <p:tgtEl>
                                          <p:spTgt spid="115">
                                            <p:txEl>
                                              <p:pRg st="3" end="3"/>
                                            </p:txEl>
                                          </p:spTgt>
                                        </p:tgtEl>
                                      </p:cBhvr>
                                    </p:animEffect>
                                  </p:childTnLst>
                                </p:cTn>
                              </p:par>
                              <p:par>
                                <p:cTn id="37" presetID="10" presetClass="entr" presetSubtype="0" fill="hold" nodeType="withEffect">
                                  <p:stCondLst>
                                    <p:cond delay="700"/>
                                  </p:stCondLst>
                                  <p:childTnLst>
                                    <p:set>
                                      <p:cBhvr>
                                        <p:cTn id="38" dur="1" fill="hold">
                                          <p:stCondLst>
                                            <p:cond delay="0"/>
                                          </p:stCondLst>
                                        </p:cTn>
                                        <p:tgtEl>
                                          <p:spTgt spid="115">
                                            <p:txEl>
                                              <p:pRg st="4" end="4"/>
                                            </p:txEl>
                                          </p:spTgt>
                                        </p:tgtEl>
                                        <p:attrNameLst>
                                          <p:attrName>style.visibility</p:attrName>
                                        </p:attrNameLst>
                                      </p:cBhvr>
                                      <p:to>
                                        <p:strVal val="visible"/>
                                      </p:to>
                                    </p:set>
                                    <p:animEffect transition="in" filter="fade">
                                      <p:cBhvr>
                                        <p:cTn id="39" dur="500"/>
                                        <p:tgtEl>
                                          <p:spTgt spid="115">
                                            <p:txEl>
                                              <p:pRg st="4" end="4"/>
                                            </p:txEl>
                                          </p:spTgt>
                                        </p:tgtEl>
                                      </p:cBhvr>
                                    </p:animEffect>
                                  </p:childTnLst>
                                </p:cTn>
                              </p:par>
                              <p:par>
                                <p:cTn id="40" presetID="10" presetClass="entr" presetSubtype="0" fill="hold" nodeType="withEffect">
                                  <p:stCondLst>
                                    <p:cond delay="1000"/>
                                  </p:stCondLst>
                                  <p:childTnLst>
                                    <p:set>
                                      <p:cBhvr>
                                        <p:cTn id="41" dur="1" fill="hold">
                                          <p:stCondLst>
                                            <p:cond delay="0"/>
                                          </p:stCondLst>
                                        </p:cTn>
                                        <p:tgtEl>
                                          <p:spTgt spid="115">
                                            <p:txEl>
                                              <p:pRg st="5" end="5"/>
                                            </p:txEl>
                                          </p:spTgt>
                                        </p:tgtEl>
                                        <p:attrNameLst>
                                          <p:attrName>style.visibility</p:attrName>
                                        </p:attrNameLst>
                                      </p:cBhvr>
                                      <p:to>
                                        <p:strVal val="visible"/>
                                      </p:to>
                                    </p:set>
                                    <p:animEffect transition="in" filter="fade">
                                      <p:cBhvr>
                                        <p:cTn id="42" dur="500"/>
                                        <p:tgtEl>
                                          <p:spTgt spid="115">
                                            <p:txEl>
                                              <p:pRg st="5" end="5"/>
                                            </p:txEl>
                                          </p:spTgt>
                                        </p:tgtEl>
                                      </p:cBhvr>
                                    </p:animEffect>
                                  </p:childTnLst>
                                </p:cTn>
                              </p:par>
                              <p:par>
                                <p:cTn id="43" presetID="10" presetClass="entr" presetSubtype="0" fill="hold" nodeType="withEffect">
                                  <p:stCondLst>
                                    <p:cond delay="1400"/>
                                  </p:stCondLst>
                                  <p:childTnLst>
                                    <p:set>
                                      <p:cBhvr>
                                        <p:cTn id="44" dur="1" fill="hold">
                                          <p:stCondLst>
                                            <p:cond delay="0"/>
                                          </p:stCondLst>
                                        </p:cTn>
                                        <p:tgtEl>
                                          <p:spTgt spid="115">
                                            <p:txEl>
                                              <p:pRg st="6" end="6"/>
                                            </p:txEl>
                                          </p:spTgt>
                                        </p:tgtEl>
                                        <p:attrNameLst>
                                          <p:attrName>style.visibility</p:attrName>
                                        </p:attrNameLst>
                                      </p:cBhvr>
                                      <p:to>
                                        <p:strVal val="visible"/>
                                      </p:to>
                                    </p:set>
                                    <p:animEffect transition="in" filter="fade">
                                      <p:cBhvr>
                                        <p:cTn id="45" dur="500"/>
                                        <p:tgtEl>
                                          <p:spTgt spid="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a:bodyPr>
          <a:lstStyle/>
          <a:p>
            <a:pPr lvl="0">
              <a:buClr>
                <a:srgbClr val="800000"/>
              </a:buClr>
              <a:buSzPts val="2300"/>
            </a:pPr>
            <a:r>
              <a:rPr lang="en-US" sz="2100" b="1" dirty="0">
                <a:solidFill>
                  <a:srgbClr val="800000"/>
                </a:solidFill>
                <a:latin typeface="Tahoma"/>
                <a:ea typeface="Tahoma"/>
                <a:cs typeface="Tahoma"/>
                <a:sym typeface="Tahoma"/>
              </a:rPr>
              <a:t>2. </a:t>
            </a:r>
            <a:r>
              <a:rPr lang="vi-VN" sz="2100" b="1" u="sng" dirty="0">
                <a:solidFill>
                  <a:srgbClr val="800000"/>
                </a:solidFill>
                <a:latin typeface="Tahoma"/>
                <a:ea typeface="Tahoma"/>
                <a:cs typeface="Tahoma"/>
                <a:sym typeface="Tahoma"/>
              </a:rPr>
              <a:t>Cách vẽ mô phỏng tranh lụa bằng màu nước</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pic>
        <p:nvPicPr>
          <p:cNvPr id="4" name="Picture 3">
            <a:extLst>
              <a:ext uri="{FF2B5EF4-FFF2-40B4-BE49-F238E27FC236}">
                <a16:creationId xmlns="" xmlns:a16="http://schemas.microsoft.com/office/drawing/2014/main" id="{92C7F46B-E758-0F28-1DC3-AD7CA99B22EB}"/>
              </a:ext>
            </a:extLst>
          </p:cNvPr>
          <p:cNvPicPr>
            <a:picLocks noChangeAspect="1"/>
          </p:cNvPicPr>
          <p:nvPr/>
        </p:nvPicPr>
        <p:blipFill>
          <a:blip r:embed="rId5"/>
          <a:stretch>
            <a:fillRect/>
          </a:stretch>
        </p:blipFill>
        <p:spPr>
          <a:xfrm>
            <a:off x="211770" y="1847127"/>
            <a:ext cx="2799216" cy="229569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 xmlns:a16="http://schemas.microsoft.com/office/drawing/2014/main" id="{6503621E-13C9-1AAA-73B3-5FD250AB64EF}"/>
              </a:ext>
            </a:extLst>
          </p:cNvPr>
          <p:cNvPicPr>
            <a:picLocks noChangeAspect="1"/>
          </p:cNvPicPr>
          <p:nvPr/>
        </p:nvPicPr>
        <p:blipFill>
          <a:blip r:embed="rId6"/>
          <a:stretch>
            <a:fillRect/>
          </a:stretch>
        </p:blipFill>
        <p:spPr>
          <a:xfrm>
            <a:off x="3245497" y="1847127"/>
            <a:ext cx="2659454" cy="2295699"/>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 xmlns:a16="http://schemas.microsoft.com/office/drawing/2014/main" id="{5343CBCF-40FC-F35F-9A58-2B202C344244}"/>
              </a:ext>
            </a:extLst>
          </p:cNvPr>
          <p:cNvPicPr>
            <a:picLocks noChangeAspect="1"/>
          </p:cNvPicPr>
          <p:nvPr/>
        </p:nvPicPr>
        <p:blipFill>
          <a:blip r:embed="rId7"/>
          <a:stretch>
            <a:fillRect/>
          </a:stretch>
        </p:blipFill>
        <p:spPr>
          <a:xfrm>
            <a:off x="211770" y="4183441"/>
            <a:ext cx="2799216" cy="233652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 xmlns:a16="http://schemas.microsoft.com/office/drawing/2014/main" id="{DB8FBFAA-69F1-9ED7-7091-BE16A360D156}"/>
              </a:ext>
            </a:extLst>
          </p:cNvPr>
          <p:cNvPicPr>
            <a:picLocks noChangeAspect="1"/>
          </p:cNvPicPr>
          <p:nvPr/>
        </p:nvPicPr>
        <p:blipFill>
          <a:blip r:embed="rId8"/>
          <a:stretch>
            <a:fillRect/>
          </a:stretch>
        </p:blipFill>
        <p:spPr>
          <a:xfrm>
            <a:off x="3245497" y="4183440"/>
            <a:ext cx="2659455" cy="2336522"/>
          </a:xfrm>
          <a:prstGeom prst="rect">
            <a:avLst/>
          </a:prstGeom>
          <a:effectLst>
            <a:outerShdw blurRad="50800" dist="38100" dir="2700000" algn="tl" rotWithShape="0">
              <a:prstClr val="black">
                <a:alpha val="40000"/>
              </a:prstClr>
            </a:outerShdw>
          </a:effectLst>
        </p:spPr>
      </p:pic>
      <p:sp>
        <p:nvSpPr>
          <p:cNvPr id="3" name="Google Shape;125;p5">
            <a:extLst>
              <a:ext uri="{FF2B5EF4-FFF2-40B4-BE49-F238E27FC236}">
                <a16:creationId xmlns="" xmlns:a16="http://schemas.microsoft.com/office/drawing/2014/main" id="{AB323611-71E6-1118-E774-FCC71B616A97}"/>
              </a:ext>
            </a:extLst>
          </p:cNvPr>
          <p:cNvSpPr/>
          <p:nvPr/>
        </p:nvSpPr>
        <p:spPr>
          <a:xfrm>
            <a:off x="6477693" y="1903399"/>
            <a:ext cx="5714307" cy="3623066"/>
          </a:xfrm>
          <a:prstGeom prst="rect">
            <a:avLst/>
          </a:prstGeom>
          <a:solidFill>
            <a:srgbClr val="996633">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 name="Google Shape;126;p5">
            <a:extLst>
              <a:ext uri="{FF2B5EF4-FFF2-40B4-BE49-F238E27FC236}">
                <a16:creationId xmlns="" xmlns:a16="http://schemas.microsoft.com/office/drawing/2014/main" id="{A3377509-8133-C524-814E-8B22A21CEA66}"/>
              </a:ext>
            </a:extLst>
          </p:cNvPr>
          <p:cNvSpPr txBox="1"/>
          <p:nvPr/>
        </p:nvSpPr>
        <p:spPr>
          <a:xfrm>
            <a:off x="6401493" y="1966560"/>
            <a:ext cx="5787757"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chemeClr val="lt1"/>
              </a:buClr>
              <a:buSzPts val="1600"/>
              <a:buFont typeface="Arial"/>
              <a:buNone/>
            </a:pPr>
            <a:r>
              <a:rPr lang="en-US" sz="2500" u="sng" dirty="0" err="1">
                <a:solidFill>
                  <a:schemeClr val="lt1"/>
                </a:solidFill>
                <a:latin typeface="Tahoma"/>
                <a:ea typeface="Tahoma"/>
                <a:cs typeface="Tahoma"/>
                <a:sym typeface="Tahoma"/>
              </a:rPr>
              <a:t>Nhận</a:t>
            </a:r>
            <a:r>
              <a:rPr lang="en-US" sz="2500" u="sng" dirty="0">
                <a:solidFill>
                  <a:schemeClr val="lt1"/>
                </a:solidFill>
                <a:latin typeface="Tahoma"/>
                <a:ea typeface="Tahoma"/>
                <a:cs typeface="Tahoma"/>
                <a:sym typeface="Tahoma"/>
              </a:rPr>
              <a:t> </a:t>
            </a:r>
            <a:r>
              <a:rPr lang="en-US" sz="2500" u="sng" dirty="0" err="1">
                <a:solidFill>
                  <a:schemeClr val="lt1"/>
                </a:solidFill>
                <a:latin typeface="Tahoma"/>
                <a:ea typeface="Tahoma"/>
                <a:cs typeface="Tahoma"/>
                <a:sym typeface="Tahoma"/>
              </a:rPr>
              <a:t>định</a:t>
            </a:r>
            <a:r>
              <a:rPr lang="en-US" sz="2500" u="sng" dirty="0">
                <a:solidFill>
                  <a:schemeClr val="lt1"/>
                </a:solidFill>
                <a:latin typeface="Tahoma"/>
                <a:ea typeface="Tahoma"/>
                <a:cs typeface="Tahoma"/>
                <a:sym typeface="Tahoma"/>
              </a:rPr>
              <a:t>:</a:t>
            </a:r>
            <a:endParaRPr sz="2500" u="sng" dirty="0">
              <a:solidFill>
                <a:schemeClr val="lt1"/>
              </a:solidFill>
              <a:latin typeface="Tahoma"/>
              <a:ea typeface="Tahoma"/>
              <a:cs typeface="Tahoma"/>
              <a:sym typeface="Tahoma"/>
            </a:endParaRPr>
          </a:p>
          <a:p>
            <a:pPr marL="127000" marR="0" lvl="0" indent="0" algn="l" rtl="0">
              <a:lnSpc>
                <a:spcPct val="90000"/>
              </a:lnSpc>
              <a:spcBef>
                <a:spcPts val="0"/>
              </a:spcBef>
              <a:spcAft>
                <a:spcPts val="0"/>
              </a:spcAft>
              <a:buClr>
                <a:schemeClr val="dk1"/>
              </a:buClr>
              <a:buSzPts val="1600"/>
              <a:buFont typeface="Arial"/>
              <a:buNone/>
            </a:pPr>
            <a:endParaRPr sz="2800" dirty="0">
              <a:solidFill>
                <a:srgbClr val="1F3864"/>
              </a:solidFill>
              <a:latin typeface="Arial"/>
              <a:ea typeface="Arial"/>
              <a:cs typeface="Arial"/>
              <a:sym typeface="Arial"/>
            </a:endParaRPr>
          </a:p>
          <a:p>
            <a:pPr marL="127000" lvl="0">
              <a:lnSpc>
                <a:spcPct val="90000"/>
              </a:lnSpc>
              <a:buClr>
                <a:srgbClr val="FFFF66"/>
              </a:buClr>
              <a:buSzPts val="1600"/>
            </a:pPr>
            <a:r>
              <a:rPr lang="en-US" sz="2300" dirty="0">
                <a:solidFill>
                  <a:srgbClr val="FFFF66"/>
                </a:solidFill>
              </a:rPr>
              <a:t>+ </a:t>
            </a:r>
            <a:r>
              <a:rPr lang="en-US" sz="2300" dirty="0" err="1">
                <a:solidFill>
                  <a:srgbClr val="FFFF66"/>
                </a:solidFill>
              </a:rPr>
              <a:t>Vẽ</a:t>
            </a:r>
            <a:r>
              <a:rPr lang="en-US" sz="2300" dirty="0">
                <a:solidFill>
                  <a:srgbClr val="FFFF66"/>
                </a:solidFill>
              </a:rPr>
              <a:t> </a:t>
            </a:r>
            <a:r>
              <a:rPr lang="en-US" sz="2300" dirty="0" err="1">
                <a:solidFill>
                  <a:srgbClr val="FFFF66"/>
                </a:solidFill>
              </a:rPr>
              <a:t>phác</a:t>
            </a:r>
            <a:r>
              <a:rPr lang="en-US" sz="2300" dirty="0">
                <a:solidFill>
                  <a:srgbClr val="FFFF66"/>
                </a:solidFill>
              </a:rPr>
              <a:t> </a:t>
            </a:r>
            <a:r>
              <a:rPr lang="en-US" sz="2300" dirty="0" err="1">
                <a:solidFill>
                  <a:srgbClr val="FFFF66"/>
                </a:solidFill>
              </a:rPr>
              <a:t>để</a:t>
            </a:r>
            <a:r>
              <a:rPr lang="en-US" sz="2300" dirty="0">
                <a:solidFill>
                  <a:srgbClr val="FFFF66"/>
                </a:solidFill>
              </a:rPr>
              <a:t> </a:t>
            </a:r>
            <a:r>
              <a:rPr lang="en-US" sz="2300" dirty="0" err="1">
                <a:solidFill>
                  <a:srgbClr val="FFFF66"/>
                </a:solidFill>
              </a:rPr>
              <a:t>xác</a:t>
            </a:r>
            <a:r>
              <a:rPr lang="en-US" sz="2300" dirty="0">
                <a:solidFill>
                  <a:srgbClr val="FFFF66"/>
                </a:solidFill>
              </a:rPr>
              <a:t> </a:t>
            </a:r>
            <a:r>
              <a:rPr lang="en-US" sz="2300" dirty="0" err="1">
                <a:solidFill>
                  <a:srgbClr val="FFFF66"/>
                </a:solidFill>
              </a:rPr>
              <a:t>định</a:t>
            </a:r>
            <a:r>
              <a:rPr lang="en-US" sz="2300" dirty="0">
                <a:solidFill>
                  <a:srgbClr val="FFFF66"/>
                </a:solidFill>
              </a:rPr>
              <a:t> </a:t>
            </a:r>
            <a:r>
              <a:rPr lang="en-US" sz="2300" dirty="0" err="1">
                <a:solidFill>
                  <a:srgbClr val="FFFF66"/>
                </a:solidFill>
              </a:rPr>
              <a:t>hình</a:t>
            </a:r>
            <a:r>
              <a:rPr lang="en-US" sz="2300" dirty="0">
                <a:solidFill>
                  <a:srgbClr val="FFFF66"/>
                </a:solidFill>
              </a:rPr>
              <a:t> </a:t>
            </a:r>
            <a:r>
              <a:rPr lang="en-US" sz="2300" dirty="0" err="1">
                <a:solidFill>
                  <a:srgbClr val="FFFF66"/>
                </a:solidFill>
              </a:rPr>
              <a:t>mảng</a:t>
            </a:r>
            <a:r>
              <a:rPr lang="en-US" sz="2300" dirty="0">
                <a:solidFill>
                  <a:srgbClr val="FFFF66"/>
                </a:solidFill>
              </a:rPr>
              <a:t> </a:t>
            </a:r>
            <a:r>
              <a:rPr lang="en-US" sz="2300" dirty="0" err="1">
                <a:solidFill>
                  <a:srgbClr val="FFFF66"/>
                </a:solidFill>
              </a:rPr>
              <a:t>chính</a:t>
            </a:r>
            <a:r>
              <a:rPr lang="en-US" sz="2300" dirty="0">
                <a:solidFill>
                  <a:srgbClr val="FFFF66"/>
                </a:solidFill>
              </a:rPr>
              <a:t> </a:t>
            </a:r>
            <a:r>
              <a:rPr lang="en-US" sz="2300" dirty="0" err="1">
                <a:solidFill>
                  <a:srgbClr val="FFFF66"/>
                </a:solidFill>
              </a:rPr>
              <a:t>của</a:t>
            </a:r>
            <a:r>
              <a:rPr lang="en-US" sz="2300" dirty="0">
                <a:solidFill>
                  <a:srgbClr val="FFFF66"/>
                </a:solidFill>
              </a:rPr>
              <a:t> </a:t>
            </a:r>
            <a:r>
              <a:rPr lang="en-US" sz="2300" dirty="0" err="1">
                <a:solidFill>
                  <a:srgbClr val="FFFF66"/>
                </a:solidFill>
              </a:rPr>
              <a:t>tranh</a:t>
            </a:r>
            <a:endParaRPr lang="en-US" sz="2300" dirty="0">
              <a:solidFill>
                <a:srgbClr val="FFFF66"/>
              </a:solidFill>
            </a:endParaRPr>
          </a:p>
          <a:p>
            <a:pPr marL="127000" lvl="0">
              <a:lnSpc>
                <a:spcPct val="90000"/>
              </a:lnSpc>
              <a:buClr>
                <a:srgbClr val="FFFF66"/>
              </a:buClr>
              <a:buSzPts val="1600"/>
            </a:pPr>
            <a:r>
              <a:rPr lang="en-US" sz="2300" dirty="0">
                <a:solidFill>
                  <a:srgbClr val="FFFF66"/>
                </a:solidFill>
              </a:rPr>
              <a:t>+ </a:t>
            </a:r>
            <a:r>
              <a:rPr lang="en-US" sz="2300" dirty="0" err="1">
                <a:solidFill>
                  <a:srgbClr val="FFFF66"/>
                </a:solidFill>
              </a:rPr>
              <a:t>Vẽ</a:t>
            </a:r>
            <a:r>
              <a:rPr lang="en-US" sz="2300" dirty="0">
                <a:solidFill>
                  <a:srgbClr val="FFFF66"/>
                </a:solidFill>
              </a:rPr>
              <a:t> </a:t>
            </a:r>
            <a:r>
              <a:rPr lang="en-US" sz="2300" dirty="0" err="1">
                <a:solidFill>
                  <a:srgbClr val="FFFF66"/>
                </a:solidFill>
              </a:rPr>
              <a:t>hình</a:t>
            </a:r>
            <a:r>
              <a:rPr lang="en-US" sz="2300" dirty="0">
                <a:solidFill>
                  <a:srgbClr val="FFFF66"/>
                </a:solidFill>
              </a:rPr>
              <a:t> chi </a:t>
            </a:r>
            <a:r>
              <a:rPr lang="en-US" sz="2300" dirty="0" err="1">
                <a:solidFill>
                  <a:srgbClr val="FFFF66"/>
                </a:solidFill>
              </a:rPr>
              <a:t>tiết</a:t>
            </a:r>
            <a:r>
              <a:rPr lang="en-US" sz="2300" dirty="0">
                <a:solidFill>
                  <a:srgbClr val="FFFF66"/>
                </a:solidFill>
              </a:rPr>
              <a:t> </a:t>
            </a:r>
            <a:r>
              <a:rPr lang="en-US" sz="2300" dirty="0" err="1">
                <a:solidFill>
                  <a:srgbClr val="FFFF66"/>
                </a:solidFill>
              </a:rPr>
              <a:t>trong</a:t>
            </a:r>
            <a:r>
              <a:rPr lang="en-US" sz="2300" dirty="0">
                <a:solidFill>
                  <a:srgbClr val="FFFF66"/>
                </a:solidFill>
              </a:rPr>
              <a:t> </a:t>
            </a:r>
            <a:r>
              <a:rPr lang="en-US" sz="2300" dirty="0" err="1">
                <a:solidFill>
                  <a:srgbClr val="FFFF66"/>
                </a:solidFill>
              </a:rPr>
              <a:t>tranh</a:t>
            </a:r>
            <a:r>
              <a:rPr lang="en-US" sz="2300" dirty="0">
                <a:solidFill>
                  <a:srgbClr val="FFFF66"/>
                </a:solidFill>
              </a:rPr>
              <a:t> </a:t>
            </a:r>
            <a:r>
              <a:rPr lang="en-US" sz="2300" dirty="0" err="1">
                <a:solidFill>
                  <a:srgbClr val="FFFF66"/>
                </a:solidFill>
              </a:rPr>
              <a:t>bằng</a:t>
            </a:r>
            <a:r>
              <a:rPr lang="en-US" sz="2300" dirty="0">
                <a:solidFill>
                  <a:srgbClr val="FFFF66"/>
                </a:solidFill>
              </a:rPr>
              <a:t> </a:t>
            </a:r>
            <a:r>
              <a:rPr lang="en-US" sz="2300" dirty="0" err="1">
                <a:solidFill>
                  <a:srgbClr val="FFFF66"/>
                </a:solidFill>
              </a:rPr>
              <a:t>nét</a:t>
            </a:r>
            <a:r>
              <a:rPr lang="en-US" sz="2300" dirty="0">
                <a:solidFill>
                  <a:srgbClr val="FFFF66"/>
                </a:solidFill>
              </a:rPr>
              <a:t> </a:t>
            </a:r>
            <a:r>
              <a:rPr lang="en-US" sz="2300" dirty="0" err="1">
                <a:solidFill>
                  <a:srgbClr val="FFFF66"/>
                </a:solidFill>
              </a:rPr>
              <a:t>chì</a:t>
            </a:r>
            <a:r>
              <a:rPr lang="en-US" sz="2300" dirty="0">
                <a:solidFill>
                  <a:srgbClr val="FFFF66"/>
                </a:solidFill>
              </a:rPr>
              <a:t> </a:t>
            </a:r>
            <a:r>
              <a:rPr lang="en-US" sz="2300" dirty="0" err="1">
                <a:solidFill>
                  <a:srgbClr val="FFFF66"/>
                </a:solidFill>
              </a:rPr>
              <a:t>mờ</a:t>
            </a:r>
            <a:endParaRPr lang="en-US" sz="2300" dirty="0">
              <a:solidFill>
                <a:srgbClr val="FFFF66"/>
              </a:solidFill>
            </a:endParaRPr>
          </a:p>
          <a:p>
            <a:pPr marL="127000" lvl="0">
              <a:lnSpc>
                <a:spcPct val="90000"/>
              </a:lnSpc>
              <a:buClr>
                <a:srgbClr val="FFFF66"/>
              </a:buClr>
              <a:buSzPts val="1600"/>
            </a:pPr>
            <a:r>
              <a:rPr lang="en-US" sz="2300" dirty="0">
                <a:solidFill>
                  <a:srgbClr val="FFFF66"/>
                </a:solidFill>
              </a:rPr>
              <a:t>+ </a:t>
            </a:r>
            <a:r>
              <a:rPr lang="en-US" sz="2300" dirty="0" err="1">
                <a:solidFill>
                  <a:srgbClr val="FFFF66"/>
                </a:solidFill>
              </a:rPr>
              <a:t>Vẽ</a:t>
            </a:r>
            <a:r>
              <a:rPr lang="en-US" sz="2300" dirty="0">
                <a:solidFill>
                  <a:srgbClr val="FFFF66"/>
                </a:solidFill>
              </a:rPr>
              <a:t> </a:t>
            </a:r>
            <a:r>
              <a:rPr lang="en-US" sz="2300" dirty="0" err="1">
                <a:solidFill>
                  <a:srgbClr val="FFFF66"/>
                </a:solidFill>
              </a:rPr>
              <a:t>màu</a:t>
            </a:r>
            <a:r>
              <a:rPr lang="en-US" sz="2300" dirty="0">
                <a:solidFill>
                  <a:srgbClr val="FFFF66"/>
                </a:solidFill>
              </a:rPr>
              <a:t> </a:t>
            </a:r>
            <a:r>
              <a:rPr lang="en-US" sz="2300" dirty="0" err="1">
                <a:solidFill>
                  <a:srgbClr val="FFFF66"/>
                </a:solidFill>
              </a:rPr>
              <a:t>khái</a:t>
            </a:r>
            <a:r>
              <a:rPr lang="en-US" sz="2300" dirty="0">
                <a:solidFill>
                  <a:srgbClr val="FFFF66"/>
                </a:solidFill>
              </a:rPr>
              <a:t> </a:t>
            </a:r>
            <a:r>
              <a:rPr lang="en-US" sz="2300" dirty="0" err="1">
                <a:solidFill>
                  <a:srgbClr val="FFFF66"/>
                </a:solidFill>
              </a:rPr>
              <a:t>quát</a:t>
            </a:r>
            <a:r>
              <a:rPr lang="en-US" sz="2300" dirty="0">
                <a:solidFill>
                  <a:srgbClr val="FFFF66"/>
                </a:solidFill>
              </a:rPr>
              <a:t> </a:t>
            </a:r>
            <a:r>
              <a:rPr lang="en-US" sz="2300" dirty="0" err="1">
                <a:solidFill>
                  <a:srgbClr val="FFFF66"/>
                </a:solidFill>
              </a:rPr>
              <a:t>từ</a:t>
            </a:r>
            <a:r>
              <a:rPr lang="en-US" sz="2300" dirty="0">
                <a:solidFill>
                  <a:srgbClr val="FFFF66"/>
                </a:solidFill>
              </a:rPr>
              <a:t> </a:t>
            </a:r>
            <a:r>
              <a:rPr lang="en-US" sz="2300" dirty="0" err="1">
                <a:solidFill>
                  <a:srgbClr val="FFFF66"/>
                </a:solidFill>
              </a:rPr>
              <a:t>nhạt</a:t>
            </a:r>
            <a:r>
              <a:rPr lang="en-US" sz="2300" dirty="0">
                <a:solidFill>
                  <a:srgbClr val="FFFF66"/>
                </a:solidFill>
              </a:rPr>
              <a:t> </a:t>
            </a:r>
            <a:r>
              <a:rPr lang="en-US" sz="2300" dirty="0" err="1">
                <a:solidFill>
                  <a:srgbClr val="FFFF66"/>
                </a:solidFill>
              </a:rPr>
              <a:t>đến</a:t>
            </a:r>
            <a:r>
              <a:rPr lang="en-US" sz="2300" dirty="0">
                <a:solidFill>
                  <a:srgbClr val="FFFF66"/>
                </a:solidFill>
              </a:rPr>
              <a:t> </a:t>
            </a:r>
            <a:r>
              <a:rPr lang="en-US" sz="2300" dirty="0" err="1">
                <a:solidFill>
                  <a:srgbClr val="FFFF66"/>
                </a:solidFill>
              </a:rPr>
              <a:t>đậm</a:t>
            </a:r>
            <a:r>
              <a:rPr lang="en-US" sz="2300" dirty="0">
                <a:solidFill>
                  <a:srgbClr val="FFFF66"/>
                </a:solidFill>
              </a:rPr>
              <a:t> </a:t>
            </a:r>
            <a:r>
              <a:rPr lang="en-US" sz="2300" dirty="0" err="1">
                <a:solidFill>
                  <a:srgbClr val="FFFF66"/>
                </a:solidFill>
              </a:rPr>
              <a:t>cho</a:t>
            </a:r>
            <a:r>
              <a:rPr lang="en-US" sz="2300" dirty="0">
                <a:solidFill>
                  <a:srgbClr val="FFFF66"/>
                </a:solidFill>
              </a:rPr>
              <a:t> </a:t>
            </a:r>
            <a:r>
              <a:rPr lang="en-US" sz="2300" dirty="0" err="1">
                <a:solidFill>
                  <a:srgbClr val="FFFF66"/>
                </a:solidFill>
              </a:rPr>
              <a:t>các</a:t>
            </a:r>
            <a:r>
              <a:rPr lang="en-US" sz="2300" dirty="0">
                <a:solidFill>
                  <a:srgbClr val="FFFF66"/>
                </a:solidFill>
              </a:rPr>
              <a:t> </a:t>
            </a:r>
            <a:r>
              <a:rPr lang="en-US" sz="2300" dirty="0" err="1">
                <a:solidFill>
                  <a:srgbClr val="FFFF66"/>
                </a:solidFill>
              </a:rPr>
              <a:t>mảng</a:t>
            </a:r>
            <a:r>
              <a:rPr lang="en-US" sz="2300" dirty="0">
                <a:solidFill>
                  <a:srgbClr val="FFFF66"/>
                </a:solidFill>
              </a:rPr>
              <a:t> </a:t>
            </a:r>
            <a:r>
              <a:rPr lang="en-US" sz="2300" dirty="0" err="1">
                <a:solidFill>
                  <a:srgbClr val="FFFF66"/>
                </a:solidFill>
              </a:rPr>
              <a:t>hình</a:t>
            </a:r>
            <a:r>
              <a:rPr lang="en-US" sz="2300" dirty="0">
                <a:solidFill>
                  <a:srgbClr val="FFFF66"/>
                </a:solidFill>
              </a:rPr>
              <a:t> </a:t>
            </a:r>
            <a:r>
              <a:rPr lang="en-US" sz="2300" dirty="0" err="1">
                <a:solidFill>
                  <a:srgbClr val="FFFF66"/>
                </a:solidFill>
              </a:rPr>
              <a:t>trong</a:t>
            </a:r>
            <a:r>
              <a:rPr lang="en-US" sz="2300" dirty="0">
                <a:solidFill>
                  <a:srgbClr val="FFFF66"/>
                </a:solidFill>
              </a:rPr>
              <a:t> </a:t>
            </a:r>
            <a:r>
              <a:rPr lang="en-US" sz="2300" dirty="0" err="1">
                <a:solidFill>
                  <a:srgbClr val="FFFF66"/>
                </a:solidFill>
              </a:rPr>
              <a:t>tranh</a:t>
            </a:r>
            <a:endParaRPr lang="en-US" sz="2300" dirty="0">
              <a:solidFill>
                <a:srgbClr val="FFFF66"/>
              </a:solidFill>
            </a:endParaRPr>
          </a:p>
          <a:p>
            <a:pPr marL="127000" lvl="0">
              <a:lnSpc>
                <a:spcPct val="90000"/>
              </a:lnSpc>
              <a:buClr>
                <a:srgbClr val="FFFF66"/>
              </a:buClr>
              <a:buSzPts val="1600"/>
            </a:pPr>
            <a:r>
              <a:rPr lang="en-US" sz="2300" dirty="0">
                <a:solidFill>
                  <a:srgbClr val="FFFF66"/>
                </a:solidFill>
              </a:rPr>
              <a:t>+ </a:t>
            </a:r>
            <a:r>
              <a:rPr lang="en-US" sz="2300" dirty="0" err="1">
                <a:solidFill>
                  <a:srgbClr val="FFFF66"/>
                </a:solidFill>
              </a:rPr>
              <a:t>Vẽ</a:t>
            </a:r>
            <a:r>
              <a:rPr lang="en-US" sz="2300" dirty="0">
                <a:solidFill>
                  <a:srgbClr val="FFFF66"/>
                </a:solidFill>
              </a:rPr>
              <a:t> </a:t>
            </a:r>
            <a:r>
              <a:rPr lang="en-US" sz="2300" dirty="0" err="1">
                <a:solidFill>
                  <a:srgbClr val="FFFF66"/>
                </a:solidFill>
              </a:rPr>
              <a:t>vẽ</a:t>
            </a:r>
            <a:r>
              <a:rPr lang="en-US" sz="2300" dirty="0">
                <a:solidFill>
                  <a:srgbClr val="FFFF66"/>
                </a:solidFill>
              </a:rPr>
              <a:t> chi </a:t>
            </a:r>
            <a:r>
              <a:rPr lang="en-US" sz="2300" dirty="0" err="1">
                <a:solidFill>
                  <a:srgbClr val="FFFF66"/>
                </a:solidFill>
              </a:rPr>
              <a:t>tiết</a:t>
            </a:r>
            <a:r>
              <a:rPr lang="en-US" sz="2300" dirty="0">
                <a:solidFill>
                  <a:srgbClr val="FFFF66"/>
                </a:solidFill>
              </a:rPr>
              <a:t> </a:t>
            </a:r>
            <a:r>
              <a:rPr lang="en-US" sz="2300" dirty="0" err="1">
                <a:solidFill>
                  <a:srgbClr val="FFFF66"/>
                </a:solidFill>
              </a:rPr>
              <a:t>và</a:t>
            </a:r>
            <a:r>
              <a:rPr lang="en-US" sz="2300" dirty="0">
                <a:solidFill>
                  <a:srgbClr val="FFFF66"/>
                </a:solidFill>
              </a:rPr>
              <a:t> </a:t>
            </a:r>
            <a:r>
              <a:rPr lang="en-US" sz="2300" dirty="0" err="1">
                <a:solidFill>
                  <a:srgbClr val="FFFF66"/>
                </a:solidFill>
              </a:rPr>
              <a:t>hoàn</a:t>
            </a:r>
            <a:r>
              <a:rPr lang="en-US" sz="2300" dirty="0">
                <a:solidFill>
                  <a:srgbClr val="FFFF66"/>
                </a:solidFill>
              </a:rPr>
              <a:t> </a:t>
            </a:r>
            <a:r>
              <a:rPr lang="en-US" sz="2300" dirty="0" err="1">
                <a:solidFill>
                  <a:srgbClr val="FFFF66"/>
                </a:solidFill>
              </a:rPr>
              <a:t>thiện</a:t>
            </a:r>
            <a:r>
              <a:rPr lang="en-US" sz="2300" dirty="0">
                <a:solidFill>
                  <a:srgbClr val="FFFF66"/>
                </a:solidFill>
              </a:rPr>
              <a:t> </a:t>
            </a:r>
            <a:r>
              <a:rPr lang="en-US" sz="2300" dirty="0" err="1">
                <a:solidFill>
                  <a:srgbClr val="FFFF66"/>
                </a:solidFill>
              </a:rPr>
              <a:t>bức</a:t>
            </a:r>
            <a:r>
              <a:rPr lang="en-US" sz="2300" dirty="0">
                <a:solidFill>
                  <a:srgbClr val="FFFF66"/>
                </a:solidFill>
              </a:rPr>
              <a:t> </a:t>
            </a:r>
            <a:r>
              <a:rPr lang="en-US" sz="2300" dirty="0" err="1">
                <a:solidFill>
                  <a:srgbClr val="FFFF66"/>
                </a:solidFill>
              </a:rPr>
              <a:t>tranh</a:t>
            </a:r>
            <a:r>
              <a:rPr lang="en-US" sz="2300" dirty="0">
                <a:solidFill>
                  <a:srgbClr val="FFFF66"/>
                </a:solidFill>
              </a:rPr>
              <a:t>.</a:t>
            </a:r>
          </a:p>
        </p:txBody>
      </p:sp>
    </p:spTree>
    <p:custDataLst>
      <p:tags r:id="rId1"/>
    </p:custDataLst>
    <p:extLst>
      <p:ext uri="{BB962C8B-B14F-4D97-AF65-F5344CB8AC3E}">
        <p14:creationId xmlns:p14="http://schemas.microsoft.com/office/powerpoint/2010/main" val="3974448697"/>
      </p:ext>
    </p:extLst>
  </p:cSld>
  <p:clrMapOvr>
    <a:masterClrMapping/>
  </p:clrMapOvr>
  <mc:AlternateContent xmlns:mc="http://schemas.openxmlformats.org/markup-compatibility/2006" xmlns:p14="http://schemas.microsoft.com/office/powerpoint/2010/main">
    <mc:Choice Requires="p14">
      <p:transition spd="med" p14:dur="700" advTm="25240">
        <p:fade/>
      </p:transition>
    </mc:Choice>
    <mc:Fallback xmlns="">
      <p:transition spd="med" advTm="2524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30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30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60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00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3" name="Google Shape;113;p4"/>
          <p:cNvSpPr txBox="1">
            <a:spLocks noGrp="1"/>
          </p:cNvSpPr>
          <p:nvPr>
            <p:ph type="title"/>
          </p:nvPr>
        </p:nvSpPr>
        <p:spPr>
          <a:xfrm>
            <a:off x="5647230" y="1331535"/>
            <a:ext cx="7329143" cy="809897"/>
          </a:xfrm>
          <a:prstGeom prst="rect">
            <a:avLst/>
          </a:prstGeom>
          <a:noFill/>
          <a:ln>
            <a:noFill/>
          </a:ln>
        </p:spPr>
        <p:txBody>
          <a:bodyPr spcFirstLastPara="1" wrap="square" lIns="91425" tIns="45700" rIns="91425" bIns="45700" anchor="ctr" anchorCtr="0">
            <a:normAutofit/>
          </a:bodyPr>
          <a:lstStyle/>
          <a:p>
            <a:pPr lvl="0">
              <a:buClr>
                <a:srgbClr val="800000"/>
              </a:buClr>
              <a:buSzPts val="2300"/>
            </a:pPr>
            <a:r>
              <a:rPr lang="en-US" sz="2100" b="1" dirty="0">
                <a:solidFill>
                  <a:srgbClr val="800000"/>
                </a:solidFill>
                <a:latin typeface="Tahoma"/>
                <a:ea typeface="Tahoma"/>
                <a:cs typeface="Tahoma"/>
                <a:sym typeface="Tahoma"/>
              </a:rPr>
              <a:t>2. </a:t>
            </a:r>
            <a:r>
              <a:rPr lang="vi-VN" sz="2100" b="1" u="sng" dirty="0">
                <a:solidFill>
                  <a:srgbClr val="800000"/>
                </a:solidFill>
                <a:latin typeface="Tahoma"/>
                <a:ea typeface="Tahoma"/>
                <a:cs typeface="Tahoma"/>
                <a:sym typeface="Tahoma"/>
              </a:rPr>
              <a:t>Cách vẽ mô phỏng tranh lụa bằng màu nước</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7" name="TextBox 6">
            <a:extLst>
              <a:ext uri="{FF2B5EF4-FFF2-40B4-BE49-F238E27FC236}">
                <a16:creationId xmlns="" xmlns:a16="http://schemas.microsoft.com/office/drawing/2014/main" id="{5928BD56-17AE-36E2-51BB-3E9E0913189E}"/>
              </a:ext>
            </a:extLst>
          </p:cNvPr>
          <p:cNvSpPr txBox="1"/>
          <p:nvPr/>
        </p:nvSpPr>
        <p:spPr>
          <a:xfrm>
            <a:off x="9591138" y="2142733"/>
            <a:ext cx="3010892" cy="400110"/>
          </a:xfrm>
          <a:prstGeom prst="rect">
            <a:avLst/>
          </a:prstGeom>
          <a:noFill/>
        </p:spPr>
        <p:txBody>
          <a:bodyPr wrap="square" rtlCol="0">
            <a:spAutoFit/>
          </a:bodyPr>
          <a:lstStyle/>
          <a:p>
            <a:r>
              <a:rPr lang="en-US" sz="2000" b="1" dirty="0">
                <a:solidFill>
                  <a:schemeClr val="tx1"/>
                </a:solidFill>
                <a:latin typeface="Roboto" panose="02000000000000000000" pitchFamily="2" charset="0"/>
                <a:ea typeface="Roboto" panose="02000000000000000000" pitchFamily="2" charset="0"/>
              </a:rPr>
              <a:t>Xem video cách vẽ</a:t>
            </a:r>
          </a:p>
        </p:txBody>
      </p:sp>
      <p:pic>
        <p:nvPicPr>
          <p:cNvPr id="9" name="Picture 8">
            <a:hlinkClick r:id="rId5"/>
            <a:extLst>
              <a:ext uri="{FF2B5EF4-FFF2-40B4-BE49-F238E27FC236}">
                <a16:creationId xmlns="" xmlns:a16="http://schemas.microsoft.com/office/drawing/2014/main" id="{AC33DD4E-3964-DEAB-A5D3-62F4A6C8B414}"/>
              </a:ext>
            </a:extLst>
          </p:cNvPr>
          <p:cNvPicPr>
            <a:picLocks noChangeAspect="1"/>
          </p:cNvPicPr>
          <p:nvPr/>
        </p:nvPicPr>
        <p:blipFill>
          <a:blip r:embed="rId6" cstate="print">
            <a:duotone>
              <a:prstClr val="black"/>
              <a:schemeClr val="accent2">
                <a:tint val="45000"/>
                <a:satMod val="400000"/>
              </a:scheme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9051309" y="2068925"/>
            <a:ext cx="494206" cy="492968"/>
          </a:xfrm>
          <a:prstGeom prst="rect">
            <a:avLst/>
          </a:prstGeom>
        </p:spPr>
      </p:pic>
      <p:pic>
        <p:nvPicPr>
          <p:cNvPr id="11" name="Picture 2">
            <a:extLst>
              <a:ext uri="{FF2B5EF4-FFF2-40B4-BE49-F238E27FC236}">
                <a16:creationId xmlns="" xmlns:a16="http://schemas.microsoft.com/office/drawing/2014/main" id="{B5EB3772-DE2A-EDBD-E56C-DC5689ED2D21}"/>
              </a:ext>
            </a:extLst>
          </p:cNvPr>
          <p:cNvPicPr>
            <a:picLocks noChangeAspect="1" noChangeArrowheads="1"/>
          </p:cNvPicPr>
          <p:nvPr/>
        </p:nvPicPr>
        <p:blipFill>
          <a:blip r:embed="rId8"/>
          <a:srcRect/>
          <a:stretch/>
        </p:blipFill>
        <p:spPr bwMode="auto">
          <a:xfrm>
            <a:off x="9051308" y="2665294"/>
            <a:ext cx="3013847" cy="215992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7C8F92DE-9F5C-010B-7778-F5C5ABCB4C6F}"/>
              </a:ext>
            </a:extLst>
          </p:cNvPr>
          <p:cNvSpPr txBox="1"/>
          <p:nvPr/>
        </p:nvSpPr>
        <p:spPr>
          <a:xfrm>
            <a:off x="9591138" y="4856708"/>
            <a:ext cx="2101857" cy="400110"/>
          </a:xfrm>
          <a:prstGeom prst="rect">
            <a:avLst/>
          </a:prstGeom>
          <a:noFill/>
        </p:spPr>
        <p:txBody>
          <a:bodyPr wrap="none" rtlCol="0">
            <a:spAutoFit/>
          </a:bodyPr>
          <a:lstStyle/>
          <a:p>
            <a:r>
              <a:rPr lang="en-US" sz="2000" b="1" dirty="0" err="1">
                <a:latin typeface="Tahoma" panose="020B0604030504040204" pitchFamily="34" charset="0"/>
                <a:ea typeface="Tahoma" panose="020B0604030504040204" pitchFamily="34" charset="0"/>
                <a:cs typeface="Tahoma" panose="020B0604030504040204" pitchFamily="34" charset="0"/>
              </a:rPr>
              <a:t>Chơi</a:t>
            </a:r>
            <a:r>
              <a:rPr lang="en-US" sz="2000" b="1" dirty="0">
                <a:latin typeface="Tahoma" panose="020B0604030504040204" pitchFamily="34" charset="0"/>
                <a:ea typeface="Tahoma" panose="020B0604030504040204" pitchFamily="34" charset="0"/>
                <a:cs typeface="Tahoma" panose="020B0604030504040204" pitchFamily="34" charset="0"/>
              </a:rPr>
              <a:t> ô </a:t>
            </a:r>
            <a:r>
              <a:rPr lang="en-US" sz="2000" b="1" dirty="0" err="1">
                <a:latin typeface="Tahoma" panose="020B0604030504040204" pitchFamily="34" charset="0"/>
                <a:ea typeface="Tahoma" panose="020B0604030504040204" pitchFamily="34" charset="0"/>
                <a:cs typeface="Tahoma" panose="020B0604030504040204" pitchFamily="34" charset="0"/>
              </a:rPr>
              <a:t>ăn</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sz="2000" b="1" dirty="0" err="1">
                <a:latin typeface="Tahoma" panose="020B0604030504040204" pitchFamily="34" charset="0"/>
                <a:ea typeface="Tahoma" panose="020B0604030504040204" pitchFamily="34" charset="0"/>
                <a:cs typeface="Tahoma" panose="020B0604030504040204" pitchFamily="34" charset="0"/>
              </a:rPr>
              <a:t>quan</a:t>
            </a:r>
            <a:endParaRPr lang="vi-VN" sz="2000" b="1"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528025" y="4471274"/>
            <a:ext cx="7630320" cy="707886"/>
          </a:xfrm>
          <a:prstGeom prst="rect">
            <a:avLst/>
          </a:prstGeom>
          <a:noFill/>
        </p:spPr>
        <p:txBody>
          <a:bodyPr wrap="square" rtlCol="0">
            <a:spAutoFit/>
          </a:bodyPr>
          <a:lstStyle/>
          <a:p>
            <a:pPr algn="ctr"/>
            <a:r>
              <a:rPr lang="en-US" sz="1800" dirty="0" smtClean="0">
                <a:solidFill>
                  <a:srgbClr val="FF0000"/>
                </a:solidFill>
              </a:rPr>
              <a:t>Xem đầy đủ tại đây: </a:t>
            </a:r>
            <a:r>
              <a:rPr lang="en-US" sz="2200" dirty="0">
                <a:solidFill>
                  <a:srgbClr val="FF0000"/>
                </a:solidFill>
              </a:rPr>
              <a:t>https://youtu.be/6oCkHCNBGTg?si=d44J50CMLYBQx8dR</a:t>
            </a:r>
          </a:p>
        </p:txBody>
      </p:sp>
      <p:pic>
        <p:nvPicPr>
          <p:cNvPr id="13" name="Picture 12">
            <a:hlinkClick r:id="rId9" tooltip="Xem Bài giảng MT mẫu tại đây"/>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05659" y="3004632"/>
            <a:ext cx="767941" cy="1259644"/>
          </a:xfrm>
          <a:prstGeom prst="rect">
            <a:avLst/>
          </a:prstGeom>
        </p:spPr>
      </p:pic>
    </p:spTree>
    <p:custDataLst>
      <p:tags r:id="rId1"/>
    </p:custDataLst>
    <p:extLst>
      <p:ext uri="{BB962C8B-B14F-4D97-AF65-F5344CB8AC3E}">
        <p14:creationId xmlns:p14="http://schemas.microsoft.com/office/powerpoint/2010/main" val="2323679959"/>
      </p:ext>
    </p:extLst>
  </p:cSld>
  <p:clrMapOvr>
    <a:masterClrMapping/>
  </p:clrMapOvr>
  <mc:AlternateContent xmlns:mc="http://schemas.openxmlformats.org/markup-compatibility/2006" xmlns:p14="http://schemas.microsoft.com/office/powerpoint/2010/main">
    <mc:Choice Requires="p14">
      <p:transition spd="med" p14:dur="700" advTm="7592">
        <p:fade/>
      </p:transition>
    </mc:Choice>
    <mc:Fallback xmlns="">
      <p:transition spd="med" advTm="75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22" presetClass="entr" presetSubtype="8" fill="hold" grpId="0" nodeType="withEffect">
                                  <p:stCondLst>
                                    <p:cond delay="3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11"/>
        <p:cNvGrpSpPr/>
        <p:nvPr/>
      </p:nvGrpSpPr>
      <p:grpSpPr>
        <a:xfrm>
          <a:off x="0" y="0"/>
          <a:ext cx="0" cy="0"/>
          <a:chOff x="0" y="0"/>
          <a:chExt cx="0" cy="0"/>
        </a:xfrm>
      </p:grpSpPr>
      <p:sp>
        <p:nvSpPr>
          <p:cNvPr id="2" name="Rectangle 1">
            <a:extLst>
              <a:ext uri="{FF2B5EF4-FFF2-40B4-BE49-F238E27FC236}">
                <a16:creationId xmlns="" xmlns:a16="http://schemas.microsoft.com/office/drawing/2014/main" id="{9E042ADF-5730-BA2B-4823-3781E114D98D}"/>
              </a:ext>
            </a:extLst>
          </p:cNvPr>
          <p:cNvSpPr/>
          <p:nvPr/>
        </p:nvSpPr>
        <p:spPr>
          <a:xfrm>
            <a:off x="1872343" y="203138"/>
            <a:ext cx="6647544" cy="1118485"/>
          </a:xfrm>
          <a:prstGeom prst="rect">
            <a:avLst/>
          </a:prstGeom>
          <a:gradFill flip="none" rotWithShape="1">
            <a:gsLst>
              <a:gs pos="0">
                <a:schemeClr val="bg1"/>
              </a:gs>
              <a:gs pos="100000">
                <a:schemeClr val="bg1"/>
              </a:gs>
            </a:gsLst>
            <a:lin ang="10800000" scaled="1"/>
            <a:tileRect/>
          </a:gradFill>
          <a:ln>
            <a:noFill/>
          </a:ln>
          <a:effectLst>
            <a:glow rad="228600">
              <a:schemeClr val="accent3">
                <a:satMod val="175000"/>
                <a:alpha val="40000"/>
              </a:schemeClr>
            </a:glow>
            <a:softEdge rad="2921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2" name="Google Shape;112;p4"/>
          <p:cNvSpPr/>
          <p:nvPr/>
        </p:nvSpPr>
        <p:spPr>
          <a:xfrm>
            <a:off x="7610623" y="2126598"/>
            <a:ext cx="4850312" cy="1356441"/>
          </a:xfrm>
          <a:prstGeom prst="rect">
            <a:avLst/>
          </a:prstGeom>
          <a:solidFill>
            <a:srgbClr val="262626">
              <a:alpha val="67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
          <p:cNvSpPr txBox="1">
            <a:spLocks noGrp="1"/>
          </p:cNvSpPr>
          <p:nvPr>
            <p:ph type="title"/>
          </p:nvPr>
        </p:nvSpPr>
        <p:spPr>
          <a:xfrm>
            <a:off x="5647230" y="1331535"/>
            <a:ext cx="5466247" cy="809897"/>
          </a:xfrm>
          <a:prstGeom prst="rect">
            <a:avLst/>
          </a:prstGeom>
          <a:noFill/>
          <a:ln>
            <a:noFill/>
          </a:ln>
        </p:spPr>
        <p:txBody>
          <a:bodyPr spcFirstLastPara="1" wrap="square" lIns="91425" tIns="45700" rIns="91425" bIns="45700" anchor="ctr" anchorCtr="0">
            <a:noAutofit/>
          </a:bodyPr>
          <a:lstStyle/>
          <a:p>
            <a:pPr lvl="0">
              <a:buClr>
                <a:srgbClr val="800000"/>
              </a:buClr>
              <a:buSzPts val="2300"/>
            </a:pPr>
            <a:r>
              <a:rPr lang="en-US" sz="2100" b="1" dirty="0">
                <a:solidFill>
                  <a:srgbClr val="800000"/>
                </a:solidFill>
                <a:latin typeface="Tahoma"/>
                <a:ea typeface="Tahoma"/>
                <a:cs typeface="Tahoma"/>
                <a:sym typeface="Tahoma"/>
              </a:rPr>
              <a:t>3. </a:t>
            </a:r>
            <a:r>
              <a:rPr lang="vi-VN" sz="2100" b="1" u="sng" dirty="0">
                <a:solidFill>
                  <a:srgbClr val="800000"/>
                </a:solidFill>
                <a:latin typeface="Tahoma"/>
                <a:ea typeface="Tahoma"/>
                <a:cs typeface="Tahoma"/>
                <a:sym typeface="Tahoma"/>
              </a:rPr>
              <a:t>Vẽ mô phỏng tranh lụa của họa sĩ Nguyễn Phan Chánh</a:t>
            </a:r>
            <a:r>
              <a:rPr lang="en-US" sz="2100" b="1" u="sng" dirty="0">
                <a:solidFill>
                  <a:srgbClr val="800000"/>
                </a:solidFill>
                <a:latin typeface="Tahoma"/>
                <a:ea typeface="Tahoma"/>
                <a:cs typeface="Tahoma"/>
                <a:sym typeface="Tahoma"/>
              </a:rPr>
              <a:t>.</a:t>
            </a:r>
            <a:br>
              <a:rPr lang="en-US" sz="2100" b="1" u="sng" dirty="0">
                <a:solidFill>
                  <a:srgbClr val="800000"/>
                </a:solidFill>
                <a:latin typeface="Tahoma"/>
                <a:ea typeface="Tahoma"/>
                <a:cs typeface="Tahoma"/>
                <a:sym typeface="Tahoma"/>
              </a:rPr>
            </a:br>
            <a:endParaRPr sz="2100" b="1" dirty="0">
              <a:solidFill>
                <a:srgbClr val="800000"/>
              </a:solidFill>
            </a:endParaRPr>
          </a:p>
        </p:txBody>
      </p:sp>
      <p:sp>
        <p:nvSpPr>
          <p:cNvPr id="114" name="Google Shape;114;p4"/>
          <p:cNvSpPr/>
          <p:nvPr/>
        </p:nvSpPr>
        <p:spPr>
          <a:xfrm>
            <a:off x="1999138" y="210236"/>
            <a:ext cx="9336519" cy="954067"/>
          </a:xfrm>
          <a:prstGeom prst="rect">
            <a:avLst/>
          </a:prstGeom>
          <a:noFill/>
          <a:ln>
            <a:noFill/>
          </a:ln>
          <a:effectLst>
            <a:outerShdw blurRad="50800" dist="38100" dir="2700000" algn="tl" rotWithShape="0">
              <a:srgbClr val="000000">
                <a:alpha val="40000"/>
              </a:srgbClr>
            </a:outerShdw>
            <a:reflection stA="52000" endA="300" endPos="35000" sy="-100000" algn="bl" rotWithShape="0"/>
          </a:effectLst>
        </p:spPr>
        <p:txBody>
          <a:bodyPr spcFirstLastPara="1" wrap="square" lIns="91425" tIns="45700" rIns="91425" bIns="45700" anchor="t" anchorCtr="0">
            <a:spAutoFit/>
          </a:bodyPr>
          <a:lstStyle/>
          <a:p>
            <a:pPr lvl="0"/>
            <a:r>
              <a:rPr lang="en-US" sz="2800" b="1" dirty="0" err="1">
                <a:solidFill>
                  <a:srgbClr val="800000"/>
                </a:solidFill>
              </a:rPr>
              <a:t>Bài</a:t>
            </a:r>
            <a:r>
              <a:rPr lang="en-US" sz="2800" b="1" dirty="0">
                <a:solidFill>
                  <a:srgbClr val="800000"/>
                </a:solidFill>
              </a:rPr>
              <a:t> 5: NÉT ĐẸP TRONG TRANH LỤA</a:t>
            </a:r>
          </a:p>
          <a:p>
            <a:pPr lvl="0"/>
            <a:r>
              <a:rPr lang="en-US" sz="2800" b="1" dirty="0">
                <a:solidFill>
                  <a:srgbClr val="800000"/>
                </a:solidFill>
              </a:rPr>
              <a:t>CỦA HỌA SĨ NGUYỄN PHAN CHÁNH</a:t>
            </a:r>
          </a:p>
        </p:txBody>
      </p:sp>
      <p:sp>
        <p:nvSpPr>
          <p:cNvPr id="115" name="Google Shape;115;p4"/>
          <p:cNvSpPr txBox="1"/>
          <p:nvPr/>
        </p:nvSpPr>
        <p:spPr>
          <a:xfrm>
            <a:off x="7946256" y="2267139"/>
            <a:ext cx="4062864" cy="1356440"/>
          </a:xfrm>
          <a:prstGeom prst="rect">
            <a:avLst/>
          </a:prstGeom>
          <a:noFill/>
          <a:ln>
            <a:noFill/>
          </a:ln>
        </p:spPr>
        <p:txBody>
          <a:bodyPr spcFirstLastPara="1" wrap="square" lIns="91425" tIns="91425" rIns="91425" bIns="91425" anchor="t" anchorCtr="0">
            <a:noAutofit/>
          </a:bodyPr>
          <a:lstStyle/>
          <a:p>
            <a:pPr marL="127000" marR="0" lvl="0" indent="0" algn="l" rtl="0">
              <a:lnSpc>
                <a:spcPct val="90000"/>
              </a:lnSpc>
              <a:spcBef>
                <a:spcPts val="0"/>
              </a:spcBef>
              <a:spcAft>
                <a:spcPts val="0"/>
              </a:spcAft>
              <a:buClr>
                <a:srgbClr val="FFFF00"/>
              </a:buClr>
              <a:buSzPts val="1600"/>
              <a:buFont typeface="Arial"/>
              <a:buNone/>
            </a:pPr>
            <a:r>
              <a:rPr lang="en-US" sz="1900" dirty="0" err="1">
                <a:solidFill>
                  <a:srgbClr val="FFFF00"/>
                </a:solidFill>
                <a:latin typeface="Tahoma"/>
                <a:ea typeface="Tahoma"/>
                <a:cs typeface="Tahoma"/>
                <a:sym typeface="Tahoma"/>
              </a:rPr>
              <a:t>Mô</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phỏng</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một</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tranh</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của</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họa</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sĩ</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Nguyễn</a:t>
            </a:r>
            <a:r>
              <a:rPr lang="en-US" sz="1900" dirty="0">
                <a:solidFill>
                  <a:srgbClr val="FFFF00"/>
                </a:solidFill>
                <a:latin typeface="Tahoma"/>
                <a:ea typeface="Tahoma"/>
                <a:cs typeface="Tahoma"/>
                <a:sym typeface="Tahoma"/>
              </a:rPr>
              <a:t> Phan Chánh </a:t>
            </a:r>
            <a:r>
              <a:rPr lang="en-US" sz="1900" dirty="0" err="1">
                <a:solidFill>
                  <a:srgbClr val="FFFF00"/>
                </a:solidFill>
                <a:latin typeface="Tahoma"/>
                <a:ea typeface="Tahoma"/>
                <a:cs typeface="Tahoma"/>
                <a:sym typeface="Tahoma"/>
              </a:rPr>
              <a:t>mà</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em</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yêu</a:t>
            </a:r>
            <a:r>
              <a:rPr lang="en-US" sz="1900" dirty="0">
                <a:solidFill>
                  <a:srgbClr val="FFFF00"/>
                </a:solidFill>
                <a:latin typeface="Tahoma"/>
                <a:ea typeface="Tahoma"/>
                <a:cs typeface="Tahoma"/>
                <a:sym typeface="Tahoma"/>
              </a:rPr>
              <a:t> </a:t>
            </a:r>
            <a:r>
              <a:rPr lang="en-US" sz="1900" dirty="0" err="1">
                <a:solidFill>
                  <a:srgbClr val="FFFF00"/>
                </a:solidFill>
                <a:latin typeface="Tahoma"/>
                <a:ea typeface="Tahoma"/>
                <a:cs typeface="Tahoma"/>
                <a:sym typeface="Tahoma"/>
              </a:rPr>
              <a:t>thích</a:t>
            </a:r>
            <a:endParaRPr lang="vi-VN" sz="1900" dirty="0">
              <a:solidFill>
                <a:schemeClr val="lt1"/>
              </a:solidFill>
            </a:endParaRPr>
          </a:p>
        </p:txBody>
      </p:sp>
      <p:pic>
        <p:nvPicPr>
          <p:cNvPr id="5" name="Picture 4">
            <a:extLst>
              <a:ext uri="{FF2B5EF4-FFF2-40B4-BE49-F238E27FC236}">
                <a16:creationId xmlns="" xmlns:a16="http://schemas.microsoft.com/office/drawing/2014/main" id="{D695E671-E5EE-53B9-9DA7-FD8232B7A700}"/>
              </a:ext>
            </a:extLst>
          </p:cNvPr>
          <p:cNvPicPr>
            <a:picLocks noChangeAspect="1"/>
          </p:cNvPicPr>
          <p:nvPr/>
        </p:nvPicPr>
        <p:blipFill>
          <a:blip r:embed="rId5"/>
          <a:stretch>
            <a:fillRect/>
          </a:stretch>
        </p:blipFill>
        <p:spPr>
          <a:xfrm>
            <a:off x="892970" y="1920937"/>
            <a:ext cx="6467475" cy="473392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 xmlns:a16="http://schemas.microsoft.com/office/drawing/2014/main" id="{D1806AF8-3F4E-C6CB-EF2E-03E120A5DC92}"/>
              </a:ext>
            </a:extLst>
          </p:cNvPr>
          <p:cNvPicPr>
            <a:picLocks noChangeAspect="1"/>
          </p:cNvPicPr>
          <p:nvPr/>
        </p:nvPicPr>
        <p:blipFill>
          <a:blip r:embed="rId6"/>
          <a:stretch>
            <a:fillRect/>
          </a:stretch>
        </p:blipFill>
        <p:spPr>
          <a:xfrm>
            <a:off x="7610622" y="3749286"/>
            <a:ext cx="4440499" cy="2390257"/>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 xmlns:a16="http://schemas.microsoft.com/office/drawing/2014/main" id="{72B7A7F1-762E-DD5D-396D-6144B8BEA80B}"/>
              </a:ext>
            </a:extLst>
          </p:cNvPr>
          <p:cNvSpPr/>
          <p:nvPr/>
        </p:nvSpPr>
        <p:spPr>
          <a:xfrm>
            <a:off x="892970" y="1980158"/>
            <a:ext cx="3229087" cy="2185441"/>
          </a:xfrm>
          <a:prstGeom prst="roundRect">
            <a:avLst/>
          </a:prstGeom>
          <a:noFill/>
          <a:ln w="8890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 xmlns:a16="http://schemas.microsoft.com/office/drawing/2014/main" id="{AAABB376-DEF6-0C1A-B100-47C35A52CC1D}"/>
              </a:ext>
            </a:extLst>
          </p:cNvPr>
          <p:cNvSpPr/>
          <p:nvPr/>
        </p:nvSpPr>
        <p:spPr>
          <a:xfrm>
            <a:off x="890622" y="4411523"/>
            <a:ext cx="3229087" cy="2185441"/>
          </a:xfrm>
          <a:prstGeom prst="roundRect">
            <a:avLst/>
          </a:prstGeom>
          <a:noFill/>
          <a:ln w="88900">
            <a:solidFill>
              <a:srgbClr val="00B05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1523883293"/>
      </p:ext>
    </p:extLst>
  </p:cSld>
  <p:clrMapOvr>
    <a:masterClrMapping/>
  </p:clrMapOvr>
  <mc:AlternateContent xmlns:mc="http://schemas.openxmlformats.org/markup-compatibility/2006" xmlns:p14="http://schemas.microsoft.com/office/powerpoint/2010/main">
    <mc:Choice Requires="p14">
      <p:transition spd="slow" p14:dur="1400" advTm="78420">
        <p14:doors dir="vert"/>
      </p:transition>
    </mc:Choice>
    <mc:Fallback xmlns="">
      <p:transition spd="slow" advTm="7842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1+#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p:tgtEl>
                                          <p:spTgt spid="112"/>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500"/>
                                  </p:stCondLst>
                                  <p:childTnLst>
                                    <p:set>
                                      <p:cBhvr>
                                        <p:cTn id="15" dur="1" fill="hold">
                                          <p:stCondLst>
                                            <p:cond delay="0"/>
                                          </p:stCondLst>
                                        </p:cTn>
                                        <p:tgtEl>
                                          <p:spTgt spid="115">
                                            <p:txEl>
                                              <p:pRg st="0" end="0"/>
                                            </p:txEl>
                                          </p:spTgt>
                                        </p:tgtEl>
                                        <p:attrNameLst>
                                          <p:attrName>style.visibility</p:attrName>
                                        </p:attrNameLst>
                                      </p:cBhvr>
                                      <p:to>
                                        <p:strVal val="visible"/>
                                      </p:to>
                                    </p:set>
                                    <p:animEffect transition="in" filter="fade">
                                      <p:cBhvr>
                                        <p:cTn id="16" dur="500"/>
                                        <p:tgtEl>
                                          <p:spTgt spid="115">
                                            <p:txEl>
                                              <p:pRg st="0" end="0"/>
                                            </p:txEl>
                                          </p:spTgt>
                                        </p:tgtEl>
                                      </p:cBhvr>
                                    </p:animEffect>
                                  </p:childTnLst>
                                </p:cTn>
                              </p:par>
                              <p:par>
                                <p:cTn id="17" presetID="10" presetClass="entr" presetSubtype="0" fill="hold" nodeType="withEffect">
                                  <p:stCondLst>
                                    <p:cond delay="9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10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1" nodeType="clickEffect">
                                  <p:stCondLst>
                                    <p:cond delay="0"/>
                                  </p:stCondLst>
                                  <p:childTnLst>
                                    <p:animMotion origin="layout" path="M 8.33333E-7 3.33333E-6 L 0.26484 0.00347 " pathEditMode="relative" rAng="0" ptsTypes="AA">
                                      <p:cBhvr>
                                        <p:cTn id="34" dur="2000" fill="hold"/>
                                        <p:tgtEl>
                                          <p:spTgt spid="3"/>
                                        </p:tgtEl>
                                        <p:attrNameLst>
                                          <p:attrName>ppt_x</p:attrName>
                                          <p:attrName>ppt_y</p:attrName>
                                        </p:attrNameLst>
                                      </p:cBhvr>
                                      <p:rCtr x="13242" y="162"/>
                                    </p:animMotion>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2" nodeType="click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10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grpId="1" nodeType="clickEffect">
                                  <p:stCondLst>
                                    <p:cond delay="0"/>
                                  </p:stCondLst>
                                  <p:childTnLst>
                                    <p:animMotion origin="layout" path="M 1.25E-6 3.7037E-6 L 0.26484 0.00347 " pathEditMode="relative" rAng="0" ptsTypes="AA">
                                      <p:cBhvr>
                                        <p:cTn id="48" dur="2000" fill="hold"/>
                                        <p:tgtEl>
                                          <p:spTgt spid="4"/>
                                        </p:tgtEl>
                                        <p:attrNameLst>
                                          <p:attrName>ppt_x</p:attrName>
                                          <p:attrName>ppt_y</p:attrName>
                                        </p:attrNameLst>
                                      </p:cBhvr>
                                      <p:rCtr x="13242" y="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3" grpId="0" animBg="1"/>
      <p:bldP spid="3" grpId="1" animBg="1"/>
      <p:bldP spid="3" grpId="2" animBg="1"/>
      <p:bldP spid="4" grpId="0" animBg="1"/>
      <p:bldP spid="4"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1"/>
</p:tagLst>
</file>

<file path=ppt/tags/tag10.xml><?xml version="1.0" encoding="utf-8"?>
<p:tagLst xmlns:a="http://schemas.openxmlformats.org/drawingml/2006/main" xmlns:r="http://schemas.openxmlformats.org/officeDocument/2006/relationships" xmlns:p="http://schemas.openxmlformats.org/presentationml/2006/main">
  <p:tag name="TIMING" val="|0.3|3.3"/>
</p:tagLst>
</file>

<file path=ppt/tags/tag11.xml><?xml version="1.0" encoding="utf-8"?>
<p:tagLst xmlns:a="http://schemas.openxmlformats.org/drawingml/2006/main" xmlns:r="http://schemas.openxmlformats.org/officeDocument/2006/relationships" xmlns:p="http://schemas.openxmlformats.org/presentationml/2006/main">
  <p:tag name="TIMING" val="|1.7|3.2|2.9"/>
</p:tagLst>
</file>

<file path=ppt/tags/tag12.xml><?xml version="1.0" encoding="utf-8"?>
<p:tagLst xmlns:a="http://schemas.openxmlformats.org/drawingml/2006/main" xmlns:r="http://schemas.openxmlformats.org/officeDocument/2006/relationships" xmlns:p="http://schemas.openxmlformats.org/presentationml/2006/main">
  <p:tag name="TIMING" val="|1.7|4.9|2.6"/>
</p:tagLst>
</file>

<file path=ppt/tags/tag13.xml><?xml version="1.0" encoding="utf-8"?>
<p:tagLst xmlns:a="http://schemas.openxmlformats.org/drawingml/2006/main" xmlns:r="http://schemas.openxmlformats.org/officeDocument/2006/relationships" xmlns:p="http://schemas.openxmlformats.org/presentationml/2006/main">
  <p:tag name="TIMING" val="|4.4|2.3"/>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0.8"/>
</p:tagLst>
</file>

<file path=ppt/tags/tag4.xml><?xml version="1.0" encoding="utf-8"?>
<p:tagLst xmlns:a="http://schemas.openxmlformats.org/drawingml/2006/main" xmlns:r="http://schemas.openxmlformats.org/officeDocument/2006/relationships" xmlns:p="http://schemas.openxmlformats.org/presentationml/2006/main">
  <p:tag name="TIMING" val="|1.5|10.1|5.6|6.4|5.2|4.7"/>
</p:tagLst>
</file>

<file path=ppt/tags/tag5.xml><?xml version="1.0" encoding="utf-8"?>
<p:tagLst xmlns:a="http://schemas.openxmlformats.org/drawingml/2006/main" xmlns:r="http://schemas.openxmlformats.org/officeDocument/2006/relationships" xmlns:p="http://schemas.openxmlformats.org/presentationml/2006/main">
  <p:tag name="TIMING" val="|2.7|4.8|2.5"/>
</p:tagLst>
</file>

<file path=ppt/tags/tag6.xml><?xml version="1.0" encoding="utf-8"?>
<p:tagLst xmlns:a="http://schemas.openxmlformats.org/drawingml/2006/main" xmlns:r="http://schemas.openxmlformats.org/officeDocument/2006/relationships" xmlns:p="http://schemas.openxmlformats.org/presentationml/2006/main">
  <p:tag name="TIMING" val="|0.3|9.2|3.2"/>
</p:tagLst>
</file>

<file path=ppt/tags/tag7.xml><?xml version="1.0" encoding="utf-8"?>
<p:tagLst xmlns:a="http://schemas.openxmlformats.org/drawingml/2006/main" xmlns:r="http://schemas.openxmlformats.org/officeDocument/2006/relationships" xmlns:p="http://schemas.openxmlformats.org/presentationml/2006/main">
  <p:tag name="TIMING" val="|0.5|2.2"/>
</p:tagLst>
</file>

<file path=ppt/tags/tag8.xml><?xml version="1.0" encoding="utf-8"?>
<p:tagLst xmlns:a="http://schemas.openxmlformats.org/drawingml/2006/main" xmlns:r="http://schemas.openxmlformats.org/officeDocument/2006/relationships" xmlns:p="http://schemas.openxmlformats.org/presentationml/2006/main">
  <p:tag name="TIMING" val="|1.2"/>
</p:tagLst>
</file>

<file path=ppt/tags/tag9.xml><?xml version="1.0" encoding="utf-8"?>
<p:tagLst xmlns:a="http://schemas.openxmlformats.org/drawingml/2006/main" xmlns:r="http://schemas.openxmlformats.org/officeDocument/2006/relationships" xmlns:p="http://schemas.openxmlformats.org/presentationml/2006/main">
  <p:tag name="TIMING" val="|0.1|5.5|9.2|8.6|15.7|12.5|1.1|12.9"/>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813</Words>
  <Application>Microsoft Office PowerPoint</Application>
  <PresentationFormat>Custom</PresentationFormat>
  <Paragraphs>85</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UTM Windsor BT</vt:lpstr>
      <vt:lpstr>Calibri</vt:lpstr>
      <vt:lpstr>Roboto</vt:lpstr>
      <vt:lpstr>Tahoma</vt:lpstr>
      <vt:lpstr>Lato Light</vt:lpstr>
      <vt:lpstr>Office Theme</vt:lpstr>
      <vt:lpstr>Chủ đề: NGHỆ THUẬT HIỆN ĐẠI VIỆT NAM</vt:lpstr>
      <vt:lpstr>PowerPoint Presentation</vt:lpstr>
      <vt:lpstr>PowerPoint Presentation</vt:lpstr>
      <vt:lpstr>1. Quan sát – nhận thức về tranh lụa của họa sĩ Nguyễn Phan Chánh. </vt:lpstr>
      <vt:lpstr>1. Quan sát – nhận thức về tranh lụa của họa sĩ Nguyễn Phan Chánh. </vt:lpstr>
      <vt:lpstr>2. Cách vẽ mô phỏng tranh lụa bằng màu nước. </vt:lpstr>
      <vt:lpstr>2. Cách vẽ mô phỏng tranh lụa bằng màu nước. </vt:lpstr>
      <vt:lpstr>2. Cách vẽ mô phỏng tranh lụa bằng màu nước. </vt:lpstr>
      <vt:lpstr>3. Vẽ mô phỏng tranh lụa của họa sĩ Nguyễn Phan Chánh. </vt:lpstr>
      <vt:lpstr>3. Vẽ mô phỏng tranh lụa của họa sĩ Nguyễn Phan Chánh. </vt:lpstr>
      <vt:lpstr>4. Trưng bày sản phẩm và chia sẻ. </vt:lpstr>
      <vt:lpstr>5. Tìm hiểu về tranh lụa hiện đại Việt Nam. </vt:lpstr>
      <vt:lpstr>CHUẨN BỊ BÀI SAU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NGHỆ THUẬT TRUNG ĐẠI VIỆT NAM</dc:title>
  <dc:creator>Admin</dc:creator>
  <cp:lastModifiedBy>Admin</cp:lastModifiedBy>
  <cp:revision>74</cp:revision>
  <dcterms:created xsi:type="dcterms:W3CDTF">2022-08-27T01:00:52Z</dcterms:created>
  <dcterms:modified xsi:type="dcterms:W3CDTF">2024-01-12T15:02:45Z</dcterms:modified>
</cp:coreProperties>
</file>