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4" r:id="rId2"/>
    <p:sldId id="285"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5" r:id="rId22"/>
    <p:sldId id="272" r:id="rId23"/>
    <p:sldId id="277" r:id="rId24"/>
    <p:sldId id="278" r:id="rId25"/>
    <p:sldId id="279" r:id="rId26"/>
    <p:sldId id="280" r:id="rId27"/>
    <p:sldId id="281" r:id="rId28"/>
    <p:sldId id="282"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3813"/>
    <a:srgbClr val="FF0066"/>
    <a:srgbClr val="FF6600"/>
    <a:srgbClr val="CC00FF"/>
    <a:srgbClr val="00FF00"/>
    <a:srgbClr val="FF00FF"/>
    <a:srgbClr val="CCFF99"/>
    <a:srgbClr val="FFFFFF"/>
    <a:srgbClr val="8D410D"/>
    <a:srgbClr val="965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varScale="1">
        <p:scale>
          <a:sx n="68" d="100"/>
          <a:sy n="68" d="100"/>
        </p:scale>
        <p:origin x="60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18" Type="http://schemas.openxmlformats.org/officeDocument/2006/relationships/slide" Target="slide8.xml"/><Relationship Id="rId26" Type="http://schemas.openxmlformats.org/officeDocument/2006/relationships/image" Target="../media/image39.png"/><Relationship Id="rId3" Type="http://schemas.openxmlformats.org/officeDocument/2006/relationships/slideLayout" Target="../slideLayouts/slideLayout2.xml"/><Relationship Id="rId21" Type="http://schemas.openxmlformats.org/officeDocument/2006/relationships/slide" Target="slide23.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gif"/><Relationship Id="rId25" Type="http://schemas.openxmlformats.org/officeDocument/2006/relationships/slide" Target="slide25.xml"/><Relationship Id="rId2" Type="http://schemas.openxmlformats.org/officeDocument/2006/relationships/audio" Target="../media/media2.wma"/><Relationship Id="rId16" Type="http://schemas.openxmlformats.org/officeDocument/2006/relationships/image" Target="../media/image33.png"/><Relationship Id="rId20" Type="http://schemas.openxmlformats.org/officeDocument/2006/relationships/image" Target="../media/image36.png"/><Relationship Id="rId29" Type="http://schemas.openxmlformats.org/officeDocument/2006/relationships/slide" Target="slide27.xml"/><Relationship Id="rId1" Type="http://schemas.microsoft.com/office/2007/relationships/media" Target="../media/media2.wma"/><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38.png"/><Relationship Id="rId32" Type="http://schemas.openxmlformats.org/officeDocument/2006/relationships/image" Target="../media/image42.png"/><Relationship Id="rId5" Type="http://schemas.openxmlformats.org/officeDocument/2006/relationships/image" Target="../media/image22.png"/><Relationship Id="rId15" Type="http://schemas.openxmlformats.org/officeDocument/2006/relationships/image" Target="../media/image32.gif"/><Relationship Id="rId23" Type="http://schemas.openxmlformats.org/officeDocument/2006/relationships/slide" Target="slide24.xml"/><Relationship Id="rId28"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5.png"/><Relationship Id="rId31" Type="http://schemas.openxmlformats.org/officeDocument/2006/relationships/slide" Target="slide28.xml"/><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1.gif"/><Relationship Id="rId22" Type="http://schemas.openxmlformats.org/officeDocument/2006/relationships/image" Target="../media/image37.png"/><Relationship Id="rId27" Type="http://schemas.openxmlformats.org/officeDocument/2006/relationships/slide" Target="slide26.xml"/><Relationship Id="rId30"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5330"/>
            <a:ext cx="12090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16"/>
          <p:cNvSpPr txBox="1">
            <a:spLocks noChangeArrowheads="1"/>
          </p:cNvSpPr>
          <p:nvPr/>
        </p:nvSpPr>
        <p:spPr bwMode="auto">
          <a:xfrm>
            <a:off x="304800" y="157164"/>
            <a:ext cx="1158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2800" b="1" dirty="0">
                <a:solidFill>
                  <a:srgbClr val="0000FF"/>
                </a:solidFill>
                <a:latin typeface="Times New Roman" pitchFamily="18" charset="0"/>
                <a:cs typeface="Times New Roman" pitchFamily="18" charset="0"/>
              </a:rPr>
              <a:t>TRƯỜNG THCS BÌNH HÒA</a:t>
            </a:r>
          </a:p>
        </p:txBody>
      </p:sp>
      <p:pic>
        <p:nvPicPr>
          <p:cNvPr id="4" name="Picture 10" descr="sun14[1]"/>
          <p:cNvPicPr>
            <a:picLocks noChangeAspect="1" noChangeArrowheads="1" noCrop="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8619" y="0"/>
            <a:ext cx="172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22"/>
          <p:cNvSpPr>
            <a:spLocks noChangeArrowheads="1" noChangeShapeType="1" noTextEdit="1"/>
          </p:cNvSpPr>
          <p:nvPr/>
        </p:nvSpPr>
        <p:spPr bwMode="auto">
          <a:xfrm>
            <a:off x="1388533" y="1733840"/>
            <a:ext cx="9652000" cy="4038600"/>
          </a:xfrm>
          <a:prstGeom prst="rect">
            <a:avLst/>
          </a:prstGeom>
        </p:spPr>
        <p:txBody>
          <a:bodyPr spcFirstLastPara="1" wrap="none" fromWordArt="1">
            <a:prstTxWarp prst="textArchUp">
              <a:avLst>
                <a:gd name="adj" fmla="val 9997681"/>
              </a:avLst>
            </a:prstTxWarp>
          </a:bodyPr>
          <a:lstStyle/>
          <a:p>
            <a:pPr algn="ctr"/>
            <a:r>
              <a:rPr lang="en-US" sz="3200" kern="10">
                <a:ln w="12700">
                  <a:solidFill>
                    <a:srgbClr val="FF6600"/>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KÍNH CHÀO QUÝ THẦY CÔ VỀ DỰ GIỜ THĂM LỚP</a:t>
            </a:r>
          </a:p>
        </p:txBody>
      </p:sp>
      <p:sp>
        <p:nvSpPr>
          <p:cNvPr id="6" name="Rectangle 23"/>
          <p:cNvSpPr>
            <a:spLocks noChangeArrowheads="1"/>
          </p:cNvSpPr>
          <p:nvPr/>
        </p:nvSpPr>
        <p:spPr bwMode="auto">
          <a:xfrm>
            <a:off x="2935818" y="3716338"/>
            <a:ext cx="681778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b="1">
              <a:solidFill>
                <a:srgbClr val="3333CC"/>
              </a:solidFill>
              <a:latin typeface="Times New Roman" pitchFamily="18" charset="0"/>
            </a:endParaRPr>
          </a:p>
          <a:p>
            <a:pPr algn="ctr"/>
            <a:r>
              <a:rPr lang="en-US" altLang="en-US" sz="3200" b="1">
                <a:solidFill>
                  <a:srgbClr val="FFFF00"/>
                </a:solidFill>
                <a:latin typeface="Times New Roman" pitchFamily="18" charset="0"/>
              </a:rPr>
              <a:t>GIÁO DỤC CÔNG DÂN 7</a:t>
            </a:r>
          </a:p>
        </p:txBody>
      </p:sp>
      <p:sp>
        <p:nvSpPr>
          <p:cNvPr id="7" name="Text Box 19"/>
          <p:cNvSpPr txBox="1">
            <a:spLocks noChangeArrowheads="1"/>
          </p:cNvSpPr>
          <p:nvPr/>
        </p:nvSpPr>
        <p:spPr bwMode="auto">
          <a:xfrm>
            <a:off x="2735792" y="6248401"/>
            <a:ext cx="672041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1800" b="1" dirty="0">
                <a:solidFill>
                  <a:srgbClr val="3333CC"/>
                </a:solidFill>
                <a:latin typeface="Times New Roman" pitchFamily="18" charset="0"/>
              </a:rPr>
              <a:t>GIÁO VIÊN : NGUYỄN CÔNG QUỐC LỰC</a:t>
            </a:r>
          </a:p>
        </p:txBody>
      </p:sp>
      <p:pic>
        <p:nvPicPr>
          <p:cNvPr id="8" name="Picture 20"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 y="5867401"/>
            <a:ext cx="3358289" cy="98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0795" y="5772441"/>
            <a:ext cx="2941205" cy="11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5"/>
          <p:cNvSpPr>
            <a:spLocks noChangeArrowheads="1"/>
          </p:cNvSpPr>
          <p:nvPr/>
        </p:nvSpPr>
        <p:spPr bwMode="auto">
          <a:xfrm>
            <a:off x="0" y="3505200"/>
            <a:ext cx="488951" cy="4318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1" name="AutoShape 31"/>
          <p:cNvSpPr>
            <a:spLocks noChangeArrowheads="1"/>
          </p:cNvSpPr>
          <p:nvPr/>
        </p:nvSpPr>
        <p:spPr bwMode="auto">
          <a:xfrm>
            <a:off x="527051" y="4508500"/>
            <a:ext cx="480483" cy="2540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2" name="AutoShape 33"/>
          <p:cNvSpPr>
            <a:spLocks noChangeArrowheads="1"/>
          </p:cNvSpPr>
          <p:nvPr/>
        </p:nvSpPr>
        <p:spPr bwMode="auto">
          <a:xfrm>
            <a:off x="1295401" y="2781300"/>
            <a:ext cx="385233" cy="24923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3" name="AutoShape 52"/>
          <p:cNvSpPr>
            <a:spLocks noChangeArrowheads="1"/>
          </p:cNvSpPr>
          <p:nvPr/>
        </p:nvSpPr>
        <p:spPr bwMode="auto">
          <a:xfrm>
            <a:off x="2832100" y="2492375"/>
            <a:ext cx="575733" cy="3238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4" name="AutoShape 36"/>
          <p:cNvSpPr>
            <a:spLocks noChangeArrowheads="1"/>
          </p:cNvSpPr>
          <p:nvPr/>
        </p:nvSpPr>
        <p:spPr bwMode="auto">
          <a:xfrm>
            <a:off x="3312584" y="981075"/>
            <a:ext cx="488949" cy="4318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5" name="AutoShape 52"/>
          <p:cNvSpPr>
            <a:spLocks noChangeArrowheads="1"/>
          </p:cNvSpPr>
          <p:nvPr/>
        </p:nvSpPr>
        <p:spPr bwMode="auto">
          <a:xfrm>
            <a:off x="3035300" y="2644775"/>
            <a:ext cx="575733" cy="3238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6" name="AutoShape 50"/>
          <p:cNvSpPr>
            <a:spLocks noChangeArrowheads="1"/>
          </p:cNvSpPr>
          <p:nvPr/>
        </p:nvSpPr>
        <p:spPr bwMode="auto">
          <a:xfrm>
            <a:off x="4271434" y="1773239"/>
            <a:ext cx="385233" cy="249237"/>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7" name="AutoShape 48"/>
          <p:cNvSpPr>
            <a:spLocks noChangeArrowheads="1"/>
          </p:cNvSpPr>
          <p:nvPr/>
        </p:nvSpPr>
        <p:spPr bwMode="auto">
          <a:xfrm>
            <a:off x="7535334" y="2565400"/>
            <a:ext cx="385233" cy="24923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 name="AutoShape 45"/>
          <p:cNvSpPr>
            <a:spLocks noChangeArrowheads="1"/>
          </p:cNvSpPr>
          <p:nvPr/>
        </p:nvSpPr>
        <p:spPr bwMode="auto">
          <a:xfrm>
            <a:off x="5422900" y="3789364"/>
            <a:ext cx="247651" cy="287337"/>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9" name="AutoShape 43"/>
          <p:cNvSpPr>
            <a:spLocks noChangeArrowheads="1"/>
          </p:cNvSpPr>
          <p:nvPr/>
        </p:nvSpPr>
        <p:spPr bwMode="auto">
          <a:xfrm>
            <a:off x="9169400" y="2781300"/>
            <a:ext cx="247651" cy="2873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0" name="AutoShape 49"/>
          <p:cNvSpPr>
            <a:spLocks noChangeArrowheads="1"/>
          </p:cNvSpPr>
          <p:nvPr/>
        </p:nvSpPr>
        <p:spPr bwMode="auto">
          <a:xfrm>
            <a:off x="10223501" y="1484314"/>
            <a:ext cx="385233" cy="249237"/>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1" name="AutoShape 51"/>
          <p:cNvSpPr>
            <a:spLocks noChangeArrowheads="1"/>
          </p:cNvSpPr>
          <p:nvPr/>
        </p:nvSpPr>
        <p:spPr bwMode="auto">
          <a:xfrm>
            <a:off x="11184467" y="2420939"/>
            <a:ext cx="658284" cy="395287"/>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22" name="AutoShape 44"/>
          <p:cNvSpPr>
            <a:spLocks noChangeArrowheads="1"/>
          </p:cNvSpPr>
          <p:nvPr/>
        </p:nvSpPr>
        <p:spPr bwMode="auto">
          <a:xfrm>
            <a:off x="9457267" y="3716339"/>
            <a:ext cx="247651" cy="287337"/>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3" name="AutoShape 40"/>
          <p:cNvSpPr>
            <a:spLocks noChangeArrowheads="1"/>
          </p:cNvSpPr>
          <p:nvPr/>
        </p:nvSpPr>
        <p:spPr bwMode="auto">
          <a:xfrm>
            <a:off x="9745134" y="4797425"/>
            <a:ext cx="192617" cy="24765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4" name="AutoShape 39"/>
          <p:cNvSpPr>
            <a:spLocks noChangeArrowheads="1"/>
          </p:cNvSpPr>
          <p:nvPr/>
        </p:nvSpPr>
        <p:spPr bwMode="auto">
          <a:xfrm>
            <a:off x="10991851" y="4797425"/>
            <a:ext cx="192616" cy="24765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AutoShape 39"/>
          <p:cNvSpPr>
            <a:spLocks noChangeArrowheads="1"/>
          </p:cNvSpPr>
          <p:nvPr/>
        </p:nvSpPr>
        <p:spPr bwMode="auto">
          <a:xfrm>
            <a:off x="11195051" y="4949825"/>
            <a:ext cx="192616" cy="24765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Tree>
    <p:extLst>
      <p:ext uri="{BB962C8B-B14F-4D97-AF65-F5344CB8AC3E}">
        <p14:creationId xmlns:p14="http://schemas.microsoft.com/office/powerpoint/2010/main" val="20162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500"/>
                                        <p:tgtEl>
                                          <p:spTgt spid="7"/>
                                        </p:tgtEl>
                                      </p:cBhvr>
                                    </p:animEffect>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p:val>
                                            <p:fltVal val="0.5"/>
                                          </p:val>
                                        </p:tav>
                                        <p:tav tm="100000">
                                          <p:val>
                                            <p:strVal val="#ppt_x"/>
                                          </p:val>
                                        </p:tav>
                                      </p:tavLst>
                                    </p:anim>
                                    <p:anim calcmode="lin" valueType="num">
                                      <p:cBhvr>
                                        <p:cTn id="16" dur="1000" fill="hold"/>
                                        <p:tgtEl>
                                          <p:spTgt spid="1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p:val>
                                            <p:fltVal val="0.5"/>
                                          </p:val>
                                        </p:tav>
                                        <p:tav tm="100000">
                                          <p:val>
                                            <p:strVal val="#ppt_x"/>
                                          </p:val>
                                        </p:tav>
                                      </p:tavLst>
                                    </p:anim>
                                    <p:anim calcmode="lin" valueType="num">
                                      <p:cBhvr>
                                        <p:cTn id="22" dur="10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ppt_x</p:attrName>
                                        </p:attrNameLst>
                                      </p:cBhvr>
                                      <p:tavLst>
                                        <p:tav tm="0">
                                          <p:val>
                                            <p:fltVal val="0.5"/>
                                          </p:val>
                                        </p:tav>
                                        <p:tav tm="100000">
                                          <p:val>
                                            <p:strVal val="#ppt_x"/>
                                          </p:val>
                                        </p:tav>
                                      </p:tavLst>
                                    </p:anim>
                                    <p:anim calcmode="lin" valueType="num">
                                      <p:cBhvr>
                                        <p:cTn id="28" dur="1000" fill="hold"/>
                                        <p:tgtEl>
                                          <p:spTgt spid="1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p:val>
                                            <p:fltVal val="0.5"/>
                                          </p:val>
                                        </p:tav>
                                        <p:tav tm="100000">
                                          <p:val>
                                            <p:strVal val="#ppt_x"/>
                                          </p:val>
                                        </p:tav>
                                      </p:tavLst>
                                    </p:anim>
                                    <p:anim calcmode="lin" valueType="num">
                                      <p:cBhvr>
                                        <p:cTn id="34" dur="1000" fill="hold"/>
                                        <p:tgtEl>
                                          <p:spTgt spid="1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ppt_x</p:attrName>
                                        </p:attrNameLst>
                                      </p:cBhvr>
                                      <p:tavLst>
                                        <p:tav tm="0">
                                          <p:val>
                                            <p:fltVal val="0.5"/>
                                          </p:val>
                                        </p:tav>
                                        <p:tav tm="100000">
                                          <p:val>
                                            <p:strVal val="#ppt_x"/>
                                          </p:val>
                                        </p:tav>
                                      </p:tavLst>
                                    </p:anim>
                                    <p:anim calcmode="lin" valueType="num">
                                      <p:cBhvr>
                                        <p:cTn id="40" dur="1000" fill="hold"/>
                                        <p:tgtEl>
                                          <p:spTgt spid="1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p:val>
                                            <p:fltVal val="0.5"/>
                                          </p:val>
                                        </p:tav>
                                        <p:tav tm="100000">
                                          <p:val>
                                            <p:strVal val="#ppt_x"/>
                                          </p:val>
                                        </p:tav>
                                      </p:tavLst>
                                    </p:anim>
                                    <p:anim calcmode="lin" valueType="num">
                                      <p:cBhvr>
                                        <p:cTn id="46" dur="1000" fill="hold"/>
                                        <p:tgtEl>
                                          <p:spTgt spid="1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ppt_x</p:attrName>
                                        </p:attrNameLst>
                                      </p:cBhvr>
                                      <p:tavLst>
                                        <p:tav tm="0">
                                          <p:val>
                                            <p:fltVal val="0.5"/>
                                          </p:val>
                                        </p:tav>
                                        <p:tav tm="100000">
                                          <p:val>
                                            <p:strVal val="#ppt_x"/>
                                          </p:val>
                                        </p:tav>
                                      </p:tavLst>
                                    </p:anim>
                                    <p:anim calcmode="lin" valueType="num">
                                      <p:cBhvr>
                                        <p:cTn id="52" dur="1000" fill="hold"/>
                                        <p:tgtEl>
                                          <p:spTgt spid="17"/>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ppt_x</p:attrName>
                                        </p:attrNameLst>
                                      </p:cBhvr>
                                      <p:tavLst>
                                        <p:tav tm="0">
                                          <p:val>
                                            <p:fltVal val="0.5"/>
                                          </p:val>
                                        </p:tav>
                                        <p:tav tm="100000">
                                          <p:val>
                                            <p:strVal val="#ppt_x"/>
                                          </p:val>
                                        </p:tav>
                                      </p:tavLst>
                                    </p:anim>
                                    <p:anim calcmode="lin" valueType="num">
                                      <p:cBhvr>
                                        <p:cTn id="58" dur="1000" fill="hold"/>
                                        <p:tgtEl>
                                          <p:spTgt spid="18"/>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ppt_x</p:attrName>
                                        </p:attrNameLst>
                                      </p:cBhvr>
                                      <p:tavLst>
                                        <p:tav tm="0">
                                          <p:val>
                                            <p:fltVal val="0.5"/>
                                          </p:val>
                                        </p:tav>
                                        <p:tav tm="100000">
                                          <p:val>
                                            <p:strVal val="#ppt_x"/>
                                          </p:val>
                                        </p:tav>
                                      </p:tavLst>
                                    </p:anim>
                                    <p:anim calcmode="lin" valueType="num">
                                      <p:cBhvr>
                                        <p:cTn id="64" dur="1000" fill="hold"/>
                                        <p:tgtEl>
                                          <p:spTgt spid="19"/>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ppt_x</p:attrName>
                                        </p:attrNameLst>
                                      </p:cBhvr>
                                      <p:tavLst>
                                        <p:tav tm="0">
                                          <p:val>
                                            <p:fltVal val="0.5"/>
                                          </p:val>
                                        </p:tav>
                                        <p:tav tm="100000">
                                          <p:val>
                                            <p:strVal val="#ppt_x"/>
                                          </p:val>
                                        </p:tav>
                                      </p:tavLst>
                                    </p:anim>
                                    <p:anim calcmode="lin" valueType="num">
                                      <p:cBhvr>
                                        <p:cTn id="70" dur="1000" fill="hold"/>
                                        <p:tgtEl>
                                          <p:spTgt spid="20"/>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ppt_x</p:attrName>
                                        </p:attrNameLst>
                                      </p:cBhvr>
                                      <p:tavLst>
                                        <p:tav tm="0">
                                          <p:val>
                                            <p:fltVal val="0.5"/>
                                          </p:val>
                                        </p:tav>
                                        <p:tav tm="100000">
                                          <p:val>
                                            <p:strVal val="#ppt_x"/>
                                          </p:val>
                                        </p:tav>
                                      </p:tavLst>
                                    </p:anim>
                                    <p:anim calcmode="lin" valueType="num">
                                      <p:cBhvr>
                                        <p:cTn id="76" dur="1000" fill="hold"/>
                                        <p:tgtEl>
                                          <p:spTgt spid="22"/>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fltVal val="0"/>
                                          </p:val>
                                        </p:tav>
                                        <p:tav tm="100000">
                                          <p:val>
                                            <p:strVal val="#ppt_w"/>
                                          </p:val>
                                        </p:tav>
                                      </p:tavLst>
                                    </p:anim>
                                    <p:anim calcmode="lin" valueType="num">
                                      <p:cBhvr>
                                        <p:cTn id="80" dur="1000" fill="hold"/>
                                        <p:tgtEl>
                                          <p:spTgt spid="23"/>
                                        </p:tgtEl>
                                        <p:attrNameLst>
                                          <p:attrName>ppt_h</p:attrName>
                                        </p:attrNameLst>
                                      </p:cBhvr>
                                      <p:tavLst>
                                        <p:tav tm="0">
                                          <p:val>
                                            <p:fltVal val="0"/>
                                          </p:val>
                                        </p:tav>
                                        <p:tav tm="100000">
                                          <p:val>
                                            <p:strVal val="#ppt_h"/>
                                          </p:val>
                                        </p:tav>
                                      </p:tavLst>
                                    </p:anim>
                                    <p:anim calcmode="lin" valueType="num">
                                      <p:cBhvr>
                                        <p:cTn id="81" dur="1000" fill="hold"/>
                                        <p:tgtEl>
                                          <p:spTgt spid="23"/>
                                        </p:tgtEl>
                                        <p:attrNameLst>
                                          <p:attrName>ppt_x</p:attrName>
                                        </p:attrNameLst>
                                      </p:cBhvr>
                                      <p:tavLst>
                                        <p:tav tm="0">
                                          <p:val>
                                            <p:fltVal val="0.5"/>
                                          </p:val>
                                        </p:tav>
                                        <p:tav tm="100000">
                                          <p:val>
                                            <p:strVal val="#ppt_x"/>
                                          </p:val>
                                        </p:tav>
                                      </p:tavLst>
                                    </p:anim>
                                    <p:anim calcmode="lin" valueType="num">
                                      <p:cBhvr>
                                        <p:cTn id="82" dur="1000" fill="hold"/>
                                        <p:tgtEl>
                                          <p:spTgt spid="23"/>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1000" fill="hold"/>
                                        <p:tgtEl>
                                          <p:spTgt spid="24"/>
                                        </p:tgtEl>
                                        <p:attrNameLst>
                                          <p:attrName>ppt_w</p:attrName>
                                        </p:attrNameLst>
                                      </p:cBhvr>
                                      <p:tavLst>
                                        <p:tav tm="0">
                                          <p:val>
                                            <p:fltVal val="0"/>
                                          </p:val>
                                        </p:tav>
                                        <p:tav tm="100000">
                                          <p:val>
                                            <p:strVal val="#ppt_w"/>
                                          </p:val>
                                        </p:tav>
                                      </p:tavLst>
                                    </p:anim>
                                    <p:anim calcmode="lin" valueType="num">
                                      <p:cBhvr>
                                        <p:cTn id="86" dur="1000" fill="hold"/>
                                        <p:tgtEl>
                                          <p:spTgt spid="24"/>
                                        </p:tgtEl>
                                        <p:attrNameLst>
                                          <p:attrName>ppt_h</p:attrName>
                                        </p:attrNameLst>
                                      </p:cBhvr>
                                      <p:tavLst>
                                        <p:tav tm="0">
                                          <p:val>
                                            <p:fltVal val="0"/>
                                          </p:val>
                                        </p:tav>
                                        <p:tav tm="100000">
                                          <p:val>
                                            <p:strVal val="#ppt_h"/>
                                          </p:val>
                                        </p:tav>
                                      </p:tavLst>
                                    </p:anim>
                                    <p:anim calcmode="lin" valueType="num">
                                      <p:cBhvr>
                                        <p:cTn id="87" dur="1000" fill="hold"/>
                                        <p:tgtEl>
                                          <p:spTgt spid="24"/>
                                        </p:tgtEl>
                                        <p:attrNameLst>
                                          <p:attrName>ppt_x</p:attrName>
                                        </p:attrNameLst>
                                      </p:cBhvr>
                                      <p:tavLst>
                                        <p:tav tm="0">
                                          <p:val>
                                            <p:fltVal val="0.5"/>
                                          </p:val>
                                        </p:tav>
                                        <p:tav tm="100000">
                                          <p:val>
                                            <p:strVal val="#ppt_x"/>
                                          </p:val>
                                        </p:tav>
                                      </p:tavLst>
                                    </p:anim>
                                    <p:anim calcmode="lin" valueType="num">
                                      <p:cBhvr>
                                        <p:cTn id="88" dur="1000" fill="hold"/>
                                        <p:tgtEl>
                                          <p:spTgt spid="24"/>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1000" fill="hold"/>
                                        <p:tgtEl>
                                          <p:spTgt spid="25"/>
                                        </p:tgtEl>
                                        <p:attrNameLst>
                                          <p:attrName>ppt_w</p:attrName>
                                        </p:attrNameLst>
                                      </p:cBhvr>
                                      <p:tavLst>
                                        <p:tav tm="0">
                                          <p:val>
                                            <p:fltVal val="0"/>
                                          </p:val>
                                        </p:tav>
                                        <p:tav tm="100000">
                                          <p:val>
                                            <p:strVal val="#ppt_w"/>
                                          </p:val>
                                        </p:tav>
                                      </p:tavLst>
                                    </p:anim>
                                    <p:anim calcmode="lin" valueType="num">
                                      <p:cBhvr>
                                        <p:cTn id="92" dur="1000" fill="hold"/>
                                        <p:tgtEl>
                                          <p:spTgt spid="25"/>
                                        </p:tgtEl>
                                        <p:attrNameLst>
                                          <p:attrName>ppt_h</p:attrName>
                                        </p:attrNameLst>
                                      </p:cBhvr>
                                      <p:tavLst>
                                        <p:tav tm="0">
                                          <p:val>
                                            <p:fltVal val="0"/>
                                          </p:val>
                                        </p:tav>
                                        <p:tav tm="100000">
                                          <p:val>
                                            <p:strVal val="#ppt_h"/>
                                          </p:val>
                                        </p:tav>
                                      </p:tavLst>
                                    </p:anim>
                                    <p:anim calcmode="lin" valueType="num">
                                      <p:cBhvr>
                                        <p:cTn id="93" dur="1000" fill="hold"/>
                                        <p:tgtEl>
                                          <p:spTgt spid="25"/>
                                        </p:tgtEl>
                                        <p:attrNameLst>
                                          <p:attrName>ppt_x</p:attrName>
                                        </p:attrNameLst>
                                      </p:cBhvr>
                                      <p:tavLst>
                                        <p:tav tm="0">
                                          <p:val>
                                            <p:fltVal val="0.5"/>
                                          </p:val>
                                        </p:tav>
                                        <p:tav tm="100000">
                                          <p:val>
                                            <p:strVal val="#ppt_x"/>
                                          </p:val>
                                        </p:tav>
                                      </p:tavLst>
                                    </p:anim>
                                    <p:anim calcmode="lin" valueType="num">
                                      <p:cBhvr>
                                        <p:cTn id="94" dur="10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3 bong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3 bong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440872" y="2819400"/>
            <a:ext cx="9633527"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itchFamily="18" charset="0"/>
                <a:cs typeface="Times New Roman" pitchFamily="18" charset="0"/>
              </a:rPr>
              <a:t>Em hãy xác định các khoản chi tiêu thiết yếu trong cuộc sống hàng ngày?</a:t>
            </a:r>
          </a:p>
        </p:txBody>
      </p:sp>
      <p:sp>
        <p:nvSpPr>
          <p:cNvPr id="16" name="Rounded Rectangle 15"/>
          <p:cNvSpPr/>
          <p:nvPr/>
        </p:nvSpPr>
        <p:spPr>
          <a:xfrm>
            <a:off x="1440873" y="4541261"/>
            <a:ext cx="9633527"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itchFamily="18" charset="0"/>
                <a:cs typeface="Times New Roman" pitchFamily="18" charset="0"/>
              </a:rPr>
              <a:t>Em hãy xác định các khoản chi tiêu không thiết yếu trong cuộc sống hàng ngày?</a:t>
            </a:r>
          </a:p>
        </p:txBody>
      </p:sp>
      <p:sp>
        <p:nvSpPr>
          <p:cNvPr id="3" name="Explosion 2 2"/>
          <p:cNvSpPr/>
          <p:nvPr/>
        </p:nvSpPr>
        <p:spPr>
          <a:xfrm>
            <a:off x="1293223" y="0"/>
            <a:ext cx="8968377" cy="2819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itchFamily="18" charset="0"/>
                <a:cs typeface="Times New Roman" pitchFamily="18" charset="0"/>
              </a:rPr>
              <a:t>Trò ch</a:t>
            </a:r>
            <a:r>
              <a:rPr lang="vi-VN" sz="4000" b="1" dirty="0">
                <a:solidFill>
                  <a:srgbClr val="FF0000"/>
                </a:solidFill>
                <a:latin typeface="Times New Roman" pitchFamily="18" charset="0"/>
                <a:cs typeface="Times New Roman" pitchFamily="18" charset="0"/>
              </a:rPr>
              <a:t>ơi</a:t>
            </a:r>
            <a:r>
              <a:rPr lang="en-US" sz="4000" b="1" dirty="0">
                <a:solidFill>
                  <a:srgbClr val="FF0000"/>
                </a:solidFill>
                <a:latin typeface="Times New Roman" pitchFamily="18" charset="0"/>
                <a:cs typeface="Times New Roman" pitchFamily="18" charset="0"/>
              </a:rPr>
              <a:t> tiếp sức</a:t>
            </a:r>
          </a:p>
        </p:txBody>
      </p:sp>
      <p:pic>
        <p:nvPicPr>
          <p:cNvPr id="4"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44000" y="0"/>
            <a:ext cx="3048000" cy="1097280"/>
          </a:xfrm>
          <a:prstGeom prst="rect">
            <a:avLst/>
          </a:prstGeom>
        </p:spPr>
      </p:pic>
    </p:spTree>
    <p:extLst>
      <p:ext uri="{BB962C8B-B14F-4D97-AF65-F5344CB8AC3E}">
        <p14:creationId xmlns:p14="http://schemas.microsoft.com/office/powerpoint/2010/main" val="25214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80">
                                          <p:stCondLst>
                                            <p:cond delay="0"/>
                                          </p:stCondLst>
                                        </p:cTn>
                                        <p:tgtEl>
                                          <p:spTgt spid="16"/>
                                        </p:tgtEl>
                                      </p:cBhvr>
                                    </p:animEffect>
                                    <p:anim calcmode="lin" valueType="num">
                                      <p:cBhvr>
                                        <p:cTn id="3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8" dur="26">
                                          <p:stCondLst>
                                            <p:cond delay="650"/>
                                          </p:stCondLst>
                                        </p:cTn>
                                        <p:tgtEl>
                                          <p:spTgt spid="16"/>
                                        </p:tgtEl>
                                      </p:cBhvr>
                                      <p:to x="100000" y="60000"/>
                                    </p:animScale>
                                    <p:animScale>
                                      <p:cBhvr>
                                        <p:cTn id="39" dur="166" decel="50000">
                                          <p:stCondLst>
                                            <p:cond delay="676"/>
                                          </p:stCondLst>
                                        </p:cTn>
                                        <p:tgtEl>
                                          <p:spTgt spid="16"/>
                                        </p:tgtEl>
                                      </p:cBhvr>
                                      <p:to x="100000" y="100000"/>
                                    </p:animScale>
                                    <p:animScale>
                                      <p:cBhvr>
                                        <p:cTn id="40" dur="26">
                                          <p:stCondLst>
                                            <p:cond delay="1312"/>
                                          </p:stCondLst>
                                        </p:cTn>
                                        <p:tgtEl>
                                          <p:spTgt spid="16"/>
                                        </p:tgtEl>
                                      </p:cBhvr>
                                      <p:to x="100000" y="80000"/>
                                    </p:animScale>
                                    <p:animScale>
                                      <p:cBhvr>
                                        <p:cTn id="41" dur="166" decel="50000">
                                          <p:stCondLst>
                                            <p:cond delay="1338"/>
                                          </p:stCondLst>
                                        </p:cTn>
                                        <p:tgtEl>
                                          <p:spTgt spid="16"/>
                                        </p:tgtEl>
                                      </p:cBhvr>
                                      <p:to x="100000" y="100000"/>
                                    </p:animScale>
                                    <p:animScale>
                                      <p:cBhvr>
                                        <p:cTn id="42" dur="26">
                                          <p:stCondLst>
                                            <p:cond delay="1642"/>
                                          </p:stCondLst>
                                        </p:cTn>
                                        <p:tgtEl>
                                          <p:spTgt spid="16"/>
                                        </p:tgtEl>
                                      </p:cBhvr>
                                      <p:to x="100000" y="90000"/>
                                    </p:animScale>
                                    <p:animScale>
                                      <p:cBhvr>
                                        <p:cTn id="43" dur="166" decel="50000">
                                          <p:stCondLst>
                                            <p:cond delay="1668"/>
                                          </p:stCondLst>
                                        </p:cTn>
                                        <p:tgtEl>
                                          <p:spTgt spid="16"/>
                                        </p:tgtEl>
                                      </p:cBhvr>
                                      <p:to x="100000" y="100000"/>
                                    </p:animScale>
                                    <p:animScale>
                                      <p:cBhvr>
                                        <p:cTn id="44" dur="26">
                                          <p:stCondLst>
                                            <p:cond delay="1808"/>
                                          </p:stCondLst>
                                        </p:cTn>
                                        <p:tgtEl>
                                          <p:spTgt spid="16"/>
                                        </p:tgtEl>
                                      </p:cBhvr>
                                      <p:to x="100000" y="95000"/>
                                    </p:animScale>
                                    <p:animScale>
                                      <p:cBhvr>
                                        <p:cTn id="45" dur="166" decel="50000">
                                          <p:stCondLst>
                                            <p:cond delay="1834"/>
                                          </p:stCondLst>
                                        </p:cTn>
                                        <p:tgtEl>
                                          <p:spTgt spid="1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500"/>
                                  </p:stCondLst>
                                  <p:childTnLst>
                                    <p:set>
                                      <p:cBhvr>
                                        <p:cTn id="49" dur="1" fill="hold">
                                          <p:stCondLst>
                                            <p:cond delay="0"/>
                                          </p:stCondLst>
                                        </p:cTn>
                                        <p:tgtEl>
                                          <p:spTgt spid="4"/>
                                        </p:tgtEl>
                                        <p:attrNameLst>
                                          <p:attrName>style.visibility</p:attrName>
                                        </p:attrNameLst>
                                      </p:cBhvr>
                                      <p:to>
                                        <p:strVal val="visible"/>
                                      </p:to>
                                    </p:set>
                                    <p:animEffect transition="in" filter="wheel(1)">
                                      <p:cBhvr>
                                        <p:cTn id="5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4"/>
                </p:tgtEl>
              </p:cMediaNode>
            </p:video>
          </p:childTnLst>
        </p:cTn>
      </p:par>
    </p:tnLst>
    <p:bldLst>
      <p:bldP spid="2" grpId="0" animBg="1"/>
      <p:bldP spid="1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740728" y="1143000"/>
            <a:ext cx="6243781"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latin typeface="Times New Roman" pitchFamily="18" charset="0"/>
                <a:cs typeface="Times New Roman" pitchFamily="18" charset="0"/>
              </a:rPr>
              <a:t>Các khoản chi thiết yếu:</a:t>
            </a:r>
          </a:p>
          <a:p>
            <a:pPr algn="just"/>
            <a:r>
              <a:rPr lang="vi-VN" sz="2800">
                <a:latin typeface="Times New Roman" pitchFamily="18" charset="0"/>
                <a:cs typeface="Times New Roman" pitchFamily="18" charset="0"/>
              </a:rPr>
              <a:t>- Đồ ăn, đồ uống</a:t>
            </a:r>
          </a:p>
          <a:p>
            <a:pPr algn="just"/>
            <a:r>
              <a:rPr lang="vi-VN" sz="2800">
                <a:latin typeface="Times New Roman" pitchFamily="18" charset="0"/>
                <a:cs typeface="Times New Roman" pitchFamily="18" charset="0"/>
              </a:rPr>
              <a:t>- Dụng cụ học tập</a:t>
            </a:r>
          </a:p>
          <a:p>
            <a:pPr algn="just"/>
            <a:r>
              <a:rPr lang="vi-VN" sz="2800">
                <a:latin typeface="Times New Roman" pitchFamily="18" charset="0"/>
                <a:cs typeface="Times New Roman" pitchFamily="18" charset="0"/>
              </a:rPr>
              <a:t>- Quyên góp, ủng hộ quỹ</a:t>
            </a:r>
          </a:p>
          <a:p>
            <a:pPr algn="just"/>
            <a:r>
              <a:rPr lang="vi-VN" sz="2800">
                <a:latin typeface="Times New Roman" pitchFamily="18" charset="0"/>
                <a:cs typeface="Times New Roman" pitchFamily="18" charset="0"/>
              </a:rPr>
              <a:t>- Tặng quà người thân, bạn bè</a:t>
            </a:r>
            <a:endParaRPr lang="en-US" sz="2800">
              <a:latin typeface="Times New Roman" pitchFamily="18" charset="0"/>
              <a:cs typeface="Times New Roman" pitchFamily="18" charset="0"/>
            </a:endParaRPr>
          </a:p>
        </p:txBody>
      </p:sp>
      <p:sp>
        <p:nvSpPr>
          <p:cNvPr id="12" name="Rectangle 11"/>
          <p:cNvSpPr/>
          <p:nvPr/>
        </p:nvSpPr>
        <p:spPr>
          <a:xfrm>
            <a:off x="3694546" y="3959144"/>
            <a:ext cx="6206836"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Times New Roman" pitchFamily="18" charset="0"/>
                <a:cs typeface="Times New Roman" pitchFamily="18" charset="0"/>
              </a:rPr>
              <a:t>Các khoản chi không thiết yếu:</a:t>
            </a:r>
          </a:p>
          <a:p>
            <a:pPr algn="just"/>
            <a:r>
              <a:rPr lang="vi-VN" sz="2800" dirty="0">
                <a:latin typeface="Times New Roman" pitchFamily="18" charset="0"/>
                <a:cs typeface="Times New Roman" pitchFamily="18" charset="0"/>
              </a:rPr>
              <a:t>- Khoản chơi game, đồ chơi</a:t>
            </a:r>
            <a:r>
              <a:rPr lang="en-US" sz="2800" dirty="0">
                <a:latin typeface="Times New Roman" pitchFamily="18" charset="0"/>
                <a:cs typeface="Times New Roman" pitchFamily="18" charset="0"/>
              </a:rPr>
              <a:t> không cần thiết có hại cho sự phát triển của trẻ</a:t>
            </a:r>
            <a:endParaRPr lang="vi-VN"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Liên tục mua quần áo, giày dép</a:t>
            </a:r>
          </a:p>
        </p:txBody>
      </p:sp>
      <p:sp>
        <p:nvSpPr>
          <p:cNvPr id="13" name="Right Arrow 12"/>
          <p:cNvSpPr/>
          <p:nvPr/>
        </p:nvSpPr>
        <p:spPr>
          <a:xfrm>
            <a:off x="2211001" y="2667000"/>
            <a:ext cx="13045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211001" y="4766656"/>
            <a:ext cx="13045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p:cNvSpPr/>
          <p:nvPr/>
        </p:nvSpPr>
        <p:spPr>
          <a:xfrm>
            <a:off x="203200" y="2667000"/>
            <a:ext cx="1852997" cy="258428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rPr>
              <a:t>Các khoản chi</a:t>
            </a:r>
          </a:p>
        </p:txBody>
      </p:sp>
    </p:spTree>
    <p:extLst>
      <p:ext uri="{BB962C8B-B14F-4D97-AF65-F5344CB8AC3E}">
        <p14:creationId xmlns:p14="http://schemas.microsoft.com/office/powerpoint/2010/main" val="226361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308" y="551647"/>
            <a:ext cx="2844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TUẦN 15</a:t>
            </a:r>
          </a:p>
          <a:p>
            <a:r>
              <a:rPr lang="en-US" sz="2800" b="1">
                <a:solidFill>
                  <a:srgbClr val="FF0000"/>
                </a:solidFill>
                <a:latin typeface="Times New Roman" pitchFamily="18" charset="0"/>
                <a:cs typeface="Times New Roman" pitchFamily="18" charset="0"/>
              </a:rPr>
              <a:t>TIẾT 15</a:t>
            </a:r>
          </a:p>
        </p:txBody>
      </p:sp>
      <p:sp>
        <p:nvSpPr>
          <p:cNvPr id="5" name="TextBox 4"/>
          <p:cNvSpPr txBox="1"/>
          <p:nvPr/>
        </p:nvSpPr>
        <p:spPr>
          <a:xfrm>
            <a:off x="4267200" y="799889"/>
            <a:ext cx="54864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 BÀI 6: QUẢN LÍ TIỀN </a:t>
            </a:r>
          </a:p>
        </p:txBody>
      </p:sp>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3565" y="2628973"/>
            <a:ext cx="10446327" cy="3323987"/>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2/ </a:t>
            </a:r>
            <a:r>
              <a:rPr lang="en-US" sz="3200" b="1" u="sng">
                <a:solidFill>
                  <a:srgbClr val="FF0000"/>
                </a:solidFill>
                <a:latin typeface="Times New Roman" pitchFamily="18" charset="0"/>
                <a:cs typeface="Times New Roman" pitchFamily="18" charset="0"/>
              </a:rPr>
              <a:t>Các nguyên tắc quản lí tiền hiệu quả</a:t>
            </a:r>
          </a:p>
          <a:p>
            <a:r>
              <a:rPr lang="en-US" sz="3200">
                <a:latin typeface="Times New Roman" pitchFamily="18" charset="0"/>
                <a:cs typeface="Times New Roman" pitchFamily="18" charset="0"/>
              </a:rPr>
              <a:t>   - Xác định rõ mục tiêu quản lí tiền trên cơ sở các khoản thu thực tế của bản thân.</a:t>
            </a:r>
          </a:p>
          <a:p>
            <a:r>
              <a:rPr lang="en-US" sz="3200">
                <a:latin typeface="Times New Roman" pitchFamily="18" charset="0"/>
                <a:cs typeface="Times New Roman" pitchFamily="18" charset="0"/>
              </a:rPr>
              <a:t>   - Tiết kiệm trước khi chi tiêu, tiết kiệm phải thường xuyên, đều đặn.</a:t>
            </a:r>
          </a:p>
          <a:p>
            <a:r>
              <a:rPr lang="en-US" sz="3200">
                <a:latin typeface="Times New Roman" pitchFamily="18" charset="0"/>
                <a:cs typeface="Times New Roman" pitchFamily="18" charset="0"/>
              </a:rPr>
              <a:t>   - Chi tiêu các khoản cần thiết, tránh lãng phí.</a:t>
            </a:r>
          </a:p>
          <a:p>
            <a:endParaRPr lang="en-US"/>
          </a:p>
        </p:txBody>
      </p:sp>
      <p:sp>
        <p:nvSpPr>
          <p:cNvPr id="10" name="TextBox 9"/>
          <p:cNvSpPr txBox="1"/>
          <p:nvPr/>
        </p:nvSpPr>
        <p:spPr>
          <a:xfrm>
            <a:off x="794327" y="2113562"/>
            <a:ext cx="4909127" cy="523220"/>
          </a:xfrm>
          <a:prstGeom prst="rect">
            <a:avLst/>
          </a:prstGeom>
          <a:noFill/>
        </p:spPr>
        <p:txBody>
          <a:bodyPr wrap="square" rtlCol="0">
            <a:spAutoFit/>
          </a:bodyPr>
          <a:lstStyle/>
          <a:p>
            <a:r>
              <a:rPr lang="en-US" sz="2800" b="1">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II/ KHÁM PHÁ</a:t>
            </a:r>
          </a:p>
        </p:txBody>
      </p:sp>
      <p:sp>
        <p:nvSpPr>
          <p:cNvPr id="11" name="TextBox 10"/>
          <p:cNvSpPr txBox="1"/>
          <p:nvPr/>
        </p:nvSpPr>
        <p:spPr>
          <a:xfrm>
            <a:off x="914400" y="1574861"/>
            <a:ext cx="2683163"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I/ MỞ ĐẦU</a:t>
            </a:r>
          </a:p>
        </p:txBody>
      </p:sp>
    </p:spTree>
    <p:extLst>
      <p:ext uri="{BB962C8B-B14F-4D97-AF65-F5344CB8AC3E}">
        <p14:creationId xmlns:p14="http://schemas.microsoft.com/office/powerpoint/2010/main" val="133636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89891" y="838201"/>
            <a:ext cx="10160000" cy="4247317"/>
          </a:xfrm>
          <a:prstGeom prst="rect">
            <a:avLst/>
          </a:prstGeom>
          <a:noFill/>
        </p:spPr>
        <p:txBody>
          <a:bodyPr wrap="square" rtlCol="0">
            <a:spAutoFit/>
          </a:bodyPr>
          <a:lstStyle/>
          <a:p>
            <a:pPr algn="just"/>
            <a:r>
              <a:rPr lang="en-US" dirty="0"/>
              <a:t>   </a:t>
            </a:r>
            <a:r>
              <a:rPr lang="vi-VN" sz="2800" b="1" dirty="0">
                <a:latin typeface="+mj-lt"/>
              </a:rPr>
              <a:t>Em hãy cho biết việc làm của bạn nào dưới đây thể hiện nguyên tắc quản lí tiền hiệu quả? </a:t>
            </a:r>
          </a:p>
          <a:p>
            <a:pPr algn="just"/>
            <a:r>
              <a:rPr lang="en-US" sz="2800" dirty="0">
                <a:latin typeface="+mj-lt"/>
              </a:rPr>
              <a:t>   </a:t>
            </a:r>
            <a:r>
              <a:rPr lang="vi-VN" sz="2800" dirty="0">
                <a:latin typeface="+mj-lt"/>
              </a:rPr>
              <a:t>A. Bạn K thường tận dụng các đồ vật có thể tái chế để làm đồ dùng học tập.</a:t>
            </a:r>
          </a:p>
          <a:p>
            <a:pPr algn="just"/>
            <a:r>
              <a:rPr lang="en-US" sz="2800" dirty="0">
                <a:latin typeface="+mj-lt"/>
              </a:rPr>
              <a:t>   </a:t>
            </a:r>
            <a:r>
              <a:rPr lang="vi-VN" sz="2800" dirty="0">
                <a:latin typeface="+mj-lt"/>
              </a:rPr>
              <a:t>B. Bố mẹ cho H tiền ăn sáng nhưng H không ăn để tiết kiệm tiền.</a:t>
            </a:r>
          </a:p>
          <a:p>
            <a:pPr algn="just"/>
            <a:r>
              <a:rPr lang="en-US" sz="2800" dirty="0">
                <a:latin typeface="+mj-lt"/>
              </a:rPr>
              <a:t>   </a:t>
            </a:r>
            <a:r>
              <a:rPr lang="vi-VN" sz="2800" dirty="0">
                <a:latin typeface="+mj-lt"/>
              </a:rPr>
              <a:t>C. Bạn M sử dụng điện, nước tiết kiệm, hiệu quả.</a:t>
            </a:r>
          </a:p>
          <a:p>
            <a:pPr algn="just"/>
            <a:r>
              <a:rPr lang="en-US" sz="2800" dirty="0">
                <a:latin typeface="+mj-lt"/>
              </a:rPr>
              <a:t>   </a:t>
            </a:r>
            <a:r>
              <a:rPr lang="vi-VN" sz="2800" dirty="0">
                <a:latin typeface="+mj-lt"/>
              </a:rPr>
              <a:t>D. Bạn X cứ có tiền là tiêu hết.</a:t>
            </a:r>
          </a:p>
          <a:p>
            <a:pPr algn="just"/>
            <a:r>
              <a:rPr lang="en-US" sz="2800" dirty="0">
                <a:latin typeface="+mj-lt"/>
              </a:rPr>
              <a:t>   </a:t>
            </a:r>
            <a:r>
              <a:rPr lang="vi-VN" sz="2800" dirty="0">
                <a:latin typeface="+mj-lt"/>
              </a:rPr>
              <a:t>E. Khi nhận được tiền thưởng của nhà trường, bạn D dành một khoản để tiết kiệm.</a:t>
            </a:r>
          </a:p>
          <a:p>
            <a:endParaRPr lang="en-US" dirty="0"/>
          </a:p>
        </p:txBody>
      </p:sp>
      <p:sp>
        <p:nvSpPr>
          <p:cNvPr id="10" name="Oval 9"/>
          <p:cNvSpPr/>
          <p:nvPr/>
        </p:nvSpPr>
        <p:spPr>
          <a:xfrm>
            <a:off x="1384663" y="1827484"/>
            <a:ext cx="378824" cy="3567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p:cNvSpPr/>
          <p:nvPr/>
        </p:nvSpPr>
        <p:spPr>
          <a:xfrm>
            <a:off x="1384663" y="3099747"/>
            <a:ext cx="378825" cy="3567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1301932" y="3937948"/>
            <a:ext cx="461555" cy="3567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p:cNvSpPr txBox="1"/>
          <p:nvPr/>
        </p:nvSpPr>
        <p:spPr>
          <a:xfrm>
            <a:off x="3918857" y="300446"/>
            <a:ext cx="39841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Bài tập 2/ trang 30 SGK</a:t>
            </a:r>
          </a:p>
        </p:txBody>
      </p:sp>
    </p:spTree>
    <p:extLst>
      <p:ext uri="{BB962C8B-B14F-4D97-AF65-F5344CB8AC3E}">
        <p14:creationId xmlns:p14="http://schemas.microsoft.com/office/powerpoint/2010/main" val="29064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circle(in)">
                                      <p:cBhvr>
                                        <p:cTn id="18" dur="2000"/>
                                        <p:tgtEl>
                                          <p:spTgt spid="2">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circle(in)">
                                      <p:cBhvr>
                                        <p:cTn id="21" dur="2000"/>
                                        <p:tgtEl>
                                          <p:spTgt spid="2">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circle(in)">
                                      <p:cBhvr>
                                        <p:cTn id="24" dur="20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406400" y="1144814"/>
            <a:ext cx="6604000" cy="534221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latin typeface="Times New Roman" pitchFamily="18" charset="0"/>
                <a:cs typeface="Times New Roman" pitchFamily="18" charset="0"/>
              </a:rPr>
              <a:t>Đầu năm mới, H nhận được một khoản tiền mừng tuổi và dự định dùng số tiền đó để mua một chiếc máy tính cầm tay. Nhưng khi thấy cửa hàng gần nhà bán một đồ chơi hấp dẫn, H đã dùng hết số tiền này để mua mà quên mất dự định của </a:t>
            </a:r>
            <a:r>
              <a:rPr lang="en-US" sz="3200" dirty="0">
                <a:latin typeface="Times New Roman" pitchFamily="18" charset="0"/>
                <a:cs typeface="Times New Roman" pitchFamily="18" charset="0"/>
              </a:rPr>
              <a:t>mình .</a:t>
            </a:r>
            <a:endParaRPr lang="vi-VN" sz="3200" dirty="0">
              <a:latin typeface="Times New Roman" pitchFamily="18" charset="0"/>
              <a:cs typeface="Times New Roman" pitchFamily="18" charset="0"/>
            </a:endParaRPr>
          </a:p>
        </p:txBody>
      </p:sp>
      <p:sp>
        <p:nvSpPr>
          <p:cNvPr id="7" name="Explosion 2 6"/>
          <p:cNvSpPr/>
          <p:nvPr/>
        </p:nvSpPr>
        <p:spPr>
          <a:xfrm>
            <a:off x="6705600" y="109186"/>
            <a:ext cx="5892800" cy="3733800"/>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vi-VN" sz="2800">
                <a:latin typeface="Times New Roman" pitchFamily="18" charset="0"/>
                <a:cs typeface="Times New Roman" pitchFamily="18" charset="0"/>
              </a:rPr>
              <a:t>Em có nhận xét gì về việc làm của H?</a:t>
            </a:r>
          </a:p>
        </p:txBody>
      </p:sp>
      <p:sp>
        <p:nvSpPr>
          <p:cNvPr id="8" name="Explosion 2 7"/>
          <p:cNvSpPr/>
          <p:nvPr/>
        </p:nvSpPr>
        <p:spPr>
          <a:xfrm>
            <a:off x="6834909" y="573314"/>
            <a:ext cx="6096000" cy="5334000"/>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vi-VN" sz="2800">
                <a:latin typeface="Times New Roman" pitchFamily="18" charset="0"/>
                <a:cs typeface="Times New Roman" pitchFamily="18" charset="0"/>
              </a:rPr>
              <a:t>Nếu em là bạn của H, em sẽ khuyên H như thế nào?</a:t>
            </a:r>
          </a:p>
        </p:txBody>
      </p:sp>
      <p:sp>
        <p:nvSpPr>
          <p:cNvPr id="11" name="Flowchart: Process 10"/>
          <p:cNvSpPr/>
          <p:nvPr/>
        </p:nvSpPr>
        <p:spPr>
          <a:xfrm>
            <a:off x="334498" y="1115506"/>
            <a:ext cx="8890000" cy="5363308"/>
          </a:xfrm>
          <a:prstGeom prst="flowChart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Việc làm của H đã thể hiện bạn là người không biết cách quản lí tiền bạc và chi tiêu hiệu quả. </a:t>
            </a:r>
            <a:endParaRPr lang="en-US" sz="2800">
              <a:latin typeface="Times New Roman" pitchFamily="18" charset="0"/>
              <a:cs typeface="Times New Roman" pitchFamily="18" charset="0"/>
            </a:endParaRPr>
          </a:p>
          <a:p>
            <a:pPr algn="just"/>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Việc H dùng hết tiền để mua một món đồ chơi khi chưa lên kế hoạch kĩ lưỡng là vô cùng phí phạm. Hơn nữa vì vậy mà H không còn tiền để mua chiếc máy tính cầm tay phục vụ cho việc học tập nữa</a:t>
            </a:r>
            <a:endParaRPr lang="en-US" sz="2800">
              <a:latin typeface="Times New Roman" pitchFamily="18" charset="0"/>
              <a:cs typeface="Times New Roman" pitchFamily="18" charset="0"/>
            </a:endParaRPr>
          </a:p>
        </p:txBody>
      </p:sp>
      <p:sp>
        <p:nvSpPr>
          <p:cNvPr id="12" name="Flowchart: Process 11"/>
          <p:cNvSpPr/>
          <p:nvPr/>
        </p:nvSpPr>
        <p:spPr>
          <a:xfrm>
            <a:off x="334498" y="1096534"/>
            <a:ext cx="8988474" cy="546279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Nếu em là bạn của H, em sẽ khuyên H rằng hãy cố gắng tập quản lí chi tiêu, không nên chi tiêu theo cảm tính thích gì mua đó, tập cách cân nhắc kĩ lưỡng trước khi mua một thứ gì đó xem đó có phải là thứ thực sự cần thiết không, có ý nghĩa lâu dài hay k</a:t>
            </a:r>
            <a:r>
              <a:rPr lang="en-US" sz="2800" dirty="0">
                <a:latin typeface="Times New Roman" pitchFamily="18" charset="0"/>
                <a:cs typeface="Times New Roman" pitchFamily="18" charset="0"/>
              </a:rPr>
              <a:t>hông</a:t>
            </a:r>
            <a:r>
              <a:rPr lang="vi-VN" sz="2800" dirty="0">
                <a:latin typeface="Times New Roman" pitchFamily="18" charset="0"/>
                <a:cs typeface="Times New Roman" pitchFamily="18" charset="0"/>
              </a:rPr>
              <a:t> và nên duy trì cho bản thân một khoản tiền tiết kiệm. </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Bởi vì quản lí chi tiêu hiệu quả sẽ giúp H không rơi vào tình trạng chi tiêu quá mức, luôn ở trong trạng thái chủ động và có thể mua được những thứ cần thiết phục vụ cho cuộc sống.</a:t>
            </a:r>
            <a:endParaRPr lang="en-US" sz="2800" dirty="0">
              <a:latin typeface="Times New Roman" pitchFamily="18" charset="0"/>
              <a:cs typeface="Times New Roman" pitchFamily="18" charset="0"/>
            </a:endParaRPr>
          </a:p>
        </p:txBody>
      </p:sp>
      <p:sp>
        <p:nvSpPr>
          <p:cNvPr id="2" name="TextBox 1"/>
          <p:cNvSpPr txBox="1"/>
          <p:nvPr/>
        </p:nvSpPr>
        <p:spPr>
          <a:xfrm>
            <a:off x="1606731" y="573314"/>
            <a:ext cx="378822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Bài tập 4/ Trang 31 SGK</a:t>
            </a:r>
          </a:p>
        </p:txBody>
      </p:sp>
    </p:spTree>
    <p:extLst>
      <p:ext uri="{BB962C8B-B14F-4D97-AF65-F5344CB8AC3E}">
        <p14:creationId xmlns:p14="http://schemas.microsoft.com/office/powerpoint/2010/main" val="138130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7"/>
                                        </p:tgtEl>
                                        <p:attrNameLst>
                                          <p:attrName>ppt_x</p:attrName>
                                        </p:attrNameLst>
                                      </p:cBhvr>
                                      <p:tavLst>
                                        <p:tav tm="0">
                                          <p:val>
                                            <p:strVal val="ppt_x"/>
                                          </p:val>
                                        </p:tav>
                                        <p:tav tm="100000">
                                          <p:val>
                                            <p:strVal val="ppt_x"/>
                                          </p:val>
                                        </p:tav>
                                      </p:tavLst>
                                    </p:anim>
                                    <p:anim calcmode="lin" valueType="num">
                                      <p:cBhvr additive="base">
                                        <p:cTn id="22" dur="500"/>
                                        <p:tgtEl>
                                          <p:spTgt spid="7"/>
                                        </p:tgtEl>
                                        <p:attrNameLst>
                                          <p:attrName>ppt_y</p:attrName>
                                        </p:attrNameLst>
                                      </p:cBhvr>
                                      <p:tavLst>
                                        <p:tav tm="0">
                                          <p:val>
                                            <p:strVal val="ppt_y"/>
                                          </p:val>
                                        </p:tav>
                                        <p:tav tm="100000">
                                          <p:val>
                                            <p:strVal val="1+ppt_h/2"/>
                                          </p:val>
                                        </p:tav>
                                      </p:tavLst>
                                    </p:anim>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11"/>
                                        </p:tgtEl>
                                        <p:attrNameLst>
                                          <p:attrName>ppt_x</p:attrName>
                                        </p:attrNameLst>
                                      </p:cBhvr>
                                      <p:tavLst>
                                        <p:tav tm="0">
                                          <p:val>
                                            <p:strVal val="ppt_x"/>
                                          </p:val>
                                        </p:tav>
                                        <p:tav tm="100000">
                                          <p:val>
                                            <p:strVal val="ppt_x"/>
                                          </p:val>
                                        </p:tav>
                                      </p:tavLst>
                                    </p:anim>
                                    <p:anim calcmode="lin" valueType="num">
                                      <p:cBhvr additive="base">
                                        <p:cTn id="46" dur="500"/>
                                        <p:tgtEl>
                                          <p:spTgt spid="11"/>
                                        </p:tgtEl>
                                        <p:attrNameLst>
                                          <p:attrName>ppt_y</p:attrName>
                                        </p:attrNameLst>
                                      </p:cBhvr>
                                      <p:tavLst>
                                        <p:tav tm="0">
                                          <p:val>
                                            <p:strVal val="ppt_y"/>
                                          </p:val>
                                        </p:tav>
                                        <p:tav tm="100000">
                                          <p:val>
                                            <p:strVal val="1+ppt_h/2"/>
                                          </p:val>
                                        </p:tav>
                                      </p:tavLst>
                                    </p:anim>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heel(1)">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8"/>
                                        </p:tgtEl>
                                        <p:attrNameLst>
                                          <p:attrName>ppt_x</p:attrName>
                                        </p:attrNameLst>
                                      </p:cBhvr>
                                      <p:tavLst>
                                        <p:tav tm="0">
                                          <p:val>
                                            <p:strVal val="ppt_x"/>
                                          </p:val>
                                        </p:tav>
                                        <p:tav tm="100000">
                                          <p:val>
                                            <p:strVal val="ppt_x"/>
                                          </p:val>
                                        </p:tav>
                                      </p:tavLst>
                                    </p:anim>
                                    <p:anim calcmode="lin" valueType="num">
                                      <p:cBhvr additive="base">
                                        <p:cTn id="57" dur="500"/>
                                        <p:tgtEl>
                                          <p:spTgt spid="8"/>
                                        </p:tgtEl>
                                        <p:attrNameLst>
                                          <p:attrName>ppt_y</p:attrName>
                                        </p:attrNameLst>
                                      </p:cBhvr>
                                      <p:tavLst>
                                        <p:tav tm="0">
                                          <p:val>
                                            <p:strVal val="ppt_y"/>
                                          </p:val>
                                        </p:tav>
                                        <p:tav tm="100000">
                                          <p:val>
                                            <p:strVal val="1+ppt_h/2"/>
                                          </p:val>
                                        </p:tav>
                                      </p:tavLst>
                                    </p:anim>
                                    <p:set>
                                      <p:cBhvr>
                                        <p:cTn id="58" dur="1" fill="hold">
                                          <p:stCondLst>
                                            <p:cond delay="4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ircle(in)">
                                      <p:cBhvr>
                                        <p:cTn id="6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8" grpId="1" animBg="1"/>
      <p:bldP spid="11" grpId="0" animBg="1"/>
      <p:bldP spid="11" grpId="1" animBg="1"/>
      <p:bldP spid="1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308" y="551647"/>
            <a:ext cx="2844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TUẦN 15</a:t>
            </a:r>
          </a:p>
          <a:p>
            <a:r>
              <a:rPr lang="en-US" sz="2800" b="1">
                <a:solidFill>
                  <a:srgbClr val="FF0000"/>
                </a:solidFill>
                <a:latin typeface="Times New Roman" pitchFamily="18" charset="0"/>
                <a:cs typeface="Times New Roman" pitchFamily="18" charset="0"/>
              </a:rPr>
              <a:t>TIẾT 15</a:t>
            </a:r>
          </a:p>
        </p:txBody>
      </p:sp>
      <p:sp>
        <p:nvSpPr>
          <p:cNvPr id="5" name="TextBox 4"/>
          <p:cNvSpPr txBox="1"/>
          <p:nvPr/>
        </p:nvSpPr>
        <p:spPr>
          <a:xfrm>
            <a:off x="4267200" y="799889"/>
            <a:ext cx="54864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 BÀI 6: QUẢN LÍ TIỀN </a:t>
            </a:r>
          </a:p>
        </p:txBody>
      </p:sp>
      <p:pic>
        <p:nvPicPr>
          <p:cNvPr id="6" name="Picture 2"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347200" y="0"/>
            <a:ext cx="2844800" cy="2057400"/>
          </a:xfrm>
          <a:prstGeom prst="rect">
            <a:avLst/>
          </a:prstGeom>
        </p:spPr>
      </p:pic>
      <p:pic>
        <p:nvPicPr>
          <p:cNvPr id="8" name="Picture 5"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3565" y="2628973"/>
            <a:ext cx="10446327" cy="1354217"/>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3/ </a:t>
            </a:r>
            <a:r>
              <a:rPr lang="en-US" sz="3200" b="1" u="sng">
                <a:solidFill>
                  <a:srgbClr val="FF0000"/>
                </a:solidFill>
                <a:latin typeface="Times New Roman" pitchFamily="18" charset="0"/>
                <a:cs typeface="Times New Roman" pitchFamily="18" charset="0"/>
              </a:rPr>
              <a:t>Cách tạo nguồn thu nhập cá nhân</a:t>
            </a:r>
          </a:p>
          <a:p>
            <a:r>
              <a:rPr lang="en-US" sz="3200">
                <a:latin typeface="Times New Roman" pitchFamily="18" charset="0"/>
                <a:cs typeface="Times New Roman" pitchFamily="18" charset="0"/>
              </a:rPr>
              <a:t>.</a:t>
            </a:r>
          </a:p>
          <a:p>
            <a:endParaRPr lang="en-US"/>
          </a:p>
        </p:txBody>
      </p:sp>
      <p:sp>
        <p:nvSpPr>
          <p:cNvPr id="10" name="TextBox 9"/>
          <p:cNvSpPr txBox="1"/>
          <p:nvPr/>
        </p:nvSpPr>
        <p:spPr>
          <a:xfrm>
            <a:off x="794327" y="2113562"/>
            <a:ext cx="4909127" cy="523220"/>
          </a:xfrm>
          <a:prstGeom prst="rect">
            <a:avLst/>
          </a:prstGeom>
          <a:noFill/>
        </p:spPr>
        <p:txBody>
          <a:bodyPr wrap="square" rtlCol="0">
            <a:spAutoFit/>
          </a:bodyPr>
          <a:lstStyle/>
          <a:p>
            <a:r>
              <a:rPr lang="en-US" sz="2800" b="1">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II/ KHÁM PHÁ</a:t>
            </a:r>
          </a:p>
        </p:txBody>
      </p:sp>
      <p:sp>
        <p:nvSpPr>
          <p:cNvPr id="11" name="TextBox 10"/>
          <p:cNvSpPr txBox="1"/>
          <p:nvPr/>
        </p:nvSpPr>
        <p:spPr>
          <a:xfrm>
            <a:off x="914400" y="1574861"/>
            <a:ext cx="2683163"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I/ MỞ ĐẦU</a:t>
            </a:r>
          </a:p>
        </p:txBody>
      </p:sp>
    </p:spTree>
    <p:extLst>
      <p:ext uri="{BB962C8B-B14F-4D97-AF65-F5344CB8AC3E}">
        <p14:creationId xmlns:p14="http://schemas.microsoft.com/office/powerpoint/2010/main" val="3099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09601"/>
            <a:ext cx="9448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3/ Cách tạo nguồn thu nhập cá nhân</a:t>
            </a:r>
          </a:p>
          <a:p>
            <a:pPr algn="just"/>
            <a:r>
              <a:rPr lang="en-US" sz="2800">
                <a:latin typeface="Times New Roman" pitchFamily="18" charset="0"/>
                <a:cs typeface="Times New Roman" pitchFamily="18" charset="0"/>
              </a:rPr>
              <a:t>   </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1" y="1563708"/>
            <a:ext cx="5803900" cy="50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xplosion 1 11"/>
          <p:cNvSpPr/>
          <p:nvPr/>
        </p:nvSpPr>
        <p:spPr>
          <a:xfrm>
            <a:off x="5638800" y="838201"/>
            <a:ext cx="6350000" cy="57912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latin typeface="+mj-lt"/>
              </a:rPr>
              <a:t>Các bạn học sinh trong hình đã tạo thêm thu nhập bằng cách nào?</a:t>
            </a:r>
            <a:endParaRPr lang="en-US" sz="2800" b="1">
              <a:solidFill>
                <a:srgbClr val="FF0000"/>
              </a:solidFill>
              <a:latin typeface="+mj-lt"/>
            </a:endParaRPr>
          </a:p>
        </p:txBody>
      </p:sp>
      <p:sp>
        <p:nvSpPr>
          <p:cNvPr id="14" name="TextBox 13"/>
          <p:cNvSpPr txBox="1"/>
          <p:nvPr/>
        </p:nvSpPr>
        <p:spPr>
          <a:xfrm>
            <a:off x="609600" y="6172200"/>
            <a:ext cx="5689600" cy="923330"/>
          </a:xfrm>
          <a:prstGeom prst="rect">
            <a:avLst/>
          </a:prstGeom>
          <a:noFill/>
        </p:spPr>
        <p:txBody>
          <a:bodyPr wrap="square" rtlCol="0">
            <a:spAutoFit/>
          </a:bodyPr>
          <a:lstStyle/>
          <a:p>
            <a:pPr algn="ctr"/>
            <a:r>
              <a:rPr lang="vi-VN" b="1">
                <a:latin typeface="+mj-lt"/>
              </a:rPr>
              <a:t>Bạn học sinh kiếm tiền bằng cách chăm sóc đàn gà để bán kiếm tiền.</a:t>
            </a:r>
          </a:p>
          <a:p>
            <a:endParaRPr lang="en-US"/>
          </a:p>
        </p:txBody>
      </p:sp>
    </p:spTree>
    <p:extLst>
      <p:ext uri="{BB962C8B-B14F-4D97-AF65-F5344CB8AC3E}">
        <p14:creationId xmlns:p14="http://schemas.microsoft.com/office/powerpoint/2010/main" val="14317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09601"/>
            <a:ext cx="9448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3/ Cách tạo nguồn thu nhập cá nhân</a:t>
            </a:r>
          </a:p>
          <a:p>
            <a:pPr algn="just"/>
            <a:r>
              <a:rPr lang="en-US" sz="2800">
                <a:latin typeface="Times New Roman" pitchFamily="18" charset="0"/>
                <a:cs typeface="Times New Roman" pitchFamily="18" charset="0"/>
              </a:rPr>
              <a:t>   </a:t>
            </a:r>
            <a:endParaRPr lang="en-US"/>
          </a:p>
        </p:txBody>
      </p:sp>
      <p:sp>
        <p:nvSpPr>
          <p:cNvPr id="12" name="Explosion 1 11"/>
          <p:cNvSpPr/>
          <p:nvPr/>
        </p:nvSpPr>
        <p:spPr>
          <a:xfrm>
            <a:off x="6299200" y="838201"/>
            <a:ext cx="5689600" cy="57912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FF0000"/>
                </a:solidFill>
                <a:latin typeface="+mj-lt"/>
              </a:rPr>
              <a:t>Các bạn học sinh trong hình đã tạo thêm thu nhập bằng cách nào?</a:t>
            </a:r>
            <a:endParaRPr lang="en-US" sz="2400" b="1">
              <a:solidFill>
                <a:srgbClr val="FF0000"/>
              </a:solidFill>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371600"/>
            <a:ext cx="6096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19200" y="5759488"/>
            <a:ext cx="4064000" cy="923330"/>
          </a:xfrm>
          <a:prstGeom prst="rect">
            <a:avLst/>
          </a:prstGeom>
          <a:noFill/>
        </p:spPr>
        <p:txBody>
          <a:bodyPr wrap="square" rtlCol="0">
            <a:spAutoFit/>
          </a:bodyPr>
          <a:lstStyle/>
          <a:p>
            <a:pPr algn="ctr"/>
            <a:r>
              <a:rPr lang="vi-VN" b="1">
                <a:latin typeface="+mj-lt"/>
              </a:rPr>
              <a:t>Các bạn học sinh cùng thu gom giấy vụn để bán lấy tiền.</a:t>
            </a:r>
          </a:p>
          <a:p>
            <a:endParaRPr lang="en-US"/>
          </a:p>
        </p:txBody>
      </p:sp>
    </p:spTree>
    <p:extLst>
      <p:ext uri="{BB962C8B-B14F-4D97-AF65-F5344CB8AC3E}">
        <p14:creationId xmlns:p14="http://schemas.microsoft.com/office/powerpoint/2010/main" val="40611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plosion 1 11"/>
          <p:cNvSpPr/>
          <p:nvPr/>
        </p:nvSpPr>
        <p:spPr>
          <a:xfrm>
            <a:off x="6299200" y="838201"/>
            <a:ext cx="5689600" cy="57912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latin typeface="+mj-lt"/>
              </a:rPr>
              <a:t>Các bạn học sinh trong hình đã tạo thêm thu nhập bằng cách nào?</a:t>
            </a:r>
            <a:endParaRPr lang="en-US" sz="2800" b="1">
              <a:solidFill>
                <a:srgbClr val="FF0000"/>
              </a:solidFill>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838200"/>
            <a:ext cx="6095999"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6167736"/>
            <a:ext cx="4775200" cy="923330"/>
          </a:xfrm>
          <a:prstGeom prst="rect">
            <a:avLst/>
          </a:prstGeom>
          <a:noFill/>
        </p:spPr>
        <p:txBody>
          <a:bodyPr wrap="square" rtlCol="0">
            <a:spAutoFit/>
          </a:bodyPr>
          <a:lstStyle/>
          <a:p>
            <a:pPr algn="ctr"/>
            <a:r>
              <a:rPr lang="vi-VN" b="1">
                <a:latin typeface="Times New Roman" pitchFamily="18" charset="0"/>
                <a:cs typeface="Times New Roman" pitchFamily="18" charset="0"/>
              </a:rPr>
              <a:t>Hai bạn kiếm tiền bằng cách tự làm đồ thủ công để bán lấy tiền.</a:t>
            </a:r>
          </a:p>
          <a:p>
            <a:endParaRPr lang="en-US" b="1">
              <a:latin typeface="Times New Roman" pitchFamily="18" charset="0"/>
              <a:cs typeface="Times New Roman" pitchFamily="18" charset="0"/>
            </a:endParaRPr>
          </a:p>
        </p:txBody>
      </p:sp>
      <p:sp>
        <p:nvSpPr>
          <p:cNvPr id="5" name="TextBox 4"/>
          <p:cNvSpPr txBox="1"/>
          <p:nvPr/>
        </p:nvSpPr>
        <p:spPr>
          <a:xfrm>
            <a:off x="914400" y="361147"/>
            <a:ext cx="9448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3/ Cách tạo nguồn thu nhập cá nhân</a:t>
            </a:r>
          </a:p>
          <a:p>
            <a:pPr algn="just"/>
            <a:r>
              <a:rPr lang="en-US" sz="2800">
                <a:latin typeface="Times New Roman" pitchFamily="18" charset="0"/>
                <a:cs typeface="Times New Roman" pitchFamily="18" charset="0"/>
              </a:rPr>
              <a:t>   </a:t>
            </a:r>
            <a:endParaRPr lang="en-US"/>
          </a:p>
        </p:txBody>
      </p:sp>
    </p:spTree>
    <p:extLst>
      <p:ext uri="{BB962C8B-B14F-4D97-AF65-F5344CB8AC3E}">
        <p14:creationId xmlns:p14="http://schemas.microsoft.com/office/powerpoint/2010/main" val="35003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1"/>
            <a:ext cx="11887200"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52401"/>
            <a:ext cx="11887200"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60338"/>
            <a:ext cx="11887200" cy="583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60338"/>
            <a:ext cx="11887200" cy="583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7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2945" y="983674"/>
            <a:ext cx="10871200" cy="4924425"/>
          </a:xfrm>
          <a:prstGeom prst="rect">
            <a:avLst/>
          </a:prstGeom>
          <a:noFill/>
        </p:spPr>
        <p:txBody>
          <a:bodyPr wrap="square" rtlCol="0">
            <a:spAutoFit/>
          </a:bodyPr>
          <a:lstStyle/>
          <a:p>
            <a:r>
              <a:rPr lang="vi-VN" sz="2400" b="1">
                <a:latin typeface="Times New Roman" pitchFamily="18" charset="0"/>
                <a:cs typeface="Times New Roman" pitchFamily="18" charset="0"/>
              </a:rPr>
              <a:t>Câu 1:</a:t>
            </a:r>
            <a:r>
              <a:rPr lang="en-US" sz="2400" b="1">
                <a:latin typeface="Times New Roman" pitchFamily="18" charset="0"/>
                <a:cs typeface="Times New Roman" pitchFamily="18" charset="0"/>
              </a:rPr>
              <a:t> Việc làm nào sau đây thể hiện quản lí tiền không hiệu quả?</a:t>
            </a:r>
          </a:p>
          <a:p>
            <a:pPr algn="just"/>
            <a:r>
              <a:rPr lang="vi-VN" sz="2400" b="1">
                <a:latin typeface="Times New Roman" pitchFamily="18" charset="0"/>
                <a:cs typeface="Times New Roman" pitchFamily="18" charset="0"/>
              </a:rPr>
              <a:t> </a:t>
            </a:r>
            <a:r>
              <a:rPr lang="en-US" sz="2400">
                <a:latin typeface="Times New Roman" pitchFamily="18" charset="0"/>
                <a:cs typeface="Times New Roman" pitchFamily="18" charset="0"/>
              </a:rPr>
              <a:t>A. </a:t>
            </a:r>
            <a:r>
              <a:rPr lang="vi-VN" sz="2400">
                <a:latin typeface="Times New Roman" pitchFamily="18" charset="0"/>
                <a:cs typeface="Times New Roman" pitchFamily="18" charset="0"/>
              </a:rPr>
              <a:t>Tiết kiệm tiền để mua đồ dùng học tập.</a:t>
            </a:r>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 B. </a:t>
            </a:r>
            <a:r>
              <a:rPr lang="vi-VN" sz="2400">
                <a:latin typeface="Times New Roman" pitchFamily="18" charset="0"/>
                <a:cs typeface="Times New Roman" pitchFamily="18" charset="0"/>
              </a:rPr>
              <a:t>Tắt đèn và các thiết bị điện trước khi ra khỏi phòng.</a:t>
            </a:r>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 C. </a:t>
            </a:r>
            <a:r>
              <a:rPr lang="vi-VN" sz="2400">
                <a:latin typeface="Times New Roman" pitchFamily="18" charset="0"/>
                <a:cs typeface="Times New Roman" pitchFamily="18" charset="0"/>
              </a:rPr>
              <a:t>Mua quần áo, đồ dùng xa xỉ, vượt quá khả năng tài chính của bản thân.</a:t>
            </a:r>
          </a:p>
          <a:p>
            <a:pPr algn="just"/>
            <a:r>
              <a:rPr lang="en-US" sz="2400">
                <a:latin typeface="Times New Roman" pitchFamily="18" charset="0"/>
                <a:cs typeface="Times New Roman" pitchFamily="18" charset="0"/>
              </a:rPr>
              <a:t> D.</a:t>
            </a:r>
            <a:r>
              <a:rPr lang="vi-VN" sz="2400">
                <a:latin typeface="Times New Roman" pitchFamily="18" charset="0"/>
                <a:cs typeface="Times New Roman" pitchFamily="18" charset="0"/>
              </a:rPr>
              <a:t> Giữ gìn sách vở, đồ dùng học tập</a:t>
            </a:r>
            <a:endParaRPr lang="en-US" sz="2400">
              <a:latin typeface="Times New Roman" pitchFamily="18" charset="0"/>
              <a:cs typeface="Times New Roman" pitchFamily="18" charset="0"/>
            </a:endParaRPr>
          </a:p>
          <a:p>
            <a:r>
              <a:rPr lang="vi-VN" sz="2400" b="1">
                <a:latin typeface="Times New Roman" pitchFamily="18" charset="0"/>
                <a:cs typeface="Times New Roman" pitchFamily="18" charset="0"/>
              </a:rPr>
              <a:t>Câu </a:t>
            </a:r>
            <a:r>
              <a:rPr lang="en-US" sz="2400" b="1">
                <a:latin typeface="Times New Roman" pitchFamily="18" charset="0"/>
                <a:cs typeface="Times New Roman" pitchFamily="18" charset="0"/>
              </a:rPr>
              <a:t>2</a:t>
            </a:r>
            <a:r>
              <a:rPr lang="vi-VN" sz="2400" b="1">
                <a:latin typeface="Times New Roman" pitchFamily="18" charset="0"/>
                <a:cs typeface="Times New Roman" pitchFamily="18" charset="0"/>
              </a:rPr>
              <a:t>: </a:t>
            </a:r>
            <a:r>
              <a:rPr lang="en-US" sz="2400" b="1">
                <a:latin typeface="Times New Roman" pitchFamily="18" charset="0"/>
                <a:cs typeface="Times New Roman" pitchFamily="18" charset="0"/>
              </a:rPr>
              <a:t>Em đồng ý với ý kiến sau đây không? Vì sao?</a:t>
            </a:r>
            <a:endParaRPr lang="vi-VN" sz="2400" b="1">
              <a:latin typeface="Times New Roman" pitchFamily="18" charset="0"/>
              <a:cs typeface="Times New Roman" pitchFamily="18" charset="0"/>
            </a:endParaRPr>
          </a:p>
          <a:p>
            <a:r>
              <a:rPr lang="en-US" sz="2400"/>
              <a:t>      </a:t>
            </a:r>
            <a:r>
              <a:rPr lang="vi-VN" sz="2400">
                <a:latin typeface="Times New Roman" pitchFamily="18" charset="0"/>
                <a:cs typeface="Times New Roman" pitchFamily="18" charset="0"/>
              </a:rPr>
              <a:t>Quản lý tiền hiệu quả giúp mỗi người tránh được tình trạng nợ nần.</a:t>
            </a:r>
            <a:endParaRPr lang="en-US" sz="2400">
              <a:latin typeface="Times New Roman" pitchFamily="18" charset="0"/>
              <a:cs typeface="Times New Roman" pitchFamily="18" charset="0"/>
            </a:endParaRPr>
          </a:p>
          <a:p>
            <a:r>
              <a:rPr lang="en-US" sz="2400" b="1">
                <a:latin typeface="Times New Roman" pitchFamily="18" charset="0"/>
                <a:cs typeface="Times New Roman" pitchFamily="18" charset="0"/>
              </a:rPr>
              <a:t>3/ Thế nào là quản lí tiền hiệu quả?</a:t>
            </a:r>
          </a:p>
          <a:p>
            <a:r>
              <a:rPr lang="en-US" sz="2400" b="1">
                <a:latin typeface="Times New Roman" pitchFamily="18" charset="0"/>
                <a:cs typeface="Times New Roman" pitchFamily="18" charset="0"/>
              </a:rPr>
              <a:t>4/ Em hãy nêu ý nghĩa của việc quản lí tiền hiệu quả?</a:t>
            </a:r>
          </a:p>
          <a:p>
            <a:endParaRPr lang="en-US" sz="2400">
              <a:latin typeface="Times New Roman" pitchFamily="18" charset="0"/>
              <a:cs typeface="Times New Roman" pitchFamily="18" charset="0"/>
            </a:endParaRPr>
          </a:p>
          <a:p>
            <a:pPr algn="just"/>
            <a:endParaRPr lang="en-US" sz="2800">
              <a:latin typeface="Times New Roman" pitchFamily="18" charset="0"/>
              <a:cs typeface="Times New Roman" pitchFamily="18" charset="0"/>
            </a:endParaRPr>
          </a:p>
          <a:p>
            <a:pPr algn="just"/>
            <a:endParaRPr lang="vi-VN" sz="2800">
              <a:latin typeface="Times New Roman" pitchFamily="18" charset="0"/>
              <a:cs typeface="Times New Roman" pitchFamily="18" charset="0"/>
            </a:endParaRPr>
          </a:p>
          <a:p>
            <a:endParaRPr lang="en-US"/>
          </a:p>
        </p:txBody>
      </p:sp>
      <p:sp>
        <p:nvSpPr>
          <p:cNvPr id="5" name="TextBox 4"/>
          <p:cNvSpPr txBox="1"/>
          <p:nvPr/>
        </p:nvSpPr>
        <p:spPr>
          <a:xfrm>
            <a:off x="2133600" y="221673"/>
            <a:ext cx="73152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KIỂM TRA MIỆNG</a:t>
            </a:r>
          </a:p>
        </p:txBody>
      </p:sp>
      <p:pic>
        <p:nvPicPr>
          <p:cNvPr id="10"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6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hiếc thuyền bờm được tại chế từ chai nhựa"/>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7200"/>
            <a:ext cx="5994400" cy="542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33" y="457199"/>
            <a:ext cx="5888567" cy="542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75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200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308" y="551647"/>
            <a:ext cx="2844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TUẦN 15</a:t>
            </a:r>
          </a:p>
          <a:p>
            <a:r>
              <a:rPr lang="en-US" sz="2800" b="1">
                <a:solidFill>
                  <a:srgbClr val="FF0000"/>
                </a:solidFill>
                <a:latin typeface="Times New Roman" pitchFamily="18" charset="0"/>
                <a:cs typeface="Times New Roman" pitchFamily="18" charset="0"/>
              </a:rPr>
              <a:t>TIẾT 15</a:t>
            </a:r>
          </a:p>
        </p:txBody>
      </p:sp>
      <p:sp>
        <p:nvSpPr>
          <p:cNvPr id="5" name="TextBox 4"/>
          <p:cNvSpPr txBox="1"/>
          <p:nvPr/>
        </p:nvSpPr>
        <p:spPr>
          <a:xfrm>
            <a:off x="4267200" y="799889"/>
            <a:ext cx="54864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 BÀI 6: QUẢN LÍ TIỀN </a:t>
            </a:r>
          </a:p>
        </p:txBody>
      </p:sp>
      <p:pic>
        <p:nvPicPr>
          <p:cNvPr id="6" name="Picture 2"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347200" y="0"/>
            <a:ext cx="2844800" cy="2057400"/>
          </a:xfrm>
          <a:prstGeom prst="rect">
            <a:avLst/>
          </a:prstGeom>
        </p:spPr>
      </p:pic>
      <p:pic>
        <p:nvPicPr>
          <p:cNvPr id="8" name="Picture 5"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4327" y="2113562"/>
            <a:ext cx="4909127" cy="523220"/>
          </a:xfrm>
          <a:prstGeom prst="rect">
            <a:avLst/>
          </a:prstGeom>
          <a:noFill/>
        </p:spPr>
        <p:txBody>
          <a:bodyPr wrap="square" rtlCol="0">
            <a:spAutoFit/>
          </a:bodyPr>
          <a:lstStyle/>
          <a:p>
            <a:r>
              <a:rPr lang="en-US" sz="2800" b="1">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II/ KHÁM PHÁ</a:t>
            </a:r>
          </a:p>
        </p:txBody>
      </p:sp>
      <p:sp>
        <p:nvSpPr>
          <p:cNvPr id="11" name="TextBox 10"/>
          <p:cNvSpPr txBox="1"/>
          <p:nvPr/>
        </p:nvSpPr>
        <p:spPr>
          <a:xfrm>
            <a:off x="914400" y="1574861"/>
            <a:ext cx="2683163"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I/ MỞ ĐẦU</a:t>
            </a:r>
          </a:p>
        </p:txBody>
      </p:sp>
      <p:sp>
        <p:nvSpPr>
          <p:cNvPr id="15" name="TextBox 14"/>
          <p:cNvSpPr txBox="1"/>
          <p:nvPr/>
        </p:nvSpPr>
        <p:spPr>
          <a:xfrm>
            <a:off x="1103744" y="2743201"/>
            <a:ext cx="9970656" cy="1661993"/>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3/ Cách tạo nguồn thu nhập cá nhân</a:t>
            </a:r>
          </a:p>
          <a:p>
            <a:pPr algn="just"/>
            <a:r>
              <a:rPr lang="en-US" sz="2800">
                <a:latin typeface="Times New Roman" pitchFamily="18" charset="0"/>
                <a:cs typeface="Times New Roman" pitchFamily="18" charset="0"/>
              </a:rPr>
              <a:t>   - Tìm cho mình công việc phù hợp với độ tuổi, sở thích và điều kiện, để biết quý trọng đồng tiền của bản thân, gia đình và xã hội</a:t>
            </a:r>
          </a:p>
          <a:p>
            <a:endParaRPr lang="en-US"/>
          </a:p>
        </p:txBody>
      </p:sp>
    </p:spTree>
    <p:extLst>
      <p:ext uri="{BB962C8B-B14F-4D97-AF65-F5344CB8AC3E}">
        <p14:creationId xmlns:p14="http://schemas.microsoft.com/office/powerpoint/2010/main" val="454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305959" y="728667"/>
            <a:ext cx="7564229" cy="5292154"/>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itchFamily="18" charset="0"/>
                <a:cs typeface="Times New Roman" pitchFamily="18" charset="0"/>
              </a:rPr>
              <a:t>B</a:t>
            </a:r>
            <a:r>
              <a:rPr lang="vi-VN" sz="3200">
                <a:latin typeface="Times New Roman" pitchFamily="18" charset="0"/>
                <a:cs typeface="Times New Roman" pitchFamily="18" charset="0"/>
              </a:rPr>
              <a:t>iết sử dụng tiền một cách hợp lí nhằm đạt được mục tiêu như dự kiến</a:t>
            </a:r>
            <a:r>
              <a:rPr lang="en-US" sz="3200">
                <a:latin typeface="Times New Roman" pitchFamily="18" charset="0"/>
                <a:cs typeface="Times New Roman" pitchFamily="18" charset="0"/>
              </a:rPr>
              <a:t> được gọi là gì?</a:t>
            </a:r>
            <a:endParaRPr lang="en-US" sz="3200" b="1">
              <a:solidFill>
                <a:schemeClr val="bg1"/>
              </a:solidFill>
              <a:latin typeface="Times New Roman" pitchFamily="18" charset="0"/>
              <a:cs typeface="Times New Roman"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itchFamily="18" charset="0"/>
                <a:cs typeface="Times New Roman" pitchFamily="18" charset="0"/>
              </a:rPr>
              <a:t>Quản lí tiền hiệu quả</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imes New Roman" pitchFamily="18" charset="0"/>
                <a:cs typeface="Times New Roman" pitchFamily="18" charset="0"/>
              </a:rPr>
              <a:t>Để quản lí tiền có hiệu quả, trước khi chi tiêu chúng ta cần phải làm gì?</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Tiết</a:t>
            </a:r>
            <a:r>
              <a:rPr kumimoji="0" lang="en-US" sz="3200" b="1" i="0" u="none" strike="noStrike" kern="1200" cap="none" spc="0" normalizeH="0" noProof="0">
                <a:ln>
                  <a:noFill/>
                </a:ln>
                <a:solidFill>
                  <a:prstClr val="white"/>
                </a:solidFill>
                <a:effectLst/>
                <a:uLnTx/>
                <a:uFillTx/>
                <a:latin typeface="Times New Roman" pitchFamily="18" charset="0"/>
                <a:cs typeface="Times New Roman" pitchFamily="18" charset="0"/>
              </a:rPr>
              <a:t> kiệm</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984033"/>
            <a:ext cx="10522857" cy="416430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Câu hỏi 3 ?</a:t>
            </a:r>
          </a:p>
        </p:txBody>
      </p:sp>
      <p:sp>
        <p:nvSpPr>
          <p:cNvPr id="50" name="Snip Diagonal Corner Rectangle 49"/>
          <p:cNvSpPr/>
          <p:nvPr/>
        </p:nvSpPr>
        <p:spPr>
          <a:xfrm>
            <a:off x="461081" y="5388205"/>
            <a:ext cx="10522857" cy="122833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A. 3 - B.1 - C.4 - D.2 </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1605" y="1319201"/>
            <a:ext cx="9601468" cy="359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052291" y="2996484"/>
            <a:ext cx="373487"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rPr>
              <a:t>1</a:t>
            </a:r>
          </a:p>
        </p:txBody>
      </p:sp>
      <p:sp>
        <p:nvSpPr>
          <p:cNvPr id="8" name="Oval 7"/>
          <p:cNvSpPr/>
          <p:nvPr/>
        </p:nvSpPr>
        <p:spPr>
          <a:xfrm>
            <a:off x="5535767" y="3017948"/>
            <a:ext cx="373487"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rPr>
              <a:t>2</a:t>
            </a:r>
          </a:p>
        </p:txBody>
      </p:sp>
      <p:sp>
        <p:nvSpPr>
          <p:cNvPr id="9" name="Oval 8"/>
          <p:cNvSpPr/>
          <p:nvPr/>
        </p:nvSpPr>
        <p:spPr>
          <a:xfrm>
            <a:off x="7838940" y="3022242"/>
            <a:ext cx="373487"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rPr>
              <a:t>3</a:t>
            </a:r>
          </a:p>
        </p:txBody>
      </p:sp>
      <p:sp>
        <p:nvSpPr>
          <p:cNvPr id="10" name="Oval 9"/>
          <p:cNvSpPr/>
          <p:nvPr/>
        </p:nvSpPr>
        <p:spPr>
          <a:xfrm>
            <a:off x="10206506" y="3026535"/>
            <a:ext cx="373487"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rPr>
              <a:t>4</a:t>
            </a:r>
          </a:p>
        </p:txBody>
      </p:sp>
      <p:sp>
        <p:nvSpPr>
          <p:cNvPr id="11" name="Oval 10"/>
          <p:cNvSpPr/>
          <p:nvPr/>
        </p:nvSpPr>
        <p:spPr>
          <a:xfrm>
            <a:off x="8432780" y="1369309"/>
            <a:ext cx="373487"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D</a:t>
            </a:r>
          </a:p>
        </p:txBody>
      </p:sp>
      <p:sp>
        <p:nvSpPr>
          <p:cNvPr id="12" name="Oval 11"/>
          <p:cNvSpPr/>
          <p:nvPr/>
        </p:nvSpPr>
        <p:spPr>
          <a:xfrm>
            <a:off x="5824483" y="1369309"/>
            <a:ext cx="601492"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C</a:t>
            </a:r>
          </a:p>
        </p:txBody>
      </p:sp>
      <p:sp>
        <p:nvSpPr>
          <p:cNvPr id="13" name="Oval 12"/>
          <p:cNvSpPr/>
          <p:nvPr/>
        </p:nvSpPr>
        <p:spPr>
          <a:xfrm>
            <a:off x="3425778" y="1436467"/>
            <a:ext cx="604616" cy="4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B</a:t>
            </a:r>
          </a:p>
        </p:txBody>
      </p:sp>
      <p:sp>
        <p:nvSpPr>
          <p:cNvPr id="14" name="Oval 13"/>
          <p:cNvSpPr/>
          <p:nvPr/>
        </p:nvSpPr>
        <p:spPr>
          <a:xfrm>
            <a:off x="1116254" y="1277363"/>
            <a:ext cx="558496" cy="621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A</a:t>
            </a:r>
          </a:p>
        </p:txBody>
      </p:sp>
      <p:sp>
        <p:nvSpPr>
          <p:cNvPr id="3" name="TextBox 2"/>
          <p:cNvSpPr txBox="1"/>
          <p:nvPr/>
        </p:nvSpPr>
        <p:spPr>
          <a:xfrm>
            <a:off x="953037" y="105747"/>
            <a:ext cx="10359640"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Nối kết những hình ảnh với những việc làm thể hiện cách chi tiêu tiền có hiệu quả</a:t>
            </a: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Tiền</a:t>
            </a:r>
            <a:r>
              <a:rPr kumimoji="0" lang="en-US" sz="3200" b="1" i="0" u="none" strike="noStrike" kern="1200" cap="none" spc="0" normalizeH="0" noProof="0">
                <a:ln>
                  <a:noFill/>
                </a:ln>
                <a:solidFill>
                  <a:prstClr val="white"/>
                </a:solidFill>
                <a:effectLst/>
                <a:uLnTx/>
                <a:uFillTx/>
                <a:latin typeface="Times New Roman" pitchFamily="18" charset="0"/>
                <a:cs typeface="Times New Roman" pitchFamily="18" charset="0"/>
              </a:rPr>
              <a:t> em có phần lớn là do đâu? </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Cha mẹ</a:t>
            </a:r>
            <a:r>
              <a:rPr kumimoji="0" lang="en-US" sz="3200" b="1" i="0" u="none" strike="noStrike" kern="1200" cap="none" spc="0" normalizeH="0" noProof="0">
                <a:ln>
                  <a:noFill/>
                </a:ln>
                <a:solidFill>
                  <a:prstClr val="white"/>
                </a:solidFill>
                <a:effectLst/>
                <a:uLnTx/>
                <a:uFillTx/>
                <a:latin typeface="Times New Roman" pitchFamily="18" charset="0"/>
                <a:cs typeface="Times New Roman" pitchFamily="18" charset="0"/>
              </a:rPr>
              <a:t> cho</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39563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Times New Roman" pitchFamily="18" charset="0"/>
                <a:cs typeface="Times New Roman" pitchFamily="18" charset="0"/>
              </a:rPr>
              <a:t>Điền vào chổ trống </a:t>
            </a:r>
          </a:p>
          <a:p>
            <a:pPr lvl="0" algn="ctr">
              <a:defRPr/>
            </a:pPr>
            <a:r>
              <a:rPr lang="en-US" sz="2800" noProof="0" dirty="0">
                <a:solidFill>
                  <a:prstClr val="white"/>
                </a:solidFill>
                <a:latin typeface="Times New Roman" pitchFamily="18" charset="0"/>
                <a:cs typeface="Times New Roman" pitchFamily="18" charset="0"/>
              </a:rPr>
              <a:t>   Để tạo nguồn thu nhập, mỗi người có thể tìm</a:t>
            </a:r>
            <a:r>
              <a:rPr lang="en-US" sz="2800" dirty="0">
                <a:latin typeface="Times New Roman" pitchFamily="18" charset="0"/>
                <a:cs typeface="Times New Roman" pitchFamily="18" charset="0"/>
              </a:rPr>
              <a:t> cho mình công việc phù hợp với độ tuổi, sở thích và điều kiện, để biết ........................</a:t>
            </a:r>
          </a:p>
          <a:p>
            <a:pPr lvl="0">
              <a:defRPr/>
            </a:pPr>
            <a:r>
              <a:rPr lang="en-US" sz="2800" dirty="0">
                <a:solidFill>
                  <a:prstClr val="white"/>
                </a:solidFill>
                <a:latin typeface="Times New Roman" pitchFamily="18" charset="0"/>
                <a:cs typeface="Times New Roman" pitchFamily="18" charset="0"/>
              </a:rPr>
              <a:t>   A. tiền ngoài xã hội rất nhiều</a:t>
            </a:r>
          </a:p>
          <a:p>
            <a:pPr lvl="0">
              <a:defRPr/>
            </a:pPr>
            <a:r>
              <a:rPr lang="en-US" sz="2800" dirty="0">
                <a:solidFill>
                  <a:prstClr val="white"/>
                </a:solidFill>
                <a:latin typeface="Times New Roman" pitchFamily="18" charset="0"/>
                <a:cs typeface="Times New Roman" pitchFamily="18" charset="0"/>
              </a:rPr>
              <a:t>   B. tiền rất dễ kiếm</a:t>
            </a:r>
          </a:p>
          <a:p>
            <a:pPr lvl="0">
              <a:defRPr/>
            </a:pPr>
            <a:r>
              <a:rPr lang="en-US" sz="2800" dirty="0">
                <a:solidFill>
                  <a:prstClr val="white"/>
                </a:solidFill>
                <a:latin typeface="Times New Roman" pitchFamily="18" charset="0"/>
                <a:cs typeface="Times New Roman" pitchFamily="18" charset="0"/>
              </a:rPr>
              <a:t>   C. </a:t>
            </a:r>
            <a:r>
              <a:rPr lang="en-US" sz="2800" dirty="0">
                <a:latin typeface="Times New Roman" pitchFamily="18" charset="0"/>
                <a:cs typeface="Times New Roman" pitchFamily="18" charset="0"/>
              </a:rPr>
              <a:t>quý trọng đồng tiền của bản thân, gia đình và xã hội</a:t>
            </a:r>
          </a:p>
          <a:p>
            <a:pPr lvl="0">
              <a:defRPr/>
            </a:pPr>
            <a:r>
              <a:rPr lang="en-US" sz="2800" dirty="0">
                <a:solidFill>
                  <a:prstClr val="white"/>
                </a:solidFill>
                <a:latin typeface="Times New Roman" pitchFamily="18" charset="0"/>
                <a:cs typeface="Times New Roman" pitchFamily="18" charset="0"/>
              </a:rPr>
              <a:t>   D. chi tiêu hợp lí </a:t>
            </a:r>
          </a:p>
          <a:p>
            <a:pPr lvl="0" algn="ctr">
              <a:defRPr/>
            </a:pPr>
            <a:r>
              <a:rPr lang="en-US" sz="2800" noProof="0" dirty="0">
                <a:solidFill>
                  <a:prstClr val="white"/>
                </a:solidFill>
                <a:latin typeface="Times New Roman" pitchFamily="18" charset="0"/>
                <a:cs typeface="Times New Roman" pitchFamily="18" charset="0"/>
              </a:rPr>
              <a:t> </a:t>
            </a:r>
            <a:endParaRPr kumimoji="0" lang="en-US" sz="280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50" name="Snip Diagonal Corner Rectangle 49"/>
          <p:cNvSpPr/>
          <p:nvPr/>
        </p:nvSpPr>
        <p:spPr>
          <a:xfrm>
            <a:off x="1048168" y="4004602"/>
            <a:ext cx="10522857" cy="154619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a:solidFill>
                  <a:prstClr val="white"/>
                </a:solidFill>
                <a:latin typeface="Times New Roman" pitchFamily="18" charset="0"/>
                <a:cs typeface="Times New Roman" pitchFamily="18" charset="0"/>
              </a:rPr>
              <a:t>C. </a:t>
            </a:r>
            <a:r>
              <a:rPr lang="en-US" sz="2800">
                <a:latin typeface="Times New Roman" pitchFamily="18" charset="0"/>
                <a:cs typeface="Times New Roman" pitchFamily="18" charset="0"/>
              </a:rPr>
              <a:t>quý trọng đồng tiền của bản thân, gia đình và xã hội</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199918"/>
            <a:ext cx="10522857" cy="410858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latin typeface="Times New Roman" pitchFamily="18" charset="0"/>
                <a:cs typeface="Times New Roman" pitchFamily="18" charset="0"/>
              </a:rPr>
              <a:t>Để</a:t>
            </a:r>
            <a:r>
              <a:rPr lang="en-US" sz="3200" b="1" dirty="0">
                <a:solidFill>
                  <a:prstClr val="white"/>
                </a:solidFill>
                <a:latin typeface="Calibri" panose="020F0502020204030204"/>
              </a:rPr>
              <a:t> </a:t>
            </a:r>
            <a:r>
              <a:rPr lang="en-US" sz="3200" b="1" dirty="0">
                <a:solidFill>
                  <a:prstClr val="white"/>
                </a:solidFill>
                <a:latin typeface="Times New Roman" pitchFamily="18" charset="0"/>
                <a:cs typeface="Times New Roman" pitchFamily="18" charset="0"/>
              </a:rPr>
              <a:t>quản lí tiền hiệu quả mỗi người cần thực hiện các nguyên tắc nào ngoài các nguyên tắc sau?</a:t>
            </a: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Xác định rõ mục tiêu quản lí tiền trên cơ sở các khoản thu thực tế của bản thân.</a:t>
            </a:r>
          </a:p>
          <a:p>
            <a:r>
              <a:rPr lang="vi-VN" sz="3200" dirty="0">
                <a:latin typeface="Times New Roman" pitchFamily="18" charset="0"/>
                <a:cs typeface="Times New Roman" pitchFamily="18" charset="0"/>
              </a:rPr>
              <a:t>- Tiết kiệm trước khi chi tiêu, tiết kiệm phải thường xuyên, đều đặn.</a:t>
            </a:r>
          </a:p>
          <a:p>
            <a:pPr lvl="0" algn="ctr">
              <a:defRPr/>
            </a:pPr>
            <a:endParaRPr lang="en-US" sz="3200" b="1" dirty="0">
              <a:solidFill>
                <a:prstClr val="white"/>
              </a:solidFill>
              <a:latin typeface="Times New Roman" pitchFamily="18" charset="0"/>
              <a:cs typeface="Times New Roman" pitchFamily="18" charset="0"/>
            </a:endParaRPr>
          </a:p>
          <a:p>
            <a:pPr lvl="0" algn="ctr">
              <a:defRPr/>
            </a:pP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50" name="Snip Diagonal Corner Rectangle 49"/>
          <p:cNvSpPr/>
          <p:nvPr/>
        </p:nvSpPr>
        <p:spPr>
          <a:xfrm>
            <a:off x="1758462" y="4506537"/>
            <a:ext cx="9368539" cy="1343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latin typeface="Times New Roman" pitchFamily="18" charset="0"/>
                <a:cs typeface="Times New Roman" pitchFamily="18" charset="0"/>
              </a:rPr>
              <a:t> Chỉ chi tiêu các khoản cần thiết, tránh lãng phí.</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347200" y="0"/>
            <a:ext cx="2844800" cy="2057400"/>
          </a:xfrm>
          <a:prstGeom prst="rect">
            <a:avLst/>
          </a:prstGeom>
        </p:spPr>
      </p:pic>
      <p:pic>
        <p:nvPicPr>
          <p:cNvPr id="8" name="Picture 5"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63014" y="721216"/>
            <a:ext cx="7484186" cy="2308324"/>
          </a:xfrm>
          <a:prstGeom prst="rect">
            <a:avLst/>
          </a:prstGeom>
          <a:blipFill>
            <a:blip r:embed="rId5"/>
            <a:tile tx="0" ty="0" sx="100000" sy="100000" flip="none" algn="tl"/>
          </a:blipFill>
        </p:spPr>
        <p:txBody>
          <a:bodyPr wrap="square" rtlCol="0">
            <a:spAutoFit/>
          </a:bodyPr>
          <a:lstStyle/>
          <a:p>
            <a:r>
              <a:rPr lang="en-US" sz="2400">
                <a:latin typeface="Times New Roman" pitchFamily="18" charset="0"/>
                <a:cs typeface="Times New Roman" pitchFamily="18" charset="0"/>
              </a:rPr>
              <a:t>Đối với bài “ Quản lí tiền”, cần đảm bảo các yêu cầu: </a:t>
            </a:r>
          </a:p>
          <a:p>
            <a:r>
              <a:rPr lang="en-US" sz="2400">
                <a:latin typeface="Times New Roman" pitchFamily="18" charset="0"/>
                <a:cs typeface="Times New Roman" pitchFamily="18" charset="0"/>
              </a:rPr>
              <a:t> - Nêu được ý nghĩa của việc quản lí tiền hiệu quả</a:t>
            </a:r>
          </a:p>
          <a:p>
            <a:r>
              <a:rPr lang="en-US" sz="2400">
                <a:latin typeface="Times New Roman" pitchFamily="18" charset="0"/>
                <a:cs typeface="Times New Roman" pitchFamily="18" charset="0"/>
              </a:rPr>
              <a:t> - Biết được các nguyên tắc quản lí tiền có hiệu quả</a:t>
            </a:r>
          </a:p>
          <a:p>
            <a:r>
              <a:rPr lang="en-US" sz="2400">
                <a:latin typeface="Times New Roman" pitchFamily="18" charset="0"/>
                <a:cs typeface="Times New Roman" pitchFamily="18" charset="0"/>
              </a:rPr>
              <a:t> - Biết cách quản lí tiền và tạo nguôn thu nhập của cá nhân</a:t>
            </a:r>
          </a:p>
          <a:p>
            <a:r>
              <a:rPr lang="en-US" sz="2400">
                <a:latin typeface="Times New Roman" pitchFamily="18" charset="0"/>
                <a:cs typeface="Times New Roman" pitchFamily="18" charset="0"/>
              </a:rPr>
              <a:t> - Hoàn thành bài tập 3/ trang 32 SGK</a:t>
            </a:r>
          </a:p>
          <a:p>
            <a:r>
              <a:rPr lang="en-US" sz="2400">
                <a:latin typeface="Times New Roman" pitchFamily="18" charset="0"/>
                <a:cs typeface="Times New Roman" pitchFamily="18" charset="0"/>
              </a:rPr>
              <a:t> - Thực hiện bài tập vận dụng 2/ trang 32 SGK</a:t>
            </a:r>
          </a:p>
        </p:txBody>
      </p:sp>
      <p:sp>
        <p:nvSpPr>
          <p:cNvPr id="12" name="TextBox 11"/>
          <p:cNvSpPr txBox="1"/>
          <p:nvPr/>
        </p:nvSpPr>
        <p:spPr>
          <a:xfrm>
            <a:off x="1863014" y="3205550"/>
            <a:ext cx="7484186" cy="2677656"/>
          </a:xfrm>
          <a:prstGeom prst="rect">
            <a:avLst/>
          </a:prstGeom>
          <a:blipFill>
            <a:blip r:embed="rId5"/>
            <a:tile tx="0" ty="0" sx="100000" sy="100000" flip="none" algn="tl"/>
          </a:blipFill>
        </p:spPr>
        <p:txBody>
          <a:bodyPr wrap="square" rtlCol="0">
            <a:spAutoFit/>
          </a:bodyPr>
          <a:lstStyle/>
          <a:p>
            <a:r>
              <a:rPr lang="en-US" sz="2400">
                <a:latin typeface="Times New Roman" pitchFamily="18" charset="0"/>
                <a:cs typeface="Times New Roman" pitchFamily="18" charset="0"/>
              </a:rPr>
              <a:t>Đối với bài “ Ứng phó vời tâm lí căng thẳng” </a:t>
            </a:r>
          </a:p>
          <a:p>
            <a:r>
              <a:rPr lang="en-US" sz="2400">
                <a:latin typeface="Times New Roman" pitchFamily="18" charset="0"/>
                <a:cs typeface="Times New Roman" pitchFamily="18" charset="0"/>
              </a:rPr>
              <a:t> - Các tình huống gây căng thẳng, biểu hiện của cơ thể khi bị căng thẳng.</a:t>
            </a:r>
          </a:p>
          <a:p>
            <a:r>
              <a:rPr lang="en-US" sz="2400">
                <a:latin typeface="Times New Roman" pitchFamily="18" charset="0"/>
                <a:cs typeface="Times New Roman" pitchFamily="18" charset="0"/>
              </a:rPr>
              <a:t> - Những nguyên nhân và tác hại của việc căng thẳng</a:t>
            </a:r>
          </a:p>
          <a:p>
            <a:r>
              <a:rPr lang="en-US" sz="2400">
                <a:latin typeface="Times New Roman" pitchFamily="18" charset="0"/>
                <a:cs typeface="Times New Roman" pitchFamily="18" charset="0"/>
              </a:rPr>
              <a:t> - Biết được các nguyên tắc quản lí tiền có hiệu quả</a:t>
            </a:r>
          </a:p>
          <a:p>
            <a:r>
              <a:rPr lang="en-US" sz="2400">
                <a:latin typeface="Times New Roman" pitchFamily="18" charset="0"/>
                <a:cs typeface="Times New Roman" pitchFamily="18" charset="0"/>
              </a:rPr>
              <a:t> - Cách ứng phó tích cực khi gặp căng thẳng. </a:t>
            </a:r>
          </a:p>
          <a:p>
            <a:r>
              <a:rPr lang="en-US" sz="2400">
                <a:latin typeface="Times New Roman" pitchFamily="18" charset="0"/>
                <a:cs typeface="Times New Roman" pitchFamily="18" charset="0"/>
              </a:rPr>
              <a:t> </a:t>
            </a:r>
          </a:p>
        </p:txBody>
      </p:sp>
    </p:spTree>
    <p:extLst>
      <p:ext uri="{BB962C8B-B14F-4D97-AF65-F5344CB8AC3E}">
        <p14:creationId xmlns:p14="http://schemas.microsoft.com/office/powerpoint/2010/main" val="39012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905000"/>
            <a:ext cx="10871200" cy="2523768"/>
          </a:xfrm>
          <a:prstGeom prst="rect">
            <a:avLst/>
          </a:prstGeom>
          <a:noFill/>
        </p:spPr>
        <p:txBody>
          <a:bodyPr wrap="square" rtlCol="0">
            <a:spAutoFit/>
          </a:bodyPr>
          <a:lstStyle/>
          <a:p>
            <a:r>
              <a:rPr lang="vi-VN" sz="2800" b="1" dirty="0">
                <a:latin typeface="Times New Roman" pitchFamily="18" charset="0"/>
                <a:cs typeface="Times New Roman" pitchFamily="18" charset="0"/>
              </a:rPr>
              <a:t>Câu 1:</a:t>
            </a:r>
            <a:r>
              <a:rPr lang="en-US" sz="2800" b="1" dirty="0">
                <a:latin typeface="Times New Roman" pitchFamily="18" charset="0"/>
                <a:cs typeface="Times New Roman" pitchFamily="18" charset="0"/>
              </a:rPr>
              <a:t> Việc làm nào sau đây thể hiện </a:t>
            </a:r>
            <a:r>
              <a:rPr lang="en-US" sz="2800" b="1" u="sng" dirty="0">
                <a:solidFill>
                  <a:srgbClr val="FF0000"/>
                </a:solidFill>
                <a:latin typeface="Times New Roman" pitchFamily="18" charset="0"/>
                <a:cs typeface="Times New Roman" pitchFamily="18" charset="0"/>
              </a:rPr>
              <a:t>quản lí tiền không hiệu quả</a:t>
            </a:r>
            <a:r>
              <a:rPr lang="en-US" sz="2800" b="1" dirty="0">
                <a:latin typeface="Times New Roman" pitchFamily="18" charset="0"/>
                <a:cs typeface="Times New Roman" pitchFamily="18" charset="0"/>
              </a:rPr>
              <a:t>?</a:t>
            </a:r>
          </a:p>
          <a:p>
            <a:pPr algn="just"/>
            <a:r>
              <a:rPr lang="vi-VN"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A. </a:t>
            </a:r>
            <a:r>
              <a:rPr lang="vi-VN" sz="2800" dirty="0">
                <a:latin typeface="Times New Roman" pitchFamily="18" charset="0"/>
                <a:cs typeface="Times New Roman" pitchFamily="18" charset="0"/>
              </a:rPr>
              <a:t>Tiết kiệm tiền để mua đồ dùng học tập.</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B. </a:t>
            </a:r>
            <a:r>
              <a:rPr lang="vi-VN" sz="2800" dirty="0">
                <a:latin typeface="Times New Roman" pitchFamily="18" charset="0"/>
                <a:cs typeface="Times New Roman" pitchFamily="18" charset="0"/>
              </a:rPr>
              <a:t>Tắt đèn và các thiết bị điện trước khi ra khỏi phòng.</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C. </a:t>
            </a:r>
            <a:r>
              <a:rPr lang="vi-VN" sz="2800" dirty="0">
                <a:latin typeface="Times New Roman" pitchFamily="18" charset="0"/>
                <a:cs typeface="Times New Roman" pitchFamily="18" charset="0"/>
              </a:rPr>
              <a:t>Mua quần áo, đồ dùng xa xỉ, vượt quá khả năng tài chính của bản thân.</a:t>
            </a:r>
          </a:p>
          <a:p>
            <a:pPr algn="just"/>
            <a:r>
              <a:rPr lang="en-US" sz="2800" dirty="0">
                <a:latin typeface="Times New Roman" pitchFamily="18" charset="0"/>
                <a:cs typeface="Times New Roman" pitchFamily="18" charset="0"/>
              </a:rPr>
              <a:t> D.</a:t>
            </a:r>
            <a:r>
              <a:rPr lang="vi-VN" sz="2800" dirty="0">
                <a:latin typeface="Times New Roman" pitchFamily="18" charset="0"/>
                <a:cs typeface="Times New Roman" pitchFamily="18" charset="0"/>
              </a:rPr>
              <a:t> Giữ gìn sách vở, đồ dùng học tập</a:t>
            </a:r>
          </a:p>
          <a:p>
            <a:endParaRPr lang="en-US" dirty="0"/>
          </a:p>
        </p:txBody>
      </p:sp>
      <p:sp>
        <p:nvSpPr>
          <p:cNvPr id="5" name="TextBox 4"/>
          <p:cNvSpPr txBox="1"/>
          <p:nvPr/>
        </p:nvSpPr>
        <p:spPr>
          <a:xfrm>
            <a:off x="2133600" y="221673"/>
            <a:ext cx="73152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KIỂM TRA MIỆNG</a:t>
            </a:r>
          </a:p>
        </p:txBody>
      </p:sp>
      <p:pic>
        <p:nvPicPr>
          <p:cNvPr id="10"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005840" y="3264626"/>
            <a:ext cx="418011" cy="381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3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4473" y="1447800"/>
            <a:ext cx="10464800" cy="954107"/>
          </a:xfrm>
          <a:prstGeom prst="rect">
            <a:avLst/>
          </a:prstGeom>
          <a:noFill/>
        </p:spPr>
        <p:txBody>
          <a:bodyPr wrap="square" rtlCol="0">
            <a:spAutoFit/>
          </a:bodyPr>
          <a:lstStyle/>
          <a:p>
            <a:r>
              <a:rPr lang="vi-VN" sz="2800" b="1">
                <a:latin typeface="Times New Roman" pitchFamily="18" charset="0"/>
                <a:cs typeface="Times New Roman" pitchFamily="18" charset="0"/>
              </a:rPr>
              <a:t>Câu </a:t>
            </a:r>
            <a:r>
              <a:rPr lang="en-US" sz="2800" b="1">
                <a:latin typeface="Times New Roman" pitchFamily="18" charset="0"/>
                <a:cs typeface="Times New Roman" pitchFamily="18" charset="0"/>
              </a:rPr>
              <a:t>2</a:t>
            </a:r>
            <a:r>
              <a:rPr lang="vi-VN" sz="2800" b="1">
                <a:latin typeface="Times New Roman" pitchFamily="18" charset="0"/>
                <a:cs typeface="Times New Roman" pitchFamily="18" charset="0"/>
              </a:rPr>
              <a:t>: </a:t>
            </a:r>
            <a:r>
              <a:rPr lang="en-US" sz="2800" b="1">
                <a:latin typeface="Times New Roman" pitchFamily="18" charset="0"/>
                <a:cs typeface="Times New Roman" pitchFamily="18" charset="0"/>
              </a:rPr>
              <a:t>Em đồng ý với ý kiến sau đây không? Vì sao?</a:t>
            </a:r>
            <a:endParaRPr lang="vi-VN" sz="2800" b="1">
              <a:latin typeface="Times New Roman" pitchFamily="18" charset="0"/>
              <a:cs typeface="Times New Roman" pitchFamily="18" charset="0"/>
            </a:endParaRPr>
          </a:p>
          <a:p>
            <a:r>
              <a:rPr lang="en-US"/>
              <a:t>      </a:t>
            </a:r>
            <a:r>
              <a:rPr lang="vi-VN" sz="2800">
                <a:latin typeface="Times New Roman" pitchFamily="18" charset="0"/>
                <a:cs typeface="Times New Roman" pitchFamily="18" charset="0"/>
              </a:rPr>
              <a:t>Quản lý tiền hiệu quả giúp mỗi người tránh được tình trạng nợ nần.</a:t>
            </a:r>
            <a:endParaRPr lang="en-US" sz="2800">
              <a:latin typeface="Times New Roman" pitchFamily="18" charset="0"/>
              <a:cs typeface="Times New Roman" pitchFamily="18" charset="0"/>
            </a:endParaRPr>
          </a:p>
        </p:txBody>
      </p:sp>
      <p:sp>
        <p:nvSpPr>
          <p:cNvPr id="5" name="TextBox 4"/>
          <p:cNvSpPr txBox="1"/>
          <p:nvPr/>
        </p:nvSpPr>
        <p:spPr>
          <a:xfrm>
            <a:off x="2133600" y="221673"/>
            <a:ext cx="73152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KIỂM TRA MIỆNG</a:t>
            </a:r>
          </a:p>
        </p:txBody>
      </p:sp>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19200" y="3319100"/>
            <a:ext cx="9448800" cy="1384995"/>
          </a:xfrm>
          <a:prstGeom prst="rect">
            <a:avLst/>
          </a:prstGeom>
          <a:blipFill>
            <a:blip r:embed="rId4"/>
            <a:tile tx="0" ty="0" sx="100000" sy="100000" flip="none" algn="tl"/>
          </a:blip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vi-VN" sz="2800">
                <a:latin typeface="Times New Roman" pitchFamily="18" charset="0"/>
                <a:cs typeface="Times New Roman" pitchFamily="18" charset="0"/>
              </a:rPr>
              <a:t>Đồng </a:t>
            </a:r>
            <a:r>
              <a:rPr lang="en-US" sz="2800">
                <a:latin typeface="Times New Roman" pitchFamily="18" charset="0"/>
                <a:cs typeface="Times New Roman" pitchFamily="18" charset="0"/>
              </a:rPr>
              <a:t>ý</a:t>
            </a:r>
            <a:r>
              <a:rPr lang="vi-VN" sz="2800">
                <a:latin typeface="Times New Roman" pitchFamily="18" charset="0"/>
                <a:cs typeface="Times New Roman" pitchFamily="18" charset="0"/>
              </a:rPr>
              <a:t>.</a:t>
            </a:r>
            <a:r>
              <a:rPr lang="vi-VN" sz="2800" b="1">
                <a:latin typeface="Times New Roman" pitchFamily="18" charset="0"/>
                <a:cs typeface="Times New Roman" pitchFamily="18" charset="0"/>
              </a:rPr>
              <a:t> </a:t>
            </a:r>
            <a:r>
              <a:rPr lang="vi-VN" sz="2800">
                <a:latin typeface="Times New Roman" pitchFamily="18" charset="0"/>
                <a:cs typeface="Times New Roman" pitchFamily="18" charset="0"/>
              </a:rPr>
              <a:t>Vì: Quản lý tiền hiệu quả sẽ giúp chúng ta có thể đề phòng những trường hợp bất trắc, rủi ro trong cuộc sống, trong đó có tình trạng nợ nần.</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4500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221673"/>
            <a:ext cx="73152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KIỂM TRA MIỆNG</a:t>
            </a:r>
          </a:p>
        </p:txBody>
      </p:sp>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4400" y="1295401"/>
            <a:ext cx="10464800" cy="954107"/>
          </a:xfrm>
          <a:prstGeom prst="rect">
            <a:avLst/>
          </a:prstGeom>
          <a:noFill/>
        </p:spPr>
        <p:txBody>
          <a:bodyPr wrap="square" rtlCol="0">
            <a:spAutoFit/>
          </a:bodyPr>
          <a:lstStyle/>
          <a:p>
            <a:r>
              <a:rPr lang="en-US" sz="2800" b="1">
                <a:latin typeface="Times New Roman" pitchFamily="18" charset="0"/>
                <a:cs typeface="Times New Roman" pitchFamily="18" charset="0"/>
              </a:rPr>
              <a:t>3/ Thế nào là quản lí tiền hiệu quả?</a:t>
            </a:r>
          </a:p>
          <a:p>
            <a:r>
              <a:rPr lang="en-US" sz="2800">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sp>
        <p:nvSpPr>
          <p:cNvPr id="10" name="TextBox 9"/>
          <p:cNvSpPr txBox="1"/>
          <p:nvPr/>
        </p:nvSpPr>
        <p:spPr>
          <a:xfrm>
            <a:off x="711200" y="2971800"/>
            <a:ext cx="11176000" cy="523220"/>
          </a:xfrm>
          <a:prstGeom prst="rect">
            <a:avLst/>
          </a:prstGeom>
          <a:noFill/>
        </p:spPr>
        <p:txBody>
          <a:bodyPr wrap="square" rtlCol="0">
            <a:spAutoFit/>
          </a:bodyPr>
          <a:lstStyle/>
          <a:p>
            <a:r>
              <a:rPr lang="en-US" sz="2800" b="1">
                <a:latin typeface="Times New Roman" pitchFamily="18" charset="0"/>
                <a:cs typeface="Times New Roman" pitchFamily="18" charset="0"/>
              </a:rPr>
              <a:t>4/ Em hãy nêu ý nghĩa của việc quản lí tiền hiệu quả?</a:t>
            </a:r>
            <a:r>
              <a:rPr lang="en-US" sz="2800">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sp>
        <p:nvSpPr>
          <p:cNvPr id="2" name="TextBox 1"/>
          <p:cNvSpPr txBox="1"/>
          <p:nvPr/>
        </p:nvSpPr>
        <p:spPr>
          <a:xfrm>
            <a:off x="914400" y="1772454"/>
            <a:ext cx="10261600" cy="954107"/>
          </a:xfrm>
          <a:prstGeom prst="rect">
            <a:avLst/>
          </a:prstGeom>
          <a:blipFill>
            <a:blip r:embed="rId4"/>
            <a:tile tx="0" ty="0" sx="100000" sy="100000" flip="none" algn="tl"/>
          </a:blipFill>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a:latin typeface="Times New Roman" pitchFamily="18" charset="0"/>
                <a:cs typeface="Times New Roman" pitchFamily="18" charset="0"/>
              </a:rPr>
              <a:t>   </a:t>
            </a:r>
            <a:r>
              <a:rPr lang="en-US" sz="2800">
                <a:latin typeface="Times New Roman" pitchFamily="18" charset="0"/>
                <a:cs typeface="Times New Roman" pitchFamily="18" charset="0"/>
              </a:rPr>
              <a:t>Quản lí tiền hiệu quả là biết sử dụng tiền một cách hợp lí nhằm đạt được mục tiêu như dự kiến</a:t>
            </a:r>
            <a:endParaRPr lang="en-US"/>
          </a:p>
        </p:txBody>
      </p:sp>
      <p:sp>
        <p:nvSpPr>
          <p:cNvPr id="3" name="TextBox 2"/>
          <p:cNvSpPr txBox="1"/>
          <p:nvPr/>
        </p:nvSpPr>
        <p:spPr>
          <a:xfrm>
            <a:off x="979055" y="3495021"/>
            <a:ext cx="10261600" cy="2523768"/>
          </a:xfrm>
          <a:prstGeom prst="rect">
            <a:avLst/>
          </a:prstGeom>
          <a:blipFill>
            <a:blip r:embed="rId4"/>
            <a:tile tx="0" ty="0" sx="100000" sy="100000" flip="none" algn="tl"/>
          </a:blip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800">
                <a:latin typeface="Times New Roman" pitchFamily="18" charset="0"/>
                <a:cs typeface="Times New Roman" pitchFamily="18" charset="0"/>
              </a:rPr>
              <a:t>- Quản lí tiền hiệu quả giúp mỗi người có thể cân bằng tài chính hiện tại</a:t>
            </a:r>
          </a:p>
          <a:p>
            <a:r>
              <a:rPr lang="en-US" sz="2800">
                <a:latin typeface="Times New Roman" pitchFamily="18" charset="0"/>
                <a:cs typeface="Times New Roman" pitchFamily="18" charset="0"/>
              </a:rPr>
              <a:t>   - Chủ động tiền bạc để thực hiện các dự định tương lai</a:t>
            </a:r>
          </a:p>
          <a:p>
            <a:r>
              <a:rPr lang="en-US" sz="2800">
                <a:latin typeface="Times New Roman" pitchFamily="18" charset="0"/>
                <a:cs typeface="Times New Roman" pitchFamily="18" charset="0"/>
              </a:rPr>
              <a:t>   - Đề phòng trường hợp bất trắc xảy ra và có thể giúp đỡ người khác khi gặp khó khăn</a:t>
            </a:r>
            <a:endParaRPr lang="en-US" sz="2800" b="1">
              <a:latin typeface="Times New Roman" pitchFamily="18" charset="0"/>
              <a:cs typeface="Times New Roman" pitchFamily="18" charset="0"/>
            </a:endParaRPr>
          </a:p>
          <a:p>
            <a:endParaRPr lang="en-US"/>
          </a:p>
        </p:txBody>
      </p:sp>
    </p:spTree>
    <p:extLst>
      <p:ext uri="{BB962C8B-B14F-4D97-AF65-F5344CB8AC3E}">
        <p14:creationId xmlns:p14="http://schemas.microsoft.com/office/powerpoint/2010/main" val="9744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ircle(in)">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5600" y="498765"/>
            <a:ext cx="2844800" cy="954107"/>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TUẦN 15</a:t>
            </a:r>
          </a:p>
          <a:p>
            <a:r>
              <a:rPr lang="en-US" sz="2800" b="1">
                <a:solidFill>
                  <a:srgbClr val="FF0000"/>
                </a:solidFill>
                <a:latin typeface="Times New Roman" pitchFamily="18" charset="0"/>
                <a:cs typeface="Times New Roman" pitchFamily="18" charset="0"/>
              </a:rPr>
              <a:t>TIẾT 15</a:t>
            </a:r>
          </a:p>
        </p:txBody>
      </p:sp>
      <p:sp>
        <p:nvSpPr>
          <p:cNvPr id="5" name="TextBox 4"/>
          <p:cNvSpPr txBox="1"/>
          <p:nvPr/>
        </p:nvSpPr>
        <p:spPr>
          <a:xfrm>
            <a:off x="4064000" y="714207"/>
            <a:ext cx="77216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BÀI 6: QUẢN LÍ TIỀN ( Tiếp theo )</a:t>
            </a:r>
          </a:p>
        </p:txBody>
      </p:sp>
      <p:sp>
        <p:nvSpPr>
          <p:cNvPr id="6" name="TextBox 5"/>
          <p:cNvSpPr txBox="1"/>
          <p:nvPr/>
        </p:nvSpPr>
        <p:spPr>
          <a:xfrm>
            <a:off x="794327" y="2113562"/>
            <a:ext cx="4909127" cy="523220"/>
          </a:xfrm>
          <a:prstGeom prst="rect">
            <a:avLst/>
          </a:prstGeom>
          <a:noFill/>
        </p:spPr>
        <p:txBody>
          <a:bodyPr wrap="square" rtlCol="0">
            <a:spAutoFit/>
          </a:bodyPr>
          <a:lstStyle/>
          <a:p>
            <a:r>
              <a:rPr lang="en-US" sz="2800" b="1">
                <a:latin typeface="Times New Roman" pitchFamily="18" charset="0"/>
                <a:cs typeface="Times New Roman" pitchFamily="18" charset="0"/>
              </a:rPr>
              <a:t> II/ KHÁM PHÁ</a:t>
            </a:r>
          </a:p>
        </p:txBody>
      </p:sp>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10400" y="3144550"/>
            <a:ext cx="4978400" cy="1384995"/>
          </a:xfrm>
          <a:prstGeom prst="rect">
            <a:avLst/>
          </a:prstGeom>
          <a:noFill/>
        </p:spPr>
        <p:txBody>
          <a:bodyPr wrap="square" rtlCol="0">
            <a:spAutoFit/>
          </a:bodyPr>
          <a:lstStyle/>
          <a:p>
            <a:pPr algn="just"/>
            <a:r>
              <a:rPr lang="en-US" sz="2800">
                <a:latin typeface="Times New Roman" pitchFamily="18" charset="0"/>
                <a:cs typeface="Times New Roman" pitchFamily="18" charset="0"/>
              </a:rPr>
              <a:t>Em hãy cho biết bạn học sinh trong ảnh đang tính toán các khoản thu nào?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28" y="2839301"/>
            <a:ext cx="6012873" cy="373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908800" y="2359717"/>
            <a:ext cx="4470400" cy="2523768"/>
          </a:xfrm>
          <a:prstGeom prst="rect">
            <a:avLst/>
          </a:prstGeom>
          <a:noFill/>
        </p:spPr>
        <p:txBody>
          <a:bodyPr wrap="square" rtlCol="0">
            <a:spAutoFit/>
          </a:bodyPr>
          <a:lstStyle/>
          <a:p>
            <a:pPr algn="just"/>
            <a:r>
              <a:rPr lang="vi-VN" sz="2800">
                <a:latin typeface="+mj-lt"/>
              </a:rPr>
              <a:t>- </a:t>
            </a:r>
            <a:r>
              <a:rPr lang="en-US" sz="2800">
                <a:latin typeface="+mj-lt"/>
              </a:rPr>
              <a:t>T</a:t>
            </a:r>
            <a:r>
              <a:rPr lang="vi-VN" sz="2800">
                <a:latin typeface="+mj-lt"/>
              </a:rPr>
              <a:t>iền lì xì</a:t>
            </a:r>
          </a:p>
          <a:p>
            <a:pPr algn="just"/>
            <a:r>
              <a:rPr lang="vi-VN" sz="2800">
                <a:latin typeface="+mj-lt"/>
              </a:rPr>
              <a:t>-Tiền thưởng/tiền học bổng từ việc đạt danh hiệu Học sinh </a:t>
            </a:r>
            <a:r>
              <a:rPr lang="en-US" sz="2800">
                <a:latin typeface="Times New Roman" pitchFamily="18" charset="0"/>
                <a:cs typeface="Times New Roman" pitchFamily="18" charset="0"/>
              </a:rPr>
              <a:t>g</a:t>
            </a:r>
            <a:r>
              <a:rPr lang="vi-VN" sz="2800">
                <a:latin typeface="Times New Roman" pitchFamily="18" charset="0"/>
                <a:cs typeface="Times New Roman" pitchFamily="18" charset="0"/>
              </a:rPr>
              <a:t>iỏi</a:t>
            </a:r>
          </a:p>
          <a:p>
            <a:pPr algn="just"/>
            <a:r>
              <a:rPr lang="vi-VN" sz="2800">
                <a:latin typeface="+mj-lt"/>
              </a:rPr>
              <a:t>-Tiền tiêu vặt từ bố mẹ cho</a:t>
            </a:r>
          </a:p>
          <a:p>
            <a:endParaRPr lang="en-US"/>
          </a:p>
        </p:txBody>
      </p:sp>
      <p:sp>
        <p:nvSpPr>
          <p:cNvPr id="2" name="TextBox 1"/>
          <p:cNvSpPr txBox="1"/>
          <p:nvPr/>
        </p:nvSpPr>
        <p:spPr>
          <a:xfrm>
            <a:off x="914400" y="1574861"/>
            <a:ext cx="2683163" cy="523220"/>
          </a:xfrm>
          <a:prstGeom prst="rect">
            <a:avLst/>
          </a:prstGeom>
          <a:noFill/>
        </p:spPr>
        <p:txBody>
          <a:bodyPr wrap="square" rtlCol="0">
            <a:spAutoFit/>
          </a:bodyPr>
          <a:lstStyle/>
          <a:p>
            <a:r>
              <a:rPr lang="en-US" sz="2800" b="1">
                <a:latin typeface="Times New Roman" pitchFamily="18" charset="0"/>
                <a:cs typeface="Times New Roman" pitchFamily="18" charset="0"/>
              </a:rPr>
              <a:t>I/ MỞ ĐẦU</a:t>
            </a:r>
          </a:p>
        </p:txBody>
      </p:sp>
      <p:sp>
        <p:nvSpPr>
          <p:cNvPr id="11" name="TextBox 10"/>
          <p:cNvSpPr txBox="1"/>
          <p:nvPr/>
        </p:nvSpPr>
        <p:spPr>
          <a:xfrm>
            <a:off x="7416800" y="3346117"/>
            <a:ext cx="4775200" cy="954107"/>
          </a:xfrm>
          <a:prstGeom prst="rect">
            <a:avLst/>
          </a:prstGeom>
          <a:noFill/>
        </p:spPr>
        <p:txBody>
          <a:bodyPr wrap="square" rtlCol="0">
            <a:spAutoFit/>
          </a:bodyPr>
          <a:lstStyle/>
          <a:p>
            <a:r>
              <a:rPr lang="en-US" sz="2800">
                <a:latin typeface="Times New Roman" pitchFamily="18" charset="0"/>
                <a:cs typeface="Times New Roman" pitchFamily="18" charset="0"/>
              </a:rPr>
              <a:t>Bản thân em đã có các khoản thu nào? </a:t>
            </a:r>
          </a:p>
        </p:txBody>
      </p:sp>
    </p:spTree>
    <p:extLst>
      <p:ext uri="{BB962C8B-B14F-4D97-AF65-F5344CB8AC3E}">
        <p14:creationId xmlns:p14="http://schemas.microsoft.com/office/powerpoint/2010/main" val="14513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circle(in)">
                                      <p:cBhvr>
                                        <p:cTn id="19" dur="2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wheel(1)">
                                      <p:cBhvr>
                                        <p:cTn id="34" dur="20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1"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0" nodeType="clickEffect">
                                  <p:stCondLst>
                                    <p:cond delay="0"/>
                                  </p:stCondLst>
                                  <p:childTnLst>
                                    <p:anim calcmode="lin" valueType="num">
                                      <p:cBhvr additive="base">
                                        <p:cTn id="43" dur="500"/>
                                        <p:tgtEl>
                                          <p:spTgt spid="3"/>
                                        </p:tgtEl>
                                        <p:attrNameLst>
                                          <p:attrName>ppt_x</p:attrName>
                                        </p:attrNameLst>
                                      </p:cBhvr>
                                      <p:tavLst>
                                        <p:tav tm="0">
                                          <p:val>
                                            <p:strVal val="ppt_x"/>
                                          </p:val>
                                        </p:tav>
                                        <p:tav tm="100000">
                                          <p:val>
                                            <p:strVal val="ppt_x"/>
                                          </p:val>
                                        </p:tav>
                                      </p:tavLst>
                                    </p:anim>
                                    <p:anim calcmode="lin" valueType="num">
                                      <p:cBhvr additive="base">
                                        <p:cTn id="44" dur="500"/>
                                        <p:tgtEl>
                                          <p:spTgt spid="3"/>
                                        </p:tgtEl>
                                        <p:attrNameLst>
                                          <p:attrName>ppt_y</p:attrName>
                                        </p:attrNameLst>
                                      </p:cBhvr>
                                      <p:tavLst>
                                        <p:tav tm="0">
                                          <p:val>
                                            <p:strVal val="ppt_y"/>
                                          </p:val>
                                        </p:tav>
                                        <p:tav tm="100000">
                                          <p:val>
                                            <p:strVal val="1+ppt_h/2"/>
                                          </p:val>
                                        </p:tav>
                                      </p:tavLst>
                                    </p:anim>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circle(in)">
                                      <p:cBhvr>
                                        <p:cTn id="50" dur="2000"/>
                                        <p:tgtEl>
                                          <p:spTgt spid="7">
                                            <p:txEl>
                                              <p:pRg st="0" end="0"/>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circle(in)">
                                      <p:cBhvr>
                                        <p:cTn id="53" dur="2000"/>
                                        <p:tgtEl>
                                          <p:spTgt spid="7">
                                            <p:txEl>
                                              <p:pRg st="1" end="1"/>
                                            </p:txEl>
                                          </p:spTgt>
                                        </p:tgtEl>
                                      </p:cBhvr>
                                    </p:animEffect>
                                  </p:childTnLst>
                                </p:cTn>
                              </p:par>
                              <p:par>
                                <p:cTn id="54" presetID="6" presetClass="entr" presetSubtype="16" fill="hold" nodeType="with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circle(in)">
                                      <p:cBhvr>
                                        <p:cTn id="56" dur="2000"/>
                                        <p:tgtEl>
                                          <p:spTgt spid="7">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7">
                                            <p:txEl>
                                              <p:pRg st="0" end="0"/>
                                            </p:txEl>
                                          </p:spTgt>
                                        </p:tgtEl>
                                      </p:cBhvr>
                                    </p:animEffect>
                                    <p:set>
                                      <p:cBhvr>
                                        <p:cTn id="61" dur="1" fill="hold">
                                          <p:stCondLst>
                                            <p:cond delay="499"/>
                                          </p:stCondLst>
                                        </p:cTn>
                                        <p:tgtEl>
                                          <p:spTgt spid="7">
                                            <p:txEl>
                                              <p:pRg st="0" end="0"/>
                                            </p:txEl>
                                          </p:spTgt>
                                        </p:tgtEl>
                                        <p:attrNameLst>
                                          <p:attrName>style.visibility</p:attrName>
                                        </p:attrNameLst>
                                      </p:cBhvr>
                                      <p:to>
                                        <p:strVal val="hidden"/>
                                      </p:to>
                                    </p:set>
                                  </p:childTnLst>
                                </p:cTn>
                              </p:par>
                              <p:par>
                                <p:cTn id="62" presetID="16" presetClass="exit" presetSubtype="21" fill="hold" grpId="0" nodeType="withEffect">
                                  <p:stCondLst>
                                    <p:cond delay="0"/>
                                  </p:stCondLst>
                                  <p:childTnLst>
                                    <p:animEffect transition="out" filter="barn(inVertical)">
                                      <p:cBhvr>
                                        <p:cTn id="63" dur="500"/>
                                        <p:tgtEl>
                                          <p:spTgt spid="7">
                                            <p:txEl>
                                              <p:pRg st="1" end="1"/>
                                            </p:txEl>
                                          </p:spTgt>
                                        </p:tgtEl>
                                      </p:cBhvr>
                                    </p:animEffect>
                                    <p:set>
                                      <p:cBhvr>
                                        <p:cTn id="64" dur="1" fill="hold">
                                          <p:stCondLst>
                                            <p:cond delay="499"/>
                                          </p:stCondLst>
                                        </p:cTn>
                                        <p:tgtEl>
                                          <p:spTgt spid="7">
                                            <p:txEl>
                                              <p:pRg st="1" end="1"/>
                                            </p:txEl>
                                          </p:spTgt>
                                        </p:tgtEl>
                                        <p:attrNameLst>
                                          <p:attrName>style.visibility</p:attrName>
                                        </p:attrNameLst>
                                      </p:cBhvr>
                                      <p:to>
                                        <p:strVal val="hidden"/>
                                      </p:to>
                                    </p:set>
                                  </p:childTnLst>
                                </p:cTn>
                              </p:par>
                              <p:par>
                                <p:cTn id="65" presetID="16" presetClass="exit" presetSubtype="21" fill="hold" grpId="0" nodeType="withEffect">
                                  <p:stCondLst>
                                    <p:cond delay="0"/>
                                  </p:stCondLst>
                                  <p:childTnLst>
                                    <p:animEffect transition="out" filter="barn(inVertical)">
                                      <p:cBhvr>
                                        <p:cTn id="66" dur="500"/>
                                        <p:tgtEl>
                                          <p:spTgt spid="7">
                                            <p:txEl>
                                              <p:pRg st="2" end="2"/>
                                            </p:txEl>
                                          </p:spTgt>
                                        </p:tgtEl>
                                      </p:cBhvr>
                                    </p:animEffect>
                                    <p:set>
                                      <p:cBhvr>
                                        <p:cTn id="67"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circle(in)">
                                      <p:cBhvr>
                                        <p:cTn id="7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P spid="7" grpId="0" build="allAtOnce"/>
      <p:bldP spid="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Callout 10"/>
          <p:cNvSpPr/>
          <p:nvPr/>
        </p:nvSpPr>
        <p:spPr>
          <a:xfrm>
            <a:off x="6604001" y="1981200"/>
            <a:ext cx="5384800" cy="2209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itchFamily="18" charset="0"/>
                <a:cs typeface="Times New Roman" pitchFamily="18" charset="0"/>
              </a:rPr>
              <a:t>Em hãy nhận xét cách sử dụng tiền của các bạn học sinh trong ảnh? </a:t>
            </a:r>
          </a:p>
        </p:txBody>
      </p:sp>
      <p:sp>
        <p:nvSpPr>
          <p:cNvPr id="12" name="Oval Callout 11"/>
          <p:cNvSpPr/>
          <p:nvPr/>
        </p:nvSpPr>
        <p:spPr>
          <a:xfrm>
            <a:off x="6807200" y="342900"/>
            <a:ext cx="4050147" cy="2743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Times New Roman" pitchFamily="18" charset="0"/>
                <a:cs typeface="Times New Roman" pitchFamily="18" charset="0"/>
              </a:rPr>
              <a:t>Cách sử dụng tiền nào hợp lí? Vì sao?</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28" y="838200"/>
            <a:ext cx="5548573"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45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481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838200"/>
            <a:ext cx="554857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84466" y="1219200"/>
            <a:ext cx="4978399" cy="2677656"/>
          </a:xfrm>
          <a:prstGeom prst="rect">
            <a:avLst/>
          </a:prstGeom>
          <a:noFill/>
        </p:spPr>
        <p:txBody>
          <a:bodyPr wrap="square" rtlCol="0">
            <a:spAutoFit/>
          </a:bodyPr>
          <a:lstStyle/>
          <a:p>
            <a:pPr algn="just"/>
            <a:r>
              <a:rPr lang="en-US" sz="2800">
                <a:latin typeface="Times New Roman" pitchFamily="18" charset="0"/>
                <a:cs typeface="Times New Roman" pitchFamily="18" charset="0"/>
              </a:rPr>
              <a:t>   </a:t>
            </a:r>
            <a:r>
              <a:rPr lang="vi-VN" sz="2800">
                <a:solidFill>
                  <a:srgbClr val="FF0000"/>
                </a:solidFill>
                <a:latin typeface="Times New Roman" pitchFamily="18" charset="0"/>
                <a:cs typeface="Times New Roman" pitchFamily="18" charset="0"/>
              </a:rPr>
              <a:t>Hai bạn nữ trong hình 2 có cách chi tiêu hợp lí</a:t>
            </a:r>
            <a:r>
              <a:rPr lang="vi-VN" sz="2800">
                <a:latin typeface="Times New Roman" pitchFamily="18" charset="0"/>
                <a:cs typeface="Times New Roman" pitchFamily="18" charset="0"/>
              </a:rPr>
              <a:t>, vì 2 bạn biết sử dụng tiền đúng mục đích, không lãng phí vào những thứ không quan trọng và có ý thức tiết kiệm tiền.</a:t>
            </a:r>
            <a:endParaRPr lang="en-US" sz="2800">
              <a:latin typeface="Times New Roman" pitchFamily="18" charset="0"/>
              <a:cs typeface="Times New Roman" pitchFamily="18" charset="0"/>
            </a:endParaRPr>
          </a:p>
        </p:txBody>
      </p:sp>
      <p:sp>
        <p:nvSpPr>
          <p:cNvPr id="3" name="TextBox 2"/>
          <p:cNvSpPr txBox="1"/>
          <p:nvPr/>
        </p:nvSpPr>
        <p:spPr>
          <a:xfrm>
            <a:off x="6486064" y="1219201"/>
            <a:ext cx="4775200" cy="2677656"/>
          </a:xfrm>
          <a:prstGeom prst="rect">
            <a:avLst/>
          </a:prstGeom>
          <a:noFill/>
        </p:spPr>
        <p:txBody>
          <a:bodyPr wrap="square" rtlCol="0">
            <a:spAutoFit/>
          </a:bodyPr>
          <a:lstStyle/>
          <a:p>
            <a:pPr algn="just"/>
            <a:r>
              <a:rPr lang="en-US" sz="2800">
                <a:latin typeface="Times New Roman" pitchFamily="18" charset="0"/>
                <a:cs typeface="Times New Roman" pitchFamily="18" charset="0"/>
              </a:rPr>
              <a:t>   </a:t>
            </a:r>
            <a:r>
              <a:rPr lang="vi-VN" sz="2800">
                <a:solidFill>
                  <a:srgbClr val="FF0000"/>
                </a:solidFill>
                <a:latin typeface="Times New Roman" pitchFamily="18" charset="0"/>
                <a:cs typeface="Times New Roman" pitchFamily="18" charset="0"/>
              </a:rPr>
              <a:t>Bạn nam có cách chi tiêu không hợp lí</a:t>
            </a:r>
            <a:r>
              <a:rPr lang="vi-VN" sz="2800">
                <a:latin typeface="Times New Roman" pitchFamily="18" charset="0"/>
                <a:cs typeface="Times New Roman" pitchFamily="18" charset="0"/>
              </a:rPr>
              <a:t>, vì bạn dùng số tiền mình có để mua hết những gì muốn mà không biết tiết kiệm, chi tiêu những thứ cần thiết.</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7418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 y="0"/>
            <a:ext cx="284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876800"/>
            <a:ext cx="30480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8" y="990600"/>
            <a:ext cx="5664201"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07200" y="2019300"/>
            <a:ext cx="5080000" cy="2895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Chi tiêu thiết yếu: 35%</a:t>
            </a:r>
          </a:p>
          <a:p>
            <a:r>
              <a:rPr lang="vi-VN" sz="2800">
                <a:latin typeface="Times New Roman" pitchFamily="18" charset="0"/>
                <a:cs typeface="Times New Roman" pitchFamily="18" charset="0"/>
              </a:rPr>
              <a:t>- Chi tiêu học tập: 30%</a:t>
            </a:r>
          </a:p>
          <a:p>
            <a:r>
              <a:rPr lang="vi-VN" sz="2800">
                <a:latin typeface="Times New Roman" pitchFamily="18" charset="0"/>
                <a:cs typeface="Times New Roman" pitchFamily="18" charset="0"/>
              </a:rPr>
              <a:t>- Giải trí: 10%</a:t>
            </a:r>
          </a:p>
          <a:p>
            <a:r>
              <a:rPr lang="vi-VN" sz="2800">
                <a:latin typeface="Times New Roman" pitchFamily="18" charset="0"/>
                <a:cs typeface="Times New Roman" pitchFamily="18" charset="0"/>
              </a:rPr>
              <a:t>- Tiết kiệm: 20%</a:t>
            </a:r>
          </a:p>
          <a:p>
            <a:r>
              <a:rPr lang="vi-VN" sz="2800">
                <a:latin typeface="Times New Roman" pitchFamily="18" charset="0"/>
                <a:cs typeface="Times New Roman" pitchFamily="18" charset="0"/>
              </a:rPr>
              <a:t>- Cho đi: 5%</a:t>
            </a:r>
          </a:p>
        </p:txBody>
      </p:sp>
      <p:sp>
        <p:nvSpPr>
          <p:cNvPr id="3" name="Oval Callout 2"/>
          <p:cNvSpPr/>
          <p:nvPr/>
        </p:nvSpPr>
        <p:spPr>
          <a:xfrm>
            <a:off x="5994400" y="381000"/>
            <a:ext cx="5689600" cy="327660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vi-VN" sz="2800">
                <a:latin typeface="Times New Roman" pitchFamily="18" charset="0"/>
                <a:cs typeface="Times New Roman" pitchFamily="18" charset="0"/>
              </a:rPr>
              <a:t>Em hãy cho biết bạn học sinh trong hình ảnh 3 đã đưa ra phương án chỉ tiêu cụ thể như thế nào?</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82773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1900</Words>
  <Application>Microsoft Office PowerPoint</Application>
  <PresentationFormat>Widescreen</PresentationFormat>
  <Paragraphs>158</Paragraphs>
  <Slides>29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Times New Roman</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ASUS</cp:lastModifiedBy>
  <cp:revision>154</cp:revision>
  <dcterms:created xsi:type="dcterms:W3CDTF">2018-10-29T09:59:25Z</dcterms:created>
  <dcterms:modified xsi:type="dcterms:W3CDTF">2024-01-21T15:41:55Z</dcterms:modified>
</cp:coreProperties>
</file>