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9" r:id="rId1"/>
  </p:sldMasterIdLst>
  <p:notesMasterIdLst>
    <p:notesMasterId r:id="rId68"/>
  </p:notesMasterIdLst>
  <p:sldIdLst>
    <p:sldId id="343" r:id="rId2"/>
    <p:sldId id="256" r:id="rId3"/>
    <p:sldId id="266" r:id="rId4"/>
    <p:sldId id="272" r:id="rId5"/>
    <p:sldId id="278" r:id="rId6"/>
    <p:sldId id="277" r:id="rId7"/>
    <p:sldId id="276" r:id="rId8"/>
    <p:sldId id="275" r:id="rId9"/>
    <p:sldId id="274" r:id="rId10"/>
    <p:sldId id="281" r:id="rId11"/>
    <p:sldId id="284" r:id="rId12"/>
    <p:sldId id="283" r:id="rId13"/>
    <p:sldId id="282" r:id="rId14"/>
    <p:sldId id="288" r:id="rId15"/>
    <p:sldId id="287" r:id="rId16"/>
    <p:sldId id="267" r:id="rId17"/>
    <p:sldId id="270" r:id="rId18"/>
    <p:sldId id="295" r:id="rId19"/>
    <p:sldId id="296" r:id="rId20"/>
    <p:sldId id="297" r:id="rId21"/>
    <p:sldId id="298" r:id="rId22"/>
    <p:sldId id="269" r:id="rId23"/>
    <p:sldId id="268" r:id="rId24"/>
    <p:sldId id="292" r:id="rId25"/>
    <p:sldId id="291" r:id="rId26"/>
    <p:sldId id="293" r:id="rId27"/>
    <p:sldId id="294" r:id="rId28"/>
    <p:sldId id="299" r:id="rId29"/>
    <p:sldId id="304" r:id="rId30"/>
    <p:sldId id="318" r:id="rId31"/>
    <p:sldId id="305" r:id="rId32"/>
    <p:sldId id="314" r:id="rId33"/>
    <p:sldId id="313" r:id="rId34"/>
    <p:sldId id="306" r:id="rId35"/>
    <p:sldId id="307" r:id="rId36"/>
    <p:sldId id="315" r:id="rId37"/>
    <p:sldId id="317" r:id="rId38"/>
    <p:sldId id="316" r:id="rId39"/>
    <p:sldId id="309" r:id="rId40"/>
    <p:sldId id="310" r:id="rId41"/>
    <p:sldId id="300" r:id="rId42"/>
    <p:sldId id="303" r:id="rId43"/>
    <p:sldId id="311" r:id="rId44"/>
    <p:sldId id="312" r:id="rId45"/>
    <p:sldId id="320" r:id="rId46"/>
    <p:sldId id="321" r:id="rId47"/>
    <p:sldId id="322" r:id="rId48"/>
    <p:sldId id="323" r:id="rId49"/>
    <p:sldId id="324" r:id="rId50"/>
    <p:sldId id="325" r:id="rId51"/>
    <p:sldId id="326" r:id="rId52"/>
    <p:sldId id="328" r:id="rId53"/>
    <p:sldId id="329" r:id="rId54"/>
    <p:sldId id="327" r:id="rId55"/>
    <p:sldId id="330" r:id="rId56"/>
    <p:sldId id="331" r:id="rId57"/>
    <p:sldId id="333" r:id="rId58"/>
    <p:sldId id="334" r:id="rId59"/>
    <p:sldId id="335" r:id="rId60"/>
    <p:sldId id="336" r:id="rId61"/>
    <p:sldId id="337" r:id="rId62"/>
    <p:sldId id="338" r:id="rId63"/>
    <p:sldId id="339" r:id="rId64"/>
    <p:sldId id="340" r:id="rId65"/>
    <p:sldId id="341" r:id="rId66"/>
    <p:sldId id="342" r:id="rId67"/>
  </p:sldIdLst>
  <p:sldSz cx="18288000" cy="10287000"/>
  <p:notesSz cx="6858000" cy="9144000"/>
  <p:embeddedFontLst>
    <p:embeddedFont>
      <p:font typeface="Calibri" pitchFamily="34" charset="0"/>
      <p:regular r:id="rId69"/>
      <p:bold r:id="rId70"/>
      <p:italic r:id="rId71"/>
      <p:boldItalic r:id="rId72"/>
    </p:embeddedFont>
    <p:embeddedFont>
      <p:font typeface="宋体" pitchFamily="2" charset="-122"/>
      <p:regular r:id="rId73"/>
    </p:embeddedFont>
    <p:embeddedFont>
      <p:font typeface="Garamond" pitchFamily="18" charset="0"/>
      <p:regular r:id="rId74"/>
      <p:bold r:id="rId75"/>
      <p:italic r:id="rId76"/>
    </p:embeddedFont>
  </p:embeddedFontLst>
  <p:defaultTex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FF"/>
    <a:srgbClr val="FFCC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361" autoAdjust="0"/>
  </p:normalViewPr>
  <p:slideViewPr>
    <p:cSldViewPr>
      <p:cViewPr>
        <p:scale>
          <a:sx n="48" d="100"/>
          <a:sy n="48" d="100"/>
        </p:scale>
        <p:origin x="-594"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6EC0F-F671-40FF-8C1D-1AE1C6F492CA}" type="datetimeFigureOut">
              <a:rPr lang="en-US" smtClean="0"/>
              <a:t>5/21/2024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773AE-D8CE-458E-9611-E093586AEEB7}" type="slidenum">
              <a:rPr lang="en-US" smtClean="0"/>
              <a:t>‹#›</a:t>
            </a:fld>
            <a:endParaRPr lang="en-US"/>
          </a:p>
        </p:txBody>
      </p:sp>
    </p:spTree>
    <p:extLst>
      <p:ext uri="{BB962C8B-B14F-4D97-AF65-F5344CB8AC3E}">
        <p14:creationId xmlns:p14="http://schemas.microsoft.com/office/powerpoint/2010/main" val="7881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AD656-AB8D-40F8-9F60-E378E4FEE4C2}"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26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77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14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3581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504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327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132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5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059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DD960-1A63-4E86-86D0-175EB6DC1694}" type="slidenum">
              <a:rPr lang="en-US"/>
              <a:pPr>
                <a:defRPr/>
              </a:pPr>
              <a:t>‹#›</a:t>
            </a:fld>
            <a:endParaRPr lang="en-US"/>
          </a:p>
        </p:txBody>
      </p:sp>
    </p:spTree>
    <p:extLst>
      <p:ext uri="{BB962C8B-B14F-4D97-AF65-F5344CB8AC3E}">
        <p14:creationId xmlns:p14="http://schemas.microsoft.com/office/powerpoint/2010/main" val="2661751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342900"/>
            <a:ext cx="18288000" cy="10944225"/>
          </a:xfrm>
          <a:prstGeom prst="rect">
            <a:avLst/>
          </a:prstGeom>
        </p:spPr>
      </p:pic>
    </p:spTree>
    <p:extLst>
      <p:ext uri="{BB962C8B-B14F-4D97-AF65-F5344CB8AC3E}">
        <p14:creationId xmlns:p14="http://schemas.microsoft.com/office/powerpoint/2010/main" val="97508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27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62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71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8368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917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834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36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218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39533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4" Type="http://schemas.openxmlformats.org/officeDocument/2006/relationships/slide" Target="slide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jfif"/><Relationship Id="rId2" Type="http://schemas.openxmlformats.org/officeDocument/2006/relationships/image" Target="../media/image64.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jfif"/></Relationships>
</file>

<file path=ppt/slides/_rels/slide21.xml.rels><?xml version="1.0" encoding="UTF-8" standalone="yes"?>
<Relationships xmlns="http://schemas.openxmlformats.org/package/2006/relationships"><Relationship Id="rId3" Type="http://schemas.openxmlformats.org/officeDocument/2006/relationships/image" Target="../media/image70.jfif"/><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fif"/></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jfif"/><Relationship Id="rId2" Type="http://schemas.openxmlformats.org/officeDocument/2006/relationships/image" Target="../media/image84.jfif"/><Relationship Id="rId1" Type="http://schemas.openxmlformats.org/officeDocument/2006/relationships/slideLayout" Target="../slideLayouts/slideLayout7.xml"/><Relationship Id="rId4" Type="http://schemas.openxmlformats.org/officeDocument/2006/relationships/image" Target="../media/image86.jf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9.jfif"/><Relationship Id="rId2" Type="http://schemas.openxmlformats.org/officeDocument/2006/relationships/image" Target="../media/image88.jfif"/><Relationship Id="rId1" Type="http://schemas.openxmlformats.org/officeDocument/2006/relationships/slideLayout" Target="../slideLayouts/slideLayout7.xml"/><Relationship Id="rId4" Type="http://schemas.openxmlformats.org/officeDocument/2006/relationships/image" Target="../media/image90.jf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jfif"/><Relationship Id="rId2" Type="http://schemas.openxmlformats.org/officeDocument/2006/relationships/image" Target="../media/image94.jf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f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fif"/><Relationship Id="rId2" Type="http://schemas.openxmlformats.org/officeDocument/2006/relationships/image" Target="../media/image100.jf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fif"/><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5.jfif"/><Relationship Id="rId2" Type="http://schemas.openxmlformats.org/officeDocument/2006/relationships/image" Target="../media/image104.jf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09.jpg"/><Relationship Id="rId7" Type="http://schemas.openxmlformats.org/officeDocument/2006/relationships/image" Target="../media/image10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6.wmf"/><Relationship Id="rId10" Type="http://schemas.openxmlformats.org/officeDocument/2006/relationships/image" Target="../media/image110.jfif"/><Relationship Id="rId4" Type="http://schemas.openxmlformats.org/officeDocument/2006/relationships/oleObject" Target="../embeddings/oleObject1.bin"/><Relationship Id="rId9" Type="http://schemas.openxmlformats.org/officeDocument/2006/relationships/image" Target="../media/image108.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fif"/></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120.jfif"/><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fif"/><Relationship Id="rId2" Type="http://schemas.openxmlformats.org/officeDocument/2006/relationships/image" Target="../media/image121.jfif"/><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Documents%20and%20Settings/anhtulinhanh/My%20Documents/GetTubeVideo%20Files/video31.avi" TargetMode="Externa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059839" y="120231"/>
            <a:ext cx="1329953" cy="1820523"/>
            <a:chOff x="1795522" y="3189767"/>
            <a:chExt cx="886635" cy="1213682"/>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522" y="3189767"/>
              <a:ext cx="521395" cy="777748"/>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0024" y="3997517"/>
              <a:ext cx="272133" cy="405932"/>
            </a:xfrm>
            <a:prstGeom prst="rect">
              <a:avLst/>
            </a:prstGeom>
          </p:spPr>
        </p:pic>
      </p:grpSp>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0359" y="-166658"/>
            <a:ext cx="1700715" cy="2536899"/>
          </a:xfrm>
          <a:prstGeom prst="rect">
            <a:avLst/>
          </a:prstGeom>
        </p:spPr>
      </p:pic>
      <p:sp>
        <p:nvSpPr>
          <p:cNvPr id="31" name="KSO_Shape"/>
          <p:cNvSpPr/>
          <p:nvPr/>
        </p:nvSpPr>
        <p:spPr bwMode="auto">
          <a:xfrm>
            <a:off x="2897717" y="556783"/>
            <a:ext cx="2857500" cy="157162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137160" tIns="68580" rIns="137160" bIns="6858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3" name="KSO_Shape"/>
          <p:cNvSpPr/>
          <p:nvPr/>
        </p:nvSpPr>
        <p:spPr bwMode="auto">
          <a:xfrm>
            <a:off x="8688887" y="161830"/>
            <a:ext cx="1494063" cy="82173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137160" tIns="68580" rIns="137160" bIns="6858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4" name="KSO_Shape"/>
          <p:cNvSpPr/>
          <p:nvPr/>
        </p:nvSpPr>
        <p:spPr bwMode="auto">
          <a:xfrm>
            <a:off x="14398589" y="875986"/>
            <a:ext cx="1494063" cy="82173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137160" tIns="68580" rIns="137160" bIns="6858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5" name="KSO_Shape"/>
          <p:cNvSpPr/>
          <p:nvPr/>
        </p:nvSpPr>
        <p:spPr bwMode="auto">
          <a:xfrm>
            <a:off x="198919" y="1641030"/>
            <a:ext cx="1494063" cy="82173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137160" tIns="68580" rIns="137160" bIns="6858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6" name="KSO_Shape"/>
          <p:cNvSpPr/>
          <p:nvPr/>
        </p:nvSpPr>
        <p:spPr bwMode="auto">
          <a:xfrm>
            <a:off x="11257166" y="1072595"/>
            <a:ext cx="2679798" cy="1473890"/>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137160" tIns="68580" rIns="137160" bIns="6858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22" name="文本框 21"/>
          <p:cNvSpPr txBox="1"/>
          <p:nvPr/>
        </p:nvSpPr>
        <p:spPr>
          <a:xfrm>
            <a:off x="11573572" y="5420786"/>
            <a:ext cx="4319081" cy="784830"/>
          </a:xfrm>
          <a:prstGeom prst="rect">
            <a:avLst/>
          </a:prstGeom>
          <a:noFill/>
        </p:spPr>
        <p:txBody>
          <a:bodyPr wrap="square" lIns="137160" tIns="68580" rIns="137160" bIns="68580" rtlCol="0">
            <a:spAutoFit/>
          </a:bodyPr>
          <a:lstStyle/>
          <a:p>
            <a:pPr algn="ctr"/>
            <a:r>
              <a:rPr lang="en-US" altLang="zh-CN" sz="4200" b="1" dirty="0">
                <a:latin typeface="Times New Roman" pitchFamily="18" charset="0"/>
                <a:ea typeface="Montserrat" panose="00000500000000000000" charset="0"/>
                <a:cs typeface="Times New Roman" pitchFamily="18" charset="0"/>
              </a:rPr>
              <a:t>GV: </a:t>
            </a:r>
            <a:r>
              <a:rPr lang="en-US" altLang="zh-CN" sz="4200" b="1" dirty="0" err="1">
                <a:latin typeface="Times New Roman" pitchFamily="18" charset="0"/>
                <a:ea typeface="Montserrat" panose="00000500000000000000" charset="0"/>
                <a:cs typeface="Times New Roman" pitchFamily="18" charset="0"/>
              </a:rPr>
              <a:t>Phan</a:t>
            </a:r>
            <a:r>
              <a:rPr lang="en-US" altLang="zh-CN" sz="4200" b="1" dirty="0">
                <a:latin typeface="Times New Roman" pitchFamily="18" charset="0"/>
                <a:ea typeface="Montserrat" panose="00000500000000000000" charset="0"/>
                <a:cs typeface="Times New Roman" pitchFamily="18" charset="0"/>
              </a:rPr>
              <a:t> </a:t>
            </a:r>
            <a:r>
              <a:rPr lang="en-US" altLang="zh-CN" sz="4200" b="1" dirty="0" err="1">
                <a:latin typeface="Times New Roman" pitchFamily="18" charset="0"/>
                <a:ea typeface="Montserrat" panose="00000500000000000000" charset="0"/>
                <a:cs typeface="Times New Roman" pitchFamily="18" charset="0"/>
              </a:rPr>
              <a:t>Thị</a:t>
            </a:r>
            <a:r>
              <a:rPr lang="en-US" altLang="zh-CN" sz="4200" b="1" dirty="0">
                <a:latin typeface="Times New Roman" pitchFamily="18" charset="0"/>
                <a:ea typeface="Montserrat" panose="00000500000000000000" charset="0"/>
                <a:cs typeface="Times New Roman" pitchFamily="18" charset="0"/>
              </a:rPr>
              <a:t> </a:t>
            </a:r>
            <a:r>
              <a:rPr lang="en-US" altLang="zh-CN" sz="4200" b="1" dirty="0" err="1">
                <a:latin typeface="Times New Roman" pitchFamily="18" charset="0"/>
                <a:ea typeface="Montserrat" panose="00000500000000000000" charset="0"/>
                <a:cs typeface="Times New Roman" pitchFamily="18" charset="0"/>
              </a:rPr>
              <a:t>Độ</a:t>
            </a:r>
            <a:endParaRPr lang="zh-CN" altLang="en-US" sz="4200" b="1" dirty="0">
              <a:latin typeface="Times New Roman" pitchFamily="18" charset="0"/>
              <a:ea typeface="Montserrat" panose="00000500000000000000" charset="0"/>
              <a:cs typeface="Times New Roman" pitchFamily="18" charset="0"/>
            </a:endParaRPr>
          </a:p>
        </p:txBody>
      </p:sp>
      <p:sp>
        <p:nvSpPr>
          <p:cNvPr id="20" name="文本框 4"/>
          <p:cNvSpPr txBox="1"/>
          <p:nvPr/>
        </p:nvSpPr>
        <p:spPr>
          <a:xfrm>
            <a:off x="3424238" y="3530918"/>
            <a:ext cx="13939635" cy="1523495"/>
          </a:xfrm>
          <a:prstGeom prst="rect">
            <a:avLst/>
          </a:prstGeom>
          <a:noFill/>
        </p:spPr>
        <p:txBody>
          <a:bodyPr wrap="square" lIns="137160" tIns="68580" rIns="137160" bIns="6858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0" b="1" dirty="0">
                <a:ln w="19050">
                  <a:solidFill>
                    <a:schemeClr val="bg1"/>
                  </a:solidFill>
                </a:ln>
                <a:solidFill>
                  <a:srgbClr val="FF0000"/>
                </a:solidFill>
                <a:latin typeface="Montserrat" panose="00000500000000000000" charset="0"/>
                <a:ea typeface="Montserrat" panose="00000500000000000000" charset="0"/>
                <a:cs typeface="Montserrat" panose="00000500000000000000" charset="0"/>
              </a:rPr>
              <a:t>KHOA HỌC TỰ NHIÊN 6</a:t>
            </a:r>
            <a:endParaRPr lang="en-US" sz="9000" b="1" dirty="0">
              <a:ln w="19050">
                <a:solidFill>
                  <a:schemeClr val="bg1"/>
                </a:solidFill>
              </a:ln>
              <a:solidFill>
                <a:srgbClr val="FF0000"/>
              </a:solidFill>
              <a:latin typeface="Montserrat" panose="00000500000000000000" charset="0"/>
              <a:ea typeface="Montserrat" panose="00000500000000000000" charset="0"/>
              <a:cs typeface="Montserrat" panose="00000500000000000000" charset="0"/>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7299" y="2271524"/>
            <a:ext cx="2280773" cy="3402152"/>
          </a:xfrm>
          <a:prstGeom prst="rect">
            <a:avLst/>
          </a:prstGeom>
        </p:spPr>
      </p:pic>
    </p:spTree>
    <p:extLst>
      <p:ext uri="{BB962C8B-B14F-4D97-AF65-F5344CB8AC3E}">
        <p14:creationId xmlns:p14="http://schemas.microsoft.com/office/powerpoint/2010/main" val="318992587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0-#ppt_w/2"/>
                                          </p:val>
                                        </p:tav>
                                        <p:tav tm="100000">
                                          <p:val>
                                            <p:strVal val="#ppt_x"/>
                                          </p:val>
                                        </p:tav>
                                      </p:tavLst>
                                    </p:anim>
                                    <p:anim calcmode="lin" valueType="num">
                                      <p:cBhvr additive="base">
                                        <p:cTn id="8" dur="1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0-#ppt_w/2"/>
                                          </p:val>
                                        </p:tav>
                                        <p:tav tm="100000">
                                          <p:val>
                                            <p:strVal val="#ppt_x"/>
                                          </p:val>
                                        </p:tav>
                                      </p:tavLst>
                                    </p:anim>
                                    <p:anim calcmode="lin" valueType="num">
                                      <p:cBhvr additive="base">
                                        <p:cTn id="12" dur="1500" fill="hold"/>
                                        <p:tgtEl>
                                          <p:spTgt spid="31"/>
                                        </p:tgtEl>
                                        <p:attrNameLst>
                                          <p:attrName>ppt_y</p:attrName>
                                        </p:attrNameLst>
                                      </p:cBhvr>
                                      <p:tavLst>
                                        <p:tav tm="0">
                                          <p:val>
                                            <p:strVal val="#ppt_y"/>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500"/>
                                        <p:tgtEl>
                                          <p:spTgt spid="31"/>
                                        </p:tgtEl>
                                      </p:cBhvr>
                                    </p:animEffect>
                                  </p:childTnLst>
                                </p:cTn>
                              </p:par>
                              <p:par>
                                <p:cTn id="16" presetID="2" presetClass="entr" presetSubtype="8"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500" fill="hold"/>
                                        <p:tgtEl>
                                          <p:spTgt spid="33"/>
                                        </p:tgtEl>
                                        <p:attrNameLst>
                                          <p:attrName>ppt_x</p:attrName>
                                        </p:attrNameLst>
                                      </p:cBhvr>
                                      <p:tavLst>
                                        <p:tav tm="0">
                                          <p:val>
                                            <p:strVal val="0-#ppt_w/2"/>
                                          </p:val>
                                        </p:tav>
                                        <p:tav tm="100000">
                                          <p:val>
                                            <p:strVal val="#ppt_x"/>
                                          </p:val>
                                        </p:tav>
                                      </p:tavLst>
                                    </p:anim>
                                    <p:anim calcmode="lin" valueType="num">
                                      <p:cBhvr additive="base">
                                        <p:cTn id="19" dur="1500" fill="hold"/>
                                        <p:tgtEl>
                                          <p:spTgt spid="33"/>
                                        </p:tgtEl>
                                        <p:attrNameLst>
                                          <p:attrName>ppt_y</p:attrName>
                                        </p:attrNameLst>
                                      </p:cBhvr>
                                      <p:tavLst>
                                        <p:tav tm="0">
                                          <p:val>
                                            <p:strVal val="#ppt_y"/>
                                          </p:val>
                                        </p:tav>
                                        <p:tav tm="100000">
                                          <p:val>
                                            <p:strVal val="#ppt_y"/>
                                          </p:val>
                                        </p:tav>
                                      </p:tavLst>
                                    </p:anim>
                                  </p:childTnLst>
                                </p:cTn>
                              </p:par>
                              <p:par>
                                <p:cTn id="20" presetID="10" presetClass="entr" presetSubtype="0" fill="hold" grpId="1"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500"/>
                                        <p:tgtEl>
                                          <p:spTgt spid="33"/>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500" fill="hold"/>
                                        <p:tgtEl>
                                          <p:spTgt spid="36"/>
                                        </p:tgtEl>
                                        <p:attrNameLst>
                                          <p:attrName>ppt_x</p:attrName>
                                        </p:attrNameLst>
                                      </p:cBhvr>
                                      <p:tavLst>
                                        <p:tav tm="0">
                                          <p:val>
                                            <p:strVal val="0-#ppt_w/2"/>
                                          </p:val>
                                        </p:tav>
                                        <p:tav tm="100000">
                                          <p:val>
                                            <p:strVal val="#ppt_x"/>
                                          </p:val>
                                        </p:tav>
                                      </p:tavLst>
                                    </p:anim>
                                    <p:anim calcmode="lin" valueType="num">
                                      <p:cBhvr additive="base">
                                        <p:cTn id="26" dur="1500" fill="hold"/>
                                        <p:tgtEl>
                                          <p:spTgt spid="36"/>
                                        </p:tgtEl>
                                        <p:attrNameLst>
                                          <p:attrName>ppt_y</p:attrName>
                                        </p:attrNameLst>
                                      </p:cBhvr>
                                      <p:tavLst>
                                        <p:tav tm="0">
                                          <p:val>
                                            <p:strVal val="#ppt_y"/>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500"/>
                                        <p:tgtEl>
                                          <p:spTgt spid="36"/>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1500" fill="hold"/>
                                        <p:tgtEl>
                                          <p:spTgt spid="34"/>
                                        </p:tgtEl>
                                        <p:attrNameLst>
                                          <p:attrName>ppt_x</p:attrName>
                                        </p:attrNameLst>
                                      </p:cBhvr>
                                      <p:tavLst>
                                        <p:tav tm="0">
                                          <p:val>
                                            <p:strVal val="0-#ppt_w/2"/>
                                          </p:val>
                                        </p:tav>
                                        <p:tav tm="100000">
                                          <p:val>
                                            <p:strVal val="#ppt_x"/>
                                          </p:val>
                                        </p:tav>
                                      </p:tavLst>
                                    </p:anim>
                                    <p:anim calcmode="lin" valueType="num">
                                      <p:cBhvr additive="base">
                                        <p:cTn id="33" dur="1500" fill="hold"/>
                                        <p:tgtEl>
                                          <p:spTgt spid="34"/>
                                        </p:tgtEl>
                                        <p:attrNameLst>
                                          <p:attrName>ppt_y</p:attrName>
                                        </p:attrNameLst>
                                      </p:cBhvr>
                                      <p:tavLst>
                                        <p:tav tm="0">
                                          <p:val>
                                            <p:strVal val="#ppt_y"/>
                                          </p:val>
                                        </p:tav>
                                        <p:tav tm="100000">
                                          <p:val>
                                            <p:strVal val="#ppt_y"/>
                                          </p:val>
                                        </p:tav>
                                      </p:tavLst>
                                    </p:anim>
                                  </p:childTnLst>
                                </p:cTn>
                              </p:par>
                              <p:par>
                                <p:cTn id="34" presetID="10" presetClass="entr" presetSubtype="0" fill="hold" grpId="1"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500"/>
                                        <p:tgtEl>
                                          <p:spTgt spid="34"/>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250"/>
                                        <p:tgtEl>
                                          <p:spTgt spid="35"/>
                                        </p:tgtEl>
                                      </p:cBhvr>
                                    </p:animEffect>
                                  </p:childTnLst>
                                </p:cTn>
                              </p:par>
                              <p:par>
                                <p:cTn id="40" presetID="42" presetClass="entr" presetSubtype="0" fill="hold" nodeType="withEffect">
                                  <p:stCondLst>
                                    <p:cond delay="20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37"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Effect transition="in" filter="fade">
                                      <p:cBhvr>
                                        <p:cTn id="61" dur="1000"/>
                                        <p:tgtEl>
                                          <p:spTgt spid="30"/>
                                        </p:tgtEl>
                                      </p:cBhvr>
                                    </p:animEffect>
                                  </p:childTnLst>
                                </p:cTn>
                              </p:par>
                            </p:childTnLst>
                          </p:cTn>
                        </p:par>
                        <p:par>
                          <p:cTn id="62" fill="hold">
                            <p:stCondLst>
                              <p:cond delay="2500"/>
                            </p:stCondLst>
                            <p:childTnLst>
                              <p:par>
                                <p:cTn id="63" presetID="26" presetClass="emph" presetSubtype="0" fill="hold" nodeType="afterEffect">
                                  <p:stCondLst>
                                    <p:cond delay="0"/>
                                  </p:stCondLst>
                                  <p:childTnLst>
                                    <p:animEffect transition="out" filter="fade">
                                      <p:cBhvr>
                                        <p:cTn id="64" dur="500" tmFilter="0, 0; .2, .5; .8, .5; 1, 0"/>
                                        <p:tgtEl>
                                          <p:spTgt spid="30"/>
                                        </p:tgtEl>
                                      </p:cBhvr>
                                    </p:animEffect>
                                    <p:animScale>
                                      <p:cBhvr>
                                        <p:cTn id="65" dur="250" autoRev="1" fill="hold"/>
                                        <p:tgtEl>
                                          <p:spTgt spid="30"/>
                                        </p:tgtEl>
                                      </p:cBhvr>
                                      <p:by x="105000" y="105000"/>
                                    </p:animScale>
                                  </p:childTnLst>
                                </p:cTn>
                              </p:par>
                            </p:childTnLst>
                          </p:cTn>
                        </p:par>
                        <p:par>
                          <p:cTn id="66" fill="hold">
                            <p:stCondLst>
                              <p:cond delay="3000"/>
                            </p:stCondLst>
                            <p:childTnLst>
                              <p:par>
                                <p:cTn id="67" presetID="26" presetClass="emph" presetSubtype="0" fill="hold" nodeType="after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childTnLst>
                          </p:cTn>
                        </p:par>
                        <p:par>
                          <p:cTn id="70" fill="hold">
                            <p:stCondLst>
                              <p:cond delay="3500"/>
                            </p:stCondLst>
                            <p:childTnLst>
                              <p:par>
                                <p:cTn id="71" presetID="26" presetClass="emph" presetSubtype="0" fill="hold" nodeType="afterEffect">
                                  <p:stCondLst>
                                    <p:cond delay="0"/>
                                  </p:stCondLst>
                                  <p:childTnLst>
                                    <p:animEffect transition="out" filter="fade">
                                      <p:cBhvr>
                                        <p:cTn id="72" dur="500" tmFilter="0, 0; .2, .5; .8, .5; 1, 0"/>
                                        <p:tgtEl>
                                          <p:spTgt spid="30"/>
                                        </p:tgtEl>
                                      </p:cBhvr>
                                    </p:animEffect>
                                    <p:animScale>
                                      <p:cBhvr>
                                        <p:cTn id="73" dur="250" autoRev="1" fill="hold"/>
                                        <p:tgtEl>
                                          <p:spTgt spid="30"/>
                                        </p:tgtEl>
                                      </p:cBhvr>
                                      <p:by x="105000" y="105000"/>
                                    </p:animScale>
                                  </p:childTnLst>
                                </p:cTn>
                              </p:par>
                            </p:childTnLst>
                          </p:cTn>
                        </p:par>
                        <p:par>
                          <p:cTn id="74" fill="hold">
                            <p:stCondLst>
                              <p:cond delay="4000"/>
                            </p:stCondLst>
                            <p:childTnLst>
                              <p:par>
                                <p:cTn id="75" presetID="26" presetClass="emph" presetSubtype="0" fill="hold" nodeType="after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cTn>
                              </p:par>
                            </p:childTnLst>
                          </p:cTn>
                        </p:par>
                        <p:par>
                          <p:cTn id="78" fill="hold">
                            <p:stCondLst>
                              <p:cond delay="4500"/>
                            </p:stCondLst>
                            <p:childTnLst>
                              <p:par>
                                <p:cTn id="79" presetID="26" presetClass="emph" presetSubtype="0" fill="hold" nodeType="afterEffect">
                                  <p:stCondLst>
                                    <p:cond delay="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Hai q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2"/>
            <a:ext cx="9144000" cy="456805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ai qu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72000"/>
            <a:ext cx="9144000" cy="4250532"/>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Hai quy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ai quy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0"/>
            <a:ext cx="9144000" cy="425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81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0-#ppt_w/2"/>
                                          </p:val>
                                        </p:tav>
                                        <p:tav tm="100000">
                                          <p:val>
                                            <p:strVal val="#ppt_x"/>
                                          </p:val>
                                        </p:tav>
                                      </p:tavLst>
                                    </p:anim>
                                    <p:anim calcmode="lin" valueType="num">
                                      <p:cBhvr additive="base">
                                        <p:cTn id="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417"/>
                                        </p:tgtEl>
                                        <p:attrNameLst>
                                          <p:attrName>style.visibility</p:attrName>
                                        </p:attrNameLst>
                                      </p:cBhvr>
                                      <p:to>
                                        <p:strVal val="visible"/>
                                      </p:to>
                                    </p:set>
                                    <p:anim calcmode="lin" valueType="num">
                                      <p:cBhvr additive="base">
                                        <p:cTn id="13" dur="500" fill="hold"/>
                                        <p:tgtEl>
                                          <p:spTgt spid="17417"/>
                                        </p:tgtEl>
                                        <p:attrNameLst>
                                          <p:attrName>ppt_x</p:attrName>
                                        </p:attrNameLst>
                                      </p:cBhvr>
                                      <p:tavLst>
                                        <p:tav tm="0">
                                          <p:val>
                                            <p:strVal val="0-#ppt_w/2"/>
                                          </p:val>
                                        </p:tav>
                                        <p:tav tm="100000">
                                          <p:val>
                                            <p:strVal val="#ppt_x"/>
                                          </p:val>
                                        </p:tav>
                                      </p:tavLst>
                                    </p:anim>
                                    <p:anim calcmode="lin" valueType="num">
                                      <p:cBhvr additive="base">
                                        <p:cTn id="14"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20"/>
                                        </p:tgtEl>
                                        <p:attrNameLst>
                                          <p:attrName>style.visibility</p:attrName>
                                        </p:attrNameLst>
                                      </p:cBhvr>
                                      <p:to>
                                        <p:strVal val="visible"/>
                                      </p:to>
                                    </p:set>
                                    <p:anim calcmode="lin" valueType="num">
                                      <p:cBhvr additive="base">
                                        <p:cTn id="19" dur="500" fill="hold"/>
                                        <p:tgtEl>
                                          <p:spTgt spid="17420"/>
                                        </p:tgtEl>
                                        <p:attrNameLst>
                                          <p:attrName>ppt_x</p:attrName>
                                        </p:attrNameLst>
                                      </p:cBhvr>
                                      <p:tavLst>
                                        <p:tav tm="0">
                                          <p:val>
                                            <p:strVal val="#ppt_x"/>
                                          </p:val>
                                        </p:tav>
                                        <p:tav tm="100000">
                                          <p:val>
                                            <p:strVal val="#ppt_x"/>
                                          </p:val>
                                        </p:tav>
                                      </p:tavLst>
                                    </p:anim>
                                    <p:anim calcmode="lin" valueType="num">
                                      <p:cBhvr additive="base">
                                        <p:cTn id="20"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416"/>
                                        </p:tgtEl>
                                        <p:attrNameLst>
                                          <p:attrName>style.visibility</p:attrName>
                                        </p:attrNameLst>
                                      </p:cBhvr>
                                      <p:to>
                                        <p:strVal val="visible"/>
                                      </p:to>
                                    </p:set>
                                    <p:anim calcmode="lin" valueType="num">
                                      <p:cBhvr additive="base">
                                        <p:cTn id="25" dur="500" fill="hold"/>
                                        <p:tgtEl>
                                          <p:spTgt spid="17416"/>
                                        </p:tgtEl>
                                        <p:attrNameLst>
                                          <p:attrName>ppt_x</p:attrName>
                                        </p:attrNameLst>
                                      </p:cBhvr>
                                      <p:tavLst>
                                        <p:tav tm="0">
                                          <p:val>
                                            <p:strVal val="0-#ppt_w/2"/>
                                          </p:val>
                                        </p:tav>
                                        <p:tav tm="100000">
                                          <p:val>
                                            <p:strVal val="#ppt_x"/>
                                          </p:val>
                                        </p:tav>
                                      </p:tavLst>
                                    </p:anim>
                                    <p:anim calcmode="lin" valueType="num">
                                      <p:cBhvr additive="base">
                                        <p:cTn id="26"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7" name="Picture 15" descr="san ho sung hu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9168" name="Picture 16" descr="San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9169" name="Picture 17" descr="080823050850-475-4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7442"/>
            <a:ext cx="9144000" cy="51395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ết quả hình ảnh cho san h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147444"/>
            <a:ext cx="9144000" cy="510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798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9167"/>
                                        </p:tgtEl>
                                        <p:attrNameLst>
                                          <p:attrName>style.visibility</p:attrName>
                                        </p:attrNameLst>
                                      </p:cBhvr>
                                      <p:to>
                                        <p:strVal val="visible"/>
                                      </p:to>
                                    </p:set>
                                    <p:anim calcmode="lin" valueType="num">
                                      <p:cBhvr>
                                        <p:cTn id="7" dur="1000" fill="hold"/>
                                        <p:tgtEl>
                                          <p:spTgt spid="49167"/>
                                        </p:tgtEl>
                                        <p:attrNameLst>
                                          <p:attrName>ppt_x</p:attrName>
                                        </p:attrNameLst>
                                      </p:cBhvr>
                                      <p:tavLst>
                                        <p:tav tm="0">
                                          <p:val>
                                            <p:strVal val="#ppt_x-.2"/>
                                          </p:val>
                                        </p:tav>
                                        <p:tav tm="100000">
                                          <p:val>
                                            <p:strVal val="#ppt_x"/>
                                          </p:val>
                                        </p:tav>
                                      </p:tavLst>
                                    </p:anim>
                                    <p:anim calcmode="lin" valueType="num">
                                      <p:cBhvr>
                                        <p:cTn id="8" dur="1000" fill="hold"/>
                                        <p:tgtEl>
                                          <p:spTgt spid="49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49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49168"/>
                                        </p:tgtEl>
                                        <p:attrNameLst>
                                          <p:attrName>style.visibility</p:attrName>
                                        </p:attrNameLst>
                                      </p:cBhvr>
                                      <p:to>
                                        <p:strVal val="visible"/>
                                      </p:to>
                                    </p:set>
                                    <p:animEffect transition="in" filter="slide(fromBottom)">
                                      <p:cBhvr>
                                        <p:cTn id="14" dur="500"/>
                                        <p:tgtEl>
                                          <p:spTgt spid="491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9169"/>
                                        </p:tgtEl>
                                        <p:attrNameLst>
                                          <p:attrName>style.visibility</p:attrName>
                                        </p:attrNameLst>
                                      </p:cBhvr>
                                      <p:to>
                                        <p:strVal val="visible"/>
                                      </p:to>
                                    </p:set>
                                    <p:animEffect transition="in" filter="fade">
                                      <p:cBhvr>
                                        <p:cTn id="19" dur="2000"/>
                                        <p:tgtEl>
                                          <p:spTgt spid="49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7" name="Picture 21"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0" y="1028700"/>
            <a:ext cx="10972800" cy="7886700"/>
          </a:xfrm>
          <a:prstGeom prst="rect">
            <a:avLst/>
          </a:prstGeom>
          <a:noFill/>
          <a:extLst>
            <a:ext uri="{909E8E84-426E-40DD-AFC4-6F175D3DCCD1}">
              <a14:hiddenFill xmlns:a14="http://schemas.microsoft.com/office/drawing/2010/main">
                <a:solidFill>
                  <a:srgbClr val="FFFFFF"/>
                </a:solidFill>
              </a14:hiddenFill>
            </a:ext>
          </a:extLst>
        </p:spPr>
      </p:pic>
      <p:pic>
        <p:nvPicPr>
          <p:cNvPr id="45079" name="Picture 23" descr="Hai q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1143000"/>
            <a:ext cx="71628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10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77"/>
                                        </p:tgtEl>
                                        <p:attrNameLst>
                                          <p:attrName>style.visibility</p:attrName>
                                        </p:attrNameLst>
                                      </p:cBhvr>
                                      <p:to>
                                        <p:strVal val="visible"/>
                                      </p:to>
                                    </p:set>
                                    <p:animEffect transition="in" filter="blinds(horizontal)">
                                      <p:cBhvr>
                                        <p:cTn id="7" dur="500"/>
                                        <p:tgtEl>
                                          <p:spTgt spid="45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5079"/>
                                        </p:tgtEl>
                                        <p:attrNameLst>
                                          <p:attrName>style.visibility</p:attrName>
                                        </p:attrNameLst>
                                      </p:cBhvr>
                                      <p:to>
                                        <p:strVal val="visible"/>
                                      </p:to>
                                    </p:set>
                                    <p:animEffect transition="in" filter="box(in)">
                                      <p:cBhvr>
                                        <p:cTn id="12" dur="500"/>
                                        <p:tgtEl>
                                          <p:spTgt spid="4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6" descr="I:\san ho\Anthozoans[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8288000" cy="10287000"/>
          </a:xfrm>
          <a:noFill/>
        </p:spPr>
      </p:pic>
    </p:spTree>
    <p:extLst>
      <p:ext uri="{BB962C8B-B14F-4D97-AF65-F5344CB8AC3E}">
        <p14:creationId xmlns:p14="http://schemas.microsoft.com/office/powerpoint/2010/main" val="2426192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to="" calcmode="lin" valueType="num">
                                      <p:cBhvr>
                                        <p:cTn id="7"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con sun 3"/>
          <p:cNvPicPr>
            <a:picLocks noChangeAspect="1" noChangeArrowheads="1"/>
          </p:cNvPicPr>
          <p:nvPr/>
        </p:nvPicPr>
        <p:blipFill>
          <a:blip r:embed="rId2"/>
          <a:srcRect/>
          <a:stretch>
            <a:fillRect/>
          </a:stretch>
        </p:blipFill>
        <p:spPr bwMode="auto">
          <a:xfrm>
            <a:off x="4572000" y="1143000"/>
            <a:ext cx="4724400" cy="3543300"/>
          </a:xfrm>
          <a:prstGeom prst="rect">
            <a:avLst/>
          </a:prstGeom>
          <a:noFill/>
          <a:ln w="9525">
            <a:solidFill>
              <a:srgbClr val="FF0000"/>
            </a:solidFill>
            <a:miter lim="800000"/>
            <a:headEnd/>
            <a:tailEnd/>
          </a:ln>
        </p:spPr>
      </p:pic>
      <p:pic>
        <p:nvPicPr>
          <p:cNvPr id="15374" name="Picture 14" descr="mot am 1"/>
          <p:cNvPicPr>
            <a:picLocks noChangeAspect="1" noChangeArrowheads="1"/>
          </p:cNvPicPr>
          <p:nvPr/>
        </p:nvPicPr>
        <p:blipFill>
          <a:blip r:embed="rId3"/>
          <a:srcRect/>
          <a:stretch>
            <a:fillRect/>
          </a:stretch>
        </p:blipFill>
        <p:spPr bwMode="auto">
          <a:xfrm>
            <a:off x="0" y="1143000"/>
            <a:ext cx="4572000" cy="3543300"/>
          </a:xfrm>
          <a:prstGeom prst="rect">
            <a:avLst/>
          </a:prstGeom>
          <a:noFill/>
          <a:ln w="9525">
            <a:solidFill>
              <a:srgbClr val="FF0000"/>
            </a:solidFill>
            <a:miter lim="800000"/>
            <a:headEnd/>
            <a:tailEnd/>
          </a:ln>
        </p:spPr>
      </p:pic>
      <p:pic>
        <p:nvPicPr>
          <p:cNvPr id="15375" name="Picture 15" descr="ran nuoc 3"/>
          <p:cNvPicPr>
            <a:picLocks noChangeAspect="1" noChangeArrowheads="1"/>
          </p:cNvPicPr>
          <p:nvPr/>
        </p:nvPicPr>
        <p:blipFill>
          <a:blip r:embed="rId4"/>
          <a:srcRect/>
          <a:stretch>
            <a:fillRect/>
          </a:stretch>
        </p:blipFill>
        <p:spPr bwMode="auto">
          <a:xfrm>
            <a:off x="9296400" y="1143000"/>
            <a:ext cx="4419600" cy="3543300"/>
          </a:xfrm>
          <a:prstGeom prst="rect">
            <a:avLst/>
          </a:prstGeom>
          <a:noFill/>
          <a:ln w="9525">
            <a:solidFill>
              <a:srgbClr val="FF0000"/>
            </a:solidFill>
            <a:miter lim="800000"/>
            <a:headEnd/>
            <a:tailEnd/>
          </a:ln>
        </p:spPr>
      </p:pic>
      <p:pic>
        <p:nvPicPr>
          <p:cNvPr id="15376" name="Picture 16" descr="tom o nho 1"/>
          <p:cNvPicPr>
            <a:picLocks noChangeAspect="1" noChangeArrowheads="1"/>
          </p:cNvPicPr>
          <p:nvPr/>
        </p:nvPicPr>
        <p:blipFill>
          <a:blip r:embed="rId5"/>
          <a:srcRect/>
          <a:stretch>
            <a:fillRect/>
          </a:stretch>
        </p:blipFill>
        <p:spPr bwMode="auto">
          <a:xfrm>
            <a:off x="12192000" y="5486400"/>
            <a:ext cx="6096000" cy="3886200"/>
          </a:xfrm>
          <a:prstGeom prst="rect">
            <a:avLst/>
          </a:prstGeom>
          <a:noFill/>
          <a:ln w="9525">
            <a:solidFill>
              <a:srgbClr val="FF0000"/>
            </a:solidFill>
            <a:miter lim="800000"/>
            <a:headEnd/>
            <a:tailEnd/>
          </a:ln>
        </p:spPr>
      </p:pic>
      <p:pic>
        <p:nvPicPr>
          <p:cNvPr id="15377" name="Picture 17" descr="cua dong 1"/>
          <p:cNvPicPr>
            <a:picLocks noChangeAspect="1" noChangeArrowheads="1"/>
          </p:cNvPicPr>
          <p:nvPr/>
        </p:nvPicPr>
        <p:blipFill>
          <a:blip r:embed="rId6"/>
          <a:srcRect/>
          <a:stretch>
            <a:fillRect/>
          </a:stretch>
        </p:blipFill>
        <p:spPr bwMode="auto">
          <a:xfrm>
            <a:off x="0" y="5486400"/>
            <a:ext cx="5943600" cy="3886200"/>
          </a:xfrm>
          <a:prstGeom prst="rect">
            <a:avLst/>
          </a:prstGeom>
          <a:noFill/>
          <a:ln w="9525">
            <a:solidFill>
              <a:srgbClr val="FF0000"/>
            </a:solidFill>
            <a:miter lim="800000"/>
            <a:headEnd/>
            <a:tailEnd/>
          </a:ln>
        </p:spPr>
      </p:pic>
      <p:sp>
        <p:nvSpPr>
          <p:cNvPr id="15379" name="Text Box 19"/>
          <p:cNvSpPr txBox="1">
            <a:spLocks noChangeArrowheads="1"/>
          </p:cNvSpPr>
          <p:nvPr/>
        </p:nvSpPr>
        <p:spPr bwMode="auto">
          <a:xfrm>
            <a:off x="533400" y="4776788"/>
            <a:ext cx="35052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Mọt</a:t>
            </a:r>
            <a:r>
              <a:rPr lang="en-US" sz="3600" b="1" dirty="0"/>
              <a:t> </a:t>
            </a:r>
            <a:r>
              <a:rPr lang="en-US" sz="3600" b="1" dirty="0" err="1"/>
              <a:t>ẩm</a:t>
            </a:r>
            <a:endParaRPr lang="en-US" sz="3600" b="1" dirty="0"/>
          </a:p>
        </p:txBody>
      </p:sp>
      <p:sp>
        <p:nvSpPr>
          <p:cNvPr id="15380" name="Text Box 20"/>
          <p:cNvSpPr txBox="1">
            <a:spLocks noChangeArrowheads="1"/>
          </p:cNvSpPr>
          <p:nvPr/>
        </p:nvSpPr>
        <p:spPr bwMode="auto">
          <a:xfrm>
            <a:off x="4953000" y="4686301"/>
            <a:ext cx="3962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a:t>Con sun</a:t>
            </a:r>
          </a:p>
        </p:txBody>
      </p:sp>
      <p:sp>
        <p:nvSpPr>
          <p:cNvPr id="15381" name="Text Box 21"/>
          <p:cNvSpPr txBox="1">
            <a:spLocks noChangeArrowheads="1"/>
          </p:cNvSpPr>
          <p:nvPr/>
        </p:nvSpPr>
        <p:spPr bwMode="auto">
          <a:xfrm>
            <a:off x="9906000" y="4686301"/>
            <a:ext cx="3200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Rận</a:t>
            </a:r>
            <a:r>
              <a:rPr lang="en-US" sz="3600" b="1" dirty="0"/>
              <a:t> </a:t>
            </a:r>
            <a:r>
              <a:rPr lang="en-US" sz="3600" b="1" dirty="0" err="1"/>
              <a:t>nước</a:t>
            </a:r>
            <a:endParaRPr lang="en-US" sz="3600" b="1" dirty="0"/>
          </a:p>
        </p:txBody>
      </p:sp>
      <p:sp>
        <p:nvSpPr>
          <p:cNvPr id="15382" name="Text Box 22"/>
          <p:cNvSpPr txBox="1">
            <a:spLocks noChangeArrowheads="1"/>
          </p:cNvSpPr>
          <p:nvPr/>
        </p:nvSpPr>
        <p:spPr bwMode="auto">
          <a:xfrm>
            <a:off x="14325600" y="4686301"/>
            <a:ext cx="3200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Chân</a:t>
            </a:r>
            <a:r>
              <a:rPr lang="en-US" sz="3600" b="1" dirty="0"/>
              <a:t> </a:t>
            </a:r>
            <a:r>
              <a:rPr lang="en-US" sz="3600" b="1" dirty="0" err="1"/>
              <a:t>kiếm</a:t>
            </a:r>
            <a:endParaRPr lang="en-US" sz="3600" b="1" dirty="0"/>
          </a:p>
        </p:txBody>
      </p:sp>
      <p:sp>
        <p:nvSpPr>
          <p:cNvPr id="15383" name="Text Box 23"/>
          <p:cNvSpPr txBox="1">
            <a:spLocks noChangeArrowheads="1"/>
          </p:cNvSpPr>
          <p:nvPr/>
        </p:nvSpPr>
        <p:spPr bwMode="auto">
          <a:xfrm>
            <a:off x="1676400" y="9463088"/>
            <a:ext cx="2743200" cy="718876"/>
          </a:xfrm>
          <a:prstGeom prst="rect">
            <a:avLst/>
          </a:prstGeom>
          <a:noFill/>
          <a:ln w="9525">
            <a:noFill/>
            <a:miter lim="800000"/>
            <a:headEnd/>
            <a:tailEnd/>
          </a:ln>
        </p:spPr>
        <p:txBody>
          <a:bodyPr lIns="163284" tIns="81642" rIns="163284" bIns="81642">
            <a:spAutoFit/>
          </a:bodyPr>
          <a:lstStyle/>
          <a:p>
            <a:pPr>
              <a:spcBef>
                <a:spcPct val="50000"/>
              </a:spcBef>
            </a:pPr>
            <a:r>
              <a:rPr lang="en-US" sz="3600" b="1" dirty="0" err="1"/>
              <a:t>Cua</a:t>
            </a:r>
            <a:r>
              <a:rPr lang="en-US" sz="3600" b="1" dirty="0"/>
              <a:t> </a:t>
            </a:r>
            <a:r>
              <a:rPr lang="en-US" sz="3600" b="1" dirty="0" err="1"/>
              <a:t>đồng</a:t>
            </a:r>
            <a:endParaRPr lang="en-US" sz="3600" b="1" dirty="0"/>
          </a:p>
        </p:txBody>
      </p:sp>
      <p:sp>
        <p:nvSpPr>
          <p:cNvPr id="15384" name="Text Box 24"/>
          <p:cNvSpPr txBox="1">
            <a:spLocks noChangeArrowheads="1"/>
          </p:cNvSpPr>
          <p:nvPr/>
        </p:nvSpPr>
        <p:spPr bwMode="auto">
          <a:xfrm>
            <a:off x="7467600" y="9348788"/>
            <a:ext cx="28956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Cua</a:t>
            </a:r>
            <a:r>
              <a:rPr lang="en-US" sz="3600" b="1" dirty="0"/>
              <a:t> </a:t>
            </a:r>
            <a:r>
              <a:rPr lang="en-US" sz="3600" b="1" dirty="0" err="1"/>
              <a:t>nhện</a:t>
            </a:r>
            <a:endParaRPr lang="en-US" sz="3600" b="1" dirty="0"/>
          </a:p>
        </p:txBody>
      </p:sp>
      <p:sp>
        <p:nvSpPr>
          <p:cNvPr id="15385" name="Text Box 25"/>
          <p:cNvSpPr txBox="1">
            <a:spLocks noChangeArrowheads="1"/>
          </p:cNvSpPr>
          <p:nvPr/>
        </p:nvSpPr>
        <p:spPr bwMode="auto">
          <a:xfrm>
            <a:off x="13411200" y="9458325"/>
            <a:ext cx="35052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Tôm</a:t>
            </a:r>
            <a:r>
              <a:rPr lang="en-US" sz="3600" b="1" dirty="0"/>
              <a:t> ở </a:t>
            </a:r>
            <a:r>
              <a:rPr lang="en-US" sz="3600" b="1" dirty="0" err="1"/>
              <a:t>nhờ</a:t>
            </a:r>
            <a:endParaRPr lang="en-US" sz="3600" b="1" dirty="0"/>
          </a:p>
        </p:txBody>
      </p:sp>
      <p:pic>
        <p:nvPicPr>
          <p:cNvPr id="6159" name="Picture 6" descr="http://www.micromagus.net/animalcules/copepoda/diaptomus04.jpg"/>
          <p:cNvPicPr>
            <a:picLocks noChangeAspect="1" noChangeArrowheads="1"/>
          </p:cNvPicPr>
          <p:nvPr/>
        </p:nvPicPr>
        <p:blipFill>
          <a:blip r:embed="rId7"/>
          <a:srcRect/>
          <a:stretch>
            <a:fillRect/>
          </a:stretch>
        </p:blipFill>
        <p:spPr bwMode="auto">
          <a:xfrm>
            <a:off x="13716000" y="1143000"/>
            <a:ext cx="4572000" cy="3543300"/>
          </a:xfrm>
          <a:prstGeom prst="rect">
            <a:avLst/>
          </a:prstGeom>
          <a:noFill/>
          <a:ln w="9525">
            <a:solidFill>
              <a:srgbClr val="FF0000"/>
            </a:solidFill>
            <a:miter lim="800000"/>
            <a:headEnd/>
            <a:tailEnd/>
          </a:ln>
        </p:spPr>
      </p:pic>
      <p:pic>
        <p:nvPicPr>
          <p:cNvPr id="6160" name="Picture 17" descr="Hết hồn cua nhện quái vật to hơn người - 4"/>
          <p:cNvPicPr>
            <a:picLocks noChangeAspect="1" noChangeArrowheads="1"/>
          </p:cNvPicPr>
          <p:nvPr/>
        </p:nvPicPr>
        <p:blipFill>
          <a:blip r:embed="rId8"/>
          <a:srcRect/>
          <a:stretch>
            <a:fillRect/>
          </a:stretch>
        </p:blipFill>
        <p:spPr bwMode="auto">
          <a:xfrm>
            <a:off x="5943600" y="5486400"/>
            <a:ext cx="6248400" cy="3886200"/>
          </a:xfrm>
          <a:prstGeom prst="rect">
            <a:avLst/>
          </a:prstGeom>
          <a:noFill/>
          <a:ln w="9525">
            <a:solidFill>
              <a:srgbClr val="FF0000"/>
            </a:solidFill>
            <a:miter lim="800000"/>
            <a:headEnd/>
            <a:tailEnd/>
          </a:ln>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5374"/>
                                        </p:tgtEl>
                                        <p:attrNameLst>
                                          <p:attrName>style.visibility</p:attrName>
                                        </p:attrNameLst>
                                      </p:cBhvr>
                                      <p:to>
                                        <p:strVal val="visible"/>
                                      </p:to>
                                    </p:set>
                                    <p:animEffect transition="in" filter="barn(inHorizontal)">
                                      <p:cBhvr>
                                        <p:cTn id="7" dur="500"/>
                                        <p:tgtEl>
                                          <p:spTgt spid="1537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5379"/>
                                        </p:tgtEl>
                                        <p:attrNameLst>
                                          <p:attrName>style.visibility</p:attrName>
                                        </p:attrNameLst>
                                      </p:cBhvr>
                                      <p:to>
                                        <p:strVal val="visible"/>
                                      </p:to>
                                    </p:set>
                                    <p:animEffect transition="in" filter="diamond(in)">
                                      <p:cBhvr>
                                        <p:cTn id="10" dur="2000"/>
                                        <p:tgtEl>
                                          <p:spTgt spid="15379"/>
                                        </p:tgtEl>
                                      </p:cBhvr>
                                    </p:animEffect>
                                  </p:childTnLst>
                                </p:cTn>
                              </p:par>
                              <p:par>
                                <p:cTn id="11" presetID="18" presetClass="entr" presetSubtype="12" fill="hold" nodeType="withEffect">
                                  <p:stCondLst>
                                    <p:cond delay="0"/>
                                  </p:stCondLst>
                                  <p:childTnLst>
                                    <p:set>
                                      <p:cBhvr>
                                        <p:cTn id="12" dur="1" fill="hold">
                                          <p:stCondLst>
                                            <p:cond delay="0"/>
                                          </p:stCondLst>
                                        </p:cTn>
                                        <p:tgtEl>
                                          <p:spTgt spid="15373"/>
                                        </p:tgtEl>
                                        <p:attrNameLst>
                                          <p:attrName>style.visibility</p:attrName>
                                        </p:attrNameLst>
                                      </p:cBhvr>
                                      <p:to>
                                        <p:strVal val="visible"/>
                                      </p:to>
                                    </p:set>
                                    <p:animEffect transition="in" filter="strips(downLeft)">
                                      <p:cBhvr>
                                        <p:cTn id="13" dur="500"/>
                                        <p:tgtEl>
                                          <p:spTgt spid="15373"/>
                                        </p:tgtEl>
                                      </p:cBhvr>
                                    </p:animEffect>
                                  </p:childTnLst>
                                </p:cTn>
                              </p:par>
                              <p:par>
                                <p:cTn id="14" presetID="8" presetClass="entr" presetSubtype="16" fill="hold" nodeType="withEffect">
                                  <p:stCondLst>
                                    <p:cond delay="0"/>
                                  </p:stCondLst>
                                  <p:childTnLst>
                                    <p:set>
                                      <p:cBhvr>
                                        <p:cTn id="15" dur="1" fill="hold">
                                          <p:stCondLst>
                                            <p:cond delay="0"/>
                                          </p:stCondLst>
                                        </p:cTn>
                                        <p:tgtEl>
                                          <p:spTgt spid="15380">
                                            <p:txEl>
                                              <p:pRg st="0" end="0"/>
                                            </p:txEl>
                                          </p:spTgt>
                                        </p:tgtEl>
                                        <p:attrNameLst>
                                          <p:attrName>style.visibility</p:attrName>
                                        </p:attrNameLst>
                                      </p:cBhvr>
                                      <p:to>
                                        <p:strVal val="visible"/>
                                      </p:to>
                                    </p:set>
                                    <p:animEffect transition="in" filter="diamond(in)">
                                      <p:cBhvr>
                                        <p:cTn id="16" dur="2000"/>
                                        <p:tgtEl>
                                          <p:spTgt spid="15380">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15375"/>
                                        </p:tgtEl>
                                        <p:attrNameLst>
                                          <p:attrName>style.visibility</p:attrName>
                                        </p:attrNameLst>
                                      </p:cBhvr>
                                      <p:to>
                                        <p:strVal val="visible"/>
                                      </p:to>
                                    </p:set>
                                    <p:animEffect transition="in" filter="wedge">
                                      <p:cBhvr>
                                        <p:cTn id="19" dur="500"/>
                                        <p:tgtEl>
                                          <p:spTgt spid="15375"/>
                                        </p:tgtEl>
                                      </p:cBhvr>
                                    </p:animEffect>
                                  </p:childTnLst>
                                </p:cTn>
                              </p:par>
                              <p:par>
                                <p:cTn id="20" presetID="8" presetClass="entr" presetSubtype="16" fill="hold" nodeType="withEffect">
                                  <p:stCondLst>
                                    <p:cond delay="0"/>
                                  </p:stCondLst>
                                  <p:childTnLst>
                                    <p:set>
                                      <p:cBhvr>
                                        <p:cTn id="21" dur="1" fill="hold">
                                          <p:stCondLst>
                                            <p:cond delay="0"/>
                                          </p:stCondLst>
                                        </p:cTn>
                                        <p:tgtEl>
                                          <p:spTgt spid="15381">
                                            <p:txEl>
                                              <p:pRg st="0" end="0"/>
                                            </p:txEl>
                                          </p:spTgt>
                                        </p:tgtEl>
                                        <p:attrNameLst>
                                          <p:attrName>style.visibility</p:attrName>
                                        </p:attrNameLst>
                                      </p:cBhvr>
                                      <p:to>
                                        <p:strVal val="visible"/>
                                      </p:to>
                                    </p:set>
                                    <p:animEffect transition="in" filter="diamond(in)">
                                      <p:cBhvr>
                                        <p:cTn id="22" dur="2000"/>
                                        <p:tgtEl>
                                          <p:spTgt spid="15381">
                                            <p:txEl>
                                              <p:pRg st="0" end="0"/>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6159"/>
                                        </p:tgtEl>
                                        <p:attrNameLst>
                                          <p:attrName>style.visibility</p:attrName>
                                        </p:attrNameLst>
                                      </p:cBhvr>
                                      <p:to>
                                        <p:strVal val="visible"/>
                                      </p:to>
                                    </p:set>
                                    <p:animEffect transition="in" filter="diamond(in)">
                                      <p:cBhvr>
                                        <p:cTn id="25" dur="500"/>
                                        <p:tgtEl>
                                          <p:spTgt spid="6159"/>
                                        </p:tgtEl>
                                      </p:cBhvr>
                                    </p:animEffect>
                                  </p:childTnLst>
                                </p:cTn>
                              </p:par>
                              <p:par>
                                <p:cTn id="26" presetID="8" presetClass="entr" presetSubtype="16" fill="hold" nodeType="withEffect">
                                  <p:stCondLst>
                                    <p:cond delay="0"/>
                                  </p:stCondLst>
                                  <p:childTnLst>
                                    <p:set>
                                      <p:cBhvr>
                                        <p:cTn id="27" dur="1" fill="hold">
                                          <p:stCondLst>
                                            <p:cond delay="0"/>
                                          </p:stCondLst>
                                        </p:cTn>
                                        <p:tgtEl>
                                          <p:spTgt spid="15382">
                                            <p:txEl>
                                              <p:pRg st="0" end="0"/>
                                            </p:txEl>
                                          </p:spTgt>
                                        </p:tgtEl>
                                        <p:attrNameLst>
                                          <p:attrName>style.visibility</p:attrName>
                                        </p:attrNameLst>
                                      </p:cBhvr>
                                      <p:to>
                                        <p:strVal val="visible"/>
                                      </p:to>
                                    </p:set>
                                    <p:animEffect transition="in" filter="diamond(in)">
                                      <p:cBhvr>
                                        <p:cTn id="28" dur="2000"/>
                                        <p:tgtEl>
                                          <p:spTgt spid="15382">
                                            <p:txEl>
                                              <p:pRg st="0" end="0"/>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5383">
                                            <p:txEl>
                                              <p:pRg st="0" end="0"/>
                                            </p:txEl>
                                          </p:spTgt>
                                        </p:tgtEl>
                                        <p:attrNameLst>
                                          <p:attrName>style.visibility</p:attrName>
                                        </p:attrNameLst>
                                      </p:cBhvr>
                                      <p:to>
                                        <p:strVal val="visible"/>
                                      </p:to>
                                    </p:set>
                                    <p:animEffect transition="in" filter="diamond(in)">
                                      <p:cBhvr>
                                        <p:cTn id="31" dur="2000"/>
                                        <p:tgtEl>
                                          <p:spTgt spid="15383">
                                            <p:txEl>
                                              <p:pRg st="0" end="0"/>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15377"/>
                                        </p:tgtEl>
                                        <p:attrNameLst>
                                          <p:attrName>style.visibility</p:attrName>
                                        </p:attrNameLst>
                                      </p:cBhvr>
                                      <p:to>
                                        <p:strVal val="visible"/>
                                      </p:to>
                                    </p:set>
                                    <p:anim calcmode="lin" valueType="num">
                                      <p:cBhvr additive="base">
                                        <p:cTn id="34" dur="500" fill="hold"/>
                                        <p:tgtEl>
                                          <p:spTgt spid="15377"/>
                                        </p:tgtEl>
                                        <p:attrNameLst>
                                          <p:attrName>ppt_x</p:attrName>
                                        </p:attrNameLst>
                                      </p:cBhvr>
                                      <p:tavLst>
                                        <p:tav tm="0">
                                          <p:val>
                                            <p:strVal val="#ppt_x"/>
                                          </p:val>
                                        </p:tav>
                                        <p:tav tm="100000">
                                          <p:val>
                                            <p:strVal val="#ppt_x"/>
                                          </p:val>
                                        </p:tav>
                                      </p:tavLst>
                                    </p:anim>
                                    <p:anim calcmode="lin" valueType="num">
                                      <p:cBhvr additive="base">
                                        <p:cTn id="35" dur="500" fill="hold"/>
                                        <p:tgtEl>
                                          <p:spTgt spid="15377"/>
                                        </p:tgtEl>
                                        <p:attrNameLst>
                                          <p:attrName>ppt_y</p:attrName>
                                        </p:attrNameLst>
                                      </p:cBhvr>
                                      <p:tavLst>
                                        <p:tav tm="0">
                                          <p:val>
                                            <p:strVal val="1+#ppt_h/2"/>
                                          </p:val>
                                        </p:tav>
                                        <p:tav tm="100000">
                                          <p:val>
                                            <p:strVal val="#ppt_y"/>
                                          </p:val>
                                        </p:tav>
                                      </p:tavLst>
                                    </p:anim>
                                  </p:childTnLst>
                                </p:cTn>
                              </p:par>
                              <p:par>
                                <p:cTn id="36" presetID="4" presetClass="entr" presetSubtype="16" fill="hold" nodeType="withEffect">
                                  <p:stCondLst>
                                    <p:cond delay="0"/>
                                  </p:stCondLst>
                                  <p:childTnLst>
                                    <p:set>
                                      <p:cBhvr>
                                        <p:cTn id="37" dur="1" fill="hold">
                                          <p:stCondLst>
                                            <p:cond delay="0"/>
                                          </p:stCondLst>
                                        </p:cTn>
                                        <p:tgtEl>
                                          <p:spTgt spid="6160"/>
                                        </p:tgtEl>
                                        <p:attrNameLst>
                                          <p:attrName>style.visibility</p:attrName>
                                        </p:attrNameLst>
                                      </p:cBhvr>
                                      <p:to>
                                        <p:strVal val="visible"/>
                                      </p:to>
                                    </p:set>
                                    <p:animEffect transition="in" filter="box(in)">
                                      <p:cBhvr>
                                        <p:cTn id="38" dur="500"/>
                                        <p:tgtEl>
                                          <p:spTgt spid="616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5384"/>
                                        </p:tgtEl>
                                        <p:attrNameLst>
                                          <p:attrName>style.visibility</p:attrName>
                                        </p:attrNameLst>
                                      </p:cBhvr>
                                      <p:to>
                                        <p:strVal val="visible"/>
                                      </p:to>
                                    </p:set>
                                    <p:animEffect transition="in" filter="diamond(in)">
                                      <p:cBhvr>
                                        <p:cTn id="41" dur="2000"/>
                                        <p:tgtEl>
                                          <p:spTgt spid="15384"/>
                                        </p:tgtEl>
                                      </p:cBhvr>
                                    </p:animEffect>
                                  </p:childTnLst>
                                </p:cTn>
                              </p:par>
                              <p:par>
                                <p:cTn id="42" presetID="8" presetClass="entr" presetSubtype="16" fill="hold" nodeType="withEffect">
                                  <p:stCondLst>
                                    <p:cond delay="0"/>
                                  </p:stCondLst>
                                  <p:childTnLst>
                                    <p:set>
                                      <p:cBhvr>
                                        <p:cTn id="43" dur="1" fill="hold">
                                          <p:stCondLst>
                                            <p:cond delay="0"/>
                                          </p:stCondLst>
                                        </p:cTn>
                                        <p:tgtEl>
                                          <p:spTgt spid="15376"/>
                                        </p:tgtEl>
                                        <p:attrNameLst>
                                          <p:attrName>style.visibility</p:attrName>
                                        </p:attrNameLst>
                                      </p:cBhvr>
                                      <p:to>
                                        <p:strVal val="visible"/>
                                      </p:to>
                                    </p:set>
                                    <p:animEffect transition="in" filter="diamond(in)">
                                      <p:cBhvr>
                                        <p:cTn id="44" dur="500"/>
                                        <p:tgtEl>
                                          <p:spTgt spid="15376"/>
                                        </p:tgtEl>
                                      </p:cBhvr>
                                    </p:animEffect>
                                  </p:childTnLst>
                                </p:cTn>
                              </p:par>
                              <p:par>
                                <p:cTn id="45" presetID="8" presetClass="entr" presetSubtype="16" fill="hold" nodeType="withEffect">
                                  <p:stCondLst>
                                    <p:cond delay="0"/>
                                  </p:stCondLst>
                                  <p:childTnLst>
                                    <p:set>
                                      <p:cBhvr>
                                        <p:cTn id="46" dur="1" fill="hold">
                                          <p:stCondLst>
                                            <p:cond delay="0"/>
                                          </p:stCondLst>
                                        </p:cTn>
                                        <p:tgtEl>
                                          <p:spTgt spid="15385">
                                            <p:txEl>
                                              <p:pRg st="0" end="0"/>
                                            </p:txEl>
                                          </p:spTgt>
                                        </p:tgtEl>
                                        <p:attrNameLst>
                                          <p:attrName>style.visibility</p:attrName>
                                        </p:attrNameLst>
                                      </p:cBhvr>
                                      <p:to>
                                        <p:strVal val="visible"/>
                                      </p:to>
                                    </p:set>
                                    <p:animEffect transition="in" filter="diamond(in)">
                                      <p:cBhvr>
                                        <p:cTn id="47" dur="2000"/>
                                        <p:tgtEl>
                                          <p:spTgt spid="153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p:bldP spid="153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ntis_religiosa_BoNgua1"/>
          <p:cNvPicPr>
            <a:picLocks noChangeAspect="1" noChangeArrowheads="1"/>
          </p:cNvPicPr>
          <p:nvPr/>
        </p:nvPicPr>
        <p:blipFill>
          <a:blip r:embed="rId2"/>
          <a:srcRect/>
          <a:stretch>
            <a:fillRect/>
          </a:stretch>
        </p:blipFill>
        <p:spPr bwMode="auto">
          <a:xfrm>
            <a:off x="1" y="2057402"/>
            <a:ext cx="9449290" cy="4767263"/>
          </a:xfrm>
          <a:prstGeom prst="rect">
            <a:avLst/>
          </a:prstGeom>
          <a:noFill/>
          <a:ln w="9525">
            <a:noFill/>
            <a:miter lim="800000"/>
            <a:headEnd/>
            <a:tailEnd/>
          </a:ln>
        </p:spPr>
      </p:pic>
      <p:pic>
        <p:nvPicPr>
          <p:cNvPr id="13315" name="Picture 4" descr="55249195-1251193766-bo-ngua"/>
          <p:cNvPicPr>
            <a:picLocks noChangeAspect="1" noChangeArrowheads="1"/>
          </p:cNvPicPr>
          <p:nvPr/>
        </p:nvPicPr>
        <p:blipFill>
          <a:blip r:embed="rId3"/>
          <a:srcRect/>
          <a:stretch>
            <a:fillRect/>
          </a:stretch>
        </p:blipFill>
        <p:spPr bwMode="auto">
          <a:xfrm>
            <a:off x="9754579" y="2057400"/>
            <a:ext cx="7922846" cy="4686300"/>
          </a:xfrm>
          <a:prstGeom prst="rect">
            <a:avLst/>
          </a:prstGeom>
          <a:noFill/>
          <a:ln w="9525">
            <a:noFill/>
            <a:miter lim="800000"/>
            <a:headEnd/>
            <a:tailEnd/>
          </a:ln>
        </p:spPr>
      </p:pic>
      <p:sp>
        <p:nvSpPr>
          <p:cNvPr id="13316" name="Text Box 5"/>
          <p:cNvSpPr txBox="1">
            <a:spLocks noChangeArrowheads="1"/>
          </p:cNvSpPr>
          <p:nvPr/>
        </p:nvSpPr>
        <p:spPr bwMode="auto">
          <a:xfrm>
            <a:off x="2134578" y="6858000"/>
            <a:ext cx="4418136" cy="879407"/>
          </a:xfrm>
          <a:prstGeom prst="rect">
            <a:avLst/>
          </a:prstGeom>
          <a:noFill/>
          <a:ln w="9525">
            <a:noFill/>
            <a:miter lim="800000"/>
            <a:headEnd/>
            <a:tailEnd/>
          </a:ln>
        </p:spPr>
        <p:txBody>
          <a:bodyPr lIns="139381" tIns="69691" rIns="139381" bIns="69691">
            <a:spAutoFit/>
          </a:bodyPr>
          <a:lstStyle/>
          <a:p>
            <a:pPr>
              <a:spcBef>
                <a:spcPct val="50000"/>
              </a:spcBef>
            </a:pPr>
            <a:r>
              <a:rPr lang="en-US" sz="4800" b="1" dirty="0" err="1">
                <a:solidFill>
                  <a:srgbClr val="0000FF"/>
                </a:solidFill>
                <a:latin typeface="Times New Roman" pitchFamily="18" charset="0"/>
                <a:cs typeface="Times New Roman" pitchFamily="18" charset="0"/>
              </a:rPr>
              <a:t>Bọ</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ngựa</a:t>
            </a:r>
            <a:endParaRPr lang="en-US" sz="4800" b="1" dirty="0">
              <a:solidFill>
                <a:srgbClr val="0000FF"/>
              </a:solidFill>
              <a:latin typeface="Times New Roman" pitchFamily="18" charset="0"/>
              <a:cs typeface="Times New Roman" pitchFamily="18" charset="0"/>
            </a:endParaRPr>
          </a:p>
        </p:txBody>
      </p:sp>
      <p:sp>
        <p:nvSpPr>
          <p:cNvPr id="13317" name="Text Box 6"/>
          <p:cNvSpPr txBox="1">
            <a:spLocks noChangeArrowheads="1"/>
          </p:cNvSpPr>
          <p:nvPr/>
        </p:nvSpPr>
        <p:spPr bwMode="auto">
          <a:xfrm>
            <a:off x="9449290" y="6972301"/>
            <a:ext cx="8382000" cy="879407"/>
          </a:xfrm>
          <a:prstGeom prst="rect">
            <a:avLst/>
          </a:prstGeom>
          <a:noFill/>
          <a:ln w="9525">
            <a:noFill/>
            <a:miter lim="800000"/>
            <a:headEnd/>
            <a:tailEnd/>
          </a:ln>
        </p:spPr>
        <p:txBody>
          <a:bodyPr lIns="139381" tIns="69691" rIns="139381" bIns="69691">
            <a:spAutoFit/>
          </a:bodyPr>
          <a:lstStyle/>
          <a:p>
            <a:pPr>
              <a:spcBef>
                <a:spcPct val="50000"/>
              </a:spcBef>
            </a:pPr>
            <a:r>
              <a:rPr lang="en-US" sz="4800" b="1" dirty="0" err="1">
                <a:solidFill>
                  <a:srgbClr val="0000FF"/>
                </a:solidFill>
                <a:latin typeface="Times New Roman" pitchFamily="18" charset="0"/>
                <a:cs typeface="Times New Roman" pitchFamily="18" charset="0"/>
              </a:rPr>
              <a:t>Bọ</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ngựa</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bắt</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mồi</a:t>
            </a:r>
            <a:r>
              <a:rPr lang="en-US" sz="4800" b="1" dirty="0">
                <a:solidFill>
                  <a:srgbClr val="0000FF"/>
                </a:solidFill>
                <a:latin typeface="Times New Roman" pitchFamily="18" charset="0"/>
                <a:cs typeface="Times New Roman" pitchFamily="18" charset="0"/>
              </a:rPr>
              <a:t> </a:t>
            </a:r>
          </a:p>
        </p:txBody>
      </p:sp>
      <p:sp>
        <p:nvSpPr>
          <p:cNvPr id="48135" name="AutoShape 7">
            <a:hlinkClick r:id="rId4" action="ppaction://hlinksldjump"/>
          </p:cNvPr>
          <p:cNvSpPr>
            <a:spLocks noChangeArrowheads="1"/>
          </p:cNvSpPr>
          <p:nvPr/>
        </p:nvSpPr>
        <p:spPr bwMode="auto">
          <a:xfrm>
            <a:off x="305290" y="9486900"/>
            <a:ext cx="762000" cy="457200"/>
          </a:xfrm>
          <a:prstGeom prst="star5">
            <a:avLst/>
          </a:prstGeom>
          <a:solidFill>
            <a:schemeClr val="bg1"/>
          </a:solidFill>
          <a:ln w="9525">
            <a:solidFill>
              <a:schemeClr val="tx1"/>
            </a:solidFill>
            <a:miter lim="800000"/>
            <a:headEnd/>
            <a:tailEnd/>
          </a:ln>
          <a:effectLst/>
        </p:spPr>
        <p:txBody>
          <a:bodyPr wrap="none" lIns="139381" tIns="69691" rIns="139381" bIns="69691" anchor="ctr"/>
          <a:lstStyle/>
          <a:p>
            <a:pPr>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965" y="41072"/>
            <a:ext cx="17998836" cy="707884"/>
          </a:xfrm>
          <a:prstGeom prst="rect">
            <a:avLst/>
          </a:prstGeom>
          <a:solidFill>
            <a:schemeClr val="bg1"/>
          </a:solidFill>
        </p:spPr>
        <p:txBody>
          <a:bodyPr wrap="none" lIns="91439" tIns="45719" rIns="91439" bIns="45719">
            <a:spAutoFit/>
          </a:bodyPr>
          <a:lstStyle/>
          <a:p>
            <a:r>
              <a:rPr lang="en-US" sz="4000" b="1" dirty="0">
                <a:solidFill>
                  <a:srgbClr val="FF0000"/>
                </a:solidFill>
              </a:rPr>
              <a:t> </a:t>
            </a:r>
            <a:r>
              <a:rPr lang="en-US" sz="4000" b="1" dirty="0" smtClean="0">
                <a:solidFill>
                  <a:srgbClr val="FF0000"/>
                </a:solidFill>
              </a:rPr>
              <a:t> H: </a:t>
            </a:r>
            <a:r>
              <a:rPr lang="vi-VN" sz="4000" b="1" dirty="0" smtClean="0">
                <a:solidFill>
                  <a:srgbClr val="FF0000"/>
                </a:solidFill>
              </a:rPr>
              <a:t>Kể tên một số động vật không xương sống và nêu môi trường sống của chúng</a:t>
            </a:r>
            <a:endParaRPr lang="en-US" sz="4000" b="1" dirty="0">
              <a:solidFill>
                <a:srgbClr val="FF0000"/>
              </a:solidFill>
            </a:endParaRPr>
          </a:p>
        </p:txBody>
      </p:sp>
      <p:sp>
        <p:nvSpPr>
          <p:cNvPr id="3" name="Rectangle 2"/>
          <p:cNvSpPr/>
          <p:nvPr/>
        </p:nvSpPr>
        <p:spPr>
          <a:xfrm>
            <a:off x="1447800" y="1333501"/>
            <a:ext cx="15468600" cy="7294303"/>
          </a:xfrm>
          <a:prstGeom prst="rect">
            <a:avLst/>
          </a:prstGeom>
        </p:spPr>
        <p:txBody>
          <a:bodyPr wrap="square" lIns="91439" tIns="45719" rIns="91439" bIns="45719">
            <a:spAutoFit/>
          </a:bodyPr>
          <a:lstStyle/>
          <a:p>
            <a:r>
              <a:rPr lang="vi-VN" sz="3600" dirty="0" smtClean="0"/>
              <a:t>Một số động vật không xương sống:</a:t>
            </a:r>
          </a:p>
          <a:p>
            <a:r>
              <a:rPr lang="vi-VN" sz="3600" dirty="0" smtClean="0"/>
              <a:t>Ngành ruột khoang: Thủy tức, hải quỳ, san hô, sứa.</a:t>
            </a:r>
          </a:p>
          <a:p>
            <a:r>
              <a:rPr lang="vi-VN" sz="3600" dirty="0" smtClean="0"/>
              <a:t>Ngành giun dẹp: Sán lá gan, sán lông, sán dây</a:t>
            </a:r>
          </a:p>
          <a:p>
            <a:r>
              <a:rPr lang="vi-VN" sz="3600" dirty="0" smtClean="0"/>
              <a:t>Ngành giun tròn: Giun đũa, giun kim, giun móc câu, giun rễ lúa, giun chỉ.</a:t>
            </a:r>
          </a:p>
          <a:p>
            <a:r>
              <a:rPr lang="vi-VN" sz="3600" dirty="0" smtClean="0"/>
              <a:t>Ngành giun đốt: Giun đất,đỉa, rươi, vát,...</a:t>
            </a:r>
          </a:p>
          <a:p>
            <a:r>
              <a:rPr lang="vi-VN" sz="3600" dirty="0" smtClean="0"/>
              <a:t>Ngành thân mềm: trai sông, ốc sên, hến, ngao,...</a:t>
            </a:r>
          </a:p>
          <a:p>
            <a:r>
              <a:rPr lang="vi-VN" sz="3600" dirty="0" smtClean="0"/>
              <a:t>Ngành chân khớp:</a:t>
            </a:r>
          </a:p>
          <a:p>
            <a:r>
              <a:rPr lang="vi-VN" sz="3600" dirty="0" smtClean="0"/>
              <a:t>+ Lớp giáp xác: Tôm sông, mọt ẩm, sun, tôm tép, cua, rận nước, chân kiếm,...</a:t>
            </a:r>
          </a:p>
          <a:p>
            <a:r>
              <a:rPr lang="vi-VN" sz="3600" dirty="0" smtClean="0"/>
              <a:t>+ Lớp hình nhện:nhện, cái ghẻ, bò cạp, ve bò,...</a:t>
            </a:r>
          </a:p>
          <a:p>
            <a:r>
              <a:rPr lang="vi-VN" sz="3600" dirty="0" smtClean="0"/>
              <a:t>+ Lớp sâu bọ: châu chấu, bọ ngựa, ve sầu, chuồn chuồn,...</a:t>
            </a:r>
          </a:p>
          <a:p>
            <a:r>
              <a:rPr lang="vi-VN" sz="3600" dirty="0" smtClean="0"/>
              <a:t>Động vật không xương sống có ở khắp nơi trên Trái Đất và chiếm khoảng 95% các loài động vật. </a:t>
            </a:r>
          </a:p>
          <a:p>
            <a:r>
              <a:rPr lang="vi-VN" sz="3600" dirty="0" smtClean="0"/>
              <a:t> </a:t>
            </a:r>
            <a:endParaRPr lang="vi-VN"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028700"/>
            <a:ext cx="14554200" cy="830997"/>
          </a:xfrm>
          <a:prstGeom prst="rect">
            <a:avLst/>
          </a:prstGeom>
          <a:noFill/>
        </p:spPr>
        <p:txBody>
          <a:bodyPr wrap="square" rtlCol="0">
            <a:spAutoFit/>
          </a:bodyPr>
          <a:lstStyle/>
          <a:p>
            <a:r>
              <a:rPr lang="en-US" sz="4800" b="1" dirty="0" smtClean="0">
                <a:solidFill>
                  <a:srgbClr val="FF0000"/>
                </a:solidFill>
                <a:latin typeface="Times New Roman" pitchFamily="18" charset="0"/>
                <a:cs typeface="Times New Roman" pitchFamily="18" charset="0"/>
              </a:rPr>
              <a:t>I. </a:t>
            </a:r>
            <a:r>
              <a:rPr lang="en-US" sz="4800" b="1" dirty="0" err="1" smtClean="0">
                <a:solidFill>
                  <a:srgbClr val="FF0000"/>
                </a:solidFill>
                <a:latin typeface="Times New Roman" pitchFamily="18" charset="0"/>
                <a:cs typeface="Times New Roman" pitchFamily="18" charset="0"/>
              </a:rPr>
              <a:t>Đặc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điểm</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nhận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biết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động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vật</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không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xương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sống</a:t>
            </a:r>
            <a:endParaRPr lang="en-US" sz="4800" b="1" dirty="0">
              <a:solidFill>
                <a:srgbClr val="FF0000"/>
              </a:solidFill>
              <a:latin typeface="Times New Roman" pitchFamily="18" charset="0"/>
              <a:cs typeface="Times New Roman" pitchFamily="18" charset="0"/>
            </a:endParaRPr>
          </a:p>
        </p:txBody>
      </p:sp>
      <p:sp>
        <p:nvSpPr>
          <p:cNvPr id="3" name="TextBox 2"/>
          <p:cNvSpPr txBox="1"/>
          <p:nvPr/>
        </p:nvSpPr>
        <p:spPr>
          <a:xfrm>
            <a:off x="1219200" y="1859697"/>
            <a:ext cx="15849600" cy="1446550"/>
          </a:xfrm>
          <a:prstGeom prst="rect">
            <a:avLst/>
          </a:prstGeom>
          <a:noFill/>
        </p:spPr>
        <p:txBody>
          <a:bodyPr wrap="square" rtlCol="0">
            <a:spAutoFit/>
          </a:bodyPr>
          <a:lstStyle/>
          <a:p>
            <a:r>
              <a:rPr lang="en-US" sz="4400" b="1" dirty="0" err="1" smtClean="0">
                <a:latin typeface="Times New Roman" pitchFamily="18" charset="0"/>
                <a:cs typeface="Times New Roman" pitchFamily="18" charset="0"/>
              </a:rPr>
              <a:t>Động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chia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thành</a:t>
            </a:r>
            <a:r>
              <a:rPr lang="en-US" sz="4400" b="1" dirty="0" smtClean="0">
                <a:latin typeface="Times New Roman" pitchFamily="18" charset="0"/>
                <a:cs typeface="Times New Roman" pitchFamily="18" charset="0"/>
              </a:rPr>
              <a:t> 2 </a:t>
            </a:r>
            <a:r>
              <a:rPr lang="en-US" sz="4400" b="1" dirty="0" err="1" smtClean="0">
                <a:latin typeface="Times New Roman" pitchFamily="18" charset="0"/>
                <a:cs typeface="Times New Roman" pitchFamily="18" charset="0"/>
              </a:rPr>
              <a:t>nhóm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Động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không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xương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sống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động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có</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xương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sống</a:t>
            </a:r>
            <a:r>
              <a:rPr lang="en-US" sz="4400" b="1" dirty="0" smtClean="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
        <p:nvSpPr>
          <p:cNvPr id="4" name="Rectangle 3"/>
          <p:cNvSpPr/>
          <p:nvPr/>
        </p:nvSpPr>
        <p:spPr>
          <a:xfrm>
            <a:off x="1219200" y="3314700"/>
            <a:ext cx="15544800" cy="1323439"/>
          </a:xfrm>
          <a:prstGeom prst="rect">
            <a:avLst/>
          </a:prstGeom>
        </p:spPr>
        <p:txBody>
          <a:bodyPr wrap="square">
            <a:spAutoFit/>
          </a:bodyPr>
          <a:lstStyle/>
          <a:p>
            <a:r>
              <a:rPr lang="vi-VN" sz="4000" dirty="0" smtClean="0"/>
              <a:t>Động vật không xương sống</a:t>
            </a:r>
            <a:r>
              <a:rPr lang="en-US" sz="4000" dirty="0" smtClean="0"/>
              <a:t>: </a:t>
            </a:r>
          </a:p>
          <a:p>
            <a:r>
              <a:rPr lang="en-US" sz="4000" dirty="0"/>
              <a:t> </a:t>
            </a:r>
            <a:r>
              <a:rPr lang="en-US" sz="4000" dirty="0" smtClean="0"/>
              <a:t> -  </a:t>
            </a:r>
            <a:r>
              <a:rPr lang="en-US" sz="4000" dirty="0"/>
              <a:t>C</a:t>
            </a:r>
            <a:r>
              <a:rPr lang="vi-VN" sz="4000" dirty="0" smtClean="0"/>
              <a:t>ó ở khắp nơi trên Trái Đất và chiếm khoảng 95% các loài động vật. </a:t>
            </a:r>
          </a:p>
        </p:txBody>
      </p:sp>
      <p:sp>
        <p:nvSpPr>
          <p:cNvPr id="5" name="Rectangle 4"/>
          <p:cNvSpPr/>
          <p:nvPr/>
        </p:nvSpPr>
        <p:spPr>
          <a:xfrm>
            <a:off x="952500" y="4899749"/>
            <a:ext cx="15544800" cy="707886"/>
          </a:xfrm>
          <a:prstGeom prst="rect">
            <a:avLst/>
          </a:prstGeom>
        </p:spPr>
        <p:txBody>
          <a:bodyPr wrap="square">
            <a:spAutoFit/>
          </a:bodyPr>
          <a:lstStyle/>
          <a:p>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 </a:t>
            </a:r>
            <a:r>
              <a:rPr lang="en-US" sz="4000" dirty="0" err="1" smtClean="0">
                <a:latin typeface="Times New Roman" pitchFamily="18" charset="0"/>
                <a:cs typeface="Times New Roman" pitchFamily="18" charset="0"/>
              </a:rPr>
              <a:t>Đa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về</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kích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thước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lối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sống</a:t>
            </a:r>
            <a:r>
              <a:rPr lang="en-US" sz="4000" dirty="0" smtClean="0">
                <a:latin typeface="Times New Roman" pitchFamily="18" charset="0"/>
                <a:cs typeface="Times New Roman" pitchFamily="18" charset="0"/>
              </a:rPr>
              <a:t>.</a:t>
            </a:r>
            <a:endParaRPr lang="vi-VN" sz="4000" dirty="0" smtClean="0">
              <a:latin typeface="Times New Roman" pitchFamily="18" charset="0"/>
              <a:cs typeface="Times New Roman" pitchFamily="18" charset="0"/>
            </a:endParaRPr>
          </a:p>
        </p:txBody>
      </p:sp>
      <p:sp>
        <p:nvSpPr>
          <p:cNvPr id="6" name="Rectangle 5"/>
          <p:cNvSpPr/>
          <p:nvPr/>
        </p:nvSpPr>
        <p:spPr>
          <a:xfrm>
            <a:off x="952500" y="5897770"/>
            <a:ext cx="15544800" cy="707886"/>
          </a:xfrm>
          <a:prstGeom prst="rect">
            <a:avLst/>
          </a:prstGeom>
        </p:spPr>
        <p:txBody>
          <a:bodyPr wrap="square">
            <a:spAutoFit/>
          </a:bodyPr>
          <a:lstStyle/>
          <a:p>
            <a:r>
              <a:rPr lang="en-US" sz="4000" dirty="0"/>
              <a:t> </a:t>
            </a:r>
            <a:r>
              <a:rPr lang="en-US" sz="4000" dirty="0" smtClean="0"/>
              <a:t>  - </a:t>
            </a:r>
            <a:r>
              <a:rPr lang="en-US" sz="4000" dirty="0" err="1">
                <a:latin typeface="Times New Roman" pitchFamily="18" charset="0"/>
                <a:cs typeface="Times New Roman" pitchFamily="18" charset="0"/>
              </a:rPr>
              <a:t>C</a:t>
            </a:r>
            <a:r>
              <a:rPr lang="en-US" sz="4000" dirty="0" err="1" smtClean="0">
                <a:latin typeface="Times New Roman" pitchFamily="18" charset="0"/>
                <a:cs typeface="Times New Roman" pitchFamily="18" charset="0"/>
              </a:rPr>
              <a:t>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đặc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điểm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chung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không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xương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sống</a:t>
            </a:r>
            <a:r>
              <a:rPr lang="en-US" sz="4000" dirty="0" smtClean="0">
                <a:latin typeface="Times New Roman" pitchFamily="18" charset="0"/>
                <a:cs typeface="Times New Roman" pitchFamily="18" charset="0"/>
              </a:rPr>
              <a:t>.</a:t>
            </a:r>
            <a:endParaRPr lang="vi-VN" sz="4000" dirty="0" smtClean="0">
              <a:latin typeface="Times New Roman" pitchFamily="18" charset="0"/>
              <a:cs typeface="Times New Roman" pitchFamily="18" charset="0"/>
            </a:endParaRPr>
          </a:p>
        </p:txBody>
      </p:sp>
      <p:sp>
        <p:nvSpPr>
          <p:cNvPr id="7" name="Rectangle 6"/>
          <p:cNvSpPr/>
          <p:nvPr/>
        </p:nvSpPr>
        <p:spPr>
          <a:xfrm>
            <a:off x="1371600" y="7072580"/>
            <a:ext cx="15544800" cy="1323439"/>
          </a:xfrm>
          <a:prstGeom prst="rect">
            <a:avLst/>
          </a:prstGeom>
        </p:spPr>
        <p:txBody>
          <a:bodyPr wrap="square">
            <a:spAutoFit/>
          </a:bodyPr>
          <a:lstStyle/>
          <a:p>
            <a:r>
              <a:rPr lang="vi-VN" sz="4000" b="1" dirty="0" smtClean="0"/>
              <a:t>Động vật không xương sống </a:t>
            </a:r>
            <a:r>
              <a:rPr lang="en-US" sz="4000" dirty="0" err="1" smtClean="0">
                <a:latin typeface="Times New Roman" pitchFamily="18" charset="0"/>
                <a:cs typeface="Times New Roman" pitchFamily="18" charset="0"/>
              </a:rPr>
              <a:t>chia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nhiều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Ruột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khoang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mềm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khớp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giun</a:t>
            </a:r>
            <a:r>
              <a:rPr lang="en-US" sz="4000" dirty="0" smtClean="0">
                <a:latin typeface="Times New Roman" pitchFamily="18" charset="0"/>
                <a:cs typeface="Times New Roman" pitchFamily="18" charset="0"/>
              </a:rPr>
              <a:t>…</a:t>
            </a:r>
            <a:endParaRPr lang="vi-VN" sz="40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4262" y="2247900"/>
            <a:ext cx="6400800" cy="830997"/>
          </a:xfrm>
          <a:prstGeom prst="rect">
            <a:avLst/>
          </a:prstGeom>
          <a:solidFill>
            <a:schemeClr val="bg1"/>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411618"/>
            <a:ext cx="6858000" cy="51806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3411618"/>
            <a:ext cx="6916511" cy="5180698"/>
          </a:xfrm>
          <a:prstGeom prst="rect">
            <a:avLst/>
          </a:prstGeom>
        </p:spPr>
      </p:pic>
      <p:sp>
        <p:nvSpPr>
          <p:cNvPr id="8" name="TextBox 7"/>
          <p:cNvSpPr txBox="1"/>
          <p:nvPr/>
        </p:nvSpPr>
        <p:spPr>
          <a:xfrm>
            <a:off x="2133600" y="8728465"/>
            <a:ext cx="141732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Thủy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1 – 1,5 mm</a:t>
            </a:r>
          </a:p>
          <a:p>
            <a:pPr algn="ctr"/>
            <a:endParaRPr lang="en-US" sz="4400" b="1" dirty="0"/>
          </a:p>
        </p:txBody>
      </p:sp>
    </p:spTree>
    <p:extLst>
      <p:ext uri="{BB962C8B-B14F-4D97-AF65-F5344CB8AC3E}">
        <p14:creationId xmlns:p14="http://schemas.microsoft.com/office/powerpoint/2010/main" val="29134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4262" y="2247900"/>
            <a:ext cx="6400800" cy="830997"/>
          </a:xfrm>
          <a:prstGeom prst="rect">
            <a:avLst/>
          </a:prstGeom>
          <a:solidFill>
            <a:schemeClr val="bg1"/>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endParaRPr lang="en-US" sz="4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269" y="3467100"/>
            <a:ext cx="8382000" cy="5487496"/>
          </a:xfrm>
          <a:prstGeom prst="rect">
            <a:avLst/>
          </a:prstGeom>
        </p:spPr>
      </p:pic>
      <p:sp>
        <p:nvSpPr>
          <p:cNvPr id="5" name="Flowchart: Process 4"/>
          <p:cNvSpPr/>
          <p:nvPr/>
        </p:nvSpPr>
        <p:spPr>
          <a:xfrm>
            <a:off x="10591800" y="4533900"/>
            <a:ext cx="6400800" cy="304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latin typeface="Times New Roman" panose="02020603050405020304" pitchFamily="18" charset="0"/>
                <a:cs typeface="Times New Roman" panose="02020603050405020304" pitchFamily="18" charset="0"/>
              </a:rPr>
              <a:t>Em</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a:t>
            </a:r>
            <a:r>
              <a:rPr lang="en-US" sz="5400" dirty="0" err="1" smtClean="0">
                <a:latin typeface="Times New Roman" panose="02020603050405020304" pitchFamily="18" charset="0"/>
                <a:cs typeface="Times New Roman" panose="02020603050405020304" pitchFamily="18" charset="0"/>
              </a:rPr>
              <a:t>ãy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mô</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tả</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cách</a:t>
            </a:r>
            <a:r>
              <a:rPr lang="en-US" sz="5400" dirty="0" smtClean="0">
                <a:latin typeface="Times New Roman" panose="02020603050405020304" pitchFamily="18" charset="0"/>
                <a:cs typeface="Times New Roman" panose="02020603050405020304" pitchFamily="18" charset="0"/>
              </a:rPr>
              <a:t> di </a:t>
            </a:r>
            <a:r>
              <a:rPr lang="en-US" sz="5400" dirty="0" err="1" smtClean="0">
                <a:latin typeface="Times New Roman" panose="02020603050405020304" pitchFamily="18" charset="0"/>
                <a:cs typeface="Times New Roman" panose="02020603050405020304" pitchFamily="18" charset="0"/>
              </a:rPr>
              <a:t>chuyển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của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thủy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tức</a:t>
            </a:r>
            <a:r>
              <a:rPr lang="en-US"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3444959"/>
            <a:ext cx="6934200" cy="5432341"/>
          </a:xfrm>
          <a:prstGeom prst="rect">
            <a:avLst/>
          </a:prstGeom>
        </p:spPr>
      </p:pic>
    </p:spTree>
    <p:extLst>
      <p:ext uri="{BB962C8B-B14F-4D97-AF65-F5344CB8AC3E}">
        <p14:creationId xmlns:p14="http://schemas.microsoft.com/office/powerpoint/2010/main" val="3775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grpId="1"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360635"/>
            <a:ext cx="14859000" cy="3702513"/>
            <a:chOff x="-164487" y="0"/>
            <a:chExt cx="15012804" cy="4488623"/>
          </a:xfrm>
        </p:grpSpPr>
        <p:grpSp>
          <p:nvGrpSpPr>
            <p:cNvPr id="3" name="Group 3"/>
            <p:cNvGrpSpPr/>
            <p:nvPr/>
          </p:nvGrpSpPr>
          <p:grpSpPr>
            <a:xfrm>
              <a:off x="0" y="0"/>
              <a:ext cx="14848317" cy="4488623"/>
              <a:chOff x="0" y="0"/>
              <a:chExt cx="17068167" cy="5159681"/>
            </a:xfrm>
          </p:grpSpPr>
          <p:sp>
            <p:nvSpPr>
              <p:cNvPr id="4" name="Freeform 4"/>
              <p:cNvSpPr/>
              <p:nvPr/>
            </p:nvSpPr>
            <p:spPr>
              <a:xfrm>
                <a:off x="0" y="0"/>
                <a:ext cx="17068167" cy="5258741"/>
              </a:xfrm>
              <a:custGeom>
                <a:avLst/>
                <a:gdLst/>
                <a:ahLst/>
                <a:cxnLst/>
                <a:rect l="l" t="t" r="r" b="b"/>
                <a:pathLst>
                  <a:path w="17068167" h="5258741">
                    <a:moveTo>
                      <a:pt x="16445867" y="4688511"/>
                    </a:moveTo>
                    <a:cubicBezTo>
                      <a:pt x="16445867" y="4682161"/>
                      <a:pt x="16447137" y="4677081"/>
                      <a:pt x="16447137" y="4669461"/>
                    </a:cubicBezTo>
                    <a:lnTo>
                      <a:pt x="16447137" y="490220"/>
                    </a:lnTo>
                    <a:cubicBezTo>
                      <a:pt x="16447137" y="220980"/>
                      <a:pt x="16237587" y="0"/>
                      <a:pt x="15981048" y="0"/>
                    </a:cubicBezTo>
                    <a:lnTo>
                      <a:pt x="467360" y="0"/>
                    </a:lnTo>
                    <a:cubicBezTo>
                      <a:pt x="210820" y="0"/>
                      <a:pt x="0" y="220980"/>
                      <a:pt x="0" y="490220"/>
                    </a:cubicBezTo>
                    <a:lnTo>
                      <a:pt x="0" y="4669461"/>
                    </a:lnTo>
                    <a:cubicBezTo>
                      <a:pt x="0" y="4938700"/>
                      <a:pt x="209550" y="5159681"/>
                      <a:pt x="466090" y="5159681"/>
                    </a:cubicBezTo>
                    <a:lnTo>
                      <a:pt x="15979777" y="5159681"/>
                    </a:lnTo>
                    <a:cubicBezTo>
                      <a:pt x="16092807" y="5159681"/>
                      <a:pt x="16196948" y="5116500"/>
                      <a:pt x="16276957" y="5046650"/>
                    </a:cubicBezTo>
                    <a:cubicBezTo>
                      <a:pt x="16407767" y="5117771"/>
                      <a:pt x="16720187" y="5258741"/>
                      <a:pt x="17066898" y="5051731"/>
                    </a:cubicBezTo>
                    <a:cubicBezTo>
                      <a:pt x="17068167" y="5051731"/>
                      <a:pt x="16755748" y="5053001"/>
                      <a:pt x="16445867" y="4688511"/>
                    </a:cubicBezTo>
                    <a:lnTo>
                      <a:pt x="16445867" y="4688511"/>
                    </a:lnTo>
                    <a:close/>
                  </a:path>
                </a:pathLst>
              </a:custGeom>
              <a:solidFill>
                <a:srgbClr val="FFB001"/>
              </a:solidFill>
            </p:spPr>
          </p:sp>
        </p:grpSp>
        <p:sp>
          <p:nvSpPr>
            <p:cNvPr id="5" name="TextBox 5"/>
            <p:cNvSpPr txBox="1"/>
            <p:nvPr/>
          </p:nvSpPr>
          <p:spPr>
            <a:xfrm>
              <a:off x="-164487" y="330820"/>
              <a:ext cx="14668440" cy="3349907"/>
            </a:xfrm>
            <a:prstGeom prst="rect">
              <a:avLst/>
            </a:prstGeom>
          </p:spPr>
          <p:txBody>
            <a:bodyPr wrap="square" lIns="0" tIns="0" rIns="0" bIns="0" rtlCol="0" anchor="t">
              <a:spAutoFit/>
            </a:bodyPr>
            <a:lstStyle/>
            <a:p>
              <a:pPr algn="ctr">
                <a:lnSpc>
                  <a:spcPct val="114000"/>
                </a:lnSpc>
              </a:pPr>
              <a:r>
                <a:rPr lang="en-US" sz="6100" spc="-104" dirty="0" smtClean="0">
                  <a:solidFill>
                    <a:srgbClr val="FFFFFF"/>
                  </a:solidFill>
                  <a:latin typeface="Times New Roman" pitchFamily="18" charset="0"/>
                  <a:cs typeface="Times New Roman" pitchFamily="18" charset="0"/>
                </a:rPr>
                <a:t>BÀI </a:t>
              </a:r>
              <a:r>
                <a:rPr lang="en-US" sz="6100" spc="-104" dirty="0">
                  <a:solidFill>
                    <a:srgbClr val="FFFFFF"/>
                  </a:solidFill>
                  <a:latin typeface="Times New Roman" pitchFamily="18" charset="0"/>
                  <a:cs typeface="Times New Roman" pitchFamily="18" charset="0"/>
                </a:rPr>
                <a:t>22: </a:t>
              </a:r>
            </a:p>
            <a:p>
              <a:pPr algn="ctr">
                <a:lnSpc>
                  <a:spcPct val="114000"/>
                </a:lnSpc>
              </a:pPr>
              <a:r>
                <a:rPr lang="en-US" sz="6100" spc="-104" dirty="0">
                  <a:solidFill>
                    <a:srgbClr val="FFFFFF"/>
                  </a:solidFill>
                  <a:latin typeface="Times New Roman" pitchFamily="18" charset="0"/>
                  <a:cs typeface="Times New Roman" pitchFamily="18" charset="0"/>
                </a:rPr>
                <a:t>ĐA DẠNG ĐỘNG VẬT </a:t>
              </a:r>
            </a:p>
            <a:p>
              <a:pPr algn="ctr">
                <a:lnSpc>
                  <a:spcPct val="114000"/>
                </a:lnSpc>
              </a:pPr>
              <a:r>
                <a:rPr lang="en-US" sz="6100" spc="-104" dirty="0">
                  <a:solidFill>
                    <a:srgbClr val="FFFFFF"/>
                  </a:solidFill>
                  <a:latin typeface="Times New Roman" pitchFamily="18" charset="0"/>
                  <a:cs typeface="Times New Roman" pitchFamily="18" charset="0"/>
                </a:rPr>
                <a:t>KHÔNG XƯƠNG SỐNG</a:t>
              </a:r>
            </a:p>
          </p:txBody>
        </p:sp>
      </p:grpSp>
      <p:grpSp>
        <p:nvGrpSpPr>
          <p:cNvPr id="10" name="Group 10"/>
          <p:cNvGrpSpPr/>
          <p:nvPr/>
        </p:nvGrpSpPr>
        <p:grpSpPr>
          <a:xfrm>
            <a:off x="13639800" y="2552701"/>
            <a:ext cx="3969174" cy="3935252"/>
            <a:chOff x="0" y="0"/>
            <a:chExt cx="5292233" cy="5247002"/>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73164" y="0"/>
              <a:ext cx="1799389" cy="2772168"/>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0" y="2013929"/>
              <a:ext cx="5292233" cy="3233073"/>
            </a:xfrm>
            <a:prstGeom prst="rect">
              <a:avLst/>
            </a:prstGeom>
          </p:spPr>
        </p:pic>
      </p:grpSp>
      <p:pic>
        <p:nvPicPr>
          <p:cNvPr id="1026" name="Picture 2" descr="invertebrate | Definition, Characteristics, Examples, Groups, &amp; Facts |  Britann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819843"/>
            <a:ext cx="12420600" cy="5590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4262" y="2247900"/>
            <a:ext cx="6400800" cy="830997"/>
          </a:xfrm>
          <a:prstGeom prst="rect">
            <a:avLst/>
          </a:prstGeom>
          <a:solidFill>
            <a:schemeClr val="bg1"/>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238500"/>
            <a:ext cx="5029200" cy="495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238500"/>
            <a:ext cx="4991100" cy="4953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1533" y="3238500"/>
            <a:ext cx="5143500" cy="4953000"/>
          </a:xfrm>
          <a:prstGeom prst="rect">
            <a:avLst/>
          </a:prstGeom>
        </p:spPr>
      </p:pic>
      <p:sp>
        <p:nvSpPr>
          <p:cNvPr id="8" name="Flowchart: Process 7"/>
          <p:cNvSpPr/>
          <p:nvPr/>
        </p:nvSpPr>
        <p:spPr>
          <a:xfrm>
            <a:off x="1275413" y="8351103"/>
            <a:ext cx="15849600" cy="1219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điểm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cấu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sứa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quan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08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500" fill="hold"/>
                                        <p:tgtEl>
                                          <p:spTgt spid="6"/>
                                        </p:tgtEl>
                                        <p:attrNameLst>
                                          <p:attrName>ppt_w</p:attrName>
                                        </p:attrNameLst>
                                      </p:cBhvr>
                                      <p:tavLst>
                                        <p:tav tm="0">
                                          <p:val>
                                            <p:fltVal val="0"/>
                                          </p:val>
                                        </p:tav>
                                        <p:tav tm="100000">
                                          <p:val>
                                            <p:strVal val="#ppt_w"/>
                                          </p:val>
                                        </p:tav>
                                      </p:tavLst>
                                    </p:anim>
                                    <p:anim calcmode="lin" valueType="num">
                                      <p:cBhvr>
                                        <p:cTn id="14" dur="1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4262" y="2247900"/>
            <a:ext cx="6400800" cy="830997"/>
          </a:xfrm>
          <a:prstGeom prst="rect">
            <a:avLst/>
          </a:prstGeom>
          <a:solidFill>
            <a:schemeClr val="bg1"/>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endParaRPr lang="en-US" sz="4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37" y="3695700"/>
            <a:ext cx="5400363" cy="43878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695699"/>
            <a:ext cx="4953000" cy="4387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3695698"/>
            <a:ext cx="5029200" cy="4387845"/>
          </a:xfrm>
          <a:prstGeom prst="rect">
            <a:avLst/>
          </a:prstGeom>
        </p:spPr>
      </p:pic>
      <p:sp>
        <p:nvSpPr>
          <p:cNvPr id="6" name="TextBox 5"/>
          <p:cNvSpPr txBox="1"/>
          <p:nvPr/>
        </p:nvSpPr>
        <p:spPr>
          <a:xfrm>
            <a:off x="1333500" y="8346402"/>
            <a:ext cx="16154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ảnh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mô</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quỳ</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8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5663" y="345781"/>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36912" y="2333190"/>
            <a:ext cx="15960488" cy="830997"/>
          </a:xfrm>
          <a:prstGeom prst="rect">
            <a:avLst/>
          </a:prstGeom>
          <a:solidFill>
            <a:srgbClr val="FFFF00"/>
          </a:solidFill>
        </p:spPr>
        <p:txBody>
          <a:bodyPr wrap="square" rtlCol="0">
            <a:spAutoFit/>
          </a:bodyPr>
          <a:lstStyle/>
          <a:p>
            <a:r>
              <a:rPr lang="en-US" sz="4800" b="1" dirty="0" err="1" smtClean="0">
                <a:latin typeface="Times New Roman" panose="02020603050405020304" pitchFamily="18" charset="0"/>
                <a:cs typeface="Times New Roman" panose="02020603050405020304" pitchFamily="18" charset="0"/>
              </a:rPr>
              <a:t>Nêu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những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đặc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điểm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giúp</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em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nhận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biết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r>
              <a:rPr lang="en-US" sz="4800" b="1" dirty="0" smtClean="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pic>
        <p:nvPicPr>
          <p:cNvPr id="2050" name="Picture 2" descr="Bài 10. Đặc điểm chung và vai trò của ngành Ruột khoang - Hoc24"/>
          <p:cNvPicPr>
            <a:picLocks noChangeAspect="1" noChangeArrowheads="1"/>
          </p:cNvPicPr>
          <p:nvPr/>
        </p:nvPicPr>
        <p:blipFill>
          <a:blip r:embed="rId2"/>
          <a:srcRect/>
          <a:stretch>
            <a:fillRect/>
          </a:stretch>
        </p:blipFill>
        <p:spPr bwMode="auto">
          <a:xfrm>
            <a:off x="838200" y="3173968"/>
            <a:ext cx="10058400" cy="5366552"/>
          </a:xfrm>
          <a:prstGeom prst="rect">
            <a:avLst/>
          </a:prstGeom>
          <a:noFill/>
        </p:spPr>
      </p:pic>
      <p:sp>
        <p:nvSpPr>
          <p:cNvPr id="3" name="Rectangle 2"/>
          <p:cNvSpPr/>
          <p:nvPr/>
        </p:nvSpPr>
        <p:spPr>
          <a:xfrm>
            <a:off x="11582400" y="1866900"/>
            <a:ext cx="5181600" cy="2123658"/>
          </a:xfrm>
          <a:prstGeom prst="rect">
            <a:avLst/>
          </a:prstGeom>
          <a:solidFill>
            <a:schemeClr val="bg1"/>
          </a:solidFill>
        </p:spPr>
        <p:txBody>
          <a:bodyPr wrap="square">
            <a:spAutoFit/>
          </a:bodyPr>
          <a:lstStyle/>
          <a:p>
            <a:r>
              <a:rPr lang="en-US" sz="4400" b="1" dirty="0" smtClean="0"/>
              <a:t>- </a:t>
            </a:r>
            <a:r>
              <a:rPr lang="en-US" sz="4400" b="1" dirty="0" err="1" smtClean="0"/>
              <a:t>Cấu</a:t>
            </a:r>
            <a:r>
              <a:rPr lang="en-US" sz="4400" b="1" dirty="0" smtClean="0"/>
              <a:t> </a:t>
            </a:r>
            <a:r>
              <a:rPr lang="en-US" sz="4400" b="1" dirty="0" err="1" smtClean="0"/>
              <a:t>tạo</a:t>
            </a:r>
            <a:r>
              <a:rPr lang="en-US" sz="4400" b="1" dirty="0" smtClean="0"/>
              <a:t>: </a:t>
            </a:r>
          </a:p>
          <a:p>
            <a:r>
              <a:rPr lang="en-US" sz="4400" b="1" dirty="0" smtClean="0"/>
              <a:t>+ </a:t>
            </a:r>
            <a:r>
              <a:rPr lang="en-US" sz="4400" b="1" dirty="0"/>
              <a:t>C</a:t>
            </a:r>
            <a:r>
              <a:rPr lang="vi-VN" sz="4400" b="1" dirty="0" smtClean="0"/>
              <a:t>ơ thể đối xứng tỏa tròn</a:t>
            </a:r>
            <a:r>
              <a:rPr lang="en-US" sz="4400" b="1" dirty="0" smtClean="0"/>
              <a:t>.</a:t>
            </a:r>
            <a:endParaRPr lang="vi-VN" sz="4400" b="1" dirty="0" smtClean="0"/>
          </a:p>
        </p:txBody>
      </p:sp>
      <p:sp>
        <p:nvSpPr>
          <p:cNvPr id="6" name="TextBox 5"/>
          <p:cNvSpPr txBox="1"/>
          <p:nvPr/>
        </p:nvSpPr>
        <p:spPr>
          <a:xfrm>
            <a:off x="1331915" y="1333500"/>
            <a:ext cx="6400800" cy="830997"/>
          </a:xfrm>
          <a:prstGeom prst="rect">
            <a:avLst/>
          </a:prstGeom>
          <a:solidFill>
            <a:schemeClr val="bg1"/>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ruột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khoang</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2286000" y="8801100"/>
            <a:ext cx="12994263" cy="707886"/>
          </a:xfrm>
          <a:prstGeom prst="rect">
            <a:avLst/>
          </a:prstGeom>
        </p:spPr>
        <p:txBody>
          <a:bodyPr wrap="none">
            <a:spAutoFit/>
          </a:bodyPr>
          <a:lstStyle/>
          <a:p>
            <a:r>
              <a:rPr lang="vi-VN" sz="4000" b="1" dirty="0" smtClean="0"/>
              <a:t>- Đa số sống ở biển (trừ thủy tức sống ở nước ngọt)</a:t>
            </a:r>
            <a:endParaRPr lang="vi-VN" sz="4000" b="1" dirty="0"/>
          </a:p>
        </p:txBody>
      </p:sp>
      <p:sp>
        <p:nvSpPr>
          <p:cNvPr id="9" name="Rectangle 8"/>
          <p:cNvSpPr/>
          <p:nvPr/>
        </p:nvSpPr>
        <p:spPr>
          <a:xfrm>
            <a:off x="11594892" y="4148633"/>
            <a:ext cx="5257800" cy="2554545"/>
          </a:xfrm>
          <a:prstGeom prst="rect">
            <a:avLst/>
          </a:prstGeom>
          <a:solidFill>
            <a:schemeClr val="bg1"/>
          </a:solidFill>
        </p:spPr>
        <p:txBody>
          <a:bodyPr wrap="square">
            <a:spAutoFit/>
          </a:bodyPr>
          <a:lstStyle/>
          <a:p>
            <a:r>
              <a:rPr lang="en-US" sz="4000" b="1" dirty="0" smtClean="0"/>
              <a:t>+ </a:t>
            </a:r>
            <a:r>
              <a:rPr lang="vi-VN" sz="4000" b="1" dirty="0" smtClean="0"/>
              <a:t>Ruột dạng túi, không có hậu môn</a:t>
            </a:r>
            <a:r>
              <a:rPr lang="en-US" sz="4000" b="1" dirty="0" smtClean="0"/>
              <a:t>.</a:t>
            </a:r>
            <a:endParaRPr lang="vi-VN" sz="4000" b="1" dirty="0" smtClean="0"/>
          </a:p>
          <a:p>
            <a:r>
              <a:rPr lang="en-US" sz="4000" b="1" dirty="0" smtClean="0"/>
              <a:t>+ </a:t>
            </a:r>
            <a:r>
              <a:rPr lang="en-US" sz="4000" b="1" dirty="0"/>
              <a:t>C</a:t>
            </a:r>
            <a:r>
              <a:rPr lang="vi-VN" sz="4000" b="1" dirty="0" smtClean="0"/>
              <a:t>ơ thể gồm hai lớp tế bào</a:t>
            </a:r>
            <a:r>
              <a:rPr lang="en-US" sz="4000" b="1" dirty="0" smtClean="0"/>
              <a:t>.</a:t>
            </a:r>
            <a:endParaRPr lang="vi-VN" sz="4000" b="1" dirty="0" smtClean="0"/>
          </a:p>
        </p:txBody>
      </p:sp>
      <p:sp>
        <p:nvSpPr>
          <p:cNvPr id="10" name="Rectangle 9"/>
          <p:cNvSpPr/>
          <p:nvPr/>
        </p:nvSpPr>
        <p:spPr>
          <a:xfrm>
            <a:off x="11594892" y="6906024"/>
            <a:ext cx="5334000" cy="1446550"/>
          </a:xfrm>
          <a:prstGeom prst="rect">
            <a:avLst/>
          </a:prstGeom>
          <a:solidFill>
            <a:schemeClr val="bg1"/>
          </a:solidFill>
        </p:spPr>
        <p:txBody>
          <a:bodyPr wrap="square">
            <a:spAutoFit/>
          </a:bodyPr>
          <a:lstStyle/>
          <a:p>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Tự vệ và tấn công bằng tế bào gai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10800" y="1028700"/>
            <a:ext cx="7239000" cy="7924800"/>
          </a:xfrm>
          <a:prstGeom prst="rect">
            <a:avLst/>
          </a:prstGeom>
          <a:solidFill>
            <a:srgbClr val="FFFF00"/>
          </a:solidFill>
        </p:spPr>
        <p:txBody>
          <a:bodyPr wrap="square">
            <a:spAutoFit/>
          </a:bodyPr>
          <a:lstStyle/>
          <a:p>
            <a:pPr>
              <a:lnSpc>
                <a:spcPts val="6000"/>
              </a:lnSpc>
            </a:pPr>
            <a:r>
              <a:rPr lang="vi-VN" sz="4400" b="1" dirty="0" smtClean="0"/>
              <a:t> Hình dạng của hải quỳ: </a:t>
            </a:r>
          </a:p>
          <a:p>
            <a:pPr>
              <a:lnSpc>
                <a:spcPts val="6000"/>
              </a:lnSpc>
            </a:pPr>
            <a:r>
              <a:rPr lang="en-US" sz="4400" b="1" dirty="0" smtClean="0"/>
              <a:t>- </a:t>
            </a:r>
            <a:r>
              <a:rPr lang="vi-VN" sz="4400" b="1" dirty="0" smtClean="0"/>
              <a:t>Cơ thể hình trụ, kích thước khoảng 2cm – 5 cm, có thân và đế bám.</a:t>
            </a:r>
          </a:p>
          <a:p>
            <a:pPr>
              <a:lnSpc>
                <a:spcPts val="6000"/>
              </a:lnSpc>
            </a:pPr>
            <a:r>
              <a:rPr lang="en-US" sz="4400" b="1" dirty="0" smtClean="0"/>
              <a:t>- </a:t>
            </a:r>
            <a:r>
              <a:rPr lang="vi-VN" sz="4400" b="1" dirty="0" smtClean="0"/>
              <a:t>Lỗ miệng có nhiều tua miệng xếp đối xứng nhau và có màu rực rỡ như cánh hoa.</a:t>
            </a:r>
          </a:p>
          <a:p>
            <a:pPr>
              <a:lnSpc>
                <a:spcPts val="6000"/>
              </a:lnSpc>
            </a:pPr>
            <a:r>
              <a:rPr lang="en-US" sz="4400" b="1" dirty="0" smtClean="0"/>
              <a:t>- </a:t>
            </a:r>
            <a:r>
              <a:rPr lang="vi-VN" sz="4400" b="1" dirty="0" smtClean="0"/>
              <a:t>Cơ thể đối xứng tỏa tròn, trên thân có tế bào gai tự vệ và bắt mồi.</a:t>
            </a:r>
            <a:endParaRPr lang="vi-VN" sz="4400" b="1" dirty="0"/>
          </a:p>
        </p:txBody>
      </p:sp>
      <p:pic>
        <p:nvPicPr>
          <p:cNvPr id="3074" name="Picture 2" descr="Hồ cá biển linh - Hồ cá biển thủy sinh biên hòa - Hồ cá biển biên hòa - tư  vấn thiết kế lắp đặt hồ cá biển"/>
          <p:cNvPicPr>
            <a:picLocks noChangeAspect="1" noChangeArrowheads="1"/>
          </p:cNvPicPr>
          <p:nvPr/>
        </p:nvPicPr>
        <p:blipFill>
          <a:blip r:embed="rId2"/>
          <a:srcRect/>
          <a:stretch>
            <a:fillRect/>
          </a:stretch>
        </p:blipFill>
        <p:spPr bwMode="auto">
          <a:xfrm>
            <a:off x="1360461" y="1021830"/>
            <a:ext cx="8832850" cy="79316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San hô là thực vật hay động vậ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San hô là thực vật hay động vậ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2" name="Picture 6" descr="Rạn san hô"/>
          <p:cNvPicPr>
            <a:picLocks noChangeAspect="1" noChangeArrowheads="1"/>
          </p:cNvPicPr>
          <p:nvPr/>
        </p:nvPicPr>
        <p:blipFill>
          <a:blip r:embed="rId2"/>
          <a:srcRect/>
          <a:stretch>
            <a:fillRect/>
          </a:stretch>
        </p:blipFill>
        <p:spPr bwMode="auto">
          <a:xfrm>
            <a:off x="2398426" y="549210"/>
            <a:ext cx="4762500" cy="4762500"/>
          </a:xfrm>
          <a:prstGeom prst="rect">
            <a:avLst/>
          </a:prstGeom>
          <a:noFill/>
        </p:spPr>
      </p:pic>
      <p:pic>
        <p:nvPicPr>
          <p:cNvPr id="45064" name="Picture 8" descr="Hình ảnh San Hô đẹp lung linh, kỳ diệu và chân thực nhất"/>
          <p:cNvPicPr>
            <a:picLocks noChangeAspect="1" noChangeArrowheads="1"/>
          </p:cNvPicPr>
          <p:nvPr/>
        </p:nvPicPr>
        <p:blipFill>
          <a:blip r:embed="rId3"/>
          <a:srcRect/>
          <a:stretch>
            <a:fillRect/>
          </a:stretch>
        </p:blipFill>
        <p:spPr bwMode="auto">
          <a:xfrm>
            <a:off x="8001000" y="753567"/>
            <a:ext cx="8001000" cy="4500563"/>
          </a:xfrm>
          <a:prstGeom prst="rect">
            <a:avLst/>
          </a:prstGeom>
          <a:noFill/>
        </p:spPr>
      </p:pic>
      <p:pic>
        <p:nvPicPr>
          <p:cNvPr id="45066" name="Picture 10" descr="Những hình ảnh san hô đẹp dưới biển được chụp bởi Jimmy Teo | JimmyTeo.com"/>
          <p:cNvPicPr>
            <a:picLocks noChangeAspect="1" noChangeArrowheads="1"/>
          </p:cNvPicPr>
          <p:nvPr/>
        </p:nvPicPr>
        <p:blipFill>
          <a:blip r:embed="rId4"/>
          <a:srcRect/>
          <a:stretch>
            <a:fillRect/>
          </a:stretch>
        </p:blipFill>
        <p:spPr bwMode="auto">
          <a:xfrm>
            <a:off x="1595210" y="5311711"/>
            <a:ext cx="6037958" cy="4022790"/>
          </a:xfrm>
          <a:prstGeom prst="rect">
            <a:avLst/>
          </a:prstGeom>
          <a:noFill/>
        </p:spPr>
      </p:pic>
      <p:pic>
        <p:nvPicPr>
          <p:cNvPr id="45068" name="Picture 12" descr="Hình Ảnh Đẹp Tuyệt Vời Của San Hô Dưới Lòng Đại Dương"/>
          <p:cNvPicPr>
            <a:picLocks noChangeAspect="1" noChangeArrowheads="1"/>
          </p:cNvPicPr>
          <p:nvPr/>
        </p:nvPicPr>
        <p:blipFill>
          <a:blip r:embed="rId5"/>
          <a:srcRect/>
          <a:stretch>
            <a:fillRect/>
          </a:stretch>
        </p:blipFill>
        <p:spPr bwMode="auto">
          <a:xfrm>
            <a:off x="8001000" y="5372100"/>
            <a:ext cx="8001000" cy="4000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blinds(horizontal)">
                                      <p:cBhvr>
                                        <p:cTn id="7" dur="500"/>
                                        <p:tgtEl>
                                          <p:spTgt spid="450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blinds(horizontal)">
                                      <p:cBhvr>
                                        <p:cTn id="12" dur="500"/>
                                        <p:tgtEl>
                                          <p:spTgt spid="450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blinds(horizontal)">
                                      <p:cBhvr>
                                        <p:cTn id="17" dur="500"/>
                                        <p:tgtEl>
                                          <p:spTgt spid="4506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068"/>
                                        </p:tgtEl>
                                        <p:attrNameLst>
                                          <p:attrName>style.visibility</p:attrName>
                                        </p:attrNameLst>
                                      </p:cBhvr>
                                      <p:to>
                                        <p:strVal val="visible"/>
                                      </p:to>
                                    </p:set>
                                    <p:animEffect transition="in" filter="blinds(horizontal)">
                                      <p:cBhvr>
                                        <p:cTn id="22"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524000" y="647700"/>
            <a:ext cx="151638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Đoạn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giới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thiệu</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động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cấu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như</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sứa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Chúng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được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bởi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nhỏ</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gọi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polip</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polip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như</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cây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tảo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biển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với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thân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dạng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túi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miệng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để</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lấy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thức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rồi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loại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Xung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quanh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miệng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này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xúc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tế</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bào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gây</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ngứa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Mỗi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tập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đoàn</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không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nhóm</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polyp </a:t>
            </a:r>
            <a:r>
              <a:rPr kumimoji="0" lang="en-US" sz="2800" b="1" i="0" u="none" strike="noStrike" cap="none" normalizeH="0" baseline="0" dirty="0" err="1" smtClean="0">
                <a:ln>
                  <a:noFill/>
                </a:ln>
                <a:solidFill>
                  <a:srgbClr val="000000"/>
                </a:solidFill>
                <a:effectLst/>
                <a:latin typeface="Open Sans"/>
                <a:cs typeface="Arial" pitchFamily="34" charset="0"/>
              </a:rPr>
              <a:t>đơn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lẻ</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cùng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vì</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ích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chung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kết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quả</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của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sự</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trưởng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thành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đâm</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chồi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của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polyp </a:t>
            </a:r>
            <a:r>
              <a:rPr kumimoji="0" lang="en-US" sz="2800" b="1" i="0" u="none" strike="noStrike" cap="none" normalizeH="0" baseline="0" dirty="0" err="1" smtClean="0">
                <a:ln>
                  <a:noFill/>
                </a:ln>
                <a:solidFill>
                  <a:srgbClr val="000000"/>
                </a:solidFill>
                <a:effectLst/>
                <a:latin typeface="Open Sans"/>
                <a:cs typeface="Arial" pitchFamily="34" charset="0"/>
              </a:rPr>
              <a:t>cơ</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sở</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Chúng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chung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hệ</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lỏng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thần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đều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nhau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về</a:t>
            </a:r>
            <a:r>
              <a:rPr kumimoji="0" lang="en-US" sz="2800" b="1" i="0" u="none" strike="noStrike" cap="none" normalizeH="0" baseline="0" dirty="0" smtClean="0">
                <a:ln>
                  <a:noFill/>
                </a:ln>
                <a:solidFill>
                  <a:srgbClr val="000000"/>
                </a:solidFill>
                <a:effectLst/>
                <a:latin typeface="Open Sans"/>
                <a:cs typeface="Arial" pitchFamily="34" charset="0"/>
              </a:rPr>
              <a:t> gen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polyp </a:t>
            </a:r>
            <a:r>
              <a:rPr kumimoji="0" lang="en-US" sz="2800" b="1" i="0" u="none" strike="noStrike" cap="none" normalizeH="0" baseline="0" dirty="0" err="1" smtClean="0">
                <a:ln>
                  <a:noFill/>
                </a:ln>
                <a:solidFill>
                  <a:srgbClr val="000000"/>
                </a:solidFill>
                <a:effectLst/>
                <a:latin typeface="Open Sans"/>
                <a:cs typeface="Arial" pitchFamily="34" charset="0"/>
              </a:rPr>
              <a:t>liên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kết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bằng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lớp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phỏng</a:t>
            </a:r>
            <a:r>
              <a:rPr kumimoji="0" lang="en-US" sz="2800" b="1" i="0" u="none" strike="noStrike" cap="none" normalizeH="0" baseline="0" dirty="0" smtClean="0">
                <a:ln>
                  <a:noFill/>
                </a:ln>
                <a:solidFill>
                  <a:srgbClr val="000000"/>
                </a:solidFill>
                <a:effectLst/>
                <a:latin typeface="Open Sans"/>
                <a:cs typeface="Arial" pitchFamily="34" charset="0"/>
              </a:rPr>
              <a:t>.</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rạn</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một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trong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những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hệ</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lâu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đời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dạng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về</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mặt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học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phong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phú</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về</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loài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Chúng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còn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hỗ</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trợ</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mối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quan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hệ</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cộng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cùng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có</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lợi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giữa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các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trong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thế</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giới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tự</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nhiên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Mặc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dù</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chỉ</a:t>
            </a:r>
            <a:r>
              <a:rPr kumimoji="0" lang="en-US" sz="2800" b="1" i="0" u="none" strike="noStrike" cap="none" normalizeH="0" baseline="0" dirty="0" smtClean="0">
                <a:ln>
                  <a:noFill/>
                </a:ln>
                <a:solidFill>
                  <a:srgbClr val="000000"/>
                </a:solidFill>
                <a:effectLst/>
                <a:latin typeface="Open Sans"/>
                <a:cs typeface="Arial" pitchFamily="34" charset="0"/>
              </a:rPr>
              <a:t> do </a:t>
            </a:r>
            <a:r>
              <a:rPr kumimoji="0" lang="en-US" sz="2800" b="1" i="0" u="none" strike="noStrike" cap="none" normalizeH="0" baseline="0" dirty="0" err="1" smtClean="0">
                <a:ln>
                  <a:noFill/>
                </a:ln>
                <a:solidFill>
                  <a:srgbClr val="000000"/>
                </a:solidFill>
                <a:effectLst/>
                <a:latin typeface="Open Sans"/>
                <a:cs typeface="Arial" pitchFamily="34" charset="0"/>
              </a:rPr>
              <a:t>những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rất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nhỏ</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thành</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tạo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nên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những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rạn</a:t>
            </a:r>
            <a:r>
              <a:rPr kumimoji="0" lang="en-US" sz="2800" b="1" i="0" u="none" strike="noStrike" cap="none" normalizeH="0" baseline="0" dirty="0" smtClean="0">
                <a:ln>
                  <a:noFill/>
                </a:ln>
                <a:solidFill>
                  <a:srgbClr val="000000"/>
                </a:solidFill>
                <a:effectLst/>
                <a:latin typeface="Open Sans"/>
                <a:cs typeface="Arial" pitchFamily="34" charset="0"/>
              </a:rPr>
              <a:t> san </a:t>
            </a:r>
            <a:r>
              <a:rPr kumimoji="0" lang="en-US" sz="2800" b="1" i="0" u="none" strike="noStrike" cap="none" normalizeH="0" baseline="0" dirty="0" err="1" smtClean="0">
                <a:ln>
                  <a:noFill/>
                </a:ln>
                <a:solidFill>
                  <a:srgbClr val="000000"/>
                </a:solidFill>
                <a:effectLst/>
                <a:latin typeface="Open Sans"/>
                <a:cs typeface="Arial" pitchFamily="34" charset="0"/>
              </a:rPr>
              <a:t>hô</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tuyệt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đẹp</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dọc</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theo</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bờ</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biển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Việt</a:t>
            </a:r>
            <a:r>
              <a:rPr kumimoji="0" lang="en-US" sz="2800" b="1" i="0" u="none" strike="noStrike" cap="none" normalizeH="0" baseline="0" dirty="0" smtClean="0">
                <a:ln>
                  <a:noFill/>
                </a:ln>
                <a:solidFill>
                  <a:srgbClr val="000000"/>
                </a:solidFill>
                <a:effectLst/>
                <a:latin typeface="Open Sans"/>
                <a:cs typeface="Arial" pitchFamily="34" charset="0"/>
              </a:rPr>
              <a:t> Nam </a:t>
            </a:r>
            <a:r>
              <a:rPr kumimoji="0" lang="en-US" sz="2800" b="1" i="0" u="none" strike="noStrike" cap="none" normalizeH="0" baseline="0" dirty="0" err="1" smtClean="0">
                <a:ln>
                  <a:noFill/>
                </a:ln>
                <a:solidFill>
                  <a:srgbClr val="000000"/>
                </a:solidFill>
                <a:effectLst/>
                <a:latin typeface="Open Sans"/>
                <a:cs typeface="Arial" pitchFamily="34" charset="0"/>
              </a:rPr>
              <a:t>và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là</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nơi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sống</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của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nhiều</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loài</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sinh</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vật</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biển</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đa</a:t>
            </a:r>
            <a:r>
              <a:rPr kumimoji="0" lang="en-US" sz="2800" b="1" i="0" u="none" strike="noStrike" cap="none" normalizeH="0" baseline="0" dirty="0" smtClean="0">
                <a:ln>
                  <a:noFill/>
                </a:ln>
                <a:solidFill>
                  <a:srgbClr val="000000"/>
                </a:solidFill>
                <a:effectLst/>
                <a:latin typeface="Open Sans"/>
                <a:cs typeface="Arial" pitchFamily="34" charset="0"/>
              </a:rPr>
              <a:t> </a:t>
            </a:r>
            <a:r>
              <a:rPr kumimoji="0" lang="en-US" sz="2800" b="1" i="0" u="none" strike="noStrike" cap="none" normalizeH="0" baseline="0" dirty="0" err="1" smtClean="0">
                <a:ln>
                  <a:noFill/>
                </a:ln>
                <a:solidFill>
                  <a:srgbClr val="000000"/>
                </a:solidFill>
                <a:effectLst/>
                <a:latin typeface="Open Sans"/>
                <a:cs typeface="Arial" pitchFamily="34" charset="0"/>
              </a:rPr>
              <a:t>dạng</a:t>
            </a:r>
            <a:r>
              <a:rPr kumimoji="0" lang="en-US" sz="2800" b="1" i="0" u="none" strike="noStrike" cap="none" normalizeH="0" baseline="0" dirty="0" smtClean="0">
                <a:ln>
                  <a:noFill/>
                </a:ln>
                <a:solidFill>
                  <a:srgbClr val="000000"/>
                </a:solidFill>
                <a:effectLst/>
                <a:latin typeface="Open Sans"/>
                <a:cs typeface="Arial" pitchFamily="34" charset="0"/>
              </a:rPr>
              <a:t>.</a:t>
            </a:r>
            <a:endParaRPr kumimoji="0" lang="en-US" sz="40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524000" y="6667500"/>
            <a:ext cx="15240000" cy="3046988"/>
          </a:xfrm>
          <a:prstGeom prst="rect">
            <a:avLst/>
          </a:prstGeom>
        </p:spPr>
        <p:txBody>
          <a:bodyPr wrap="square">
            <a:spAutoFit/>
          </a:bodyPr>
          <a:lstStyle/>
          <a:p>
            <a:r>
              <a:rPr lang="vi-VN" sz="3200" b="1" dirty="0" smtClean="0"/>
              <a:t>San hô rất nhạy cảm với sự xáo trộn, và sự tổn thương do sự bất cẩn của con người có thể ảnh hưởng nghiêm trọng tới sức khỏe của cả rạn san hô nói chung. Tình trạng của một rạn san hô có liên quan rất chặt chẽ với các hệ sinh thái rừng ngập mặn và cỏ biển ở xung quanh. Rừng ngập mặn và cỏ biển lọc chất dinh dưỡng từ các nguồn trên đất liền và là chiếc nôi che chở và nuôi dưỡng của nhiều sinh vật cư trú ở rạn san hô.</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4787"/>
            <a:ext cx="16687800" cy="769441"/>
          </a:xfrm>
          <a:prstGeom prst="rect">
            <a:avLst/>
          </a:prstGeom>
          <a:solidFill>
            <a:schemeClr val="bg1"/>
          </a:solid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ruột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thủy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quì</a:t>
            </a:r>
            <a:r>
              <a:rPr lang="en-US" sz="4400" dirty="0" smtClean="0">
                <a:latin typeface="Times New Roman" panose="02020603050405020304" pitchFamily="18" charset="0"/>
                <a:cs typeface="Times New Roman" panose="02020603050405020304" pitchFamily="18" charset="0"/>
              </a:rPr>
              <a:t>, san </a:t>
            </a:r>
            <a:r>
              <a:rPr lang="en-US" sz="4400" dirty="0" err="1" smtClean="0">
                <a:latin typeface="Times New Roman" panose="02020603050405020304" pitchFamily="18" charset="0"/>
                <a:cs typeface="Times New Roman" panose="02020603050405020304" pitchFamily="18" charset="0"/>
              </a:rPr>
              <a:t>hô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sứa</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66734" y="1485900"/>
            <a:ext cx="4243465" cy="769441"/>
          </a:xfrm>
          <a:prstGeom prst="rect">
            <a:avLst/>
          </a:prstGeom>
          <a:solidFill>
            <a:srgbClr val="FFFF00"/>
          </a:solid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Vai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66735" y="2645720"/>
            <a:ext cx="7901065" cy="769441"/>
          </a:xfrm>
          <a:prstGeom prst="rect">
            <a:avLst/>
          </a:prstGeom>
          <a:solidFill>
            <a:schemeClr val="bg1"/>
          </a:solid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46082" name="Picture 2" descr="Cách làm nộm sứa thập cẩm giòn ngon, không tanh"/>
          <p:cNvPicPr>
            <a:picLocks noChangeAspect="1" noChangeArrowheads="1"/>
          </p:cNvPicPr>
          <p:nvPr/>
        </p:nvPicPr>
        <p:blipFill>
          <a:blip r:embed="rId2"/>
          <a:srcRect/>
          <a:stretch>
            <a:fillRect/>
          </a:stretch>
        </p:blipFill>
        <p:spPr bwMode="auto">
          <a:xfrm>
            <a:off x="11935918" y="1260908"/>
            <a:ext cx="5029200" cy="3539067"/>
          </a:xfrm>
          <a:prstGeom prst="rect">
            <a:avLst/>
          </a:prstGeom>
          <a:noFill/>
        </p:spPr>
      </p:pic>
      <p:sp>
        <p:nvSpPr>
          <p:cNvPr id="7" name="TextBox 6"/>
          <p:cNvSpPr txBox="1"/>
          <p:nvPr/>
        </p:nvSpPr>
        <p:spPr>
          <a:xfrm>
            <a:off x="1143000" y="3617574"/>
            <a:ext cx="11125200" cy="769441"/>
          </a:xfrm>
          <a:prstGeom prst="rect">
            <a:avLst/>
          </a:prstGeom>
          <a:solidFill>
            <a:schemeClr val="bg1"/>
          </a:solid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Cung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cấp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ẩn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nấp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khác</a:t>
            </a:r>
            <a:endParaRPr lang="en-US" sz="4400" b="1" dirty="0">
              <a:latin typeface="Times New Roman" panose="02020603050405020304" pitchFamily="18" charset="0"/>
              <a:cs typeface="Times New Roman" panose="02020603050405020304" pitchFamily="18" charset="0"/>
            </a:endParaRPr>
          </a:p>
        </p:txBody>
      </p:sp>
      <p:pic>
        <p:nvPicPr>
          <p:cNvPr id="46084" name="Picture 4" descr="Tình hình Rạn san hô hay ám tiêu san hô trên toàn thế giới - San Hô Tự Nhiên"/>
          <p:cNvPicPr>
            <a:picLocks noChangeAspect="1" noChangeArrowheads="1"/>
          </p:cNvPicPr>
          <p:nvPr/>
        </p:nvPicPr>
        <p:blipFill>
          <a:blip r:embed="rId3"/>
          <a:srcRect/>
          <a:stretch>
            <a:fillRect/>
          </a:stretch>
        </p:blipFill>
        <p:spPr bwMode="auto">
          <a:xfrm>
            <a:off x="9677400" y="5905500"/>
            <a:ext cx="7315200" cy="4131311"/>
          </a:xfrm>
          <a:prstGeom prst="rect">
            <a:avLst/>
          </a:prstGeom>
          <a:noFill/>
        </p:spPr>
      </p:pic>
      <p:sp>
        <p:nvSpPr>
          <p:cNvPr id="9" name="TextBox 8"/>
          <p:cNvSpPr txBox="1"/>
          <p:nvPr/>
        </p:nvSpPr>
        <p:spPr>
          <a:xfrm>
            <a:off x="1166735" y="4688086"/>
            <a:ext cx="11101465" cy="769441"/>
          </a:xfrm>
          <a:prstGeom prst="rect">
            <a:avLst/>
          </a:prstGeom>
          <a:solidFill>
            <a:schemeClr val="bg1"/>
          </a:solid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Tạo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cảnh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đáo</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biển</a:t>
            </a:r>
            <a:r>
              <a:rPr lang="en-US" sz="4400" b="1" dirty="0" smtClean="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pic>
        <p:nvPicPr>
          <p:cNvPr id="46086" name="Picture 6" descr="Khái niệm về rạn san hô"/>
          <p:cNvPicPr>
            <a:picLocks noChangeAspect="1" noChangeArrowheads="1"/>
          </p:cNvPicPr>
          <p:nvPr/>
        </p:nvPicPr>
        <p:blipFill>
          <a:blip r:embed="rId4"/>
          <a:srcRect/>
          <a:stretch>
            <a:fillRect/>
          </a:stretch>
        </p:blipFill>
        <p:spPr bwMode="auto">
          <a:xfrm>
            <a:off x="1447801" y="5905500"/>
            <a:ext cx="7911018" cy="41313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082"/>
                                        </p:tgtEl>
                                        <p:attrNameLst>
                                          <p:attrName>style.visibility</p:attrName>
                                        </p:attrNameLst>
                                      </p:cBhvr>
                                      <p:to>
                                        <p:strVal val="visible"/>
                                      </p:to>
                                    </p:set>
                                    <p:animEffect transition="in" filter="blinds(horizontal)">
                                      <p:cBhvr>
                                        <p:cTn id="22" dur="500"/>
                                        <p:tgtEl>
                                          <p:spTgt spid="4608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6084"/>
                                        </p:tgtEl>
                                        <p:attrNameLst>
                                          <p:attrName>style.visibility</p:attrName>
                                        </p:attrNameLst>
                                      </p:cBhvr>
                                      <p:to>
                                        <p:strVal val="visible"/>
                                      </p:to>
                                    </p:set>
                                    <p:animEffect transition="in" filter="blinds(horizontal)">
                                      <p:cBhvr>
                                        <p:cTn id="32" dur="500"/>
                                        <p:tgtEl>
                                          <p:spTgt spid="4608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6086"/>
                                        </p:tgtEl>
                                        <p:attrNameLst>
                                          <p:attrName>style.visibility</p:attrName>
                                        </p:attrNameLst>
                                      </p:cBhvr>
                                      <p:to>
                                        <p:strVal val="visible"/>
                                      </p:to>
                                    </p:set>
                                    <p:animEffect transition="in" filter="blinds(horizontal)">
                                      <p:cBhvr>
                                        <p:cTn id="42"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3048000" cy="769441"/>
          </a:xfrm>
          <a:prstGeom prst="rect">
            <a:avLst/>
          </a:prstGeom>
          <a:solidFill>
            <a:srgbClr val="FFFF00"/>
          </a:solid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TÁC HẠI:</a:t>
            </a:r>
            <a:endParaRPr lang="en-US" sz="4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524000" y="1828800"/>
            <a:ext cx="11506200" cy="769441"/>
          </a:xfrm>
          <a:prstGeom prst="rect">
            <a:avLst/>
          </a:prstGeom>
          <a:solidFill>
            <a:schemeClr val="bg1"/>
          </a:solid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người</a:t>
            </a:r>
            <a:endParaRPr lang="en-US" sz="4400" b="1"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srcRect/>
          <a:stretch>
            <a:fillRect/>
          </a:stretch>
        </p:blipFill>
        <p:spPr bwMode="auto">
          <a:xfrm>
            <a:off x="9525000" y="3850816"/>
            <a:ext cx="8001000" cy="5148252"/>
          </a:xfrm>
          <a:prstGeom prst="rect">
            <a:avLst/>
          </a:prstGeom>
          <a:noFill/>
          <a:ln w="9525">
            <a:noFill/>
            <a:miter lim="800000"/>
            <a:headEnd/>
            <a:tailEnd/>
          </a:ln>
          <a:effectLst/>
        </p:spPr>
      </p:pic>
      <p:sp>
        <p:nvSpPr>
          <p:cNvPr id="5" name="TextBox 4"/>
          <p:cNvSpPr txBox="1"/>
          <p:nvPr/>
        </p:nvSpPr>
        <p:spPr>
          <a:xfrm>
            <a:off x="1524000" y="2705100"/>
            <a:ext cx="8686800" cy="769441"/>
          </a:xfrm>
          <a:prstGeom prst="rect">
            <a:avLst/>
          </a:prstGeom>
          <a:solidFill>
            <a:schemeClr val="bg1"/>
          </a:solid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Gây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cản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trở</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thủy</a:t>
            </a:r>
            <a:endParaRPr lang="en-US" sz="4400" b="1" dirty="0">
              <a:latin typeface="Times New Roman" panose="02020603050405020304" pitchFamily="18" charset="0"/>
              <a:cs typeface="Times New Roman" panose="02020603050405020304" pitchFamily="18" charset="0"/>
            </a:endParaRPr>
          </a:p>
        </p:txBody>
      </p:sp>
      <p:sp>
        <p:nvSpPr>
          <p:cNvPr id="47106" name="AutoShape 2" descr="Bản đồ đầu tiên về các rạn san hô nhiệt đới nông trên thế giới -  ThienNhien.Net | Con người và Thiên nhi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Bản đồ đầu tiên về các rạn san hô nhiệt đới nông trên thế giới -  ThienNhien.Net | Con người và Thiên nhi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10" name="Picture 6" descr="Bản đồ đầu tiên về các rạn san hô nhiệt đới nông trên thế giới -  ThienNhien.Net | Con người và Thiên nhiên"/>
          <p:cNvPicPr>
            <a:picLocks noChangeAspect="1" noChangeArrowheads="1"/>
          </p:cNvPicPr>
          <p:nvPr/>
        </p:nvPicPr>
        <p:blipFill>
          <a:blip r:embed="rId3"/>
          <a:srcRect/>
          <a:stretch>
            <a:fillRect/>
          </a:stretch>
        </p:blipFill>
        <p:spPr bwMode="auto">
          <a:xfrm>
            <a:off x="1521502" y="3771900"/>
            <a:ext cx="7848600" cy="52271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7110"/>
                                        </p:tgtEl>
                                        <p:attrNameLst>
                                          <p:attrName>style.visibility</p:attrName>
                                        </p:attrNameLst>
                                      </p:cBhvr>
                                      <p:to>
                                        <p:strVal val="visible"/>
                                      </p:to>
                                    </p:set>
                                    <p:animEffect transition="in" filter="blinds(horizontal)">
                                      <p:cBhvr>
                                        <p:cTn id="27"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314700"/>
            <a:ext cx="15654385" cy="495300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1622685" y="8579703"/>
            <a:ext cx="160020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giun</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16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57990" y="3205503"/>
            <a:ext cx="16002000" cy="6186309"/>
          </a:xfrm>
          <a:prstGeom prst="rect">
            <a:avLst/>
          </a:prstGeom>
          <a:noFill/>
        </p:spPr>
        <p:txBody>
          <a:bodyPr wrap="square" rtlCol="0">
            <a:spAutoFit/>
          </a:bodyPr>
          <a:lstStyle/>
          <a:p>
            <a:pPr marL="571500" indent="-571500">
              <a:lnSpc>
                <a:spcPct val="150000"/>
              </a:lnSpc>
              <a:buFontTx/>
              <a:buChar char="-"/>
            </a:pPr>
            <a:r>
              <a:rPr lang="en-US" sz="4400" b="1" dirty="0" err="1" smtClean="0">
                <a:latin typeface="Times New Roman" panose="02020603050405020304" pitchFamily="18" charset="0"/>
                <a:cs typeface="Times New Roman" panose="02020603050405020304" pitchFamily="18" charset="0"/>
              </a:rPr>
              <a:t>Đặc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điểm</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xứng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hai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biệt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đầu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Gồm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 </a:t>
            </a:r>
          </a:p>
          <a:p>
            <a:pPr marL="571500" indent="-571500">
              <a:lnSpc>
                <a:spcPct val="150000"/>
              </a:lnSpc>
              <a:buFont typeface="Arial" panose="020B0604020202020204" pitchFamily="34" charset="0"/>
              <a:buChar char="•"/>
            </a:pPr>
            <a:r>
              <a:rPr lang="en-US" sz="4400" b="1" dirty="0" err="1">
                <a:latin typeface="Times New Roman" panose="02020603050405020304" pitchFamily="18" charset="0"/>
                <a:cs typeface="Times New Roman" panose="02020603050405020304" pitchFamily="18" charset="0"/>
              </a:rPr>
              <a:t>G</a:t>
            </a:r>
            <a:r>
              <a:rPr lang="en-US" sz="4400" b="1" dirty="0" err="1" smtClean="0">
                <a:latin typeface="Times New Roman" panose="02020603050405020304" pitchFamily="18" charset="0"/>
                <a:cs typeface="Times New Roman" panose="02020603050405020304" pitchFamily="18" charset="0"/>
              </a:rPr>
              <a:t>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dẹp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dẹp</a:t>
            </a:r>
            <a:r>
              <a:rPr lang="en-US" sz="4400" b="1" dirty="0" smtClean="0">
                <a:latin typeface="Times New Roman" panose="02020603050405020304" pitchFamily="18" charset="0"/>
                <a:cs typeface="Times New Roman" panose="02020603050405020304" pitchFamily="18" charset="0"/>
              </a:rPr>
              <a:t>.</a:t>
            </a:r>
          </a:p>
          <a:p>
            <a:pPr marL="571500" indent="-571500">
              <a:lnSpc>
                <a:spcPct val="150000"/>
              </a:lnSpc>
              <a:buFont typeface="Arial" panose="020B0604020202020204" pitchFamily="34" charset="0"/>
              <a:buChar char="•"/>
            </a:pPr>
            <a:r>
              <a:rPr lang="en-US" sz="4400" b="1" dirty="0" err="1">
                <a:latin typeface="Times New Roman" panose="02020603050405020304" pitchFamily="18" charset="0"/>
                <a:cs typeface="Times New Roman" panose="02020603050405020304" pitchFamily="18" charset="0"/>
              </a:rPr>
              <a:t>G</a:t>
            </a:r>
            <a:r>
              <a:rPr lang="en-US" sz="4400" b="1" dirty="0" err="1" smtClean="0">
                <a:latin typeface="Times New Roman" panose="02020603050405020304" pitchFamily="18" charset="0"/>
                <a:cs typeface="Times New Roman" panose="02020603050405020304" pitchFamily="18" charset="0"/>
              </a:rPr>
              <a:t>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tròn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ống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a:t>
            </a:r>
          </a:p>
          <a:p>
            <a:pPr marL="571500" indent="-571500">
              <a:lnSpc>
                <a:spcPct val="150000"/>
              </a:lnSpc>
              <a:buFont typeface="Arial" panose="020B0604020202020204" pitchFamily="34" charset="0"/>
              <a:buChar char="•"/>
            </a:pPr>
            <a:r>
              <a:rPr lang="en-US" sz="4400" b="1" dirty="0" err="1">
                <a:latin typeface="Times New Roman" panose="02020603050405020304" pitchFamily="18" charset="0"/>
                <a:cs typeface="Times New Roman" panose="02020603050405020304" pitchFamily="18" charset="0"/>
              </a:rPr>
              <a:t>G</a:t>
            </a:r>
            <a:r>
              <a:rPr lang="en-US" sz="4400" b="1" dirty="0" err="1" smtClean="0">
                <a:latin typeface="Times New Roman" panose="02020603050405020304" pitchFamily="18" charset="0"/>
                <a:cs typeface="Times New Roman" panose="02020603050405020304" pitchFamily="18" charset="0"/>
              </a:rPr>
              <a:t>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3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028700"/>
            <a:ext cx="13258800" cy="1569658"/>
          </a:xfrm>
          <a:prstGeom prst="rect">
            <a:avLst/>
          </a:prstGeom>
          <a:solidFill>
            <a:srgbClr val="FFFF00"/>
          </a:solidFill>
        </p:spPr>
        <p:txBody>
          <a:bodyPr wrap="square" lIns="91439" tIns="45719" rIns="91439" bIns="45719" rtlCol="0">
            <a:spAutoFit/>
          </a:bodyPr>
          <a:lstStyle/>
          <a:p>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Những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đặc</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điểm</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nào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sau</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đây</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của</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động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vật</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giúp</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em</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phân</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biệt</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được</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động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vật</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với</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thực</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vật</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
        <p:nvSpPr>
          <p:cNvPr id="3" name="TextBox 2"/>
          <p:cNvSpPr txBox="1"/>
          <p:nvPr/>
        </p:nvSpPr>
        <p:spPr>
          <a:xfrm>
            <a:off x="11506200" y="3695700"/>
            <a:ext cx="5029200" cy="692495"/>
          </a:xfrm>
          <a:prstGeom prst="rect">
            <a:avLst/>
          </a:prstGeom>
          <a:solidFill>
            <a:srgbClr val="00B0F0"/>
          </a:solidFill>
        </p:spPr>
        <p:txBody>
          <a:bodyPr wrap="square" lIns="91439" tIns="45719" rIns="91439" bIns="45719" rtlCol="0">
            <a:spAutoFit/>
          </a:bodyPr>
          <a:lstStyle/>
          <a:p>
            <a:r>
              <a:rPr lang="en-US" sz="3900" dirty="0" err="1" smtClean="0"/>
              <a:t>Có</a:t>
            </a:r>
            <a:r>
              <a:rPr lang="en-US" sz="3900" dirty="0" smtClean="0"/>
              <a:t> </a:t>
            </a:r>
            <a:r>
              <a:rPr lang="en-US" sz="3900" dirty="0" err="1" smtClean="0"/>
              <a:t>khả</a:t>
            </a:r>
            <a:r>
              <a:rPr lang="en-US" sz="3900" dirty="0" smtClean="0"/>
              <a:t> </a:t>
            </a:r>
            <a:r>
              <a:rPr lang="en-US" sz="3900" dirty="0" err="1" smtClean="0"/>
              <a:t>năng</a:t>
            </a:r>
            <a:r>
              <a:rPr lang="en-US" sz="3900" dirty="0" smtClean="0"/>
              <a:t> </a:t>
            </a:r>
            <a:r>
              <a:rPr lang="en-US" sz="3900" dirty="0" err="1" smtClean="0"/>
              <a:t>di</a:t>
            </a:r>
            <a:r>
              <a:rPr lang="en-US" sz="3900" dirty="0" smtClean="0"/>
              <a:t> </a:t>
            </a:r>
            <a:r>
              <a:rPr lang="en-US" sz="3900" dirty="0" err="1" smtClean="0"/>
              <a:t>chuyển</a:t>
            </a:r>
            <a:endParaRPr lang="en-US" sz="3900" dirty="0"/>
          </a:p>
        </p:txBody>
      </p:sp>
      <p:sp>
        <p:nvSpPr>
          <p:cNvPr id="5" name="TextBox 4"/>
          <p:cNvSpPr txBox="1"/>
          <p:nvPr/>
        </p:nvSpPr>
        <p:spPr>
          <a:xfrm>
            <a:off x="609600" y="3619500"/>
            <a:ext cx="3581400" cy="692495"/>
          </a:xfrm>
          <a:prstGeom prst="rect">
            <a:avLst/>
          </a:prstGeom>
          <a:solidFill>
            <a:srgbClr val="FFFF00"/>
          </a:solidFill>
        </p:spPr>
        <p:txBody>
          <a:bodyPr wrap="square" lIns="91439" tIns="45719" rIns="91439" bIns="45719" rtlCol="0">
            <a:spAutoFit/>
          </a:bodyPr>
          <a:lstStyle/>
          <a:p>
            <a:r>
              <a:rPr lang="en-US" sz="3900" dirty="0" err="1" smtClean="0"/>
              <a:t>Sinh</a:t>
            </a:r>
            <a:r>
              <a:rPr lang="en-US" sz="3900" dirty="0" smtClean="0"/>
              <a:t> </a:t>
            </a:r>
            <a:r>
              <a:rPr lang="en-US" sz="3900" dirty="0" err="1" smtClean="0"/>
              <a:t>vật</a:t>
            </a:r>
            <a:r>
              <a:rPr lang="en-US" sz="3900" dirty="0" smtClean="0"/>
              <a:t> </a:t>
            </a:r>
            <a:r>
              <a:rPr lang="en-US" sz="3900" dirty="0" err="1" smtClean="0"/>
              <a:t>đa</a:t>
            </a:r>
            <a:r>
              <a:rPr lang="en-US" sz="3900" dirty="0" smtClean="0"/>
              <a:t> </a:t>
            </a:r>
            <a:r>
              <a:rPr lang="en-US" sz="3900" dirty="0" err="1" smtClean="0"/>
              <a:t>bào</a:t>
            </a:r>
            <a:endParaRPr lang="en-US" sz="3900" dirty="0"/>
          </a:p>
        </p:txBody>
      </p:sp>
      <p:sp>
        <p:nvSpPr>
          <p:cNvPr id="4" name="TextBox 3"/>
          <p:cNvSpPr txBox="1"/>
          <p:nvPr/>
        </p:nvSpPr>
        <p:spPr>
          <a:xfrm>
            <a:off x="5334000" y="3467100"/>
            <a:ext cx="5029200" cy="1292660"/>
          </a:xfrm>
          <a:prstGeom prst="rect">
            <a:avLst/>
          </a:prstGeom>
          <a:solidFill>
            <a:srgbClr val="00B0F0"/>
          </a:solidFill>
        </p:spPr>
        <p:txBody>
          <a:bodyPr wrap="square" lIns="91439" tIns="45719" rIns="91439" bIns="45719" rtlCol="0">
            <a:spAutoFit/>
          </a:bodyPr>
          <a:lstStyle/>
          <a:p>
            <a:r>
              <a:rPr lang="en-US" sz="3900" dirty="0" err="1" smtClean="0"/>
              <a:t>Thức</a:t>
            </a:r>
            <a:r>
              <a:rPr lang="en-US" sz="3900" dirty="0" smtClean="0"/>
              <a:t> </a:t>
            </a:r>
            <a:r>
              <a:rPr lang="en-US" sz="3900" dirty="0" err="1" smtClean="0"/>
              <a:t>ăn</a:t>
            </a:r>
            <a:r>
              <a:rPr lang="en-US" sz="3900" dirty="0" smtClean="0"/>
              <a:t> </a:t>
            </a:r>
            <a:r>
              <a:rPr lang="en-US" sz="3900" dirty="0" err="1" smtClean="0"/>
              <a:t>của</a:t>
            </a:r>
            <a:r>
              <a:rPr lang="en-US" sz="3900" dirty="0" smtClean="0"/>
              <a:t> </a:t>
            </a:r>
            <a:r>
              <a:rPr lang="en-US" sz="3900" dirty="0" err="1" smtClean="0"/>
              <a:t>chúng</a:t>
            </a:r>
            <a:r>
              <a:rPr lang="en-US" sz="3900" dirty="0" smtClean="0"/>
              <a:t> </a:t>
            </a:r>
            <a:r>
              <a:rPr lang="en-US" sz="3900" dirty="0" err="1" smtClean="0"/>
              <a:t>là</a:t>
            </a:r>
            <a:r>
              <a:rPr lang="en-US" sz="3900" dirty="0" smtClean="0"/>
              <a:t> </a:t>
            </a:r>
            <a:r>
              <a:rPr lang="en-US" sz="3900" dirty="0" err="1" smtClean="0"/>
              <a:t>các</a:t>
            </a:r>
            <a:r>
              <a:rPr lang="en-US" sz="3900" dirty="0" smtClean="0"/>
              <a:t> </a:t>
            </a:r>
            <a:r>
              <a:rPr lang="en-US" sz="3900" dirty="0" err="1" smtClean="0"/>
              <a:t>sinh</a:t>
            </a:r>
            <a:r>
              <a:rPr lang="en-US" sz="3900" dirty="0" smtClean="0"/>
              <a:t> </a:t>
            </a:r>
            <a:r>
              <a:rPr lang="en-US" sz="3900" dirty="0" err="1" smtClean="0"/>
              <a:t>vật</a:t>
            </a:r>
            <a:r>
              <a:rPr lang="en-US" sz="3900" dirty="0" smtClean="0"/>
              <a:t> </a:t>
            </a:r>
            <a:r>
              <a:rPr lang="en-US" sz="3900" dirty="0" err="1" smtClean="0"/>
              <a:t>khác</a:t>
            </a:r>
            <a:r>
              <a:rPr lang="en-US" sz="3900" dirty="0" smtClean="0"/>
              <a:t> </a:t>
            </a:r>
            <a:endParaRPr lang="en-US" sz="3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1"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4076700"/>
            <a:ext cx="15316200" cy="3785652"/>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Môi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hoặc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tự</a:t>
            </a:r>
            <a:r>
              <a:rPr lang="en-US" sz="4400" b="1" dirty="0" smtClean="0">
                <a:latin typeface="Times New Roman" panose="02020603050405020304" pitchFamily="18" charset="0"/>
                <a:cs typeface="Times New Roman" panose="02020603050405020304" pitchFamily="18" charset="0"/>
              </a:rPr>
              <a:t> do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a:t>
            </a:r>
          </a:p>
          <a:p>
            <a:pPr>
              <a:lnSpc>
                <a:spcPct val="150000"/>
              </a:lnSpc>
            </a:pPr>
            <a:endParaRPr lang="en-US" sz="4400" b="1" dirty="0" smtClean="0">
              <a:latin typeface="Times New Roman" panose="02020603050405020304" pitchFamily="18" charset="0"/>
              <a:cs typeface="Times New Roman" panose="02020603050405020304" pitchFamily="18" charset="0"/>
            </a:endParaRP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87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4787"/>
            <a:ext cx="169164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90600" y="11049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07" y="3338745"/>
            <a:ext cx="4839793" cy="4267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375596"/>
            <a:ext cx="4800600" cy="42303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8600" y="3375596"/>
            <a:ext cx="5029200" cy="4230349"/>
          </a:xfrm>
          <a:prstGeom prst="rect">
            <a:avLst/>
          </a:prstGeom>
        </p:spPr>
      </p:pic>
      <p:sp>
        <p:nvSpPr>
          <p:cNvPr id="9" name="Rectangle 8"/>
          <p:cNvSpPr/>
          <p:nvPr/>
        </p:nvSpPr>
        <p:spPr>
          <a:xfrm>
            <a:off x="1180007"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Sán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gan</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388308"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Sán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phổi</a:t>
            </a:r>
            <a:endParaRPr lang="en-US" sz="4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1673590" y="8105742"/>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Sán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dây</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bò</a:t>
            </a:r>
            <a:endParaRPr lang="en-US" sz="44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11401269" y="2171699"/>
            <a:ext cx="5257800" cy="83099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dẹp</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73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2933700"/>
            <a:ext cx="15240000"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H1: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kể</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dẹp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a:t>
            </a:r>
          </a:p>
          <a:p>
            <a:endParaRPr lang="en-US" sz="4000" dirty="0"/>
          </a:p>
        </p:txBody>
      </p:sp>
      <p:sp>
        <p:nvSpPr>
          <p:cNvPr id="4" name="Rectangle 3"/>
          <p:cNvSpPr/>
          <p:nvPr/>
        </p:nvSpPr>
        <p:spPr>
          <a:xfrm>
            <a:off x="1676400" y="1333500"/>
            <a:ext cx="10820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Times New Roman" panose="02020603050405020304" pitchFamily="18" charset="0"/>
                <a:cs typeface="Times New Roman" panose="02020603050405020304" pitchFamily="18" charset="0"/>
              </a:rPr>
              <a:t>Tìm hiểu về giun dẹp</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1678898" y="2700069"/>
            <a:ext cx="15087600" cy="31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giun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dẹp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thường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gặp</a:t>
            </a:r>
            <a:endParaRPr lang="en-US" sz="4000" dirty="0" smtClean="0">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máu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trầu</a:t>
            </a:r>
            <a:r>
              <a:rPr lang="en-US" sz="4000" dirty="0" smtClean="0">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dây</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dây</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6423808"/>
            <a:ext cx="14706600"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H2: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giun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dẹp</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1673902" y="6470975"/>
            <a:ext cx="15087600" cy="313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latin typeface="Times New Roman" panose="02020603050405020304" pitchFamily="18" charset="0"/>
                <a:cs typeface="Times New Roman" panose="02020603050405020304" pitchFamily="18" charset="0"/>
              </a:rPr>
              <a:t>Vòng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gồm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đoan</a:t>
            </a:r>
            <a:r>
              <a:rPr lang="en-US" sz="4000" dirty="0" smtClean="0">
                <a:latin typeface="Times New Roman" panose="02020603050405020304" pitchFamily="18" charset="0"/>
                <a:cs typeface="Times New Roman" panose="02020603050405020304" pitchFamily="18" charset="0"/>
              </a:rPr>
              <a:t>:</a:t>
            </a:r>
          </a:p>
          <a:p>
            <a:r>
              <a:rPr lang="en-US" sz="4000" dirty="0" err="1" smtClean="0">
                <a:latin typeface="Times New Roman" panose="02020603050405020304" pitchFamily="18" charset="0"/>
                <a:cs typeface="Times New Roman" panose="02020603050405020304" pitchFamily="18" charset="0"/>
              </a:rPr>
              <a:t>Trứng</a:t>
            </a:r>
            <a:r>
              <a:rPr lang="en-US" sz="4000"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trùng</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trùng</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kí</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sinh</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gian</a:t>
            </a:r>
            <a:endParaRPr lang="en-US" sz="4000" dirty="0" smtClean="0">
              <a:latin typeface="Times New Roman" panose="02020603050405020304" pitchFamily="18" charset="0"/>
              <a:cs typeface="Times New Roman" panose="02020603050405020304" pitchFamily="18" charset="0"/>
              <a:sym typeface="Wingdings" panose="05000000000000000000" pitchFamily="2" charset="2"/>
            </a:endParaRPr>
          </a:p>
          <a:p>
            <a:endParaRPr lang="en-US" sz="4000" dirty="0" smtClean="0">
              <a:latin typeface="Times New Roman" panose="02020603050405020304" pitchFamily="18" charset="0"/>
              <a:cs typeface="Times New Roman" panose="02020603050405020304" pitchFamily="18" charset="0"/>
              <a:sym typeface="Wingdings" panose="05000000000000000000" pitchFamily="2" charset="2"/>
            </a:endParaRPr>
          </a:p>
          <a:p>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Sán</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trưởng</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kén</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sym typeface="Wingdings" panose="05000000000000000000" pitchFamily="2" charset="2"/>
              </a:rPr>
              <a:t>sán</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9296400" y="7875032"/>
            <a:ext cx="0" cy="68580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2286000" y="7783540"/>
            <a:ext cx="0" cy="109728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771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171700"/>
            <a:ext cx="7239000" cy="7038680"/>
          </a:xfrm>
          <a:prstGeom prst="rect">
            <a:avLst/>
          </a:prstGeom>
        </p:spPr>
      </p:pic>
      <p:sp>
        <p:nvSpPr>
          <p:cNvPr id="6" name="Rectangle 5"/>
          <p:cNvSpPr/>
          <p:nvPr/>
        </p:nvSpPr>
        <p:spPr>
          <a:xfrm>
            <a:off x="1295400" y="3390900"/>
            <a:ext cx="7543800" cy="594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bệnh</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gồm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bò</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a:t>
            </a:r>
            <a:r>
              <a:rPr lang="en-US" sz="3600" dirty="0" smtClean="0">
                <a:latin typeface="Times New Roman" panose="02020603050405020304" pitchFamily="18" charset="0"/>
                <a:cs typeface="Times New Roman" panose="02020603050405020304" pitchFamily="18" charset="0"/>
              </a:rPr>
              <a:t>…</a:t>
            </a:r>
          </a:p>
          <a:p>
            <a:pPr marL="571500" indent="-571500" algn="ctr">
              <a:buFontTx/>
              <a:buChar char="-"/>
            </a:pPr>
            <a:r>
              <a:rPr lang="en-US" sz="3600" dirty="0" err="1" smtClean="0">
                <a:latin typeface="Times New Roman" panose="02020603050405020304" pitchFamily="18" charset="0"/>
                <a:cs typeface="Times New Roman" panose="02020603050405020304" pitchFamily="18" charset="0"/>
              </a:rPr>
              <a:t>Vòng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trải</a:t>
            </a:r>
            <a:r>
              <a:rPr lang="en-US" sz="3600" dirty="0" smtClean="0">
                <a:latin typeface="Times New Roman" panose="02020603050405020304" pitchFamily="18" charset="0"/>
                <a:cs typeface="Times New Roman" panose="02020603050405020304" pitchFamily="18" charset="0"/>
              </a:rPr>
              <a:t> qua 3 </a:t>
            </a:r>
            <a:r>
              <a:rPr lang="en-US" sz="3600" dirty="0" err="1" smtClean="0">
                <a:latin typeface="Times New Roman" panose="02020603050405020304" pitchFamily="18" charset="0"/>
                <a:cs typeface="Times New Roman" panose="02020603050405020304" pitchFamily="18" charset="0"/>
              </a:rPr>
              <a:t>giai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trứng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ấu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trùng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trưởng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a:t>
            </a:r>
          </a:p>
          <a:p>
            <a:pPr marL="571500" indent="-571500" algn="ctr">
              <a:buFontTx/>
              <a:buChar char="-"/>
            </a:pP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dây</a:t>
            </a:r>
            <a:r>
              <a:rPr lang="en-US" sz="3600" dirty="0" smtClean="0">
                <a:latin typeface="Times New Roman" panose="02020603050405020304" pitchFamily="18" charset="0"/>
                <a:cs typeface="Times New Roman" panose="02020603050405020304" pitchFamily="18" charset="0"/>
              </a:rPr>
              <a:t> do.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959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543299"/>
            <a:ext cx="5257800" cy="41910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543298"/>
            <a:ext cx="5334000" cy="47244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3528932"/>
            <a:ext cx="4876800" cy="4205368"/>
          </a:xfrm>
          <a:prstGeom prst="rect">
            <a:avLst/>
          </a:prstGeom>
        </p:spPr>
      </p:pic>
      <p:sp>
        <p:nvSpPr>
          <p:cNvPr id="8" name="Rectangle 7"/>
          <p:cNvSpPr/>
          <p:nvPr/>
        </p:nvSpPr>
        <p:spPr>
          <a:xfrm>
            <a:off x="1180007"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Giun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tóc</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0134600"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Giun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móc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1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167640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06557" y="948178"/>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4076700"/>
            <a:ext cx="15316200" cy="2769989"/>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H3: </a:t>
            </a:r>
            <a:r>
              <a:rPr lang="en-US" sz="4400" b="1" dirty="0" err="1" smtClean="0">
                <a:latin typeface="Times New Roman" panose="02020603050405020304" pitchFamily="18" charset="0"/>
                <a:cs typeface="Times New Roman" panose="02020603050405020304" pitchFamily="18" charset="0"/>
              </a:rPr>
              <a:t>theo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nguyên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nào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nhiễm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95400" y="1779175"/>
            <a:ext cx="15697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solidFill>
                  <a:schemeClr val="tx1"/>
                </a:solidFill>
              </a:rPr>
              <a:t>Những </a:t>
            </a:r>
            <a:r>
              <a:rPr lang="vi-VN" sz="3600" b="1" dirty="0">
                <a:solidFill>
                  <a:schemeClr val="tx1"/>
                </a:solidFill>
              </a:rPr>
              <a:t>nguyên nhân nhiễm giun sán</a:t>
            </a:r>
            <a:r>
              <a:rPr lang="vi-VN" sz="3600" dirty="0">
                <a:solidFill>
                  <a:schemeClr val="tx1"/>
                </a:solidFill>
              </a:rPr>
              <a:t/>
            </a:r>
            <a:br>
              <a:rPr lang="vi-VN" sz="3600" dirty="0">
                <a:solidFill>
                  <a:schemeClr val="tx1"/>
                </a:solidFill>
              </a:rPr>
            </a:br>
            <a:r>
              <a:rPr lang="vi-VN" sz="3600" dirty="0">
                <a:solidFill>
                  <a:schemeClr val="tx1"/>
                </a:solidFill>
              </a:rPr>
              <a:t>Nguyên </a:t>
            </a:r>
            <a:r>
              <a:rPr lang="vi-VN" sz="3600" dirty="0" smtClean="0">
                <a:solidFill>
                  <a:schemeClr val="tx1"/>
                </a:solidFill>
              </a:rPr>
              <a:t>nhân</a:t>
            </a:r>
            <a:r>
              <a:rPr lang="en-US" sz="3600" dirty="0" smtClean="0">
                <a:solidFill>
                  <a:schemeClr val="tx1"/>
                </a:solidFill>
              </a:rPr>
              <a:t>:</a:t>
            </a:r>
            <a:r>
              <a:rPr lang="vi-VN" sz="3600" dirty="0" smtClean="0">
                <a:solidFill>
                  <a:schemeClr val="tx1"/>
                </a:solidFill>
              </a:rPr>
              <a:t> người </a:t>
            </a:r>
            <a:r>
              <a:rPr lang="vi-VN" sz="3600" dirty="0">
                <a:solidFill>
                  <a:schemeClr val="tx1"/>
                </a:solidFill>
              </a:rPr>
              <a:t>bị nhiễm phải ấu trùng hoặc trứng của </a:t>
            </a:r>
            <a:r>
              <a:rPr lang="vi-VN" sz="3600" dirty="0" smtClean="0">
                <a:solidFill>
                  <a:schemeClr val="tx1"/>
                </a:solidFill>
              </a:rPr>
              <a:t>sán </a:t>
            </a:r>
            <a:r>
              <a:rPr lang="vi-VN" sz="3600" dirty="0">
                <a:solidFill>
                  <a:schemeClr val="tx1"/>
                </a:solidFill>
              </a:rPr>
              <a:t>qua đường tiêu hóa khi ăn phải các thức ăn có trứng giun, trứng sán</a:t>
            </a:r>
            <a:r>
              <a:rPr lang="vi-VN" sz="3600" dirty="0" smtClean="0">
                <a:solidFill>
                  <a:schemeClr val="tx1"/>
                </a:solidFill>
              </a:rPr>
              <a:t>.</a:t>
            </a:r>
            <a:endParaRPr lang="en-US" sz="3600" dirty="0" smtClean="0">
              <a:solidFill>
                <a:schemeClr val="tx1"/>
              </a:solidFill>
            </a:endParaRPr>
          </a:p>
          <a:p>
            <a:endParaRPr lang="en-US" sz="3600" dirty="0" smtClean="0">
              <a:solidFill>
                <a:schemeClr val="tx1"/>
              </a:solidFill>
            </a:endParaRPr>
          </a:p>
          <a:p>
            <a:r>
              <a:rPr lang="en-US" sz="3600" dirty="0" err="1" smtClean="0">
                <a:solidFill>
                  <a:schemeClr val="tx1"/>
                </a:solidFill>
              </a:rPr>
              <a:t>Cụ</a:t>
            </a:r>
            <a:r>
              <a:rPr lang="en-US" sz="3600" dirty="0" smtClean="0">
                <a:solidFill>
                  <a:schemeClr val="tx1"/>
                </a:solidFill>
              </a:rPr>
              <a:t> </a:t>
            </a:r>
            <a:r>
              <a:rPr lang="en-US" sz="3600" dirty="0" err="1" smtClean="0">
                <a:solidFill>
                  <a:schemeClr val="tx1"/>
                </a:solidFill>
              </a:rPr>
              <a:t>thể</a:t>
            </a:r>
            <a:r>
              <a:rPr lang="en-US" sz="3600" dirty="0" smtClean="0">
                <a:solidFill>
                  <a:schemeClr val="tx1"/>
                </a:solidFill>
              </a:rPr>
              <a:t>: </a:t>
            </a:r>
            <a:r>
              <a:rPr lang="vi-VN" sz="3600" dirty="0" smtClean="0">
                <a:solidFill>
                  <a:schemeClr val="tx1"/>
                </a:solidFill>
              </a:rPr>
              <a:t>do </a:t>
            </a:r>
            <a:r>
              <a:rPr lang="vi-VN" sz="3600" dirty="0">
                <a:solidFill>
                  <a:schemeClr val="tx1"/>
                </a:solidFill>
              </a:rPr>
              <a:t>ăn thức ăn không đảm bảo vệ sinh, chưa chín kỹ, uống nước chưa đun sôi, ăn các loại rau sống chưa được rửa sạch, qua bàn tay bẩn, qua nguồn nước không vệ sinh và qua sinh hoạt hàng ngày tiếp xúc trực tiếp với môi trường đất. Trẻ em có thể bị nhiễm giun khi đưa đồ chơi bẩn vào miệng, cầm nắm thức ăn không rửa tay trước khi ăn.</a:t>
            </a:r>
            <a:br>
              <a:rPr lang="vi-VN" sz="3600" dirty="0">
                <a:solidFill>
                  <a:schemeClr val="tx1"/>
                </a:solidFill>
              </a:rPr>
            </a:br>
            <a:endParaRPr lang="en-US" sz="3600" dirty="0" smtClean="0">
              <a:solidFill>
                <a:schemeClr val="tx1"/>
              </a:solidFill>
            </a:endParaRPr>
          </a:p>
          <a:p>
            <a:r>
              <a:rPr lang="vi-VN" sz="3600" dirty="0" smtClean="0">
                <a:solidFill>
                  <a:schemeClr val="tx1"/>
                </a:solidFill>
              </a:rPr>
              <a:t>Bệnh </a:t>
            </a:r>
            <a:r>
              <a:rPr lang="vi-VN" sz="3600" dirty="0">
                <a:solidFill>
                  <a:schemeClr val="tx1"/>
                </a:solidFill>
              </a:rPr>
              <a:t>sán lợn, ấu trùng sán lợn gặp ở nhiều nơi trên thế giới (trong đó có Việt Nam), người mắc bệnh thường do ăn phải thức ăn có nhiễm trứng sán lợn hoặc ấu trùng sán lợn (như thịt lợn gạo) chưa được nấu chín </a:t>
            </a:r>
            <a:r>
              <a:rPr lang="vi-VN" sz="3600" dirty="0" smtClean="0">
                <a:solidFill>
                  <a:schemeClr val="tx1"/>
                </a:solidFill>
              </a:rPr>
              <a:t>kỹ</a:t>
            </a:r>
            <a:r>
              <a:rPr lang="en-US" sz="3600" dirty="0" smtClean="0">
                <a:solidFill>
                  <a:schemeClr val="tx1"/>
                </a:solidFill>
              </a:rPr>
              <a:t>.</a:t>
            </a:r>
            <a:endParaRPr lang="en-US" sz="3600" dirty="0">
              <a:solidFill>
                <a:schemeClr val="tx1"/>
              </a:solidFill>
            </a:endParaRPr>
          </a:p>
        </p:txBody>
      </p:sp>
    </p:spTree>
    <p:extLst>
      <p:ext uri="{BB962C8B-B14F-4D97-AF65-F5344CB8AC3E}">
        <p14:creationId xmlns:p14="http://schemas.microsoft.com/office/powerpoint/2010/main" val="42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4909"/>
            <a:ext cx="166878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1002843"/>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28010" y="3222367"/>
            <a:ext cx="15316200" cy="2769989"/>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H4: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nhiễm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hiện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tượng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gì</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hãy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biện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phòng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nhiễm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786110" y="1337144"/>
            <a:ext cx="4953000" cy="797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accent3"/>
                </a:solidFill>
                <a:latin typeface="Times New Roman" panose="02020603050405020304" pitchFamily="18" charset="0"/>
                <a:cs typeface="Times New Roman" panose="02020603050405020304" pitchFamily="18" charset="0"/>
              </a:rPr>
              <a:t>Tìm</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hiểu</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về</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giun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smtClean="0">
                <a:solidFill>
                  <a:schemeClr val="accent3"/>
                </a:solidFill>
                <a:latin typeface="Times New Roman" panose="02020603050405020304" pitchFamily="18" charset="0"/>
                <a:cs typeface="Times New Roman" panose="02020603050405020304" pitchFamily="18" charset="0"/>
              </a:rPr>
              <a:t>dẹp</a:t>
            </a:r>
            <a:endParaRPr lang="en-US" sz="4000" dirty="0">
              <a:solidFill>
                <a:schemeClr val="accent3"/>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43000" y="2173138"/>
            <a:ext cx="15697200" cy="70646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latin typeface="Times New Roman" panose="02020603050405020304" pitchFamily="18" charset="0"/>
                <a:cs typeface="Times New Roman" panose="02020603050405020304" pitchFamily="18" charset="0"/>
              </a:rPr>
              <a:t>Biểu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hiện</a:t>
            </a:r>
            <a:r>
              <a:rPr lang="en-US" sz="4000"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Cơ</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thể</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giảm</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cân</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Đau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bụng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buồn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nôn</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Dễ</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mệt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mỏi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chóng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mặt</a:t>
            </a:r>
            <a:r>
              <a:rPr lang="en-US" sz="4000" dirty="0" smtClean="0">
                <a:solidFill>
                  <a:schemeClr val="tx1"/>
                </a:solidFill>
                <a:latin typeface="Times New Roman" panose="02020603050405020304" pitchFamily="18" charset="0"/>
                <a:cs typeface="Times New Roman" panose="02020603050405020304" pitchFamily="18" charset="0"/>
              </a:rPr>
              <a:t> do </a:t>
            </a:r>
            <a:r>
              <a:rPr lang="en-US" sz="4000" dirty="0" err="1" smtClean="0">
                <a:solidFill>
                  <a:schemeClr val="tx1"/>
                </a:solidFill>
                <a:latin typeface="Times New Roman" panose="02020603050405020304" pitchFamily="18" charset="0"/>
                <a:cs typeface="Times New Roman" panose="02020603050405020304" pitchFamily="18" charset="0"/>
              </a:rPr>
              <a:t>thiếu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chất</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dinh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dưỡng</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smtClean="0">
                <a:solidFill>
                  <a:schemeClr val="tx1"/>
                </a:solidFill>
                <a:latin typeface="Times New Roman" panose="02020603050405020304" pitchFamily="18" charset="0"/>
                <a:cs typeface="Times New Roman" panose="02020603050405020304" pitchFamily="18" charset="0"/>
              </a:rPr>
              <a:t>Da </a:t>
            </a:r>
            <a:r>
              <a:rPr lang="en-US" sz="4000" dirty="0" err="1" smtClean="0">
                <a:solidFill>
                  <a:schemeClr val="tx1"/>
                </a:solidFill>
                <a:latin typeface="Times New Roman" panose="02020603050405020304" pitchFamily="18" charset="0"/>
                <a:cs typeface="Times New Roman" panose="02020603050405020304" pitchFamily="18" charset="0"/>
              </a:rPr>
              <a:t>bị</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kích</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ứng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ngứa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nhiều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vào</a:t>
            </a:r>
            <a:r>
              <a:rPr lang="en-US" sz="4000" dirty="0" smtClean="0">
                <a:solidFill>
                  <a:schemeClr val="tx1"/>
                </a:solidFill>
                <a:latin typeface="Times New Roman" panose="02020603050405020304" pitchFamily="18" charset="0"/>
                <a:cs typeface="Times New Roman" panose="02020603050405020304" pitchFamily="18" charset="0"/>
              </a:rPr>
              <a:t> ban </a:t>
            </a:r>
            <a:r>
              <a:rPr lang="en-US" sz="4000" dirty="0" err="1" smtClean="0">
                <a:solidFill>
                  <a:schemeClr val="tx1"/>
                </a:solidFill>
                <a:latin typeface="Times New Roman" panose="02020603050405020304" pitchFamily="18" charset="0"/>
                <a:cs typeface="Times New Roman" panose="02020603050405020304" pitchFamily="18" charset="0"/>
              </a:rPr>
              <a:t>đêm</a:t>
            </a:r>
            <a:endParaRPr lang="en-US" sz="4000" dirty="0" smtClean="0">
              <a:solidFill>
                <a:schemeClr val="tx1"/>
              </a:solidFill>
              <a:latin typeface="Times New Roman" panose="02020603050405020304" pitchFamily="18" charset="0"/>
              <a:cs typeface="Times New Roman" panose="02020603050405020304" pitchFamily="18" charset="0"/>
            </a:endParaRPr>
          </a:p>
          <a:p>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Biện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pháp</a:t>
            </a:r>
            <a:r>
              <a:rPr lang="en-US" sz="4000" dirty="0" smtClean="0">
                <a:solidFill>
                  <a:schemeClr val="tx1"/>
                </a:solidFill>
                <a:latin typeface="Times New Roman" panose="02020603050405020304" pitchFamily="18" charset="0"/>
                <a:cs typeface="Times New Roman" panose="02020603050405020304" pitchFamily="18" charset="0"/>
              </a:rPr>
              <a:t>:</a:t>
            </a:r>
          </a:p>
          <a:p>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Ăn </a:t>
            </a:r>
            <a:r>
              <a:rPr lang="vi-VN" sz="4000" dirty="0">
                <a:solidFill>
                  <a:schemeClr val="tx1"/>
                </a:solidFill>
                <a:latin typeface="Times New Roman" panose="02020603050405020304" pitchFamily="18" charset="0"/>
                <a:cs typeface="Times New Roman" panose="02020603050405020304" pitchFamily="18" charset="0"/>
              </a:rPr>
              <a:t>chín, uống </a:t>
            </a:r>
            <a:r>
              <a:rPr lang="vi-VN" sz="4000" dirty="0" smtClean="0">
                <a:solidFill>
                  <a:schemeClr val="tx1"/>
                </a:solidFill>
                <a:latin typeface="Times New Roman" panose="02020603050405020304" pitchFamily="18" charset="0"/>
                <a:cs typeface="Times New Roman" panose="02020603050405020304" pitchFamily="18" charset="0"/>
              </a:rPr>
              <a:t>sôi</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Rửa </a:t>
            </a:r>
            <a:r>
              <a:rPr lang="vi-VN" sz="4000" dirty="0">
                <a:solidFill>
                  <a:schemeClr val="tx1"/>
                </a:solidFill>
                <a:latin typeface="Times New Roman" panose="02020603050405020304" pitchFamily="18" charset="0"/>
                <a:cs typeface="Times New Roman" panose="02020603050405020304" pitchFamily="18" charset="0"/>
              </a:rPr>
              <a:t>tay bằng xà phòng trước và sau khi ăn và đặc biệt là sau khi đi vệ </a:t>
            </a:r>
            <a:r>
              <a:rPr lang="vi-VN" sz="4000" dirty="0" smtClean="0">
                <a:solidFill>
                  <a:schemeClr val="tx1"/>
                </a:solidFill>
                <a:latin typeface="Times New Roman" panose="02020603050405020304" pitchFamily="18" charset="0"/>
                <a:cs typeface="Times New Roman" panose="02020603050405020304" pitchFamily="18" charset="0"/>
              </a:rPr>
              <a:t>sinh</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Giữ </a:t>
            </a:r>
            <a:r>
              <a:rPr lang="vi-VN" sz="4000" dirty="0">
                <a:solidFill>
                  <a:schemeClr val="tx1"/>
                </a:solidFill>
                <a:latin typeface="Times New Roman" panose="02020603050405020304" pitchFamily="18" charset="0"/>
                <a:cs typeface="Times New Roman" panose="02020603050405020304" pitchFamily="18" charset="0"/>
              </a:rPr>
              <a:t>môi trường xung quanh sạch </a:t>
            </a:r>
            <a:r>
              <a:rPr lang="vi-VN" sz="4000" dirty="0" smtClean="0">
                <a:solidFill>
                  <a:schemeClr val="tx1"/>
                </a:solidFill>
                <a:latin typeface="Times New Roman" panose="02020603050405020304" pitchFamily="18" charset="0"/>
                <a:cs typeface="Times New Roman" panose="02020603050405020304" pitchFamily="18" charset="0"/>
              </a:rPr>
              <a:t>sẽ</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Tẩy </a:t>
            </a:r>
            <a:r>
              <a:rPr lang="vi-VN" sz="4000" dirty="0">
                <a:solidFill>
                  <a:schemeClr val="tx1"/>
                </a:solidFill>
                <a:latin typeface="Times New Roman" panose="02020603050405020304" pitchFamily="18" charset="0"/>
                <a:cs typeface="Times New Roman" panose="02020603050405020304" pitchFamily="18" charset="0"/>
              </a:rPr>
              <a:t>giun định </a:t>
            </a:r>
            <a:r>
              <a:rPr lang="vi-VN" sz="4000" dirty="0" smtClean="0">
                <a:solidFill>
                  <a:schemeClr val="tx1"/>
                </a:solidFill>
                <a:latin typeface="Times New Roman" panose="02020603050405020304" pitchFamily="18" charset="0"/>
                <a:cs typeface="Times New Roman" panose="02020603050405020304" pitchFamily="18" charset="0"/>
              </a:rPr>
              <a:t>kỳ</a:t>
            </a:r>
            <a:r>
              <a:rPr lang="en-US" sz="4000" dirty="0" smtClean="0">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rPr>
              <a:t>Ngoài </a:t>
            </a:r>
            <a:r>
              <a:rPr lang="vi-VN" sz="4000" dirty="0">
                <a:solidFill>
                  <a:schemeClr val="tx1"/>
                </a:solidFill>
              </a:rPr>
              <a:t>ra, chúng ta cần tuyên truyền tác hại của bệnh do giun dẹp gây ra để nâng cao trách nhiệm của mọi </a:t>
            </a:r>
            <a:r>
              <a:rPr lang="vi-VN" sz="4000" dirty="0" smtClean="0">
                <a:solidFill>
                  <a:schemeClr val="tx1"/>
                </a:solidFill>
              </a:rPr>
              <a:t>ngườ</a:t>
            </a:r>
            <a:r>
              <a:rPr lang="en-US" sz="4000" dirty="0" err="1" smtClean="0">
                <a:solidFill>
                  <a:schemeClr val="tx1"/>
                </a:solidFill>
              </a:rPr>
              <a:t>i</a:t>
            </a:r>
            <a:endParaRPr lang="vi-VN" sz="4000" dirty="0">
              <a:solidFill>
                <a:schemeClr val="tx1"/>
              </a:solidFill>
            </a:endParaRPr>
          </a:p>
          <a:p>
            <a:pPr algn="ct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7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fill="hold" grpId="1" nodeType="clickEffect">
                                  <p:stCondLst>
                                    <p:cond delay="0"/>
                                  </p:stCondLst>
                                  <p:childTnLst>
                                    <p:anim calcmode="discrete" valueType="str">
                                      <p:cBhvr>
                                        <p:cTn id="11"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0"/>
            <a:ext cx="167640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1600" y="9283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4610100"/>
            <a:ext cx="15316200" cy="1754326"/>
          </a:xfrm>
          <a:prstGeom prst="rect">
            <a:avLst/>
          </a:prstGeom>
          <a:noFill/>
        </p:spPr>
        <p:txBody>
          <a:bodyPr wrap="square" rtlCol="0">
            <a:spAutoFit/>
          </a:bodyPr>
          <a:lstStyle/>
          <a:p>
            <a:pPr>
              <a:lnSpc>
                <a:spcPct val="150000"/>
              </a:lnSpc>
            </a:pPr>
            <a:endParaRPr lang="en-US" sz="4400" b="1" dirty="0" smtClean="0">
              <a:latin typeface="Times New Roman" panose="02020603050405020304" pitchFamily="18" charset="0"/>
              <a:cs typeface="Times New Roman" panose="02020603050405020304" pitchFamily="18" charset="0"/>
            </a:endParaRP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9256643" y="1343798"/>
            <a:ext cx="49530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accent3"/>
                </a:solidFill>
                <a:latin typeface="Times New Roman" panose="02020603050405020304" pitchFamily="18" charset="0"/>
                <a:cs typeface="Times New Roman" panose="02020603050405020304" pitchFamily="18" charset="0"/>
              </a:rPr>
              <a:t>Tìm</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hiểu</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về</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giun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smtClean="0">
                <a:solidFill>
                  <a:schemeClr val="accent3"/>
                </a:solidFill>
                <a:latin typeface="Times New Roman" panose="02020603050405020304" pitchFamily="18" charset="0"/>
                <a:cs typeface="Times New Roman" panose="02020603050405020304" pitchFamily="18" charset="0"/>
              </a:rPr>
              <a:t>tròn</a:t>
            </a:r>
            <a:endParaRPr lang="en-US" sz="4000" dirty="0">
              <a:solidFill>
                <a:schemeClr val="accent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67984" y="5030663"/>
            <a:ext cx="14529216"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H5: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tròn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a:t>
            </a:r>
          </a:p>
          <a:p>
            <a:endParaRPr lang="en-US" sz="4000" dirty="0"/>
          </a:p>
        </p:txBody>
      </p:sp>
      <p:sp>
        <p:nvSpPr>
          <p:cNvPr id="7" name="Rectangle 6"/>
          <p:cNvSpPr/>
          <p:nvPr/>
        </p:nvSpPr>
        <p:spPr>
          <a:xfrm>
            <a:off x="1374913" y="2334398"/>
            <a:ext cx="14801537" cy="36473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nSpc>
                <a:spcPct val="150000"/>
              </a:lnSpc>
            </a:pP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tròn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gặp</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Giun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đũa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móc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câu</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kí</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sinh</a:t>
            </a:r>
            <a:r>
              <a:rPr lang="en-US" sz="4000" dirty="0" smtClean="0">
                <a:solidFill>
                  <a:schemeClr val="tx1"/>
                </a:solidFill>
                <a:latin typeface="Times New Roman" panose="02020603050405020304" pitchFamily="18" charset="0"/>
                <a:cs typeface="Times New Roman" panose="02020603050405020304" pitchFamily="18" charset="0"/>
              </a:rPr>
              <a:t> ở </a:t>
            </a:r>
            <a:r>
              <a:rPr lang="en-US" sz="4000" dirty="0" err="1" smtClean="0">
                <a:solidFill>
                  <a:schemeClr val="tx1"/>
                </a:solidFill>
                <a:latin typeface="Times New Roman" panose="02020603050405020304" pitchFamily="18" charset="0"/>
                <a:cs typeface="Times New Roman" panose="02020603050405020304" pitchFamily="18" charset="0"/>
              </a:rPr>
              <a:t>người</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và</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đông</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vật</a:t>
            </a:r>
            <a:endParaRPr lang="en-US" sz="4000" dirty="0" smtClean="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dirty="0" err="1" smtClean="0">
                <a:solidFill>
                  <a:schemeClr val="tx1"/>
                </a:solidFill>
                <a:latin typeface="Times New Roman" panose="02020603050405020304" pitchFamily="18" charset="0"/>
                <a:cs typeface="Times New Roman" panose="02020603050405020304" pitchFamily="18" charset="0"/>
              </a:rPr>
              <a:t>giun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rễ</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lúa</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kí</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sinh</a:t>
            </a:r>
            <a:r>
              <a:rPr lang="en-US" sz="4000" dirty="0" smtClean="0">
                <a:solidFill>
                  <a:schemeClr val="tx1"/>
                </a:solidFill>
                <a:latin typeface="Times New Roman" panose="02020603050405020304" pitchFamily="18" charset="0"/>
                <a:cs typeface="Times New Roman" panose="02020603050405020304" pitchFamily="18" charset="0"/>
              </a:rPr>
              <a:t> ở </a:t>
            </a:r>
            <a:r>
              <a:rPr lang="en-US" sz="4000" dirty="0" err="1" smtClean="0">
                <a:solidFill>
                  <a:schemeClr val="tx1"/>
                </a:solidFill>
                <a:latin typeface="Times New Roman" panose="02020603050405020304" pitchFamily="18" charset="0"/>
                <a:cs typeface="Times New Roman" panose="02020603050405020304" pitchFamily="18" charset="0"/>
              </a:rPr>
              <a:t>thực</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vật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00462" y="7621463"/>
            <a:ext cx="14191938"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H2: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giun</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móc</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1409890" y="6230928"/>
            <a:ext cx="14766560" cy="2704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r>
              <a:rPr lang="en-US" sz="4000" dirty="0" err="1">
                <a:solidFill>
                  <a:schemeClr val="tx1"/>
                </a:solidFill>
                <a:latin typeface="Times New Roman" panose="02020603050405020304" pitchFamily="18" charset="0"/>
                <a:cs typeface="Times New Roman" panose="02020603050405020304" pitchFamily="18" charset="0"/>
              </a:rPr>
              <a:t>Vòng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gồm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đoan</a:t>
            </a:r>
            <a:r>
              <a:rPr lang="en-US" sz="4000" dirty="0" smtClean="0">
                <a:solidFill>
                  <a:schemeClr val="tx1"/>
                </a:solidFill>
                <a:latin typeface="Times New Roman" panose="02020603050405020304" pitchFamily="18" charset="0"/>
                <a:cs typeface="Times New Roman" panose="02020603050405020304" pitchFamily="18" charset="0"/>
              </a:rPr>
              <a:t>:</a:t>
            </a:r>
          </a:p>
          <a:p>
            <a:endParaRPr lang="en-US" sz="4000" dirty="0">
              <a:solidFill>
                <a:schemeClr val="tx1"/>
              </a:solidFill>
              <a:latin typeface="Times New Roman" panose="02020603050405020304" pitchFamily="18" charset="0"/>
              <a:cs typeface="Times New Roman" panose="02020603050405020304" pitchFamily="18" charset="0"/>
            </a:endParaRPr>
          </a:p>
          <a:p>
            <a:r>
              <a:rPr lang="en-US" sz="4000" dirty="0" err="1">
                <a:solidFill>
                  <a:schemeClr val="tx1"/>
                </a:solidFill>
                <a:latin typeface="Times New Roman" panose="02020603050405020304" pitchFamily="18" charset="0"/>
                <a:cs typeface="Times New Roman" panose="02020603050405020304" pitchFamily="18" charset="0"/>
              </a:rPr>
              <a:t>Trứng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trùnghình</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chui</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qua da  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giun</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ruột</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non  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trứng</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ra</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9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167640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987934"/>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2628900"/>
            <a:ext cx="15316200" cy="5816977"/>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Kê</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thuộc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biết</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đỉa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rươi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vắt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sùng</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biết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về</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khác</a:t>
            </a:r>
            <a:r>
              <a:rPr lang="en-US" sz="4400" b="1" dirty="0" smtClean="0">
                <a:latin typeface="Times New Roman" panose="02020603050405020304" pitchFamily="18" charset="0"/>
                <a:cs typeface="Times New Roman" panose="02020603050405020304" pitchFamily="18" charset="0"/>
              </a:rPr>
              <a:t>.</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610600" y="1403432"/>
            <a:ext cx="4953000" cy="797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accent3"/>
                </a:solidFill>
                <a:latin typeface="Times New Roman" panose="02020603050405020304" pitchFamily="18" charset="0"/>
                <a:cs typeface="Times New Roman" panose="02020603050405020304" pitchFamily="18" charset="0"/>
              </a:rPr>
              <a:t>Tìm</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hiểu</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về</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giun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smtClean="0">
                <a:solidFill>
                  <a:schemeClr val="accent3"/>
                </a:solidFill>
                <a:latin typeface="Times New Roman" panose="02020603050405020304" pitchFamily="18" charset="0"/>
                <a:cs typeface="Times New Roman" panose="02020603050405020304" pitchFamily="18" charset="0"/>
              </a:rPr>
              <a:t>đốt</a:t>
            </a:r>
            <a:endParaRPr lang="en-US" sz="40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3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05370"/>
            <a:ext cx="168402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95400" y="1113183"/>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24000" y="2400300"/>
            <a:ext cx="15316200" cy="4154984"/>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nghiệp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đất</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nghiệp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dùng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sản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xuất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nuôi</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tếp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8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BẠCH TUÔC"/>
          <p:cNvPicPr>
            <a:picLocks noChangeAspect="1" noChangeArrowheads="1"/>
          </p:cNvPicPr>
          <p:nvPr/>
        </p:nvPicPr>
        <p:blipFill>
          <a:blip r:embed="rId2"/>
          <a:srcRect/>
          <a:stretch>
            <a:fillRect/>
          </a:stretch>
        </p:blipFill>
        <p:spPr bwMode="auto">
          <a:xfrm>
            <a:off x="7889640" y="1272209"/>
            <a:ext cx="4857750" cy="3336132"/>
          </a:xfrm>
          <a:prstGeom prst="rect">
            <a:avLst/>
          </a:prstGeom>
          <a:noFill/>
          <a:ln w="9525">
            <a:noFill/>
            <a:miter lim="800000"/>
            <a:headEnd/>
            <a:tailEnd/>
          </a:ln>
        </p:spPr>
      </p:pic>
      <p:pic>
        <p:nvPicPr>
          <p:cNvPr id="7174" name="Picture 6" descr="ỐC SÊN"/>
          <p:cNvPicPr>
            <a:picLocks noChangeAspect="1" noChangeArrowheads="1"/>
          </p:cNvPicPr>
          <p:nvPr/>
        </p:nvPicPr>
        <p:blipFill>
          <a:blip r:embed="rId3"/>
          <a:srcRect/>
          <a:stretch>
            <a:fillRect/>
          </a:stretch>
        </p:blipFill>
        <p:spPr bwMode="auto">
          <a:xfrm>
            <a:off x="7527690" y="5824537"/>
            <a:ext cx="5581650" cy="2850356"/>
          </a:xfrm>
          <a:prstGeom prst="rect">
            <a:avLst/>
          </a:prstGeom>
          <a:noFill/>
          <a:ln w="9525">
            <a:noFill/>
            <a:miter lim="800000"/>
            <a:headEnd/>
            <a:tailEnd/>
          </a:ln>
        </p:spPr>
      </p:pic>
      <p:pic>
        <p:nvPicPr>
          <p:cNvPr id="7175" name="Picture 7" descr="MỰC"/>
          <p:cNvPicPr>
            <a:picLocks noChangeAspect="1" noChangeArrowheads="1"/>
          </p:cNvPicPr>
          <p:nvPr/>
        </p:nvPicPr>
        <p:blipFill>
          <a:blip r:embed="rId4"/>
          <a:srcRect/>
          <a:stretch>
            <a:fillRect/>
          </a:stretch>
        </p:blipFill>
        <p:spPr bwMode="auto">
          <a:xfrm>
            <a:off x="12773894" y="1394791"/>
            <a:ext cx="4980706" cy="3093245"/>
          </a:xfrm>
          <a:prstGeom prst="rect">
            <a:avLst/>
          </a:prstGeom>
          <a:noFill/>
          <a:ln w="9525">
            <a:noFill/>
            <a:miter lim="800000"/>
            <a:headEnd/>
            <a:tailEnd/>
          </a:ln>
        </p:spPr>
      </p:pic>
      <p:pic>
        <p:nvPicPr>
          <p:cNvPr id="7176" name="Picture 8" descr="HAU"/>
          <p:cNvPicPr>
            <a:picLocks noChangeAspect="1" noChangeArrowheads="1"/>
          </p:cNvPicPr>
          <p:nvPr/>
        </p:nvPicPr>
        <p:blipFill>
          <a:blip r:embed="rId5"/>
          <a:srcRect/>
          <a:stretch>
            <a:fillRect/>
          </a:stretch>
        </p:blipFill>
        <p:spPr bwMode="auto">
          <a:xfrm>
            <a:off x="13288617" y="5920409"/>
            <a:ext cx="4465983" cy="2869406"/>
          </a:xfrm>
          <a:prstGeom prst="rect">
            <a:avLst/>
          </a:prstGeom>
          <a:noFill/>
          <a:ln w="9525">
            <a:noFill/>
            <a:miter lim="800000"/>
            <a:headEnd/>
            <a:tailEnd/>
          </a:ln>
        </p:spPr>
      </p:pic>
      <p:pic>
        <p:nvPicPr>
          <p:cNvPr id="7177" name="Picture 9" descr="HÊN"/>
          <p:cNvPicPr>
            <a:picLocks noChangeAspect="1" noChangeArrowheads="1"/>
          </p:cNvPicPr>
          <p:nvPr/>
        </p:nvPicPr>
        <p:blipFill>
          <a:blip r:embed="rId6"/>
          <a:srcRect/>
          <a:stretch>
            <a:fillRect/>
          </a:stretch>
        </p:blipFill>
        <p:spPr bwMode="auto">
          <a:xfrm>
            <a:off x="919240" y="1272209"/>
            <a:ext cx="6750050" cy="3200400"/>
          </a:xfrm>
          <a:prstGeom prst="rect">
            <a:avLst/>
          </a:prstGeom>
          <a:noFill/>
          <a:ln w="9525">
            <a:noFill/>
            <a:miter lim="800000"/>
            <a:headEnd/>
            <a:tailEnd/>
          </a:ln>
        </p:spPr>
      </p:pic>
      <p:pic>
        <p:nvPicPr>
          <p:cNvPr id="5130" name="Picture 10" descr="ỐC BƯU"/>
          <p:cNvPicPr>
            <a:picLocks noChangeAspect="1" noChangeArrowheads="1"/>
          </p:cNvPicPr>
          <p:nvPr/>
        </p:nvPicPr>
        <p:blipFill>
          <a:blip r:embed="rId7"/>
          <a:srcRect/>
          <a:stretch>
            <a:fillRect/>
          </a:stretch>
        </p:blipFill>
        <p:spPr bwMode="auto">
          <a:xfrm>
            <a:off x="1093304" y="5905500"/>
            <a:ext cx="6248400" cy="2769393"/>
          </a:xfrm>
          <a:prstGeom prst="rect">
            <a:avLst/>
          </a:prstGeom>
          <a:noFill/>
          <a:ln w="9525">
            <a:noFill/>
            <a:miter lim="800000"/>
            <a:headEnd/>
            <a:tailEnd/>
          </a:ln>
        </p:spPr>
      </p:pic>
      <p:sp>
        <p:nvSpPr>
          <p:cNvPr id="5131" name="Rectangle 11"/>
          <p:cNvSpPr>
            <a:spLocks noChangeArrowheads="1"/>
          </p:cNvSpPr>
          <p:nvPr/>
        </p:nvSpPr>
        <p:spPr bwMode="auto">
          <a:xfrm>
            <a:off x="3174842" y="4608341"/>
            <a:ext cx="833098"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dirty="0" err="1">
                <a:solidFill>
                  <a:srgbClr val="990033"/>
                </a:solidFill>
                <a:latin typeface="Arial" charset="0"/>
              </a:rPr>
              <a:t>Hến</a:t>
            </a:r>
            <a:endParaRPr lang="en-US" b="0" dirty="0">
              <a:solidFill>
                <a:srgbClr val="990033"/>
              </a:solidFill>
              <a:latin typeface="Arial" charset="0"/>
            </a:endParaRPr>
          </a:p>
        </p:txBody>
      </p:sp>
      <p:sp>
        <p:nvSpPr>
          <p:cNvPr id="5132" name="Rectangle 12"/>
          <p:cNvSpPr>
            <a:spLocks noChangeArrowheads="1"/>
          </p:cNvSpPr>
          <p:nvPr/>
        </p:nvSpPr>
        <p:spPr bwMode="auto">
          <a:xfrm>
            <a:off x="9000536" y="4850712"/>
            <a:ext cx="1435827"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Bạch tuộc</a:t>
            </a:r>
          </a:p>
        </p:txBody>
      </p:sp>
      <p:sp>
        <p:nvSpPr>
          <p:cNvPr id="5133" name="Rectangle 13"/>
          <p:cNvSpPr>
            <a:spLocks noChangeArrowheads="1"/>
          </p:cNvSpPr>
          <p:nvPr/>
        </p:nvSpPr>
        <p:spPr bwMode="auto">
          <a:xfrm>
            <a:off x="9718449" y="8846035"/>
            <a:ext cx="1060724"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dirty="0" err="1">
                <a:solidFill>
                  <a:srgbClr val="990033"/>
                </a:solidFill>
                <a:latin typeface="Arial" charset="0"/>
              </a:rPr>
              <a:t>Ốc</a:t>
            </a:r>
            <a:r>
              <a:rPr lang="en-US" b="0" dirty="0">
                <a:solidFill>
                  <a:srgbClr val="990033"/>
                </a:solidFill>
                <a:latin typeface="Arial" charset="0"/>
              </a:rPr>
              <a:t> </a:t>
            </a:r>
            <a:r>
              <a:rPr lang="en-US" b="0" dirty="0" err="1">
                <a:solidFill>
                  <a:srgbClr val="990033"/>
                </a:solidFill>
                <a:latin typeface="Arial" charset="0"/>
              </a:rPr>
              <a:t>sên</a:t>
            </a:r>
            <a:endParaRPr lang="en-US" b="0" dirty="0">
              <a:solidFill>
                <a:srgbClr val="990033"/>
              </a:solidFill>
              <a:latin typeface="Arial" charset="0"/>
            </a:endParaRPr>
          </a:p>
        </p:txBody>
      </p:sp>
      <p:sp>
        <p:nvSpPr>
          <p:cNvPr id="5134" name="Rectangle 15"/>
          <p:cNvSpPr>
            <a:spLocks noChangeArrowheads="1"/>
          </p:cNvSpPr>
          <p:nvPr/>
        </p:nvSpPr>
        <p:spPr bwMode="auto">
          <a:xfrm>
            <a:off x="15548357" y="9003923"/>
            <a:ext cx="752948"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dirty="0" err="1">
                <a:solidFill>
                  <a:srgbClr val="990033"/>
                </a:solidFill>
                <a:latin typeface="Arial" charset="0"/>
              </a:rPr>
              <a:t>Hàu</a:t>
            </a:r>
            <a:endParaRPr lang="en-US" b="0" dirty="0">
              <a:solidFill>
                <a:srgbClr val="990033"/>
              </a:solidFill>
              <a:latin typeface="Arial" charset="0"/>
            </a:endParaRPr>
          </a:p>
        </p:txBody>
      </p:sp>
      <p:sp>
        <p:nvSpPr>
          <p:cNvPr id="5135" name="Rectangle 16"/>
          <p:cNvSpPr>
            <a:spLocks noChangeArrowheads="1"/>
          </p:cNvSpPr>
          <p:nvPr/>
        </p:nvSpPr>
        <p:spPr bwMode="auto">
          <a:xfrm>
            <a:off x="14676787" y="4629773"/>
            <a:ext cx="871570"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dirty="0" err="1">
                <a:solidFill>
                  <a:srgbClr val="990033"/>
                </a:solidFill>
                <a:latin typeface="Arial" charset="0"/>
              </a:rPr>
              <a:t>Mực</a:t>
            </a:r>
            <a:endParaRPr lang="en-US" b="0" dirty="0">
              <a:solidFill>
                <a:srgbClr val="990033"/>
              </a:solidFill>
              <a:latin typeface="Arial" charset="0"/>
            </a:endParaRPr>
          </a:p>
        </p:txBody>
      </p:sp>
      <p:sp>
        <p:nvSpPr>
          <p:cNvPr id="5136" name="Rectangle 17"/>
          <p:cNvSpPr>
            <a:spLocks noChangeArrowheads="1"/>
          </p:cNvSpPr>
          <p:nvPr/>
        </p:nvSpPr>
        <p:spPr bwMode="auto">
          <a:xfrm>
            <a:off x="1981203" y="8846035"/>
            <a:ext cx="1743604"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dirty="0" err="1">
                <a:solidFill>
                  <a:srgbClr val="990033"/>
                </a:solidFill>
                <a:latin typeface="Arial" charset="0"/>
              </a:rPr>
              <a:t>Ốc</a:t>
            </a:r>
            <a:r>
              <a:rPr lang="en-US" b="0" dirty="0">
                <a:solidFill>
                  <a:srgbClr val="990033"/>
                </a:solidFill>
                <a:latin typeface="Arial" charset="0"/>
              </a:rPr>
              <a:t> </a:t>
            </a:r>
            <a:r>
              <a:rPr lang="en-US" b="0" dirty="0" err="1">
                <a:solidFill>
                  <a:srgbClr val="990033"/>
                </a:solidFill>
                <a:latin typeface="Arial" charset="0"/>
              </a:rPr>
              <a:t>bưu</a:t>
            </a:r>
            <a:r>
              <a:rPr lang="en-US" b="0" dirty="0">
                <a:solidFill>
                  <a:srgbClr val="990033"/>
                </a:solidFill>
                <a:latin typeface="Arial" charset="0"/>
              </a:rPr>
              <a:t> </a:t>
            </a:r>
            <a:r>
              <a:rPr lang="en-US" b="0" dirty="0" err="1">
                <a:solidFill>
                  <a:srgbClr val="990033"/>
                </a:solidFill>
                <a:latin typeface="Arial" charset="0"/>
              </a:rPr>
              <a:t>vàng</a:t>
            </a:r>
            <a:endParaRPr lang="en-US" b="0" dirty="0">
              <a:solidFill>
                <a:srgbClr val="990033"/>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wipe(down)">
                                      <p:cBhvr>
                                        <p:cTn id="7" dur="500"/>
                                        <p:tgtEl>
                                          <p:spTgt spid="7177"/>
                                        </p:tgtEl>
                                      </p:cBhvr>
                                    </p:animEffect>
                                  </p:childTnLst>
                                </p:cTn>
                              </p:par>
                              <p:par>
                                <p:cTn id="8" presetID="5"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checkerboard(across)">
                                      <p:cBhvr>
                                        <p:cTn id="10" dur="500"/>
                                        <p:tgtEl>
                                          <p:spTgt spid="7173"/>
                                        </p:tgtEl>
                                      </p:cBhvr>
                                    </p:animEffect>
                                  </p:childTnLst>
                                </p:cTn>
                              </p:par>
                              <p:par>
                                <p:cTn id="11" presetID="8" presetClass="entr" presetSubtype="16" fill="hold" nodeType="with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diamond(in)">
                                      <p:cBhvr>
                                        <p:cTn id="13" dur="2000"/>
                                        <p:tgtEl>
                                          <p:spTgt spid="7175"/>
                                        </p:tgtEl>
                                      </p:cBhvr>
                                    </p:animEffect>
                                  </p:childTnLst>
                                </p:cTn>
                              </p:par>
                              <p:par>
                                <p:cTn id="14" presetID="24"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 to="" calcmode="lin" valueType="num">
                                      <p:cBhvr>
                                        <p:cTn id="16" dur="1" fill="hold"/>
                                        <p:tgtEl>
                                          <p:spTgt spid="7174"/>
                                        </p:tgtEl>
                                        <p:attrNameLst>
                                          <p:attrName/>
                                        </p:attrNameLst>
                                      </p:cBhvr>
                                    </p:anim>
                                  </p:childTnLst>
                                </p:cTn>
                              </p:par>
                              <p:par>
                                <p:cTn id="17" presetID="21" presetClass="entr" presetSubtype="4"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wheel(4)">
                                      <p:cBhvr>
                                        <p:cTn id="19" dur="2000"/>
                                        <p:tgtEl>
                                          <p:spTgt spid="7176"/>
                                        </p:tgtEl>
                                      </p:cBhvr>
                                    </p:animEffect>
                                  </p:childTnLst>
                                </p:cTn>
                              </p:par>
                              <p:par>
                                <p:cTn id="20" presetID="42" presetClass="entr" presetSubtype="0" fill="hold" nodeType="with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1000"/>
                                        <p:tgtEl>
                                          <p:spTgt spid="5130"/>
                                        </p:tgtEl>
                                      </p:cBhvr>
                                    </p:animEffect>
                                    <p:anim calcmode="lin" valueType="num">
                                      <p:cBhvr>
                                        <p:cTn id="23" dur="1000" fill="hold"/>
                                        <p:tgtEl>
                                          <p:spTgt spid="5130"/>
                                        </p:tgtEl>
                                        <p:attrNameLst>
                                          <p:attrName>ppt_x</p:attrName>
                                        </p:attrNameLst>
                                      </p:cBhvr>
                                      <p:tavLst>
                                        <p:tav tm="0">
                                          <p:val>
                                            <p:strVal val="#ppt_x"/>
                                          </p:val>
                                        </p:tav>
                                        <p:tav tm="100000">
                                          <p:val>
                                            <p:strVal val="#ppt_x"/>
                                          </p:val>
                                        </p:tav>
                                      </p:tavLst>
                                    </p:anim>
                                    <p:anim calcmode="lin" valueType="num">
                                      <p:cBhvr>
                                        <p:cTn id="24"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fade">
                                      <p:cBhvr>
                                        <p:cTn id="29" dur="1000"/>
                                        <p:tgtEl>
                                          <p:spTgt spid="5131"/>
                                        </p:tgtEl>
                                      </p:cBhvr>
                                    </p:animEffect>
                                    <p:anim calcmode="lin" valueType="num">
                                      <p:cBhvr>
                                        <p:cTn id="30" dur="1000" fill="hold"/>
                                        <p:tgtEl>
                                          <p:spTgt spid="5131"/>
                                        </p:tgtEl>
                                        <p:attrNameLst>
                                          <p:attrName>ppt_x</p:attrName>
                                        </p:attrNameLst>
                                      </p:cBhvr>
                                      <p:tavLst>
                                        <p:tav tm="0">
                                          <p:val>
                                            <p:strVal val="#ppt_x"/>
                                          </p:val>
                                        </p:tav>
                                        <p:tav tm="100000">
                                          <p:val>
                                            <p:strVal val="#ppt_x"/>
                                          </p:val>
                                        </p:tav>
                                      </p:tavLst>
                                    </p:anim>
                                    <p:anim calcmode="lin" valueType="num">
                                      <p:cBhvr>
                                        <p:cTn id="31" dur="1000" fill="hold"/>
                                        <p:tgtEl>
                                          <p:spTgt spid="51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132"/>
                                        </p:tgtEl>
                                        <p:attrNameLst>
                                          <p:attrName>style.visibility</p:attrName>
                                        </p:attrNameLst>
                                      </p:cBhvr>
                                      <p:to>
                                        <p:strVal val="visible"/>
                                      </p:to>
                                    </p:set>
                                    <p:animEffect transition="in" filter="fade">
                                      <p:cBhvr>
                                        <p:cTn id="34" dur="1000"/>
                                        <p:tgtEl>
                                          <p:spTgt spid="5132"/>
                                        </p:tgtEl>
                                      </p:cBhvr>
                                    </p:animEffect>
                                    <p:anim calcmode="lin" valueType="num">
                                      <p:cBhvr>
                                        <p:cTn id="35" dur="1000" fill="hold"/>
                                        <p:tgtEl>
                                          <p:spTgt spid="5132"/>
                                        </p:tgtEl>
                                        <p:attrNameLst>
                                          <p:attrName>ppt_x</p:attrName>
                                        </p:attrNameLst>
                                      </p:cBhvr>
                                      <p:tavLst>
                                        <p:tav tm="0">
                                          <p:val>
                                            <p:strVal val="#ppt_x"/>
                                          </p:val>
                                        </p:tav>
                                        <p:tav tm="100000">
                                          <p:val>
                                            <p:strVal val="#ppt_x"/>
                                          </p:val>
                                        </p:tav>
                                      </p:tavLst>
                                    </p:anim>
                                    <p:anim calcmode="lin" valueType="num">
                                      <p:cBhvr>
                                        <p:cTn id="36" dur="1000" fill="hold"/>
                                        <p:tgtEl>
                                          <p:spTgt spid="51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135"/>
                                        </p:tgtEl>
                                        <p:attrNameLst>
                                          <p:attrName>style.visibility</p:attrName>
                                        </p:attrNameLst>
                                      </p:cBhvr>
                                      <p:to>
                                        <p:strVal val="visible"/>
                                      </p:to>
                                    </p:set>
                                    <p:animEffect transition="in" filter="fade">
                                      <p:cBhvr>
                                        <p:cTn id="39" dur="1000"/>
                                        <p:tgtEl>
                                          <p:spTgt spid="5135"/>
                                        </p:tgtEl>
                                      </p:cBhvr>
                                    </p:animEffect>
                                    <p:anim calcmode="lin" valueType="num">
                                      <p:cBhvr>
                                        <p:cTn id="40" dur="1000" fill="hold"/>
                                        <p:tgtEl>
                                          <p:spTgt spid="5135"/>
                                        </p:tgtEl>
                                        <p:attrNameLst>
                                          <p:attrName>ppt_x</p:attrName>
                                        </p:attrNameLst>
                                      </p:cBhvr>
                                      <p:tavLst>
                                        <p:tav tm="0">
                                          <p:val>
                                            <p:strVal val="#ppt_x"/>
                                          </p:val>
                                        </p:tav>
                                        <p:tav tm="100000">
                                          <p:val>
                                            <p:strVal val="#ppt_x"/>
                                          </p:val>
                                        </p:tav>
                                      </p:tavLst>
                                    </p:anim>
                                    <p:anim calcmode="lin" valueType="num">
                                      <p:cBhvr>
                                        <p:cTn id="41" dur="1000" fill="hold"/>
                                        <p:tgtEl>
                                          <p:spTgt spid="513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133"/>
                                        </p:tgtEl>
                                        <p:attrNameLst>
                                          <p:attrName>style.visibility</p:attrName>
                                        </p:attrNameLst>
                                      </p:cBhvr>
                                      <p:to>
                                        <p:strVal val="visible"/>
                                      </p:to>
                                    </p:set>
                                    <p:animEffect transition="in" filter="fade">
                                      <p:cBhvr>
                                        <p:cTn id="44" dur="1000"/>
                                        <p:tgtEl>
                                          <p:spTgt spid="5133"/>
                                        </p:tgtEl>
                                      </p:cBhvr>
                                    </p:animEffect>
                                    <p:anim calcmode="lin" valueType="num">
                                      <p:cBhvr>
                                        <p:cTn id="45" dur="1000" fill="hold"/>
                                        <p:tgtEl>
                                          <p:spTgt spid="5133"/>
                                        </p:tgtEl>
                                        <p:attrNameLst>
                                          <p:attrName>ppt_x</p:attrName>
                                        </p:attrNameLst>
                                      </p:cBhvr>
                                      <p:tavLst>
                                        <p:tav tm="0">
                                          <p:val>
                                            <p:strVal val="#ppt_x"/>
                                          </p:val>
                                        </p:tav>
                                        <p:tav tm="100000">
                                          <p:val>
                                            <p:strVal val="#ppt_x"/>
                                          </p:val>
                                        </p:tav>
                                      </p:tavLst>
                                    </p:anim>
                                    <p:anim calcmode="lin" valueType="num">
                                      <p:cBhvr>
                                        <p:cTn id="46" dur="1000" fill="hold"/>
                                        <p:tgtEl>
                                          <p:spTgt spid="513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fade">
                                      <p:cBhvr>
                                        <p:cTn id="49" dur="1000"/>
                                        <p:tgtEl>
                                          <p:spTgt spid="5134"/>
                                        </p:tgtEl>
                                      </p:cBhvr>
                                    </p:animEffect>
                                    <p:anim calcmode="lin" valueType="num">
                                      <p:cBhvr>
                                        <p:cTn id="50" dur="1000" fill="hold"/>
                                        <p:tgtEl>
                                          <p:spTgt spid="5134"/>
                                        </p:tgtEl>
                                        <p:attrNameLst>
                                          <p:attrName>ppt_x</p:attrName>
                                        </p:attrNameLst>
                                      </p:cBhvr>
                                      <p:tavLst>
                                        <p:tav tm="0">
                                          <p:val>
                                            <p:strVal val="#ppt_x"/>
                                          </p:val>
                                        </p:tav>
                                        <p:tav tm="100000">
                                          <p:val>
                                            <p:strVal val="#ppt_x"/>
                                          </p:val>
                                        </p:tav>
                                      </p:tavLst>
                                    </p:anim>
                                    <p:anim calcmode="lin" valueType="num">
                                      <p:cBhvr>
                                        <p:cTn id="51" dur="1000" fill="hold"/>
                                        <p:tgtEl>
                                          <p:spTgt spid="513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136"/>
                                        </p:tgtEl>
                                        <p:attrNameLst>
                                          <p:attrName>style.visibility</p:attrName>
                                        </p:attrNameLst>
                                      </p:cBhvr>
                                      <p:to>
                                        <p:strVal val="visible"/>
                                      </p:to>
                                    </p:set>
                                    <p:animEffect transition="in" filter="fade">
                                      <p:cBhvr>
                                        <p:cTn id="54" dur="1000"/>
                                        <p:tgtEl>
                                          <p:spTgt spid="5136"/>
                                        </p:tgtEl>
                                      </p:cBhvr>
                                    </p:animEffect>
                                    <p:anim calcmode="lin" valueType="num">
                                      <p:cBhvr>
                                        <p:cTn id="55" dur="1000" fill="hold"/>
                                        <p:tgtEl>
                                          <p:spTgt spid="5136"/>
                                        </p:tgtEl>
                                        <p:attrNameLst>
                                          <p:attrName>ppt_x</p:attrName>
                                        </p:attrNameLst>
                                      </p:cBhvr>
                                      <p:tavLst>
                                        <p:tav tm="0">
                                          <p:val>
                                            <p:strVal val="#ppt_x"/>
                                          </p:val>
                                        </p:tav>
                                        <p:tav tm="100000">
                                          <p:val>
                                            <p:strVal val="#ppt_x"/>
                                          </p:val>
                                        </p:tav>
                                      </p:tavLst>
                                    </p:anim>
                                    <p:anim calcmode="lin" valueType="num">
                                      <p:cBhvr>
                                        <p:cTn id="56" dur="1000" fill="hold"/>
                                        <p:tgtEl>
                                          <p:spTgt spid="5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P spid="5132" grpId="0"/>
      <p:bldP spid="5133" grpId="0"/>
      <p:bldP spid="5134" grpId="0"/>
      <p:bldP spid="5135" grpId="0"/>
      <p:bldP spid="51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90500"/>
            <a:ext cx="168402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23122" y="11049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Các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3467100"/>
            <a:ext cx="15316200" cy="4154984"/>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bệnh</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khác</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thực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năng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suất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thậm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chết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trồng</a:t>
            </a:r>
            <a:r>
              <a:rPr lang="en-US" sz="44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345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695700"/>
            <a:ext cx="15240000" cy="4750464"/>
          </a:xfrm>
          <a:prstGeom prst="rect">
            <a:avLst/>
          </a:prstGeom>
        </p:spPr>
      </p:pic>
      <p:sp>
        <p:nvSpPr>
          <p:cNvPr id="3" name="TextBox 2"/>
          <p:cNvSpPr txBox="1"/>
          <p:nvPr/>
        </p:nvSpPr>
        <p:spPr>
          <a:xfrm>
            <a:off x="571500" y="-190500"/>
            <a:ext cx="169545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1028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59436" y="8785224"/>
            <a:ext cx="17396085" cy="1938992"/>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mềm</a:t>
            </a:r>
            <a:r>
              <a:rPr lang="en-US" sz="4000" b="1" dirty="0" smtClean="0">
                <a:latin typeface="Times New Roman" panose="02020603050405020304" pitchFamily="18" charset="0"/>
                <a:cs typeface="Times New Roman" panose="02020603050405020304" pitchFamily="18" charset="0"/>
              </a:rPr>
              <a:t>?</a:t>
            </a:r>
          </a:p>
          <a:p>
            <a:endParaRPr lang="en-US" sz="4000" b="1" dirty="0" smtClean="0">
              <a:latin typeface="Times New Roman" panose="02020603050405020304" pitchFamily="18" charset="0"/>
              <a:cs typeface="Times New Roman" panose="02020603050405020304" pitchFamily="18" charset="0"/>
            </a:endParaRPr>
          </a:p>
          <a:p>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8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16764000" cy="923330"/>
          </a:xfrm>
          <a:prstGeom prst="rect">
            <a:avLst/>
          </a:prstGeom>
          <a:solidFill>
            <a:schemeClr val="bg1"/>
          </a:solid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II. </a:t>
            </a:r>
            <a:r>
              <a:rPr lang="en-US" sz="5400" b="1" dirty="0" err="1" smtClean="0">
                <a:solidFill>
                  <a:srgbClr val="FF0000"/>
                </a:solidFill>
                <a:latin typeface="Times New Roman" panose="02020603050405020304" pitchFamily="18" charset="0"/>
                <a:cs typeface="Times New Roman" panose="02020603050405020304" pitchFamily="18" charset="0"/>
              </a:rPr>
              <a:t>Sự</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đa</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dạng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vật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xương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87807" y="92333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57990" y="3205503"/>
            <a:ext cx="16002000" cy="3139321"/>
          </a:xfrm>
          <a:prstGeom prst="rect">
            <a:avLst/>
          </a:prstGeom>
          <a:noFill/>
        </p:spPr>
        <p:txBody>
          <a:bodyPr wrap="square" rtlCol="0">
            <a:spAutoFit/>
          </a:bodyPr>
          <a:lstStyle/>
          <a:p>
            <a:pPr marL="571500" indent="-571500">
              <a:lnSpc>
                <a:spcPct val="150000"/>
              </a:lnSpc>
              <a:buFontTx/>
              <a:buChar char="-"/>
            </a:pPr>
            <a:r>
              <a:rPr lang="en-US" sz="4400" b="1" dirty="0" err="1" smtClean="0">
                <a:latin typeface="Times New Roman" panose="02020603050405020304" pitchFamily="18" charset="0"/>
                <a:cs typeface="Times New Roman" panose="02020603050405020304" pitchFamily="18" charset="0"/>
              </a:rPr>
              <a:t>Đặc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điểm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mềm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thước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dạng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lớp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vỏ</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cứng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vệ</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a:t>
            </a:r>
          </a:p>
          <a:p>
            <a:pPr>
              <a:lnSpc>
                <a:spcPct val="150000"/>
              </a:lnSpc>
            </a:pPr>
            <a:endParaRPr lang="en-US" sz="4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74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3139321"/>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lớp</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Hai </a:t>
            </a:r>
            <a:r>
              <a:rPr lang="en-US" sz="4400" b="1" dirty="0" err="1" smtClean="0">
                <a:latin typeface="Times New Roman" panose="02020603050405020304" pitchFamily="18" charset="0"/>
                <a:cs typeface="Times New Roman" panose="02020603050405020304" pitchFamily="18" charset="0"/>
              </a:rPr>
              <a:t>mảnh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vỏ</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khoảng</a:t>
            </a:r>
            <a:r>
              <a:rPr lang="en-US" sz="4400" b="1" dirty="0" smtClean="0">
                <a:latin typeface="Times New Roman" panose="02020603050405020304" pitchFamily="18" charset="0"/>
                <a:cs typeface="Times New Roman" panose="02020603050405020304" pitchFamily="18" charset="0"/>
              </a:rPr>
              <a:t> 20.000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như</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hến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hàu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sò</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trai</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p>
            <a:pPr>
              <a:lnSpc>
                <a:spcPct val="150000"/>
              </a:lnSpc>
            </a:pPr>
            <a:endParaRPr lang="en-US" sz="4400" b="1" dirty="0" smtClean="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480" y="5601483"/>
            <a:ext cx="6705600" cy="4038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5601483"/>
            <a:ext cx="8458200" cy="3861774"/>
          </a:xfrm>
          <a:prstGeom prst="rect">
            <a:avLst/>
          </a:prstGeom>
        </p:spPr>
      </p:pic>
    </p:spTree>
    <p:extLst>
      <p:ext uri="{BB962C8B-B14F-4D97-AF65-F5344CB8AC3E}">
        <p14:creationId xmlns:p14="http://schemas.microsoft.com/office/powerpoint/2010/main" val="22690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2857500"/>
            <a:ext cx="15392400" cy="2175596"/>
          </a:xfrm>
          <a:prstGeom prst="rect">
            <a:avLst/>
          </a:prstGeom>
          <a:noFill/>
        </p:spPr>
        <p:txBody>
          <a:bodyPr wrap="square" rtlCol="0">
            <a:spAutoFit/>
          </a:bodyPr>
          <a:lstStyle/>
          <a:p>
            <a:pPr>
              <a:lnSpc>
                <a:spcPct val="150000"/>
              </a:lnSpc>
            </a:pP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Gồm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lớp</a:t>
            </a:r>
            <a:r>
              <a:rPr lang="en-US" sz="4800" b="1" dirty="0" smtClean="0">
                <a:latin typeface="Times New Roman" panose="02020603050405020304" pitchFamily="18" charset="0"/>
                <a:cs typeface="Times New Roman" panose="02020603050405020304" pitchFamily="18" charset="0"/>
              </a:rPr>
              <a:t>:</a:t>
            </a:r>
          </a:p>
          <a:p>
            <a:pPr>
              <a:lnSpc>
                <a:spcPct val="150000"/>
              </a:lnSpc>
            </a:pP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đầu</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mực</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ống</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bạch</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tuộc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mực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nang</a:t>
            </a:r>
            <a:r>
              <a:rPr lang="en-US" sz="4800" b="1" dirty="0">
                <a:latin typeface="Times New Roman" panose="02020603050405020304" pitchFamily="18" charset="0"/>
                <a:cs typeface="Times New Roman" panose="02020603050405020304" pitchFamily="18" charset="0"/>
              </a:rPr>
              <a: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Ốc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anh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vũ</a:t>
            </a:r>
            <a:r>
              <a:rPr lang="en-US" sz="4800" b="1"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355" y="5033096"/>
            <a:ext cx="6783705" cy="42130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5067028"/>
            <a:ext cx="7239000" cy="4179106"/>
          </a:xfrm>
          <a:prstGeom prst="rect">
            <a:avLst/>
          </a:prstGeom>
        </p:spPr>
      </p:pic>
    </p:spTree>
    <p:extLst>
      <p:ext uri="{BB962C8B-B14F-4D97-AF65-F5344CB8AC3E}">
        <p14:creationId xmlns:p14="http://schemas.microsoft.com/office/powerpoint/2010/main" val="1647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edg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11770" y="3220493"/>
            <a:ext cx="15392400" cy="4524315"/>
          </a:xfrm>
          <a:prstGeom prst="rect">
            <a:avLst/>
          </a:prstGeom>
          <a:noFill/>
        </p:spPr>
        <p:txBody>
          <a:bodyPr wrap="square" rtlCol="0">
            <a:spAutoFit/>
          </a:bodyPr>
          <a:lstStyle/>
          <a:p>
            <a:pPr>
              <a:lnSpc>
                <a:spcPct val="150000"/>
              </a:lnSpc>
            </a:pP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Gồm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lớp</a:t>
            </a:r>
            <a:r>
              <a:rPr lang="en-US" sz="4800" b="1" dirty="0" smtClean="0">
                <a:latin typeface="Times New Roman" panose="02020603050405020304" pitchFamily="18" charset="0"/>
                <a:cs typeface="Times New Roman" panose="02020603050405020304" pitchFamily="18" charset="0"/>
              </a:rPr>
              <a:t>:</a:t>
            </a:r>
          </a:p>
          <a:p>
            <a:pPr>
              <a:lnSpc>
                <a:spcPct val="150000"/>
              </a:lnSpc>
            </a:pP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bụng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gồm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khoảng</a:t>
            </a:r>
            <a:r>
              <a:rPr lang="en-US" sz="4800" b="1" dirty="0" smtClean="0">
                <a:latin typeface="Times New Roman" panose="02020603050405020304" pitchFamily="18" charset="0"/>
                <a:cs typeface="Times New Roman" panose="02020603050405020304" pitchFamily="18" charset="0"/>
              </a:rPr>
              <a:t> 70.000 </a:t>
            </a:r>
            <a:r>
              <a:rPr lang="en-US" sz="4800" b="1" dirty="0" err="1" smtClean="0">
                <a:latin typeface="Times New Roman" panose="02020603050405020304" pitchFamily="18" charset="0"/>
                <a:cs typeface="Times New Roman" panose="02020603050405020304" pitchFamily="18" charset="0"/>
              </a:rPr>
              <a:t>loài</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như</a:t>
            </a:r>
            <a:r>
              <a:rPr lang="en-US" sz="4800" b="1" dirty="0" smtClean="0">
                <a:latin typeface="Times New Roman" panose="02020603050405020304" pitchFamily="18" charset="0"/>
                <a:cs typeface="Times New Roman" panose="02020603050405020304" pitchFamily="18" charset="0"/>
              </a:rPr>
              <a:t> b</a:t>
            </a:r>
            <a:r>
              <a:rPr lang="vi-VN" sz="4800" b="1" dirty="0" smtClean="0">
                <a:latin typeface="Times New Roman" panose="02020603050405020304" pitchFamily="18" charset="0"/>
                <a:cs typeface="Times New Roman" panose="02020603050405020304" pitchFamily="18" charset="0"/>
              </a:rPr>
              <a:t>ào </a:t>
            </a:r>
            <a:r>
              <a:rPr lang="vi-VN" sz="4800" b="1" dirty="0">
                <a:latin typeface="Times New Roman" panose="02020603050405020304" pitchFamily="18" charset="0"/>
                <a:cs typeface="Times New Roman" panose="02020603050405020304" pitchFamily="18" charset="0"/>
              </a:rPr>
              <a:t>ngư, ốc nón (limpet), ốc xà cừ (conch), sên biển, thỏ </a:t>
            </a:r>
            <a:r>
              <a:rPr lang="vi-VN" sz="4800" b="1" dirty="0" smtClean="0">
                <a:latin typeface="Times New Roman" panose="02020603050405020304" pitchFamily="18" charset="0"/>
                <a:cs typeface="Times New Roman" panose="02020603050405020304" pitchFamily="18" charset="0"/>
              </a:rPr>
              <a:t>biển</a:t>
            </a:r>
            <a:r>
              <a:rPr lang="en-US" sz="4800" b="1" dirty="0" smtClean="0">
                <a:latin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cs typeface="Times New Roman" panose="02020603050405020304" pitchFamily="18" charset="0"/>
              </a:rPr>
              <a:t> bướm biển, ốc sên, ốc nước ngọt, sên </a:t>
            </a:r>
            <a:r>
              <a:rPr lang="vi-VN" sz="4800" b="1" dirty="0" smtClean="0">
                <a:latin typeface="Times New Roman" panose="02020603050405020304" pitchFamily="18" charset="0"/>
                <a:cs typeface="Times New Roman" panose="02020603050405020304" pitchFamily="18" charset="0"/>
              </a:rPr>
              <a:t>trần</a:t>
            </a:r>
            <a:r>
              <a:rPr lang="en-US" sz="48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43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bụng</a:t>
            </a:r>
            <a:endParaRPr lang="en-US" sz="40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3543300"/>
            <a:ext cx="7559040" cy="52863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543299"/>
            <a:ext cx="8077200" cy="5286375"/>
          </a:xfrm>
          <a:prstGeom prst="rect">
            <a:avLst/>
          </a:prstGeom>
        </p:spPr>
      </p:pic>
      <p:sp>
        <p:nvSpPr>
          <p:cNvPr id="12" name="TextBox 11"/>
          <p:cNvSpPr txBox="1"/>
          <p:nvPr/>
        </p:nvSpPr>
        <p:spPr>
          <a:xfrm>
            <a:off x="380238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trám</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19200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đụn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9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bụng</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80238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Thỏ</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192000" y="8829674"/>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Bướm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543300"/>
            <a:ext cx="7543800" cy="510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543300"/>
            <a:ext cx="7391400" cy="5105400"/>
          </a:xfrm>
          <a:prstGeom prst="rect">
            <a:avLst/>
          </a:prstGeom>
        </p:spPr>
      </p:pic>
    </p:spTree>
    <p:extLst>
      <p:ext uri="{BB962C8B-B14F-4D97-AF65-F5344CB8AC3E}">
        <p14:creationId xmlns:p14="http://schemas.microsoft.com/office/powerpoint/2010/main" val="28811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bụng</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543800" y="864870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3387298"/>
            <a:ext cx="7543801" cy="51090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745" y="3387298"/>
            <a:ext cx="6993255" cy="5109002"/>
          </a:xfrm>
          <a:prstGeom prst="rect">
            <a:avLst/>
          </a:prstGeom>
        </p:spPr>
      </p:pic>
    </p:spTree>
    <p:extLst>
      <p:ext uri="{BB962C8B-B14F-4D97-AF65-F5344CB8AC3E}">
        <p14:creationId xmlns:p14="http://schemas.microsoft.com/office/powerpoint/2010/main" val="14764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bụng</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772400" y="864108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314700"/>
            <a:ext cx="7543800" cy="49911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304874"/>
            <a:ext cx="7772400" cy="5000926"/>
          </a:xfrm>
          <a:prstGeom prst="rect">
            <a:avLst/>
          </a:prstGeom>
        </p:spPr>
      </p:pic>
    </p:spTree>
    <p:extLst>
      <p:ext uri="{BB962C8B-B14F-4D97-AF65-F5344CB8AC3E}">
        <p14:creationId xmlns:p14="http://schemas.microsoft.com/office/powerpoint/2010/main" val="141037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499"/>
            <a:ext cx="91440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1430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9645" name="Picture 13"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468" y="5143501"/>
            <a:ext cx="9175532"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265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bụng</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001000" y="864870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25398"/>
            <a:ext cx="7620000" cy="52233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433018"/>
            <a:ext cx="7620000" cy="5215682"/>
          </a:xfrm>
          <a:prstGeom prst="rect">
            <a:avLst/>
          </a:prstGeom>
        </p:spPr>
      </p:pic>
    </p:spTree>
    <p:extLst>
      <p:ext uri="{BB962C8B-B14F-4D97-AF65-F5344CB8AC3E}">
        <p14:creationId xmlns:p14="http://schemas.microsoft.com/office/powerpoint/2010/main" val="184848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bụng</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001000" y="8648700"/>
            <a:ext cx="4343400"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Sên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trần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771900"/>
            <a:ext cx="7467600" cy="46482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161757696"/>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2074" name="Packager Shell Object" showAsIcon="1" r:id="rId4" imgW="803160" imgH="456480" progId="Package">
                  <p:embed/>
                </p:oleObj>
              </mc:Choice>
              <mc:Fallback>
                <p:oleObj name="Packager Shell Object" showAsIcon="1" r:id="rId4" imgW="803160" imgH="456480" progId="Package">
                  <p:embed/>
                  <p:pic>
                    <p:nvPicPr>
                      <p:cNvPr id="0" name=""/>
                      <p:cNvPicPr/>
                      <p:nvPr/>
                    </p:nvPicPr>
                    <p:blipFill>
                      <a:blip r:embed="rId5"/>
                      <a:stretch>
                        <a:fillRect/>
                      </a:stretch>
                    </p:blipFill>
                    <p:spPr>
                      <a:xfrm>
                        <a:off x="98425" y="98425"/>
                        <a:ext cx="803275"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50184428"/>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2075" name="Packager Shell Object" showAsIcon="1" r:id="rId6" imgW="803160" imgH="456480" progId="Package">
                  <p:embed/>
                </p:oleObj>
              </mc:Choice>
              <mc:Fallback>
                <p:oleObj name="Packager Shell Object" showAsIcon="1" r:id="rId6" imgW="803160" imgH="456480" progId="Package">
                  <p:embed/>
                  <p:pic>
                    <p:nvPicPr>
                      <p:cNvPr id="0" name=""/>
                      <p:cNvPicPr/>
                      <p:nvPr/>
                    </p:nvPicPr>
                    <p:blipFill>
                      <a:blip r:embed="rId7"/>
                      <a:stretch>
                        <a:fillRect/>
                      </a:stretch>
                    </p:blipFill>
                    <p:spPr>
                      <a:xfrm>
                        <a:off x="98425" y="98425"/>
                        <a:ext cx="803275"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6277701"/>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2076" name="Packager Shell Object" showAsIcon="1" r:id="rId8" imgW="803160" imgH="456480" progId="Package">
                  <p:embed/>
                </p:oleObj>
              </mc:Choice>
              <mc:Fallback>
                <p:oleObj name="Packager Shell Object" showAsIcon="1" r:id="rId8" imgW="803160" imgH="456480" progId="Package">
                  <p:embed/>
                  <p:pic>
                    <p:nvPicPr>
                      <p:cNvPr id="0" name=""/>
                      <p:cNvPicPr/>
                      <p:nvPr/>
                    </p:nvPicPr>
                    <p:blipFill>
                      <a:blip r:embed="rId9"/>
                      <a:stretch>
                        <a:fillRect/>
                      </a:stretch>
                    </p:blipFill>
                    <p:spPr>
                      <a:xfrm>
                        <a:off x="98425" y="98425"/>
                        <a:ext cx="803275" cy="457200"/>
                      </a:xfrm>
                      <a:prstGeom prst="rect">
                        <a:avLst/>
                      </a:prstGeom>
                    </p:spPr>
                  </p:pic>
                </p:oleObj>
              </mc:Fallback>
            </mc:AlternateContent>
          </a:graphicData>
        </a:graphic>
      </p:graphicFrame>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800" y="3779520"/>
            <a:ext cx="7162800" cy="4686011"/>
          </a:xfrm>
          <a:prstGeom prst="rect">
            <a:avLst/>
          </a:prstGeom>
        </p:spPr>
      </p:pic>
    </p:spTree>
    <p:extLst>
      <p:ext uri="{BB962C8B-B14F-4D97-AF65-F5344CB8AC3E}">
        <p14:creationId xmlns:p14="http://schemas.microsoft.com/office/powerpoint/2010/main" val="6313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3390900"/>
            <a:ext cx="15316200" cy="5170646"/>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Vỏ</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đồ</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thủ</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mĩ</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nghệ</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khác</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Vỏ</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cứu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lịch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địa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chất</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6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3390900"/>
            <a:ext cx="15316200" cy="4154984"/>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trồng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mùa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màng</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trung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truyền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bệnh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nuôi</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độc</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7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3</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 y="2995077"/>
            <a:ext cx="6598920" cy="6187023"/>
          </a:xfrm>
          <a:prstGeom prst="rect">
            <a:avLst/>
          </a:prstGeom>
        </p:spPr>
      </p:pic>
      <p:sp>
        <p:nvSpPr>
          <p:cNvPr id="6" name="Rectangle 5"/>
          <p:cNvSpPr/>
          <p:nvPr/>
        </p:nvSpPr>
        <p:spPr>
          <a:xfrm>
            <a:off x="8382000" y="3002697"/>
            <a:ext cx="8305800" cy="6179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5500"/>
              </a:lnSpc>
            </a:pP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mềm</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địa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trò</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chúng</a:t>
            </a:r>
            <a:r>
              <a:rPr lang="en-US" sz="4000" dirty="0" smtClean="0">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dirty="0" err="1" smtClean="0">
                <a:latin typeface="Times New Roman" panose="02020603050405020304" pitchFamily="18" charset="0"/>
                <a:cs typeface="Times New Roman" panose="02020603050405020304" pitchFamily="18" charset="0"/>
              </a:rPr>
              <a:t>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bươu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mùa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màng</a:t>
            </a:r>
            <a:r>
              <a:rPr lang="en-US" sz="4000" dirty="0" smtClean="0">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dirty="0" err="1" smtClean="0">
                <a:latin typeface="Times New Roman" panose="02020603050405020304" pitchFamily="18" charset="0"/>
                <a:cs typeface="Times New Roman" panose="02020603050405020304" pitchFamily="18" charset="0"/>
              </a:rPr>
              <a:t>Trai</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vặn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endParaRPr 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2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409700"/>
            <a:ext cx="16078200" cy="7696200"/>
          </a:xfrm>
          <a:prstGeom prst="rect">
            <a:avLst/>
          </a:prstGeom>
        </p:spPr>
      </p:pic>
    </p:spTree>
    <p:extLst>
      <p:ext uri="{BB962C8B-B14F-4D97-AF65-F5344CB8AC3E}">
        <p14:creationId xmlns:p14="http://schemas.microsoft.com/office/powerpoint/2010/main" val="1692011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90800" y="3222367"/>
            <a:ext cx="12496799" cy="6340734"/>
          </a:xfrm>
          <a:prstGeom prst="rect">
            <a:avLst/>
          </a:prstGeom>
        </p:spPr>
      </p:pic>
      <p:pic>
        <p:nvPicPr>
          <p:cNvPr id="6" name="Picture 5"/>
          <p:cNvPicPr>
            <a:picLocks noChangeAspect="1"/>
          </p:cNvPicPr>
          <p:nvPr/>
        </p:nvPicPr>
        <p:blipFill>
          <a:blip r:embed="rId3"/>
          <a:stretch>
            <a:fillRect/>
          </a:stretch>
        </p:blipFill>
        <p:spPr>
          <a:xfrm>
            <a:off x="5943600" y="3112634"/>
            <a:ext cx="6248400" cy="5764666"/>
          </a:xfrm>
          <a:prstGeom prst="rect">
            <a:avLst/>
          </a:prstGeom>
        </p:spPr>
      </p:pic>
    </p:spTree>
    <p:extLst>
      <p:ext uri="{BB962C8B-B14F-4D97-AF65-F5344CB8AC3E}">
        <p14:creationId xmlns:p14="http://schemas.microsoft.com/office/powerpoint/2010/main" val="1730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57990" y="3205503"/>
            <a:ext cx="16002000" cy="3139321"/>
          </a:xfrm>
          <a:prstGeom prst="rect">
            <a:avLst/>
          </a:prstGeom>
          <a:noFill/>
        </p:spPr>
        <p:txBody>
          <a:bodyPr wrap="square" rtlCol="0">
            <a:spAutoFit/>
          </a:bodyPr>
          <a:lstStyle/>
          <a:p>
            <a:pPr marL="571500" indent="-571500">
              <a:lnSpc>
                <a:spcPct val="150000"/>
              </a:lnSpc>
              <a:buFontTx/>
              <a:buChar char="-"/>
            </a:pPr>
            <a:r>
              <a:rPr lang="en-US" sz="4400" b="1" dirty="0" err="1" smtClean="0">
                <a:latin typeface="Times New Roman" panose="02020603050405020304" pitchFamily="18" charset="0"/>
                <a:cs typeface="Times New Roman" panose="02020603050405020304" pitchFamily="18" charset="0"/>
              </a:rPr>
              <a:t>Đặc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điểm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bộ</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xương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bằng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kitin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đốt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khớp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endParaRPr lang="en-US" sz="4400" b="1" dirty="0" smtClean="0">
              <a:latin typeface="Times New Roman" panose="02020603050405020304" pitchFamily="18" charset="0"/>
              <a:cs typeface="Times New Roman" panose="02020603050405020304" pitchFamily="18" charset="0"/>
            </a:endParaRPr>
          </a:p>
          <a:p>
            <a:pPr>
              <a:lnSpc>
                <a:spcPct val="150000"/>
              </a:lnSpc>
            </a:pPr>
            <a:endParaRPr lang="en-US" sz="4400" b="1" dirty="0" smtClean="0">
              <a:latin typeface="Times New Roman" panose="02020603050405020304" pitchFamily="18" charset="0"/>
              <a:cs typeface="Times New Roman" panose="02020603050405020304" pitchFamily="18" charset="0"/>
            </a:endParaRPr>
          </a:p>
        </p:txBody>
      </p:sp>
      <p:sp>
        <p:nvSpPr>
          <p:cNvPr id="5" name="TextBox 4"/>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8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Bọ</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thùy</a:t>
            </a:r>
            <a:r>
              <a:rPr lang="en-US" sz="4400" b="1" dirty="0" smtClean="0">
                <a:latin typeface="Times New Roman" panose="02020603050405020304" pitchFamily="18" charset="0"/>
                <a:cs typeface="Times New Roman" panose="02020603050405020304" pitchFamily="18" charset="0"/>
              </a:rPr>
              <a:t>.</a:t>
            </a: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4533900"/>
            <a:ext cx="10058400" cy="5124450"/>
          </a:xfrm>
          <a:prstGeom prst="rect">
            <a:avLst/>
          </a:prstGeom>
        </p:spPr>
      </p:pic>
    </p:spTree>
    <p:extLst>
      <p:ext uri="{BB962C8B-B14F-4D97-AF65-F5344CB8AC3E}">
        <p14:creationId xmlns:p14="http://schemas.microsoft.com/office/powerpoint/2010/main" val="36804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kìm</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3074" name="Picture 2" descr="Nhện - Tarantula - BiểnxanhCS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567486"/>
            <a:ext cx="4752975" cy="3348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p Sale Tháng 11/2022 Con sam biển có độc không? Mua 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331470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510705"/>
            <a:ext cx="5029200" cy="3405286"/>
          </a:xfrm>
          <a:prstGeom prst="rect">
            <a:avLst/>
          </a:prstGeom>
        </p:spPr>
      </p:pic>
    </p:spTree>
    <p:extLst>
      <p:ext uri="{BB962C8B-B14F-4D97-AF65-F5344CB8AC3E}">
        <p14:creationId xmlns:p14="http://schemas.microsoft.com/office/powerpoint/2010/main" val="198384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style.rotation</p:attrName>
                                        </p:attrNameLst>
                                      </p:cBhvr>
                                      <p:tavLst>
                                        <p:tav tm="0">
                                          <p:val>
                                            <p:fltVal val="90"/>
                                          </p:val>
                                        </p:tav>
                                        <p:tav tm="100000">
                                          <p:val>
                                            <p:fltVal val="0"/>
                                          </p:val>
                                        </p:tav>
                                      </p:tavLst>
                                    </p:anim>
                                    <p:animEffect transition="in" filter="fade">
                                      <p:cBhvr>
                                        <p:cTn id="24" dur="10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p:cTn id="37" dur="1000" fill="hold"/>
                                        <p:tgtEl>
                                          <p:spTgt spid="3076"/>
                                        </p:tgtEl>
                                        <p:attrNameLst>
                                          <p:attrName>ppt_w</p:attrName>
                                        </p:attrNameLst>
                                      </p:cBhvr>
                                      <p:tavLst>
                                        <p:tav tm="0">
                                          <p:val>
                                            <p:fltVal val="0"/>
                                          </p:val>
                                        </p:tav>
                                        <p:tav tm="100000">
                                          <p:val>
                                            <p:strVal val="#ppt_w"/>
                                          </p:val>
                                        </p:tav>
                                      </p:tavLst>
                                    </p:anim>
                                    <p:anim calcmode="lin" valueType="num">
                                      <p:cBhvr>
                                        <p:cTn id="38" dur="1000" fill="hold"/>
                                        <p:tgtEl>
                                          <p:spTgt spid="3076"/>
                                        </p:tgtEl>
                                        <p:attrNameLst>
                                          <p:attrName>ppt_h</p:attrName>
                                        </p:attrNameLst>
                                      </p:cBhvr>
                                      <p:tavLst>
                                        <p:tav tm="0">
                                          <p:val>
                                            <p:fltVal val="0"/>
                                          </p:val>
                                        </p:tav>
                                        <p:tav tm="100000">
                                          <p:val>
                                            <p:strVal val="#ppt_h"/>
                                          </p:val>
                                        </p:tav>
                                      </p:tavLst>
                                    </p:anim>
                                    <p:anim calcmode="lin" valueType="num">
                                      <p:cBhvr>
                                        <p:cTn id="39" dur="1000" fill="hold"/>
                                        <p:tgtEl>
                                          <p:spTgt spid="3076"/>
                                        </p:tgtEl>
                                        <p:attrNameLst>
                                          <p:attrName>style.rotation</p:attrName>
                                        </p:attrNameLst>
                                      </p:cBhvr>
                                      <p:tavLst>
                                        <p:tav tm="0">
                                          <p:val>
                                            <p:fltVal val="90"/>
                                          </p:val>
                                        </p:tav>
                                        <p:tav tm="100000">
                                          <p:val>
                                            <p:fltVal val="0"/>
                                          </p:val>
                                        </p:tav>
                                      </p:tavLst>
                                    </p:anim>
                                    <p:animEffect transition="in" filter="fade">
                                      <p:cBhvr>
                                        <p:cTn id="4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7DUL1NCAD36VF6CAB7LZYXCAMDJYTDCAP7164LCARS8KIICARRX15ACAL0EV0XCA5YWZVRCATJGKZWCADET4PMCAM8PPCTCAQS6IDFCAYYIU3NCASE36UUCA4VVE30CAZWNBBSCAYY4PY3CAKRCQ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5116170"/>
            <a:ext cx="8945356" cy="5170830"/>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875" y="5143500"/>
            <a:ext cx="932687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a:grpSpLocks/>
          </p:cNvGrpSpPr>
          <p:nvPr/>
        </p:nvGrpSpPr>
        <p:grpSpPr bwMode="auto">
          <a:xfrm>
            <a:off x="0" y="0"/>
            <a:ext cx="18288000" cy="5143500"/>
            <a:chOff x="624" y="0"/>
            <a:chExt cx="4800" cy="1882"/>
          </a:xfrm>
        </p:grpSpPr>
        <p:pic>
          <p:nvPicPr>
            <p:cNvPr id="68617"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0"/>
              <a:ext cx="2352" cy="1882"/>
            </a:xfrm>
            <a:prstGeom prst="rect">
              <a:avLst/>
            </a:prstGeom>
            <a:noFill/>
            <a:extLst>
              <a:ext uri="{909E8E84-426E-40DD-AFC4-6F175D3DCCD1}">
                <a14:hiddenFill xmlns:a14="http://schemas.microsoft.com/office/drawing/2010/main">
                  <a:solidFill>
                    <a:srgbClr val="FFFFFF"/>
                  </a:solidFill>
                </a14:hiddenFill>
              </a:ext>
            </a:extLst>
          </p:spPr>
        </p:pic>
        <p:pic>
          <p:nvPicPr>
            <p:cNvPr id="68619" name="Picture 11"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 y="0"/>
              <a:ext cx="2412" cy="1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732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Nhiều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10242" name="Picture 2" descr="LOÀI CUỐN CHIẾU MỚI ĐƯỢC PHÁT HIỆN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554453"/>
            <a:ext cx="5791200" cy="362764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on rết có mấy chân? | Myphamthucuc.vn - Giáo dục trung học Đồng N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554452"/>
            <a:ext cx="7848600" cy="3627647"/>
          </a:xfrm>
          <a:prstGeom prst="rect">
            <a:avLst/>
          </a:prstGeom>
        </p:spPr>
      </p:pic>
    </p:spTree>
    <p:extLst>
      <p:ext uri="{BB962C8B-B14F-4D97-AF65-F5344CB8AC3E}">
        <p14:creationId xmlns:p14="http://schemas.microsoft.com/office/powerpoint/2010/main" val="2071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5577311"/>
            <a:ext cx="5210175" cy="35514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584931"/>
            <a:ext cx="5105400" cy="3551447"/>
          </a:xfrm>
          <a:prstGeom prst="rect">
            <a:avLst/>
          </a:prstGeom>
        </p:spPr>
      </p:pic>
      <p:pic>
        <p:nvPicPr>
          <p:cNvPr id="11270" name="Picture 6" descr="Bướm nữ hoàng Alexandra - Loài bướm lớn nhất thế giới - Công ty Đấu giá hợp  danh Đấu giá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5825" y="5584930"/>
            <a:ext cx="4829175" cy="354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Giáp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xác</a:t>
            </a:r>
            <a:endParaRPr lang="en-US" sz="44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12290" name="Picture 2" descr="Con cua | Bài thơ con cua (Thơ cho bé từ 1-2 tu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705007"/>
            <a:ext cx="4804436" cy="340089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ôm sú - Penaeus mono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705007"/>
            <a:ext cx="5486400" cy="34008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upload.wikimedia.org/wikipedia/commons/thumb/9/93/Ostracod.JPG/280px-Ostrac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5898514"/>
            <a:ext cx="266700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ôm hùm - Panulirus orna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0" y="4088891"/>
            <a:ext cx="3810000" cy="499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fade">
                                      <p:cBhvr>
                                        <p:cTn id="21" dur="1000"/>
                                        <p:tgtEl>
                                          <p:spTgt spid="12290"/>
                                        </p:tgtEl>
                                      </p:cBhvr>
                                    </p:animEffect>
                                    <p:anim calcmode="lin" valueType="num">
                                      <p:cBhvr>
                                        <p:cTn id="22" dur="1000" fill="hold"/>
                                        <p:tgtEl>
                                          <p:spTgt spid="12290"/>
                                        </p:tgtEl>
                                        <p:attrNameLst>
                                          <p:attrName>ppt_x</p:attrName>
                                        </p:attrNameLst>
                                      </p:cBhvr>
                                      <p:tavLst>
                                        <p:tav tm="0">
                                          <p:val>
                                            <p:strVal val="#ppt_x"/>
                                          </p:val>
                                        </p:tav>
                                        <p:tav tm="100000">
                                          <p:val>
                                            <p:strVal val="#ppt_x"/>
                                          </p:val>
                                        </p:tav>
                                      </p:tavLst>
                                    </p:anim>
                                    <p:anim calcmode="lin" valueType="num">
                                      <p:cBhvr>
                                        <p:cTn id="23"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1000"/>
                                        <p:tgtEl>
                                          <p:spTgt spid="12294"/>
                                        </p:tgtEl>
                                      </p:cBhvr>
                                    </p:animEffect>
                                    <p:anim calcmode="lin" valueType="num">
                                      <p:cBhvr>
                                        <p:cTn id="29" dur="1000" fill="hold"/>
                                        <p:tgtEl>
                                          <p:spTgt spid="12294"/>
                                        </p:tgtEl>
                                        <p:attrNameLst>
                                          <p:attrName>ppt_x</p:attrName>
                                        </p:attrNameLst>
                                      </p:cBhvr>
                                      <p:tavLst>
                                        <p:tav tm="0">
                                          <p:val>
                                            <p:strVal val="#ppt_x"/>
                                          </p:val>
                                        </p:tav>
                                        <p:tav tm="100000">
                                          <p:val>
                                            <p:strVal val="#ppt_x"/>
                                          </p:val>
                                        </p:tav>
                                      </p:tavLst>
                                    </p:anim>
                                    <p:anim calcmode="lin" valueType="num">
                                      <p:cBhvr>
                                        <p:cTn id="30"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298"/>
                                        </p:tgtEl>
                                        <p:attrNameLst>
                                          <p:attrName>style.visibility</p:attrName>
                                        </p:attrNameLst>
                                      </p:cBhvr>
                                      <p:to>
                                        <p:strVal val="visible"/>
                                      </p:to>
                                    </p:set>
                                    <p:animEffect transition="in" filter="fade">
                                      <p:cBhvr>
                                        <p:cTn id="35" dur="1000"/>
                                        <p:tgtEl>
                                          <p:spTgt spid="12298"/>
                                        </p:tgtEl>
                                      </p:cBhvr>
                                    </p:animEffect>
                                    <p:anim calcmode="lin" valueType="num">
                                      <p:cBhvr>
                                        <p:cTn id="36" dur="1000" fill="hold"/>
                                        <p:tgtEl>
                                          <p:spTgt spid="12298"/>
                                        </p:tgtEl>
                                        <p:attrNameLst>
                                          <p:attrName>ppt_x</p:attrName>
                                        </p:attrNameLst>
                                      </p:cBhvr>
                                      <p:tavLst>
                                        <p:tav tm="0">
                                          <p:val>
                                            <p:strVal val="#ppt_x"/>
                                          </p:val>
                                        </p:tav>
                                        <p:tav tm="100000">
                                          <p:val>
                                            <p:strVal val="#ppt_x"/>
                                          </p:val>
                                        </p:tav>
                                      </p:tavLst>
                                    </p:anim>
                                    <p:anim calcmode="lin" valueType="num">
                                      <p:cBhvr>
                                        <p:cTn id="37"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3390900"/>
            <a:ext cx="15316200" cy="5170646"/>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Lợi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ích</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khác</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a:t>
            </a:r>
            <a:r>
              <a:rPr lang="en-US" sz="4400" b="1" dirty="0" err="1" smtClean="0">
                <a:latin typeface="Times New Roman" panose="02020603050405020304" pitchFamily="18" charset="0"/>
                <a:cs typeface="Times New Roman" panose="02020603050405020304" pitchFamily="18" charset="0"/>
              </a:rPr>
              <a:t>hụ</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phấn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cây</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a:t>
            </a:r>
            <a:r>
              <a:rPr lang="en-US" sz="4400" b="1" dirty="0" err="1" smtClean="0">
                <a:latin typeface="Times New Roman" panose="02020603050405020304" pitchFamily="18" charset="0"/>
                <a:cs typeface="Times New Roman" panose="02020603050405020304" pitchFamily="18" charset="0"/>
              </a:rPr>
              <a:t>iêu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diệt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sâu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53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3390900"/>
            <a:ext cx="15316200" cy="4154984"/>
          </a:xfrm>
          <a:prstGeom prst="rect">
            <a:avLst/>
          </a:prstGeom>
          <a:noFill/>
        </p:spPr>
        <p:txBody>
          <a:bodyPr wrap="square" rtlCol="0">
            <a:spAutoFit/>
          </a:bodyPr>
          <a:lstStyle/>
          <a:p>
            <a:pPr marL="457200" indent="-457200">
              <a:lnSpc>
                <a:spcPct val="150000"/>
              </a:lnSpc>
              <a:buFontTx/>
              <a:buChar char="-"/>
            </a:pP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hại</a:t>
            </a:r>
            <a:r>
              <a:rPr lang="en-US" sz="4400" b="1" dirty="0" smtClean="0">
                <a:latin typeface="Times New Roman" panose="02020603050405020304" pitchFamily="18" charset="0"/>
                <a:cs typeface="Times New Roman" panose="02020603050405020304" pitchFamily="18" charset="0"/>
              </a:rPr>
              <a:t>:</a:t>
            </a: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a:t>
            </a:r>
            <a:r>
              <a:rPr lang="en-US" sz="4400" b="1" dirty="0" err="1" smtClean="0">
                <a:latin typeface="Times New Roman" panose="02020603050405020304" pitchFamily="18" charset="0"/>
                <a:cs typeface="Times New Roman" panose="02020603050405020304" pitchFamily="18" charset="0"/>
              </a:rPr>
              <a:t>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trung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truyền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bệnh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bệnh</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thực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năng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suất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trông</a:t>
            </a:r>
            <a:endParaRPr lang="en-US" sz="4400" b="1" dirty="0" smtClean="0">
              <a:latin typeface="Times New Roman" panose="02020603050405020304" pitchFamily="18" charset="0"/>
              <a:cs typeface="Times New Roman" panose="02020603050405020304" pitchFamily="18" charset="0"/>
            </a:endParaRPr>
          </a:p>
          <a:p>
            <a:pP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bọ</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cạp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rết</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36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025557"/>
            <a:ext cx="9448800" cy="6361108"/>
          </a:xfrm>
          <a:prstGeom prst="rect">
            <a:avLst/>
          </a:prstGeom>
        </p:spPr>
      </p:pic>
      <p:sp>
        <p:nvSpPr>
          <p:cNvPr id="8" name="Rectangle 7"/>
          <p:cNvSpPr/>
          <p:nvPr/>
        </p:nvSpPr>
        <p:spPr>
          <a:xfrm>
            <a:off x="11506200" y="3188144"/>
            <a:ext cx="5486400" cy="6035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22.7 (</a:t>
            </a:r>
            <a:r>
              <a:rPr lang="en-US" sz="4400" dirty="0" err="1" smtClean="0">
                <a:latin typeface="Times New Roman" panose="02020603050405020304" pitchFamily="18" charset="0"/>
                <a:cs typeface="Times New Roman" panose="02020603050405020304" pitchFamily="18" charset="0"/>
              </a:rPr>
              <a:t>gợi</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bò</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ruồi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1597640" y="3180524"/>
            <a:ext cx="5410200" cy="6035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Mọt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ẩm</a:t>
            </a:r>
            <a:r>
              <a:rPr lang="en-US" sz="4400" dirty="0" smtClean="0">
                <a:latin typeface="Times New Roman" panose="02020603050405020304" pitchFamily="18" charset="0"/>
                <a:cs typeface="Times New Roman" panose="02020603050405020304" pitchFamily="18" charset="0"/>
              </a:rPr>
              <a:t> </a:t>
            </a:r>
          </a:p>
          <a:p>
            <a:r>
              <a:rPr lang="en-US" sz="4400" dirty="0" smtClean="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R</a:t>
            </a:r>
            <a:r>
              <a:rPr lang="en-US" sz="4400" dirty="0" err="1" smtClean="0">
                <a:latin typeface="Times New Roman" panose="02020603050405020304" pitchFamily="18" charset="0"/>
                <a:cs typeface="Times New Roman" panose="02020603050405020304" pitchFamily="18" charset="0"/>
              </a:rPr>
              <a:t>uồi</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c. </a:t>
            </a:r>
            <a:r>
              <a:rPr lang="en-US" sz="4400" dirty="0" err="1" smtClean="0">
                <a:latin typeface="Times New Roman" panose="02020603050405020304" pitchFamily="18" charset="0"/>
                <a:cs typeface="Times New Roman" panose="02020603050405020304" pitchFamily="18" charset="0"/>
              </a:rPr>
              <a:t>Ve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bò</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d. </a:t>
            </a:r>
            <a:r>
              <a:rPr lang="en-US" sz="4400" dirty="0" err="1" smtClean="0">
                <a:latin typeface="Times New Roman" panose="02020603050405020304" pitchFamily="18" charset="0"/>
                <a:cs typeface="Times New Roman" panose="02020603050405020304" pitchFamily="18" charset="0"/>
              </a:rPr>
              <a:t>Ve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sầu</a:t>
            </a:r>
            <a:endParaRPr lang="en-US" sz="4400" dirty="0" smtClean="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e</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t>
            </a:r>
            <a:r>
              <a:rPr lang="en-US" sz="4400" dirty="0" err="1" smtClean="0">
                <a:latin typeface="Times New Roman" panose="02020603050405020304" pitchFamily="18" charset="0"/>
                <a:cs typeface="Times New Roman" panose="02020603050405020304" pitchFamily="18" charset="0"/>
              </a:rPr>
              <a:t>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endParaRPr lang="en-US" sz="4400" dirty="0" smtClean="0">
              <a:latin typeface="Times New Roman" panose="02020603050405020304" pitchFamily="18" charset="0"/>
              <a:cs typeface="Times New Roman" panose="02020603050405020304" pitchFamily="18" charset="0"/>
            </a:endParaRPr>
          </a:p>
          <a:p>
            <a:r>
              <a:rPr lang="en-US" sz="4400" dirty="0" smtClean="0">
                <a:latin typeface="Times New Roman" panose="02020603050405020304" pitchFamily="18" charset="0"/>
                <a:cs typeface="Times New Roman" panose="02020603050405020304" pitchFamily="18" charset="0"/>
              </a:rPr>
              <a:t>g. </a:t>
            </a:r>
            <a:r>
              <a:rPr lang="en-US" sz="4400" dirty="0" err="1" smtClean="0">
                <a:latin typeface="Times New Roman" panose="02020603050405020304" pitchFamily="18" charset="0"/>
                <a:cs typeface="Times New Roman" panose="02020603050405020304" pitchFamily="18" charset="0"/>
              </a:rPr>
              <a:t>ong</a:t>
            </a:r>
            <a:endParaRPr lang="en-US" sz="4400" dirty="0" smtClean="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2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090276"/>
              </p:ext>
            </p:extLst>
          </p:nvPr>
        </p:nvGraphicFramePr>
        <p:xfrm>
          <a:off x="990600" y="1714500"/>
          <a:ext cx="16306800" cy="8381999"/>
        </p:xfrm>
        <a:graphic>
          <a:graphicData uri="http://schemas.openxmlformats.org/drawingml/2006/table">
            <a:tbl>
              <a:tblPr/>
              <a:tblGrid>
                <a:gridCol w="3246521">
                  <a:extLst>
                    <a:ext uri="{9D8B030D-6E8A-4147-A177-3AD203B41FA5}">
                      <a16:colId xmlns="" xmlns:a16="http://schemas.microsoft.com/office/drawing/2014/main" val="3357460212"/>
                    </a:ext>
                  </a:extLst>
                </a:gridCol>
                <a:gridCol w="8793079">
                  <a:extLst>
                    <a:ext uri="{9D8B030D-6E8A-4147-A177-3AD203B41FA5}">
                      <a16:colId xmlns="" xmlns:a16="http://schemas.microsoft.com/office/drawing/2014/main" val="2653964137"/>
                    </a:ext>
                  </a:extLst>
                </a:gridCol>
                <a:gridCol w="4267200">
                  <a:extLst>
                    <a:ext uri="{9D8B030D-6E8A-4147-A177-3AD203B41FA5}">
                      <a16:colId xmlns="" xmlns:a16="http://schemas.microsoft.com/office/drawing/2014/main" val="995523787"/>
                    </a:ext>
                  </a:extLst>
                </a:gridCol>
              </a:tblGrid>
              <a:tr h="956476">
                <a:tc>
                  <a:txBody>
                    <a:bodyPr/>
                    <a:lstStyle/>
                    <a:p>
                      <a:pPr algn="ctr"/>
                      <a:r>
                        <a:rPr lang="en-US" sz="4000" b="1" dirty="0" err="1" smtClean="0">
                          <a:effectLst/>
                          <a:latin typeface="Times New Roman" panose="02020603050405020304" pitchFamily="18" charset="0"/>
                          <a:cs typeface="Times New Roman" panose="02020603050405020304" pitchFamily="18" charset="0"/>
                        </a:rPr>
                        <a:t>Tên</a:t>
                      </a:r>
                      <a:r>
                        <a:rPr lang="en-US" sz="4000" b="1" dirty="0" smtClean="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ngành</a:t>
                      </a:r>
                      <a:endParaRPr lang="en-US" sz="40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Đặc điểm nhận biết</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Các đại diện</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475536761"/>
                  </a:ext>
                </a:extLst>
              </a:tr>
              <a:tr h="1434715">
                <a:tc>
                  <a:txBody>
                    <a:bodyPr/>
                    <a:lstStyle/>
                    <a:p>
                      <a:pPr algn="ctr"/>
                      <a:r>
                        <a:rPr lang="en-US" sz="4000" i="1" dirty="0" err="1">
                          <a:effectLst/>
                          <a:latin typeface="Times New Roman" panose="02020603050405020304" pitchFamily="18" charset="0"/>
                          <a:cs typeface="Times New Roman" panose="02020603050405020304" pitchFamily="18" charset="0"/>
                        </a:rPr>
                        <a:t>Ruột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khoang</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Cơ thể đối xứng tỏa tròn</a:t>
                      </a:r>
                    </a:p>
                    <a:p>
                      <a:r>
                        <a:rPr lang="vi-VN" sz="4000" dirty="0">
                          <a:effectLst/>
                          <a:latin typeface="Times New Roman" panose="02020603050405020304" pitchFamily="18" charset="0"/>
                          <a:cs typeface="Times New Roman" panose="02020603050405020304" pitchFamily="18" charset="0"/>
                        </a:rPr>
                        <a:t>- Ruột hình túi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Thủy tức, sứa, hải quỳ</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276922282"/>
                  </a:ext>
                </a:extLst>
              </a:tr>
              <a:tr h="1473972">
                <a:tc>
                  <a:txBody>
                    <a:bodyPr/>
                    <a:lstStyle/>
                    <a:p>
                      <a:pPr algn="ctr"/>
                      <a:r>
                        <a:rPr lang="en-US" sz="4000" i="1">
                          <a:effectLst/>
                          <a:latin typeface="Times New Roman" panose="02020603050405020304" pitchFamily="18" charset="0"/>
                          <a:cs typeface="Times New Roman" panose="02020603050405020304" pitchFamily="18" charset="0"/>
                        </a:rPr>
                        <a:t>Ngành Giun</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Cơ thể dài, đối xứng hai bên</a:t>
                      </a:r>
                    </a:p>
                    <a:p>
                      <a:r>
                        <a:rPr lang="vi-VN" sz="4000" dirty="0">
                          <a:effectLst/>
                          <a:latin typeface="Times New Roman" panose="02020603050405020304" pitchFamily="18" charset="0"/>
                          <a:cs typeface="Times New Roman" panose="02020603050405020304" pitchFamily="18" charset="0"/>
                        </a:rPr>
                        <a:t>- Phân biệt đầu, thân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Giun đất, giun đũa, sán lá gan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33148075"/>
                  </a:ext>
                </a:extLst>
              </a:tr>
              <a:tr h="1647406">
                <a:tc>
                  <a:txBody>
                    <a:bodyPr/>
                    <a:lstStyle/>
                    <a:p>
                      <a:pPr algn="ctr"/>
                      <a:r>
                        <a:rPr lang="en-US" sz="4000" i="1" dirty="0" err="1">
                          <a:effectLst/>
                          <a:latin typeface="Times New Roman" panose="02020603050405020304" pitchFamily="18" charset="0"/>
                          <a:cs typeface="Times New Roman" panose="02020603050405020304" pitchFamily="18" charset="0"/>
                        </a:rPr>
                        <a:t>Thân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mềm</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Cơ thể mềm, không phân đốt</a:t>
                      </a:r>
                    </a:p>
                    <a:p>
                      <a:r>
                        <a:rPr lang="vi-VN" sz="4000" dirty="0">
                          <a:effectLst/>
                          <a:latin typeface="Times New Roman" panose="02020603050405020304" pitchFamily="18" charset="0"/>
                          <a:cs typeface="Times New Roman" panose="02020603050405020304" pitchFamily="18" charset="0"/>
                        </a:rPr>
                        <a:t>- Đa số có vỏ đá vôi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Trai, ốc, mực</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733986701"/>
                  </a:ext>
                </a:extLst>
              </a:tr>
              <a:tr h="2869430">
                <a:tc>
                  <a:txBody>
                    <a:bodyPr/>
                    <a:lstStyle/>
                    <a:p>
                      <a:pPr algn="ctr"/>
                      <a:r>
                        <a:rPr lang="en-US" sz="4000" i="1" dirty="0" err="1">
                          <a:effectLst/>
                          <a:latin typeface="Times New Roman" panose="02020603050405020304" pitchFamily="18" charset="0"/>
                          <a:cs typeface="Times New Roman" panose="02020603050405020304" pitchFamily="18" charset="0"/>
                        </a:rPr>
                        <a:t>Chân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khớp</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smtClean="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Chân gồm nhiều đốt khớp động </a:t>
                      </a:r>
                      <a:r>
                        <a:rPr lang="vi-VN" sz="4000" dirty="0" smtClean="0">
                          <a:effectLst/>
                          <a:latin typeface="Times New Roman" panose="02020603050405020304" pitchFamily="18" charset="0"/>
                          <a:cs typeface="Times New Roman" panose="02020603050405020304" pitchFamily="18" charset="0"/>
                        </a:rPr>
                        <a:t>với</a:t>
                      </a:r>
                      <a:r>
                        <a:rPr lang="en-US" sz="4000" baseline="0" dirty="0" smtClean="0">
                          <a:effectLst/>
                          <a:latin typeface="Times New Roman" panose="02020603050405020304" pitchFamily="18" charset="0"/>
                          <a:cs typeface="Times New Roman" panose="02020603050405020304" pitchFamily="18" charset="0"/>
                        </a:rPr>
                        <a:t> </a:t>
                      </a:r>
                      <a:r>
                        <a:rPr lang="vi-VN" sz="4000" dirty="0" smtClean="0">
                          <a:effectLst/>
                          <a:latin typeface="Times New Roman" panose="02020603050405020304" pitchFamily="18" charset="0"/>
                          <a:cs typeface="Times New Roman" panose="02020603050405020304" pitchFamily="18" charset="0"/>
                        </a:rPr>
                        <a:t>nhau</a:t>
                      </a:r>
                      <a:endParaRPr lang="vi-VN" sz="4000" dirty="0">
                        <a:effectLst/>
                        <a:latin typeface="Times New Roman" panose="02020603050405020304" pitchFamily="18" charset="0"/>
                        <a:cs typeface="Times New Roman" panose="02020603050405020304" pitchFamily="18" charset="0"/>
                      </a:endParaRPr>
                    </a:p>
                    <a:p>
                      <a:r>
                        <a:rPr lang="vi-VN" sz="4000" dirty="0">
                          <a:effectLst/>
                          <a:latin typeface="Times New Roman" panose="02020603050405020304" pitchFamily="18" charset="0"/>
                          <a:cs typeface="Times New Roman" panose="02020603050405020304" pitchFamily="18" charset="0"/>
                        </a:rPr>
                        <a:t>- Đa số đều có lớp vỏ kitin</a:t>
                      </a:r>
                    </a:p>
                    <a:p>
                      <a:r>
                        <a:rPr lang="vi-VN" sz="4000" dirty="0">
                          <a:effectLst/>
                          <a:latin typeface="Times New Roman" panose="02020603050405020304" pitchFamily="18" charset="0"/>
                          <a:cs typeface="Times New Roman" panose="02020603050405020304" pitchFamily="18" charset="0"/>
                        </a:rPr>
                        <a:t>- Có mắt kép</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dirty="0" err="1">
                          <a:effectLst/>
                          <a:latin typeface="Times New Roman" panose="02020603050405020304" pitchFamily="18" charset="0"/>
                          <a:cs typeface="Times New Roman" panose="02020603050405020304" pitchFamily="18" charset="0"/>
                        </a:rPr>
                        <a:t>Tôm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chấu</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73697877"/>
                  </a:ext>
                </a:extLst>
              </a:tr>
            </a:tbl>
          </a:graphicData>
        </a:graphic>
      </p:graphicFrame>
      <p:sp>
        <p:nvSpPr>
          <p:cNvPr id="3" name="Rectangle 2"/>
          <p:cNvSpPr/>
          <p:nvPr/>
        </p:nvSpPr>
        <p:spPr>
          <a:xfrm>
            <a:off x="990600" y="342900"/>
            <a:ext cx="16306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anose="02020603050405020304" pitchFamily="18" charset="0"/>
                <a:cs typeface="Times New Roman" panose="02020603050405020304" pitchFamily="18" charset="0"/>
              </a:rPr>
              <a:t>Bảng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2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28129" y="0"/>
            <a:ext cx="9159874" cy="10287000"/>
            <a:chOff x="2976" y="153"/>
            <a:chExt cx="2544" cy="3879"/>
          </a:xfrm>
        </p:grpSpPr>
        <p:pic>
          <p:nvPicPr>
            <p:cNvPr id="70659" name="Picture 3" descr="s">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576"/>
              <a:ext cx="2544" cy="3456"/>
            </a:xfrm>
            <a:prstGeom prst="rect">
              <a:avLst/>
            </a:prstGeom>
            <a:noFill/>
            <a:extLst>
              <a:ext uri="{909E8E84-426E-40DD-AFC4-6F175D3DCCD1}">
                <a14:hiddenFill xmlns:a14="http://schemas.microsoft.com/office/drawing/2010/main">
                  <a:solidFill>
                    <a:srgbClr val="FFFFFF"/>
                  </a:solidFill>
                </a14:hiddenFill>
              </a:ext>
            </a:extLst>
          </p:spPr>
        </p:pic>
        <p:sp>
          <p:nvSpPr>
            <p:cNvPr id="70660" name="Text Box 4"/>
            <p:cNvSpPr txBox="1">
              <a:spLocks noChangeArrowheads="1"/>
            </p:cNvSpPr>
            <p:nvPr/>
          </p:nvSpPr>
          <p:spPr bwMode="auto">
            <a:xfrm>
              <a:off x="2976" y="153"/>
              <a:ext cx="25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dirty="0">
                  <a:latin typeface="Arial" charset="0"/>
                </a:rPr>
                <a:t> </a:t>
              </a:r>
              <a:r>
                <a:rPr lang="en-US" sz="5700" dirty="0" err="1">
                  <a:latin typeface="Times New Roman" pitchFamily="18" charset="0"/>
                  <a:cs typeface="Times New Roman" pitchFamily="18" charset="0"/>
                </a:rPr>
                <a:t>Sứa</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phát</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sáng</a:t>
              </a:r>
              <a:endParaRPr lang="en-US" sz="5700" dirty="0">
                <a:latin typeface="Times New Roman" pitchFamily="18" charset="0"/>
                <a:cs typeface="Times New Roman" pitchFamily="18" charset="0"/>
              </a:endParaRPr>
            </a:p>
            <a:p>
              <a:pPr eaLnBrk="1" hangingPunct="1">
                <a:spcBef>
                  <a:spcPct val="50000"/>
                </a:spcBef>
              </a:pPr>
              <a:endParaRPr lang="en-US" sz="3600" b="1" dirty="0">
                <a:solidFill>
                  <a:srgbClr val="0000FF"/>
                </a:solidFill>
                <a:latin typeface="Arial" charset="0"/>
              </a:endParaRPr>
            </a:p>
          </p:txBody>
        </p:sp>
      </p:grpSp>
      <p:grpSp>
        <p:nvGrpSpPr>
          <p:cNvPr id="3" name="Group 5"/>
          <p:cNvGrpSpPr>
            <a:grpSpLocks/>
          </p:cNvGrpSpPr>
          <p:nvPr/>
        </p:nvGrpSpPr>
        <p:grpSpPr bwMode="auto">
          <a:xfrm>
            <a:off x="3" y="0"/>
            <a:ext cx="9128126" cy="10287000"/>
            <a:chOff x="336" y="144"/>
            <a:chExt cx="2443" cy="3888"/>
          </a:xfrm>
        </p:grpSpPr>
        <p:sp>
          <p:nvSpPr>
            <p:cNvPr id="70662" name="Text Box 6"/>
            <p:cNvSpPr txBox="1">
              <a:spLocks noChangeArrowheads="1"/>
            </p:cNvSpPr>
            <p:nvPr/>
          </p:nvSpPr>
          <p:spPr bwMode="auto">
            <a:xfrm>
              <a:off x="336" y="144"/>
              <a:ext cx="24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dirty="0">
                  <a:latin typeface="Arial" charset="0"/>
                </a:rPr>
                <a:t> </a:t>
              </a:r>
              <a:r>
                <a:rPr lang="en-US" sz="5700" dirty="0" err="1">
                  <a:latin typeface="Times New Roman" pitchFamily="18" charset="0"/>
                  <a:cs typeface="Times New Roman" pitchFamily="18" charset="0"/>
                </a:rPr>
                <a:t>Sứa</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khổng</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lồ</a:t>
              </a:r>
              <a:r>
                <a:rPr lang="en-US" sz="5700" dirty="0">
                  <a:latin typeface="Times New Roman" pitchFamily="18" charset="0"/>
                  <a:cs typeface="Times New Roman" pitchFamily="18" charset="0"/>
                </a:rPr>
                <a:t> </a:t>
              </a:r>
            </a:p>
          </p:txBody>
        </p:sp>
        <p:pic>
          <p:nvPicPr>
            <p:cNvPr id="70663" name="Picture 7"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576"/>
              <a:ext cx="2443" cy="3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7772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080823050850-475-4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600" y="0"/>
            <a:ext cx="4724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Thuy tuc"/>
          <p:cNvPicPr>
            <a:picLocks noChangeAspect="1" noChangeArrowheads="1"/>
          </p:cNvPicPr>
          <p:nvPr/>
        </p:nvPicPr>
        <p:blipFill>
          <a:blip r:embed="rId3">
            <a:extLst>
              <a:ext uri="{28A0092B-C50C-407E-A947-70E740481C1C}">
                <a14:useLocalDpi xmlns:a14="http://schemas.microsoft.com/office/drawing/2010/main" val="0"/>
              </a:ext>
            </a:extLst>
          </a:blip>
          <a:srcRect t="5128"/>
          <a:stretch>
            <a:fillRect/>
          </a:stretch>
        </p:blipFill>
        <p:spPr bwMode="auto">
          <a:xfrm>
            <a:off x="4876800" y="0"/>
            <a:ext cx="4114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0a6e4e7a933174bb1922e41d8fdb1704"/>
          <p:cNvPicPr>
            <a:picLocks noChangeAspect="1" noChangeArrowheads="1"/>
          </p:cNvPicPr>
          <p:nvPr/>
        </p:nvPicPr>
        <p:blipFill>
          <a:blip r:embed="rId4">
            <a:extLst>
              <a:ext uri="{28A0092B-C50C-407E-A947-70E740481C1C}">
                <a14:useLocalDpi xmlns:a14="http://schemas.microsoft.com/office/drawing/2010/main" val="0"/>
              </a:ext>
            </a:extLst>
          </a:blip>
          <a:srcRect l="11813"/>
          <a:stretch>
            <a:fillRect/>
          </a:stretch>
        </p:blipFill>
        <p:spPr bwMode="auto">
          <a:xfrm>
            <a:off x="0" y="0"/>
            <a:ext cx="4876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S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143501"/>
            <a:ext cx="45720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ai Qu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16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San ho hinh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63600" y="5143500"/>
            <a:ext cx="4724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Hai quy cong sinh voi tom o nho"/>
          <p:cNvPicPr>
            <a:picLocks noChangeAspect="1" noChangeArrowheads="1"/>
          </p:cNvPicPr>
          <p:nvPr/>
        </p:nvPicPr>
        <p:blipFill>
          <a:blip r:embed="rId8">
            <a:extLst>
              <a:ext uri="{28A0092B-C50C-407E-A947-70E740481C1C}">
                <a14:useLocalDpi xmlns:a14="http://schemas.microsoft.com/office/drawing/2010/main" val="0"/>
              </a:ext>
            </a:extLst>
          </a:blip>
          <a:srcRect l="19000" t="1730" r="45000" b="42055"/>
          <a:stretch>
            <a:fillRect/>
          </a:stretch>
        </p:blipFill>
        <p:spPr bwMode="auto">
          <a:xfrm>
            <a:off x="0" y="5143502"/>
            <a:ext cx="4419600" cy="5063729"/>
          </a:xfrm>
          <a:prstGeom prst="rect">
            <a:avLst/>
          </a:prstGeom>
          <a:noFill/>
          <a:extLst>
            <a:ext uri="{909E8E84-426E-40DD-AFC4-6F175D3DCCD1}">
              <a14:hiddenFill xmlns:a14="http://schemas.microsoft.com/office/drawing/2010/main">
                <a:solidFill>
                  <a:srgbClr val="FFFFFF"/>
                </a:solidFill>
              </a14:hiddenFill>
            </a:ext>
          </a:extLst>
        </p:spPr>
      </p:pic>
      <p:sp>
        <p:nvSpPr>
          <p:cNvPr id="7199" name="Text Box 31"/>
          <p:cNvSpPr txBox="1">
            <a:spLocks noChangeArrowheads="1"/>
          </p:cNvSpPr>
          <p:nvPr/>
        </p:nvSpPr>
        <p:spPr bwMode="auto">
          <a:xfrm>
            <a:off x="457200" y="9932197"/>
            <a:ext cx="3657600" cy="44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3" tIns="81642" rIns="163283" bIns="81642">
            <a:spAutoFit/>
          </a:bodyPr>
          <a:lstStyle/>
          <a:p>
            <a:pPr>
              <a:spcBef>
                <a:spcPct val="50000"/>
              </a:spcBef>
            </a:pPr>
            <a:endParaRPr lang="en-US"/>
          </a:p>
        </p:txBody>
      </p:sp>
      <p:pic>
        <p:nvPicPr>
          <p:cNvPr id="7203" name="Picture 35" descr="Hai quy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1600" y="5143502"/>
            <a:ext cx="4572000"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2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ox(in)">
                                      <p:cBhvr>
                                        <p:cTn id="7" dur="500"/>
                                        <p:tgtEl>
                                          <p:spTgt spid="7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box(in)">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box(in)">
                                      <p:cBhvr>
                                        <p:cTn id="17" dur="500"/>
                                        <p:tgtEl>
                                          <p:spTgt spid="71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182"/>
                                        </p:tgtEl>
                                        <p:attrNameLst>
                                          <p:attrName>style.visibility</p:attrName>
                                        </p:attrNameLst>
                                      </p:cBhvr>
                                      <p:to>
                                        <p:strVal val="visible"/>
                                      </p:to>
                                    </p:set>
                                    <p:animEffect transition="in" filter="box(in)">
                                      <p:cBhvr>
                                        <p:cTn id="22" dur="500"/>
                                        <p:tgtEl>
                                          <p:spTgt spid="71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194"/>
                                        </p:tgtEl>
                                        <p:attrNameLst>
                                          <p:attrName>style.visibility</p:attrName>
                                        </p:attrNameLst>
                                      </p:cBhvr>
                                      <p:to>
                                        <p:strVal val="visible"/>
                                      </p:to>
                                    </p:set>
                                    <p:animEffect transition="in" filter="box(in)">
                                      <p:cBhvr>
                                        <p:cTn id="27" dur="500"/>
                                        <p:tgtEl>
                                          <p:spTgt spid="71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7181"/>
                                        </p:tgtEl>
                                        <p:attrNameLst>
                                          <p:attrName>style.visibility</p:attrName>
                                        </p:attrNameLst>
                                      </p:cBhvr>
                                      <p:to>
                                        <p:strVal val="visible"/>
                                      </p:to>
                                    </p:set>
                                    <p:animEffect transition="in" filter="box(in)">
                                      <p:cBhvr>
                                        <p:cTn id="32" dur="500"/>
                                        <p:tgtEl>
                                          <p:spTgt spid="71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7203"/>
                                        </p:tgtEl>
                                        <p:attrNameLst>
                                          <p:attrName>style.visibility</p:attrName>
                                        </p:attrNameLst>
                                      </p:cBhvr>
                                      <p:to>
                                        <p:strVal val="visible"/>
                                      </p:to>
                                    </p:set>
                                    <p:animEffect transition="in" filter="box(in)">
                                      <p:cBhvr>
                                        <p:cTn id="37" dur="500"/>
                                        <p:tgtEl>
                                          <p:spTgt spid="72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7187"/>
                                        </p:tgtEl>
                                        <p:attrNameLst>
                                          <p:attrName>style.visibility</p:attrName>
                                        </p:attrNameLst>
                                      </p:cBhvr>
                                      <p:to>
                                        <p:strVal val="visible"/>
                                      </p:to>
                                    </p:set>
                                    <p:animEffect transition="in" filter="box(in)">
                                      <p:cBhvr>
                                        <p:cTn id="42" dur="500"/>
                                        <p:tgtEl>
                                          <p:spTgt spid="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sz="half" idx="1"/>
          </p:nvPr>
        </p:nvSpPr>
        <p:spPr/>
        <p:txBody>
          <a:bodyPr/>
          <a:lstStyle/>
          <a:p>
            <a:pPr eaLnBrk="1" hangingPunct="1">
              <a:defRPr/>
            </a:pPr>
            <a:r>
              <a:rPr lang="en-US" smtClean="0">
                <a:latin typeface="Times New Roman" pitchFamily="18" charset="0"/>
              </a:rPr>
              <a:t>Ốc gai</a:t>
            </a:r>
          </a:p>
        </p:txBody>
      </p:sp>
      <p:sp>
        <p:nvSpPr>
          <p:cNvPr id="9222" name="Rectangle 6"/>
          <p:cNvSpPr>
            <a:spLocks noGrp="1" noChangeArrowheads="1"/>
          </p:cNvSpPr>
          <p:nvPr>
            <p:ph sz="half" idx="2"/>
          </p:nvPr>
        </p:nvSpPr>
        <p:spPr>
          <a:xfrm>
            <a:off x="12344400" y="4343400"/>
            <a:ext cx="5943600" cy="3886200"/>
          </a:xfrm>
        </p:spPr>
        <p:txBody>
          <a:bodyPr/>
          <a:lstStyle/>
          <a:p>
            <a:pPr eaLnBrk="1" hangingPunct="1">
              <a:defRPr/>
            </a:pPr>
            <a:endParaRPr lang="en-US" smtClean="0">
              <a:latin typeface="Times New Roman" pitchFamily="18" charset="0"/>
            </a:endParaRPr>
          </a:p>
          <a:p>
            <a:pPr eaLnBrk="1" hangingPunct="1">
              <a:defRPr/>
            </a:pPr>
            <a:endParaRPr lang="en-US" smtClean="0"/>
          </a:p>
        </p:txBody>
      </p:sp>
      <p:pic>
        <p:nvPicPr>
          <p:cNvPr id="5125" name="Picture 7" descr="ochuong1"/>
          <p:cNvPicPr>
            <a:picLocks noChangeAspect="1" noChangeArrowheads="1"/>
          </p:cNvPicPr>
          <p:nvPr/>
        </p:nvPicPr>
        <p:blipFill>
          <a:blip r:embed="rId2"/>
          <a:srcRect/>
          <a:stretch>
            <a:fillRect/>
          </a:stretch>
        </p:blipFill>
        <p:spPr bwMode="auto">
          <a:xfrm>
            <a:off x="914400" y="457200"/>
            <a:ext cx="5334000" cy="3086100"/>
          </a:xfrm>
          <a:prstGeom prst="rect">
            <a:avLst/>
          </a:prstGeom>
          <a:noFill/>
          <a:ln w="9525">
            <a:noFill/>
            <a:miter lim="800000"/>
            <a:headEnd/>
            <a:tailEnd/>
          </a:ln>
        </p:spPr>
      </p:pic>
      <p:pic>
        <p:nvPicPr>
          <p:cNvPr id="5126" name="Picture 8" descr="ỐC NÓN"/>
          <p:cNvPicPr>
            <a:picLocks noChangeAspect="1" noChangeArrowheads="1"/>
          </p:cNvPicPr>
          <p:nvPr/>
        </p:nvPicPr>
        <p:blipFill>
          <a:blip r:embed="rId3"/>
          <a:srcRect/>
          <a:stretch>
            <a:fillRect/>
          </a:stretch>
        </p:blipFill>
        <p:spPr bwMode="auto">
          <a:xfrm>
            <a:off x="609600" y="6972300"/>
            <a:ext cx="5181600" cy="2857500"/>
          </a:xfrm>
          <a:prstGeom prst="rect">
            <a:avLst/>
          </a:prstGeom>
          <a:noFill/>
          <a:ln w="9525">
            <a:noFill/>
            <a:miter lim="800000"/>
            <a:headEnd/>
            <a:tailEnd/>
          </a:ln>
        </p:spPr>
      </p:pic>
      <p:pic>
        <p:nvPicPr>
          <p:cNvPr id="5127" name="Picture 9" descr="SÊN BIỂN"/>
          <p:cNvPicPr>
            <a:picLocks noChangeAspect="1" noChangeArrowheads="1"/>
          </p:cNvPicPr>
          <p:nvPr/>
        </p:nvPicPr>
        <p:blipFill>
          <a:blip r:embed="rId4"/>
          <a:srcRect/>
          <a:stretch>
            <a:fillRect/>
          </a:stretch>
        </p:blipFill>
        <p:spPr bwMode="auto">
          <a:xfrm>
            <a:off x="12954000" y="342900"/>
            <a:ext cx="5334000" cy="3429000"/>
          </a:xfrm>
          <a:prstGeom prst="rect">
            <a:avLst/>
          </a:prstGeom>
          <a:noFill/>
          <a:ln w="9525">
            <a:noFill/>
            <a:miter lim="800000"/>
            <a:headEnd/>
            <a:tailEnd/>
          </a:ln>
        </p:spPr>
      </p:pic>
      <p:pic>
        <p:nvPicPr>
          <p:cNvPr id="5128" name="Picture 10" descr="ỐC GAI"/>
          <p:cNvPicPr>
            <a:picLocks noChangeAspect="1" noChangeArrowheads="1"/>
          </p:cNvPicPr>
          <p:nvPr/>
        </p:nvPicPr>
        <p:blipFill>
          <a:blip r:embed="rId5"/>
          <a:srcRect/>
          <a:stretch>
            <a:fillRect/>
          </a:stretch>
        </p:blipFill>
        <p:spPr bwMode="auto">
          <a:xfrm>
            <a:off x="914400" y="4000500"/>
            <a:ext cx="5181600" cy="2628900"/>
          </a:xfrm>
          <a:prstGeom prst="rect">
            <a:avLst/>
          </a:prstGeom>
          <a:noFill/>
          <a:ln w="9525">
            <a:noFill/>
            <a:miter lim="800000"/>
            <a:headEnd/>
            <a:tailEnd/>
          </a:ln>
        </p:spPr>
      </p:pic>
      <p:pic>
        <p:nvPicPr>
          <p:cNvPr id="5129" name="Picture 11" descr="ỐC ANH VŨ"/>
          <p:cNvPicPr>
            <a:picLocks noChangeAspect="1" noChangeArrowheads="1"/>
          </p:cNvPicPr>
          <p:nvPr/>
        </p:nvPicPr>
        <p:blipFill>
          <a:blip r:embed="rId6"/>
          <a:srcRect/>
          <a:stretch>
            <a:fillRect/>
          </a:stretch>
        </p:blipFill>
        <p:spPr bwMode="auto">
          <a:xfrm>
            <a:off x="6705600" y="457202"/>
            <a:ext cx="5638800" cy="3359945"/>
          </a:xfrm>
          <a:prstGeom prst="rect">
            <a:avLst/>
          </a:prstGeom>
          <a:noFill/>
          <a:ln w="9525">
            <a:noFill/>
            <a:miter lim="800000"/>
            <a:headEnd/>
            <a:tailEnd/>
          </a:ln>
        </p:spPr>
      </p:pic>
      <p:pic>
        <p:nvPicPr>
          <p:cNvPr id="5130" name="Picture 12" descr="TRAI VẰN"/>
          <p:cNvPicPr>
            <a:picLocks noChangeAspect="1" noChangeArrowheads="1"/>
          </p:cNvPicPr>
          <p:nvPr/>
        </p:nvPicPr>
        <p:blipFill>
          <a:blip r:embed="rId7"/>
          <a:srcRect/>
          <a:stretch>
            <a:fillRect/>
          </a:stretch>
        </p:blipFill>
        <p:spPr bwMode="auto">
          <a:xfrm>
            <a:off x="6400800" y="4343400"/>
            <a:ext cx="5638800" cy="2971800"/>
          </a:xfrm>
          <a:prstGeom prst="rect">
            <a:avLst/>
          </a:prstGeom>
          <a:noFill/>
          <a:ln w="9525">
            <a:noFill/>
            <a:miter lim="800000"/>
            <a:headEnd/>
            <a:tailEnd/>
          </a:ln>
        </p:spPr>
      </p:pic>
      <p:pic>
        <p:nvPicPr>
          <p:cNvPr id="5131" name="Picture 13" descr="SÊN BIỂN 1"/>
          <p:cNvPicPr>
            <a:picLocks noChangeAspect="1" noChangeArrowheads="1"/>
          </p:cNvPicPr>
          <p:nvPr/>
        </p:nvPicPr>
        <p:blipFill>
          <a:blip r:embed="rId8"/>
          <a:srcRect/>
          <a:stretch>
            <a:fillRect/>
          </a:stretch>
        </p:blipFill>
        <p:spPr bwMode="auto">
          <a:xfrm>
            <a:off x="12344400" y="4343400"/>
            <a:ext cx="5334000" cy="5029200"/>
          </a:xfrm>
          <a:prstGeom prst="rect">
            <a:avLst/>
          </a:prstGeom>
          <a:noFill/>
          <a:ln w="9525">
            <a:noFill/>
            <a:miter lim="800000"/>
            <a:headEnd/>
            <a:tailEnd/>
          </a:ln>
        </p:spPr>
      </p:pic>
      <p:pic>
        <p:nvPicPr>
          <p:cNvPr id="5132" name="Picture 14" descr="SÊN BƠI"/>
          <p:cNvPicPr>
            <a:picLocks noChangeAspect="1" noChangeArrowheads="1"/>
          </p:cNvPicPr>
          <p:nvPr/>
        </p:nvPicPr>
        <p:blipFill>
          <a:blip r:embed="rId9"/>
          <a:srcRect/>
          <a:stretch>
            <a:fillRect/>
          </a:stretch>
        </p:blipFill>
        <p:spPr bwMode="auto">
          <a:xfrm>
            <a:off x="6248400" y="7429500"/>
            <a:ext cx="5638800" cy="2514600"/>
          </a:xfrm>
          <a:prstGeom prst="rect">
            <a:avLst/>
          </a:prstGeom>
          <a:noFill/>
          <a:ln w="9525">
            <a:noFill/>
            <a:miter lim="800000"/>
            <a:headEnd/>
            <a:tailEnd/>
          </a:ln>
        </p:spPr>
      </p:pic>
      <p:sp>
        <p:nvSpPr>
          <p:cNvPr id="6157" name="Rectangle 15"/>
          <p:cNvSpPr>
            <a:spLocks noChangeArrowheads="1"/>
          </p:cNvSpPr>
          <p:nvPr/>
        </p:nvSpPr>
        <p:spPr bwMode="auto">
          <a:xfrm>
            <a:off x="13868400" y="9622633"/>
            <a:ext cx="1240261"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Sên biển</a:t>
            </a:r>
          </a:p>
        </p:txBody>
      </p:sp>
      <p:sp>
        <p:nvSpPr>
          <p:cNvPr id="6158" name="Rectangle 16"/>
          <p:cNvSpPr>
            <a:spLocks noChangeArrowheads="1"/>
          </p:cNvSpPr>
          <p:nvPr/>
        </p:nvSpPr>
        <p:spPr bwMode="auto">
          <a:xfrm>
            <a:off x="1981203" y="9829802"/>
            <a:ext cx="2000250" cy="441877"/>
          </a:xfrm>
          <a:prstGeom prst="rect">
            <a:avLst/>
          </a:prstGeom>
          <a:noFill/>
          <a:ln w="9525">
            <a:noFill/>
            <a:miter lim="800000"/>
            <a:headEnd/>
            <a:tailEnd/>
          </a:ln>
          <a:effectLst/>
        </p:spPr>
        <p:txBody>
          <a:bodyPr lIns="163283" tIns="81642" rIns="163283" bIns="81642">
            <a:spAutoFit/>
          </a:bodyPr>
          <a:lstStyle/>
          <a:p>
            <a:pPr eaLnBrk="1" hangingPunct="1">
              <a:spcBef>
                <a:spcPct val="20000"/>
              </a:spcBef>
              <a:buFontTx/>
              <a:buChar char="•"/>
            </a:pPr>
            <a:r>
              <a:rPr lang="en-US" b="0">
                <a:solidFill>
                  <a:srgbClr val="990033"/>
                </a:solidFill>
                <a:latin typeface="Arial" charset="0"/>
              </a:rPr>
              <a:t>Ốc nón</a:t>
            </a:r>
          </a:p>
        </p:txBody>
      </p:sp>
      <p:sp>
        <p:nvSpPr>
          <p:cNvPr id="6159" name="Rectangle 17"/>
          <p:cNvSpPr>
            <a:spLocks noChangeArrowheads="1"/>
          </p:cNvSpPr>
          <p:nvPr/>
        </p:nvSpPr>
        <p:spPr bwMode="auto">
          <a:xfrm>
            <a:off x="2286003" y="6515102"/>
            <a:ext cx="1076754"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Ốc gai</a:t>
            </a:r>
          </a:p>
        </p:txBody>
      </p:sp>
      <p:sp>
        <p:nvSpPr>
          <p:cNvPr id="6160" name="Rectangle 18"/>
          <p:cNvSpPr>
            <a:spLocks noChangeArrowheads="1"/>
          </p:cNvSpPr>
          <p:nvPr/>
        </p:nvSpPr>
        <p:spPr bwMode="auto">
          <a:xfrm>
            <a:off x="2133600" y="3543302"/>
            <a:ext cx="2593976" cy="441877"/>
          </a:xfrm>
          <a:prstGeom prst="rect">
            <a:avLst/>
          </a:prstGeom>
          <a:noFill/>
          <a:ln w="9525">
            <a:noFill/>
            <a:miter lim="800000"/>
            <a:headEnd/>
            <a:tailEnd/>
          </a:ln>
          <a:effectLst/>
        </p:spPr>
        <p:txBody>
          <a:bodyPr lIns="163283" tIns="81642" rIns="163283" bIns="81642">
            <a:spAutoFit/>
          </a:bodyPr>
          <a:lstStyle/>
          <a:p>
            <a:pPr eaLnBrk="1" hangingPunct="1"/>
            <a:r>
              <a:rPr lang="en-US" b="0">
                <a:solidFill>
                  <a:srgbClr val="990033"/>
                </a:solidFill>
                <a:latin typeface="Arial" charset="0"/>
              </a:rPr>
              <a:t>Ốc hương</a:t>
            </a:r>
          </a:p>
        </p:txBody>
      </p:sp>
      <p:sp>
        <p:nvSpPr>
          <p:cNvPr id="6161" name="Rectangle 19"/>
          <p:cNvSpPr>
            <a:spLocks noChangeArrowheads="1"/>
          </p:cNvSpPr>
          <p:nvPr/>
        </p:nvSpPr>
        <p:spPr bwMode="auto">
          <a:xfrm>
            <a:off x="8839201" y="6743702"/>
            <a:ext cx="1154725"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Trai vằn</a:t>
            </a:r>
          </a:p>
        </p:txBody>
      </p:sp>
      <p:sp>
        <p:nvSpPr>
          <p:cNvPr id="6162" name="Rectangle 20"/>
          <p:cNvSpPr>
            <a:spLocks noChangeArrowheads="1"/>
          </p:cNvSpPr>
          <p:nvPr/>
        </p:nvSpPr>
        <p:spPr bwMode="auto">
          <a:xfrm>
            <a:off x="7315203" y="3771902"/>
            <a:ext cx="1461475"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Ốc anh vũ</a:t>
            </a:r>
          </a:p>
        </p:txBody>
      </p:sp>
      <p:sp>
        <p:nvSpPr>
          <p:cNvPr id="6163" name="Rectangle 21"/>
          <p:cNvSpPr>
            <a:spLocks noChangeArrowheads="1"/>
          </p:cNvSpPr>
          <p:nvPr/>
        </p:nvSpPr>
        <p:spPr bwMode="auto">
          <a:xfrm>
            <a:off x="14173200" y="3793333"/>
            <a:ext cx="1240261"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Sên biển</a:t>
            </a:r>
          </a:p>
        </p:txBody>
      </p:sp>
      <p:sp>
        <p:nvSpPr>
          <p:cNvPr id="6164" name="Rectangle 22"/>
          <p:cNvSpPr>
            <a:spLocks noChangeArrowheads="1"/>
          </p:cNvSpPr>
          <p:nvPr/>
        </p:nvSpPr>
        <p:spPr bwMode="auto">
          <a:xfrm>
            <a:off x="8991602" y="9372602"/>
            <a:ext cx="1134463"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latin typeface="Arial" charset="0"/>
              </a:rPr>
              <a:t>Sên</a:t>
            </a:r>
            <a:r>
              <a:rPr lang="en-US" b="0">
                <a:solidFill>
                  <a:schemeClr val="bg1"/>
                </a:solidFill>
                <a:latin typeface="Arial" charset="0"/>
              </a:rPr>
              <a:t> </a:t>
            </a:r>
            <a:r>
              <a:rPr lang="en-US" b="0">
                <a:latin typeface="Arial" charset="0"/>
              </a:rPr>
              <a:t>bơi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fade">
                                      <p:cBhvr>
                                        <p:cTn id="7" dur="1000"/>
                                        <p:tgtEl>
                                          <p:spTgt spid="6160"/>
                                        </p:tgtEl>
                                      </p:cBhvr>
                                    </p:animEffect>
                                    <p:anim calcmode="lin" valueType="num">
                                      <p:cBhvr>
                                        <p:cTn id="8" dur="1000" fill="hold"/>
                                        <p:tgtEl>
                                          <p:spTgt spid="6160"/>
                                        </p:tgtEl>
                                        <p:attrNameLst>
                                          <p:attrName>ppt_x</p:attrName>
                                        </p:attrNameLst>
                                      </p:cBhvr>
                                      <p:tavLst>
                                        <p:tav tm="0">
                                          <p:val>
                                            <p:strVal val="#ppt_x"/>
                                          </p:val>
                                        </p:tav>
                                        <p:tav tm="100000">
                                          <p:val>
                                            <p:strVal val="#ppt_x"/>
                                          </p:val>
                                        </p:tav>
                                      </p:tavLst>
                                    </p:anim>
                                    <p:anim calcmode="lin" valueType="num">
                                      <p:cBhvr>
                                        <p:cTn id="9" dur="1000" fill="hold"/>
                                        <p:tgtEl>
                                          <p:spTgt spid="616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62"/>
                                        </p:tgtEl>
                                        <p:attrNameLst>
                                          <p:attrName>style.visibility</p:attrName>
                                        </p:attrNameLst>
                                      </p:cBhvr>
                                      <p:to>
                                        <p:strVal val="visible"/>
                                      </p:to>
                                    </p:set>
                                    <p:animEffect transition="in" filter="fade">
                                      <p:cBhvr>
                                        <p:cTn id="13" dur="1000"/>
                                        <p:tgtEl>
                                          <p:spTgt spid="6162"/>
                                        </p:tgtEl>
                                      </p:cBhvr>
                                    </p:animEffect>
                                    <p:anim calcmode="lin" valueType="num">
                                      <p:cBhvr>
                                        <p:cTn id="14" dur="1000" fill="hold"/>
                                        <p:tgtEl>
                                          <p:spTgt spid="6162"/>
                                        </p:tgtEl>
                                        <p:attrNameLst>
                                          <p:attrName>ppt_x</p:attrName>
                                        </p:attrNameLst>
                                      </p:cBhvr>
                                      <p:tavLst>
                                        <p:tav tm="0">
                                          <p:val>
                                            <p:strVal val="#ppt_x"/>
                                          </p:val>
                                        </p:tav>
                                        <p:tav tm="100000">
                                          <p:val>
                                            <p:strVal val="#ppt_x"/>
                                          </p:val>
                                        </p:tav>
                                      </p:tavLst>
                                    </p:anim>
                                    <p:anim calcmode="lin" valueType="num">
                                      <p:cBhvr>
                                        <p:cTn id="15" dur="1000" fill="hold"/>
                                        <p:tgtEl>
                                          <p:spTgt spid="616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163"/>
                                        </p:tgtEl>
                                        <p:attrNameLst>
                                          <p:attrName>style.visibility</p:attrName>
                                        </p:attrNameLst>
                                      </p:cBhvr>
                                      <p:to>
                                        <p:strVal val="visible"/>
                                      </p:to>
                                    </p:set>
                                    <p:animEffect transition="in" filter="fade">
                                      <p:cBhvr>
                                        <p:cTn id="19" dur="1000"/>
                                        <p:tgtEl>
                                          <p:spTgt spid="6163"/>
                                        </p:tgtEl>
                                      </p:cBhvr>
                                    </p:animEffect>
                                    <p:anim calcmode="lin" valueType="num">
                                      <p:cBhvr>
                                        <p:cTn id="20" dur="1000" fill="hold"/>
                                        <p:tgtEl>
                                          <p:spTgt spid="6163"/>
                                        </p:tgtEl>
                                        <p:attrNameLst>
                                          <p:attrName>ppt_x</p:attrName>
                                        </p:attrNameLst>
                                      </p:cBhvr>
                                      <p:tavLst>
                                        <p:tav tm="0">
                                          <p:val>
                                            <p:strVal val="#ppt_x"/>
                                          </p:val>
                                        </p:tav>
                                        <p:tav tm="100000">
                                          <p:val>
                                            <p:strVal val="#ppt_x"/>
                                          </p:val>
                                        </p:tav>
                                      </p:tavLst>
                                    </p:anim>
                                    <p:anim calcmode="lin" valueType="num">
                                      <p:cBhvr>
                                        <p:cTn id="21" dur="1000" fill="hold"/>
                                        <p:tgtEl>
                                          <p:spTgt spid="6163"/>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159"/>
                                        </p:tgtEl>
                                        <p:attrNameLst>
                                          <p:attrName>style.visibility</p:attrName>
                                        </p:attrNameLst>
                                      </p:cBhvr>
                                      <p:to>
                                        <p:strVal val="visible"/>
                                      </p:to>
                                    </p:set>
                                    <p:animEffect transition="in" filter="fade">
                                      <p:cBhvr>
                                        <p:cTn id="25" dur="1000"/>
                                        <p:tgtEl>
                                          <p:spTgt spid="6159"/>
                                        </p:tgtEl>
                                      </p:cBhvr>
                                    </p:animEffect>
                                    <p:anim calcmode="lin" valueType="num">
                                      <p:cBhvr>
                                        <p:cTn id="26" dur="1000" fill="hold"/>
                                        <p:tgtEl>
                                          <p:spTgt spid="6159"/>
                                        </p:tgtEl>
                                        <p:attrNameLst>
                                          <p:attrName>ppt_x</p:attrName>
                                        </p:attrNameLst>
                                      </p:cBhvr>
                                      <p:tavLst>
                                        <p:tav tm="0">
                                          <p:val>
                                            <p:strVal val="#ppt_x"/>
                                          </p:val>
                                        </p:tav>
                                        <p:tav tm="100000">
                                          <p:val>
                                            <p:strVal val="#ppt_x"/>
                                          </p:val>
                                        </p:tav>
                                      </p:tavLst>
                                    </p:anim>
                                    <p:anim calcmode="lin" valueType="num">
                                      <p:cBhvr>
                                        <p:cTn id="27" dur="1000" fill="hold"/>
                                        <p:tgtEl>
                                          <p:spTgt spid="615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161"/>
                                        </p:tgtEl>
                                        <p:attrNameLst>
                                          <p:attrName>style.visibility</p:attrName>
                                        </p:attrNameLst>
                                      </p:cBhvr>
                                      <p:to>
                                        <p:strVal val="visible"/>
                                      </p:to>
                                    </p:set>
                                    <p:animEffect transition="in" filter="fade">
                                      <p:cBhvr>
                                        <p:cTn id="31" dur="1000"/>
                                        <p:tgtEl>
                                          <p:spTgt spid="6161"/>
                                        </p:tgtEl>
                                      </p:cBhvr>
                                    </p:animEffect>
                                    <p:anim calcmode="lin" valueType="num">
                                      <p:cBhvr>
                                        <p:cTn id="32" dur="1000" fill="hold"/>
                                        <p:tgtEl>
                                          <p:spTgt spid="6161"/>
                                        </p:tgtEl>
                                        <p:attrNameLst>
                                          <p:attrName>ppt_x</p:attrName>
                                        </p:attrNameLst>
                                      </p:cBhvr>
                                      <p:tavLst>
                                        <p:tav tm="0">
                                          <p:val>
                                            <p:strVal val="#ppt_x"/>
                                          </p:val>
                                        </p:tav>
                                        <p:tav tm="100000">
                                          <p:val>
                                            <p:strVal val="#ppt_x"/>
                                          </p:val>
                                        </p:tav>
                                      </p:tavLst>
                                    </p:anim>
                                    <p:anim calcmode="lin" valueType="num">
                                      <p:cBhvr>
                                        <p:cTn id="33" dur="1000" fill="hold"/>
                                        <p:tgtEl>
                                          <p:spTgt spid="6161"/>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157"/>
                                        </p:tgtEl>
                                        <p:attrNameLst>
                                          <p:attrName>style.visibility</p:attrName>
                                        </p:attrNameLst>
                                      </p:cBhvr>
                                      <p:to>
                                        <p:strVal val="visible"/>
                                      </p:to>
                                    </p:set>
                                    <p:animEffect transition="in" filter="fade">
                                      <p:cBhvr>
                                        <p:cTn id="37" dur="1000"/>
                                        <p:tgtEl>
                                          <p:spTgt spid="6157"/>
                                        </p:tgtEl>
                                      </p:cBhvr>
                                    </p:animEffect>
                                    <p:anim calcmode="lin" valueType="num">
                                      <p:cBhvr>
                                        <p:cTn id="38" dur="1000" fill="hold"/>
                                        <p:tgtEl>
                                          <p:spTgt spid="6157"/>
                                        </p:tgtEl>
                                        <p:attrNameLst>
                                          <p:attrName>ppt_x</p:attrName>
                                        </p:attrNameLst>
                                      </p:cBhvr>
                                      <p:tavLst>
                                        <p:tav tm="0">
                                          <p:val>
                                            <p:strVal val="#ppt_x"/>
                                          </p:val>
                                        </p:tav>
                                        <p:tav tm="100000">
                                          <p:val>
                                            <p:strVal val="#ppt_x"/>
                                          </p:val>
                                        </p:tav>
                                      </p:tavLst>
                                    </p:anim>
                                    <p:anim calcmode="lin" valueType="num">
                                      <p:cBhvr>
                                        <p:cTn id="39" dur="1000" fill="hold"/>
                                        <p:tgtEl>
                                          <p:spTgt spid="6157"/>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158"/>
                                        </p:tgtEl>
                                        <p:attrNameLst>
                                          <p:attrName>style.visibility</p:attrName>
                                        </p:attrNameLst>
                                      </p:cBhvr>
                                      <p:to>
                                        <p:strVal val="visible"/>
                                      </p:to>
                                    </p:set>
                                    <p:animEffect transition="in" filter="fade">
                                      <p:cBhvr>
                                        <p:cTn id="43" dur="1000"/>
                                        <p:tgtEl>
                                          <p:spTgt spid="6158"/>
                                        </p:tgtEl>
                                      </p:cBhvr>
                                    </p:animEffect>
                                    <p:anim calcmode="lin" valueType="num">
                                      <p:cBhvr>
                                        <p:cTn id="44" dur="1000" fill="hold"/>
                                        <p:tgtEl>
                                          <p:spTgt spid="6158"/>
                                        </p:tgtEl>
                                        <p:attrNameLst>
                                          <p:attrName>ppt_x</p:attrName>
                                        </p:attrNameLst>
                                      </p:cBhvr>
                                      <p:tavLst>
                                        <p:tav tm="0">
                                          <p:val>
                                            <p:strVal val="#ppt_x"/>
                                          </p:val>
                                        </p:tav>
                                        <p:tav tm="100000">
                                          <p:val>
                                            <p:strVal val="#ppt_x"/>
                                          </p:val>
                                        </p:tav>
                                      </p:tavLst>
                                    </p:anim>
                                    <p:anim calcmode="lin" valueType="num">
                                      <p:cBhvr>
                                        <p:cTn id="45" dur="1000" fill="hold"/>
                                        <p:tgtEl>
                                          <p:spTgt spid="6158"/>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164"/>
                                        </p:tgtEl>
                                        <p:attrNameLst>
                                          <p:attrName>style.visibility</p:attrName>
                                        </p:attrNameLst>
                                      </p:cBhvr>
                                      <p:to>
                                        <p:strVal val="visible"/>
                                      </p:to>
                                    </p:set>
                                    <p:animEffect transition="in" filter="fade">
                                      <p:cBhvr>
                                        <p:cTn id="49" dur="1000"/>
                                        <p:tgtEl>
                                          <p:spTgt spid="6164"/>
                                        </p:tgtEl>
                                      </p:cBhvr>
                                    </p:animEffect>
                                    <p:anim calcmode="lin" valueType="num">
                                      <p:cBhvr>
                                        <p:cTn id="50" dur="1000" fill="hold"/>
                                        <p:tgtEl>
                                          <p:spTgt spid="6164"/>
                                        </p:tgtEl>
                                        <p:attrNameLst>
                                          <p:attrName>ppt_x</p:attrName>
                                        </p:attrNameLst>
                                      </p:cBhvr>
                                      <p:tavLst>
                                        <p:tav tm="0">
                                          <p:val>
                                            <p:strVal val="#ppt_x"/>
                                          </p:val>
                                        </p:tav>
                                        <p:tav tm="100000">
                                          <p:val>
                                            <p:strVal val="#ppt_x"/>
                                          </p:val>
                                        </p:tav>
                                      </p:tavLst>
                                    </p:anim>
                                    <p:anim calcmode="lin" valueType="num">
                                      <p:cBhvr>
                                        <p:cTn id="51" dur="1000" fill="hold"/>
                                        <p:tgtEl>
                                          <p:spTgt spid="6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p:bldP spid="6158" grpId="0"/>
      <p:bldP spid="6159" grpId="0"/>
      <p:bldP spid="6160" grpId="0"/>
      <p:bldP spid="6161" grpId="0"/>
      <p:bldP spid="6162" grpId="0"/>
      <p:bldP spid="6163" grpId="0"/>
      <p:bldP spid="616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1124</TotalTime>
  <Words>2598</Words>
  <Application>Microsoft Office PowerPoint</Application>
  <PresentationFormat>Custom</PresentationFormat>
  <Paragraphs>309</Paragraphs>
  <Slides>66</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6" baseType="lpstr">
      <vt:lpstr>Arial</vt:lpstr>
      <vt:lpstr>Montserrat</vt:lpstr>
      <vt:lpstr>Wingdings</vt:lpstr>
      <vt:lpstr>Times New Roman</vt:lpstr>
      <vt:lpstr>Open Sans</vt:lpstr>
      <vt:lpstr>Calibri</vt:lpstr>
      <vt:lpstr>宋体</vt:lpstr>
      <vt:lpstr>Garamond</vt:lpstr>
      <vt:lpstr>Organic</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KHC</cp:lastModifiedBy>
  <cp:revision>84</cp:revision>
  <dcterms:created xsi:type="dcterms:W3CDTF">2006-08-16T00:00:00Z</dcterms:created>
  <dcterms:modified xsi:type="dcterms:W3CDTF">2024-05-21T01:36:59Z</dcterms:modified>
  <dc:identifier>DAEfcp1razc</dc:identifier>
</cp:coreProperties>
</file>