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</p:sldMasterIdLst>
  <p:notesMasterIdLst>
    <p:notesMasterId r:id="rId42"/>
  </p:notesMasterIdLst>
  <p:handoutMasterIdLst>
    <p:handoutMasterId r:id="rId43"/>
  </p:handoutMasterIdLst>
  <p:sldIdLst>
    <p:sldId id="12557" r:id="rId3"/>
    <p:sldId id="256" r:id="rId4"/>
    <p:sldId id="257" r:id="rId5"/>
    <p:sldId id="307" r:id="rId6"/>
    <p:sldId id="831" r:id="rId7"/>
    <p:sldId id="12523" r:id="rId8"/>
    <p:sldId id="12525" r:id="rId9"/>
    <p:sldId id="12526" r:id="rId10"/>
    <p:sldId id="12527" r:id="rId11"/>
    <p:sldId id="12528" r:id="rId12"/>
    <p:sldId id="12530" r:id="rId13"/>
    <p:sldId id="12531" r:id="rId14"/>
    <p:sldId id="12532" r:id="rId15"/>
    <p:sldId id="12529" r:id="rId16"/>
    <p:sldId id="12533" r:id="rId17"/>
    <p:sldId id="12539" r:id="rId18"/>
    <p:sldId id="12534" r:id="rId19"/>
    <p:sldId id="12535" r:id="rId20"/>
    <p:sldId id="12536" r:id="rId21"/>
    <p:sldId id="12537" r:id="rId22"/>
    <p:sldId id="12554" r:id="rId23"/>
    <p:sldId id="12538" r:id="rId24"/>
    <p:sldId id="12541" r:id="rId25"/>
    <p:sldId id="12542" r:id="rId26"/>
    <p:sldId id="12540" r:id="rId27"/>
    <p:sldId id="12543" r:id="rId28"/>
    <p:sldId id="12544" r:id="rId29"/>
    <p:sldId id="12545" r:id="rId30"/>
    <p:sldId id="12546" r:id="rId31"/>
    <p:sldId id="12547" r:id="rId32"/>
    <p:sldId id="12548" r:id="rId33"/>
    <p:sldId id="12549" r:id="rId34"/>
    <p:sldId id="12550" r:id="rId35"/>
    <p:sldId id="12551" r:id="rId36"/>
    <p:sldId id="12552" r:id="rId37"/>
    <p:sldId id="12553" r:id="rId38"/>
    <p:sldId id="12555" r:id="rId39"/>
    <p:sldId id="12556" r:id="rId40"/>
    <p:sldId id="259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B5DFE7"/>
    <a:srgbClr val="9AA4C1"/>
    <a:srgbClr val="54A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062" y="-342"/>
      </p:cViewPr>
      <p:guideLst>
        <p:guide orient="horz" pos="2196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01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D14C6-FBF2-4380-9FF0-B28B61D21FC8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723D5-2651-4373-80F6-6210EA702A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51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AD656-AB8D-40F8-9F60-E378E4FEE4C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75A4-DBCA-43D6-BDA5-B5DAC751E2D2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26EDC-E73B-4342-9AF4-79CD261E2BB1}" type="datetime1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5037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58895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016708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62075" y="14716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0028" y="2476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7980" y="13456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1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29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51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70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12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3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0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67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39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8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A3F62A-45C2-4C10-B6B6-23D7B4B76946}" type="datetimeFigureOut">
              <a:rPr lang="en-US" smtClean="0">
                <a:solidFill>
                  <a:prstClr val="white"/>
                </a:solidFill>
              </a:rPr>
              <a:pPr/>
              <a:t>5/21/2024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9B8EF-5D2D-4FEC-949D-BB75BEA0807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26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319" b="11234"/>
          <a:stretch>
            <a:fillRect/>
          </a:stretch>
        </p:blipFill>
        <p:spPr>
          <a:xfrm>
            <a:off x="0" y="-228600"/>
            <a:ext cx="12192000" cy="72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21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4B10-1BAA-4F86-8112-CC1F1B123847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D2FB-AB3F-4652-A92E-B20259EF7F6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Yeseva One" panose="00000500000000000000" charset="0"/>
          <a:ea typeface="Yeseva One" panose="00000500000000000000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20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6.jpeg"/><Relationship Id="rId7" Type="http://schemas.openxmlformats.org/officeDocument/2006/relationships/image" Target="../media/image5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039892" y="80154"/>
            <a:ext cx="886635" cy="1213682"/>
            <a:chOff x="1795522" y="3189767"/>
            <a:chExt cx="886635" cy="121368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522" y="3189767"/>
              <a:ext cx="521395" cy="77774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24" y="3997517"/>
              <a:ext cx="272133" cy="405932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39" y="-111105"/>
            <a:ext cx="1133810" cy="1691266"/>
          </a:xfrm>
          <a:prstGeom prst="rect">
            <a:avLst/>
          </a:prstGeom>
        </p:spPr>
      </p:pic>
      <p:sp>
        <p:nvSpPr>
          <p:cNvPr id="31" name="KSO_Shape"/>
          <p:cNvSpPr/>
          <p:nvPr/>
        </p:nvSpPr>
        <p:spPr bwMode="auto">
          <a:xfrm>
            <a:off x="1931811" y="371189"/>
            <a:ext cx="1905000" cy="10477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3" name="KSO_Shape"/>
          <p:cNvSpPr/>
          <p:nvPr/>
        </p:nvSpPr>
        <p:spPr bwMode="auto">
          <a:xfrm>
            <a:off x="5792591" y="107886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4" name="KSO_Shape"/>
          <p:cNvSpPr/>
          <p:nvPr/>
        </p:nvSpPr>
        <p:spPr bwMode="auto">
          <a:xfrm>
            <a:off x="9599059" y="58399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132613" y="1094020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6" name="KSO_Shape"/>
          <p:cNvSpPr/>
          <p:nvPr/>
        </p:nvSpPr>
        <p:spPr bwMode="auto">
          <a:xfrm>
            <a:off x="7504777" y="715063"/>
            <a:ext cx="1786532" cy="98259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15714" y="3613857"/>
            <a:ext cx="2879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GV: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Phan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Thị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Montserrat" panose="00000500000000000000" charset="0"/>
                <a:cs typeface="Times New Roman" pitchFamily="18" charset="0"/>
              </a:rPr>
              <a:t>Độ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Montserrat" panose="00000500000000000000" charset="0"/>
              <a:cs typeface="Times New Roman" pitchFamily="18" charset="0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2282825" y="2353945"/>
            <a:ext cx="929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smtClean="0">
                <a:ln w="19050">
                  <a:solidFill>
                    <a:prstClr val="black"/>
                  </a:solidFill>
                </a:ln>
                <a:solidFill>
                  <a:srgbClr val="FF0000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KHOA HỌC TỰ NHIÊN 6</a:t>
            </a:r>
            <a:endParaRPr lang="en-US" sz="6000" b="1" dirty="0">
              <a:ln w="19050">
                <a:solidFill>
                  <a:prstClr val="black"/>
                </a:solidFill>
              </a:ln>
              <a:solidFill>
                <a:srgbClr val="FF0000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2" y="1514349"/>
            <a:ext cx="1520515" cy="226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408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3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ÁNH SÁNG</a:t>
            </a:r>
            <a:endParaRPr lang="vi-VN" sz="2800" b="1" dirty="0"/>
          </a:p>
        </p:txBody>
      </p:sp>
      <p:pic>
        <p:nvPicPr>
          <p:cNvPr id="3074" name="Picture 2" descr="Nhựa phân hủy trong một tuần dưới ánh sáng Mặt Tr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9" y="2114549"/>
            <a:ext cx="6616701" cy="39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view Top 5 loại bóng đèn tiết kiệm điện, ánh sáng tốt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1171574"/>
            <a:ext cx="56102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guồn gốc của truyền thống ngọn lửa Olympic và nguồn gốc Đức quốc xã của  tiếp sức ngọn đuốc Olym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8" y="575767"/>
            <a:ext cx="4646401" cy="62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èn pin Supfire X6-T6 ánh sáng vàng xuyên sương khói | T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038225"/>
            <a:ext cx="57150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sp>
        <p:nvSpPr>
          <p:cNvPr id="5" name="Rectangle 4"/>
          <p:cNvSpPr/>
          <p:nvPr/>
        </p:nvSpPr>
        <p:spPr>
          <a:xfrm>
            <a:off x="901698" y="1791383"/>
            <a:ext cx="106743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+mj-lt"/>
              </a:rPr>
              <a:t>Ánh sáng từ Mặt Trời, bóng đèn, ngọn lửa,...mang năng lượng ánh sáng. </a:t>
            </a:r>
            <a:endParaRPr lang="vi-VN" sz="32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513" y="3453466"/>
            <a:ext cx="10144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Nhờ năng lượng này mà con người cảm nhận được ánh sáng.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23" y="3243965"/>
            <a:ext cx="3173552" cy="349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ông ty lắp đặt Năng lượng mặt trời uy tín HCM | kiennamsol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30" y="1742121"/>
            <a:ext cx="8886825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3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ÂM THANH</a:t>
            </a:r>
            <a:endParaRPr lang="vi-VN" sz="2800" b="1" dirty="0"/>
          </a:p>
        </p:txBody>
      </p:sp>
      <p:pic>
        <p:nvPicPr>
          <p:cNvPr id="11266" name="Picture 2" descr="4 loại trống đánh tay thường gặp | Học viện âm nhạc SEA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4" y="1898649"/>
            <a:ext cx="6784473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5 LỢI ÍCH VÔ GIÁ KHI HỌC CHƠI ĐÀN GUITAR - Tiến Thành Music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4" y="1845070"/>
            <a:ext cx="6784473" cy="456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 sĩ Nguyễn Lâm Hoàng Phú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9" y="742949"/>
            <a:ext cx="3948365" cy="59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8515" y="1606929"/>
            <a:ext cx="91948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iếng trống, tiếng đàn, tiếng hát,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mang năng lượng. </a:t>
            </a:r>
            <a:endParaRPr lang="vi-VN" sz="32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Năng </a:t>
            </a:r>
            <a:r>
              <a:rPr lang="vi-VN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lượng này giúp con người nghe được âm thanh.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pic>
        <p:nvPicPr>
          <p:cNvPr id="10" name="Picture 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4792" y="2675336"/>
            <a:ext cx="5089233" cy="40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8437" y="1296023"/>
            <a:ext cx="1057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accent1"/>
                </a:solidFill>
                <a:latin typeface="+mj-lt"/>
              </a:rPr>
              <a:t>Nhìn bằng mắt thường ta thấy vật có động năng có biểu hiện gì</a:t>
            </a:r>
            <a:r>
              <a:rPr lang="vi-VN" sz="2800" dirty="0" smtClean="0">
                <a:solidFill>
                  <a:schemeClr val="accent1"/>
                </a:solidFill>
                <a:latin typeface="+mj-lt"/>
              </a:rPr>
              <a:t>?</a:t>
            </a:r>
            <a:endParaRPr lang="vi-VN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8268" y="2500773"/>
            <a:ext cx="2098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A. Phát sáng.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2925" y="2500773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B. Đổi màu.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7868" y="3822323"/>
            <a:ext cx="2616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C. Chuyển động.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29204" y="3774439"/>
            <a:ext cx="2039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D. Nóng lên.</a:t>
            </a:r>
          </a:p>
        </p:txBody>
      </p:sp>
      <p:sp>
        <p:nvSpPr>
          <p:cNvPr id="11" name="Oval 10"/>
          <p:cNvSpPr/>
          <p:nvPr/>
        </p:nvSpPr>
        <p:spPr>
          <a:xfrm>
            <a:off x="1479768" y="3822323"/>
            <a:ext cx="609600" cy="5232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/>
          <p:cNvGrpSpPr/>
          <p:nvPr/>
        </p:nvGrpSpPr>
        <p:grpSpPr>
          <a:xfrm>
            <a:off x="1438960" y="2487040"/>
            <a:ext cx="650408" cy="604510"/>
            <a:chOff x="3581400" y="1276350"/>
            <a:chExt cx="762000" cy="685800"/>
          </a:xfrm>
        </p:grpSpPr>
        <p:sp>
          <p:nvSpPr>
            <p:cNvPr id="13" name="Oval 12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4" name="Straight Connector 13"/>
            <p:cNvCxnSpPr>
              <a:stCxn id="13" idx="1"/>
              <a:endCxn id="13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7"/>
              <a:endCxn id="13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820585" y="2449073"/>
            <a:ext cx="650408" cy="604510"/>
            <a:chOff x="3581400" y="1276350"/>
            <a:chExt cx="762000" cy="685800"/>
          </a:xfrm>
        </p:grpSpPr>
        <p:sp>
          <p:nvSpPr>
            <p:cNvPr id="17" name="Oval 16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8" name="Straight Connector 17"/>
            <p:cNvCxnSpPr>
              <a:stCxn id="17" idx="1"/>
              <a:endCxn id="17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7"/>
              <a:endCxn id="17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952925" y="3781678"/>
            <a:ext cx="650408" cy="604510"/>
            <a:chOff x="3581400" y="1276350"/>
            <a:chExt cx="762000" cy="685800"/>
          </a:xfrm>
        </p:grpSpPr>
        <p:sp>
          <p:nvSpPr>
            <p:cNvPr id="21" name="Oval 20"/>
            <p:cNvSpPr/>
            <p:nvPr/>
          </p:nvSpPr>
          <p:spPr>
            <a:xfrm>
              <a:off x="3581400" y="1276350"/>
              <a:ext cx="762000" cy="6858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2" name="Straight Connector 21"/>
            <p:cNvCxnSpPr>
              <a:stCxn id="21" idx="1"/>
              <a:endCxn id="21" idx="5"/>
            </p:cNvCxnSpPr>
            <p:nvPr/>
          </p:nvCxnSpPr>
          <p:spPr>
            <a:xfrm>
              <a:off x="3692992" y="1376783"/>
              <a:ext cx="538816" cy="48493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7"/>
              <a:endCxn id="21" idx="3"/>
            </p:cNvCxnSpPr>
            <p:nvPr/>
          </p:nvCxnSpPr>
          <p:spPr>
            <a:xfrm flipH="1">
              <a:off x="3692992" y="1376783"/>
              <a:ext cx="538816" cy="48493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5347" y="1149678"/>
            <a:ext cx="10486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+mj-lt"/>
              </a:rPr>
              <a:t>Năng lượng ánh sáng được cung cấp bởi những nguồn nào sau đây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?</a:t>
            </a:r>
            <a:endParaRPr lang="vi-VN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9965" y="2504747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Cái trống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72650" y="3767554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Đèn LED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9965" y="3865602"/>
            <a:ext cx="2433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Pin mặt trời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5882" y="2504747"/>
            <a:ext cx="3588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Ngọn nến đang cháy</a:t>
            </a:r>
            <a:r>
              <a:rPr lang="vi-VN" sz="2800" dirty="0" smtClean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58375" y="2491203"/>
            <a:ext cx="1704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Mặt Trời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32489" y="3861911"/>
            <a:ext cx="2286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Nhà máy điện.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9397" y="2346839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28540" y="2350858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02575" y="3460282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6350" y="361366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7503" y="361366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5128" y="2243226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18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3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pic>
        <p:nvPicPr>
          <p:cNvPr id="3074" name="Picture 2" descr="Newton's Discovery-Sir Isaac Newton on Make a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7248" y="2981325"/>
            <a:ext cx="64008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THẾ NĂNG HẤP DẪN</a:t>
            </a:r>
            <a:endParaRPr lang="vi-VN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051498" y="1783242"/>
            <a:ext cx="54064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ở một độ cao nào đó so với mặt đất 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có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hấp dẫn được gọi là thế năng hấp dẫn.</a:t>
            </a:r>
          </a:p>
        </p:txBody>
      </p:sp>
      <p:pic>
        <p:nvPicPr>
          <p:cNvPr id="3076" name="Picture 4" descr="Hình thức thiết kế nhà cao tầng - Thực trạng và định hướ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23" y="2589212"/>
            <a:ext cx="6083702" cy="40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ác nước nằm ở rìa thế giới có tốc độ chảy mạnh nhất - Đài Phát thanh và  Truyền hình Thanh Hó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23" y="2106408"/>
            <a:ext cx="6096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 loại cầu trượt phổ biến nhất hiện n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561445"/>
            <a:ext cx="5425874" cy="51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27657" y="3556152"/>
            <a:ext cx="5482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ở càng cao so với mặt đất thì có thế năng hấp dẫn càng lớn.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8113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0550" y="1038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THẾ NĂNG ĐÀN HỒI</a:t>
            </a:r>
            <a:endParaRPr lang="vi-VN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674" y="3346450"/>
            <a:ext cx="3951981" cy="3206750"/>
          </a:xfrm>
          <a:prstGeom prst="rect">
            <a:avLst/>
          </a:prstGeom>
        </p:spPr>
      </p:pic>
      <p:pic>
        <p:nvPicPr>
          <p:cNvPr id="7" name="Picture 2" descr="Tập tin:Lực đàn hồi.gif – Wikipedia tiếng Việ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1592" y="3962400"/>
            <a:ext cx="33941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ế năng đàn hồi của lò xo, vật lý phổ thông - Vật lí phổ thô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6791" y="4648200"/>
            <a:ext cx="5631869" cy="13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iếc cồng của nữ thần A-tê-na - music.edu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49" y="2246312"/>
            <a:ext cx="47625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79965" y="1600666"/>
            <a:ext cx="98452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như lò xo, dây cao su, đệm hơi, cánh cung,...khi bị biến dạng sẽ có thế năng đàn hồi.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9964" y="3023284"/>
            <a:ext cx="1023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đó biến dạng càng nhiều thì có thế năng đàn hồi càng lớn.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oading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96" y="1922986"/>
            <a:ext cx="3721913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288" y="1089875"/>
            <a:ext cx="8711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Thế năng đàn hồi trong tường hợp nào là lớn nhất?</a:t>
            </a:r>
            <a:endParaRPr lang="vi-VN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69605" y="1973599"/>
            <a:ext cx="86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A</a:t>
            </a:r>
            <a:endParaRPr lang="vi-VN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69605" y="2841034"/>
            <a:ext cx="666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B</a:t>
            </a:r>
            <a:endParaRPr lang="vi-V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33745" y="3745149"/>
            <a:ext cx="71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/>
              <a:t>C</a:t>
            </a:r>
            <a:endParaRPr lang="vi-VN" sz="3200" dirty="0"/>
          </a:p>
        </p:txBody>
      </p:sp>
      <p:sp>
        <p:nvSpPr>
          <p:cNvPr id="9" name="Rectangle 8"/>
          <p:cNvSpPr/>
          <p:nvPr/>
        </p:nvSpPr>
        <p:spPr>
          <a:xfrm>
            <a:off x="6292514" y="266928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46559" y="3563668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2152" y="185048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12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UẨN NHẤT] Thế năng đàn hồi là gì l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276474"/>
            <a:ext cx="6791325" cy="32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5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3265" y="1072880"/>
            <a:ext cx="10753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hãy cho biết các dạng băng lượng có trong hình bên dưới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813" y="1566207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pic>
        <p:nvPicPr>
          <p:cNvPr id="5" name="Picture 18" descr="Pin là gì? Phân biệt các loại pin phổ biến hiện nay và đặc điểm, cấu tạo  của chúng | The Couture Travel Comp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05" y="2654706"/>
            <a:ext cx="9023895" cy="41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Phân biệt các loại acq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69" y="2468195"/>
            <a:ext cx="6317409" cy="40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17 thực phẩm tốt cho sức khỏe có thể bạn chưa biết - Thế Giới Điện Giả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201863"/>
            <a:ext cx="638175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ế độ ăn uống tốt cho sức khỏe được Viện dinh dưỡng Quốc gia gợi 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719262"/>
            <a:ext cx="571500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ại sao giá xăng dầu thế giới tăng ca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901825"/>
            <a:ext cx="857250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han đá và quặng khoáng sản dẫn đầu mức tăng trưởng xuất khẩ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259013"/>
            <a:ext cx="66675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03922" y="1692274"/>
            <a:ext cx="9159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lưu trữ trong lương thực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phẩm, trong pin, nhiên liệu,...được gọi là năng lượng hóa học.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550" y="1038225"/>
            <a:ext cx="708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HÓA HỌC</a:t>
            </a:r>
            <a:endParaRPr lang="vi-V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03923" y="2967335"/>
            <a:ext cx="9159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trong lương thực- thực phẩm giúp con người sinh sống, phát triển; năng lượng trong nhiên liệu giúp máy móc hoạt động.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32" y="1617118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0550" y="1038225"/>
            <a:ext cx="471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</a:t>
            </a:r>
            <a:r>
              <a:rPr lang="vi-VN" sz="2800" b="1" smtClean="0"/>
              <a:t>LƯỢNG HẠT NHÂN</a:t>
            </a:r>
            <a:endParaRPr lang="vi-VN" sz="2800" b="1" dirty="0"/>
          </a:p>
        </p:txBody>
      </p:sp>
      <p:sp>
        <p:nvSpPr>
          <p:cNvPr id="6" name="AutoShape 2" descr="Nhìn nhận khách quan về điện hạt nh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7" name="AutoShape 4" descr="Nhìn nhận khách quan về điện hạt nh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10246" name="Picture 6" descr="Tìm hiểu nguyên lý làm việc của nhà máy điện hạt nhân - Tin tức H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028825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Đức đền bù gần 3 tỷ USD cho các công ty vận hành nhà máy điện hạt nhân |  Thời báo Tài chí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78783"/>
            <a:ext cx="7000875" cy="466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Ngôi sao đặc biệt nhất trên bầu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6" y="1537755"/>
            <a:ext cx="5681663" cy="50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51498" y="1729085"/>
            <a:ext cx="107404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 nguyên tử, Mặt Trời và các ngôi sao,...hoạt động nhờ năng lượng hạt nhân.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năng lượng lưu trữ trong tâm của nguyên tử.</a:t>
            </a:r>
            <a:endParaRPr lang="vi-VN" sz="2800" dirty="0"/>
          </a:p>
        </p:txBody>
      </p:sp>
      <p:pic>
        <p:nvPicPr>
          <p:cNvPr id="10252" name="Picture 12" descr="Tàu ngầm nguyên tử mang lại nhiều lợi ích chiến lược cho bên sở hữu (Ảnh: CNET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960687"/>
            <a:ext cx="634365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1" y="-2255035"/>
            <a:ext cx="1819331" cy="1612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62" y="1619572"/>
            <a:ext cx="1122088" cy="892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2068" y="96819"/>
            <a:ext cx="5381398" cy="1256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" y="725163"/>
            <a:ext cx="2117968" cy="6132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6" y="4615163"/>
            <a:ext cx="5047209" cy="19183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197"/>
            <a:ext cx="12192000" cy="397637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417671" y="1790162"/>
            <a:ext cx="9993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CHỦ ĐỀ 10: NĂNG LƯỢNG</a:t>
            </a: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BÀI 30: CÁC DẠNG NĂNG LƯỢNG</a:t>
            </a:r>
            <a:endParaRPr sz="4400" b="1" dirty="0">
              <a:solidFill>
                <a:srgbClr val="FF0000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30" name="钢琴曲 - 水边的阿狄丽娜 - 理查德 克莱德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156814" y="-23111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155" y="863120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2428874" y="1200150"/>
            <a:ext cx="7048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Năng lượng có thể chia thành 2 nhóm sau: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9965" y="2052310"/>
            <a:ext cx="614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- Năng lượng gắn với chuyển động: </a:t>
            </a:r>
            <a:endParaRPr lang="vi-V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79965" y="4486275"/>
            <a:ext cx="363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- Năng lượng lưu trữ: </a:t>
            </a:r>
            <a:endParaRPr lang="vi-V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296275" y="2886730"/>
            <a:ext cx="349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điện,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8182" y="2896255"/>
            <a:ext cx="343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nhiệt,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7" y="2896910"/>
            <a:ext cx="389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ánh sáng,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0899" y="2052310"/>
            <a:ext cx="378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Năng lượng âm thanh,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4925" y="4486275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Năng lượng hóa học,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8225" y="5375791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n</a:t>
            </a:r>
            <a:r>
              <a:rPr lang="vi-VN" sz="2800" dirty="0" smtClean="0">
                <a:solidFill>
                  <a:srgbClr val="FF0000"/>
                </a:solidFill>
              </a:rPr>
              <a:t>ăng lượng hạt nhân.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4901" y="4486275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</a:t>
            </a:r>
            <a:r>
              <a:rPr lang="vi-VN" sz="2800" dirty="0" smtClean="0">
                <a:solidFill>
                  <a:srgbClr val="FF0000"/>
                </a:solidFill>
              </a:rPr>
              <a:t>hế năng đàn hồi,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8182" y="5375791"/>
            <a:ext cx="3365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</a:t>
            </a:r>
            <a:r>
              <a:rPr lang="vi-VN" sz="2800" dirty="0" smtClean="0">
                <a:solidFill>
                  <a:srgbClr val="FF0000"/>
                </a:solidFill>
              </a:rPr>
              <a:t>hế năng hấp dẫn,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9085" y="3733800"/>
            <a:ext cx="243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Động năng.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863"/>
            <a:ext cx="12191999" cy="5832137"/>
          </a:xfrm>
          <a:prstGeom prst="rect">
            <a:avLst/>
          </a:prstGeom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965" y="1084531"/>
            <a:ext cx="8812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Sắp xếp các năng lượng sau vào hai nhóm phù hợp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184767" y="337891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/>
              <a:t>Nhóm NL gắn với chuyển </a:t>
            </a:r>
            <a:r>
              <a:rPr lang="vi-VN" sz="2800" dirty="0" smtClean="0"/>
              <a:t>động</a:t>
            </a:r>
            <a:endParaRPr lang="vi-VN" sz="2800" dirty="0"/>
          </a:p>
        </p:txBody>
      </p:sp>
      <p:sp>
        <p:nvSpPr>
          <p:cNvPr id="13" name="Rectangle 12"/>
          <p:cNvSpPr/>
          <p:nvPr/>
        </p:nvSpPr>
        <p:spPr>
          <a:xfrm>
            <a:off x="0" y="3852153"/>
            <a:ext cx="6280767" cy="3005847"/>
          </a:xfrm>
          <a:prstGeom prst="rect">
            <a:avLst/>
          </a:prstGeom>
          <a:solidFill>
            <a:srgbClr val="B5DFE7"/>
          </a:solidFill>
          <a:ln>
            <a:solidFill>
              <a:srgbClr val="B5D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8360930" y="3384715"/>
            <a:ext cx="2870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Nhóm NL lưu trữ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80767" y="3852153"/>
            <a:ext cx="5911233" cy="3005847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197854" y="1938120"/>
            <a:ext cx="3375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động năng của </a:t>
            </a:r>
            <a:r>
              <a:rPr lang="vi-VN" sz="2800" dirty="0" smtClean="0">
                <a:solidFill>
                  <a:srgbClr val="0070C0"/>
                </a:solidFill>
              </a:rPr>
              <a:t>vật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6929" y="1938120"/>
            <a:ext cx="4386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năng lượng của xăng </a:t>
            </a:r>
            <a:r>
              <a:rPr lang="vi-VN" sz="2800" dirty="0" smtClean="0">
                <a:solidFill>
                  <a:srgbClr val="0070C0"/>
                </a:solidFill>
              </a:rPr>
              <a:t>dầu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3698" y="1938120"/>
            <a:ext cx="4415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năng lượng của thức </a:t>
            </a:r>
            <a:r>
              <a:rPr lang="vi-VN" sz="2800" dirty="0" smtClean="0">
                <a:solidFill>
                  <a:srgbClr val="0070C0"/>
                </a:solidFill>
              </a:rPr>
              <a:t>ăn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9965" y="2556568"/>
            <a:ext cx="4406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</a:rPr>
              <a:t>năng lượng gió đang thổi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86139" y="2579400"/>
            <a:ext cx="4645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máy hút bụi đang hoạt động</a:t>
            </a:r>
          </a:p>
        </p:txBody>
      </p:sp>
      <p:pic>
        <p:nvPicPr>
          <p:cNvPr id="1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974256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063E-6 -1.85185E-6 L -0.00013 0.330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74E-6 -1.85185E-6 L 0.27377 0.3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878E-6 -1.85185E-6 L -0.00078 0.482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136E-6 3.7037E-7 L 0.0017 0.3379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778E-6 -3.7037E-7 L -0.4789 0.4784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2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2" grpId="0"/>
      <p:bldP spid="14" grpId="0" animBg="1"/>
      <p:bldP spid="7" grpId="0"/>
      <p:bldP spid="7" grpId="1"/>
      <p:bldP spid="10" grpId="0"/>
      <p:bldP spid="10" grpId="1"/>
      <p:bldP spid="9" grpId="0"/>
      <p:bldP spid="9" grpId="1"/>
      <p:bldP spid="8" grpId="0"/>
      <p:bldP spid="8" grpId="1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pic>
        <p:nvPicPr>
          <p:cNvPr id="13314" name="Picture 2" descr=" Hãy kể tên một số dạng năng lượng có liên quan đến chuyển động của chiếc thuyền buồ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99" y="2294912"/>
            <a:ext cx="5225844" cy="402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9668" y="1082482"/>
            <a:ext cx="10035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Hãy kể tên một số dạng năng lượng có liên quan đến chuyển động của chiếc thuyền buồm (hình 30.1)</a:t>
            </a:r>
          </a:p>
        </p:txBody>
      </p:sp>
      <p:pic>
        <p:nvPicPr>
          <p:cNvPr id="6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86092" y="2534215"/>
            <a:ext cx="5161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 smtClean="0">
                <a:solidFill>
                  <a:srgbClr val="FF0000"/>
                </a:solidFill>
              </a:rPr>
              <a:t>- Năng lượng của gió đang thổi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6092" y="3093874"/>
            <a:ext cx="5716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 smtClean="0">
                <a:solidFill>
                  <a:srgbClr val="00B050"/>
                </a:solidFill>
              </a:rPr>
              <a:t>- Năng </a:t>
            </a:r>
            <a:r>
              <a:rPr lang="vi-VN" sz="2800" dirty="0">
                <a:solidFill>
                  <a:srgbClr val="00B050"/>
                </a:solidFill>
              </a:rPr>
              <a:t>lượng của dòng nước chảy</a:t>
            </a:r>
          </a:p>
        </p:txBody>
      </p:sp>
      <p:sp>
        <p:nvSpPr>
          <p:cNvPr id="8" name="Rectangle 7"/>
          <p:cNvSpPr/>
          <p:nvPr/>
        </p:nvSpPr>
        <p:spPr>
          <a:xfrm>
            <a:off x="6286092" y="3623744"/>
            <a:ext cx="4705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</a:rPr>
              <a:t>- Động năng của con thuyền</a:t>
            </a:r>
          </a:p>
        </p:txBody>
      </p:sp>
      <p:sp>
        <p:nvSpPr>
          <p:cNvPr id="9" name="Rectangle 8"/>
          <p:cNvSpPr/>
          <p:nvPr/>
        </p:nvSpPr>
        <p:spPr>
          <a:xfrm>
            <a:off x="6286092" y="4227654"/>
            <a:ext cx="5824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- Năng </a:t>
            </a:r>
            <a:r>
              <a:rPr lang="vi-VN" sz="2800" dirty="0">
                <a:solidFill>
                  <a:srgbClr val="0070C0"/>
                </a:solidFill>
              </a:rPr>
              <a:t>lượng âm thanh của tiếng buồm phát ra khi gió thổi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7825" y="1276350"/>
            <a:ext cx="9991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Trong nhà em thường sử dụng những dạng năng lượng nào vừa mới học xong</a:t>
            </a:r>
            <a:r>
              <a:rPr lang="vi-VN" sz="3200" dirty="0">
                <a:latin typeface="+mj-lt"/>
              </a:rPr>
              <a:t>?</a:t>
            </a:r>
          </a:p>
        </p:txBody>
      </p:sp>
      <p:pic>
        <p:nvPicPr>
          <p:cNvPr id="4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5" name="文本框 30"/>
          <p:cNvSpPr txBox="1"/>
          <p:nvPr/>
        </p:nvSpPr>
        <p:spPr>
          <a:xfrm>
            <a:off x="1051498" y="0"/>
            <a:ext cx="643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05471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pic>
        <p:nvPicPr>
          <p:cNvPr id="3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9807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II. 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965" y="1074694"/>
            <a:ext cx="104461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hoạt động và biến đổi đều cần năng lượng. Một vật có năng lượng thì có khả năng tác dụng lực.</a:t>
            </a:r>
          </a:p>
        </p:txBody>
      </p:sp>
      <p:pic>
        <p:nvPicPr>
          <p:cNvPr id="14338" name="Picture 2" descr="Mua vali ở đâu tốt mà rẻ? Kinh nghiệm mua vali kéo du lịch tốt cho kỳ nghỉ  h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369" y="2393072"/>
            <a:ext cx="7239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91" y="2481981"/>
            <a:ext cx="3420961" cy="4084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397"/>
            <a:ext cx="6995693" cy="6028603"/>
          </a:xfrm>
          <a:prstGeom prst="rect">
            <a:avLst/>
          </a:prstGeom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9867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II. 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3167" y="848732"/>
            <a:ext cx="4435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Thế năng hấp dẫn trường hợp nào lớn hơn?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8119" y="2543067"/>
            <a:ext cx="4536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Lò xo bị nén với lực lớn hơn ở hình nào?</a:t>
            </a:r>
            <a:endParaRPr lang="vi-VN" sz="28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68" y="3966481"/>
            <a:ext cx="5869931" cy="225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9807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II. 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397"/>
            <a:ext cx="5696243" cy="749339"/>
          </a:xfrm>
          <a:prstGeom prst="rect">
            <a:avLst/>
          </a:prstGeom>
        </p:spPr>
      </p:pic>
      <p:pic>
        <p:nvPicPr>
          <p:cNvPr id="19460" name="Picture 4" descr="67 Gió ý tưởng | hình gif, ảnh động, phong cả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" y="2482985"/>
            <a:ext cx="5304818" cy="29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Bão số 13 đổ bộ Quảng Bình, Hà Tĩ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27" y="2139172"/>
            <a:ext cx="5321097" cy="367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9807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II. 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pic>
        <p:nvPicPr>
          <p:cNvPr id="18434" name="Picture 2" descr="Đi tìm nguyên nhân cây xanh ngã đổ do gió bão ở Đà Nẵ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59" y="1729572"/>
            <a:ext cx="6760791" cy="46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Nha Trang: Rút kinh nghiệm công tác phòng, chống bão - Báo Khánh Hòa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370" y="1729572"/>
            <a:ext cx="6800899" cy="45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3311" y="1060315"/>
            <a:ext cx="372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Tác hại của gió bão</a:t>
            </a:r>
            <a:endParaRPr lang="vi-VN" sz="2800" dirty="0">
              <a:latin typeface="+mj-lt"/>
            </a:endParaRPr>
          </a:p>
        </p:txBody>
      </p:sp>
      <p:pic>
        <p:nvPicPr>
          <p:cNvPr id="18438" name="Picture 6" descr="Bay trong gió dải lụa mềm: Đây là tai nạn sập cầu đáng sợ bậc nhất lịch s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04" y="1729572"/>
            <a:ext cx="62865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17410" name="Picture 2" descr="Cách nào đưa tàu thuyền thoát vùng bão nguy hiểm? | Weicha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72" y="1958806"/>
            <a:ext cx="6517600" cy="421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rang Thơ Phạm Quốc Khánh: VƯỢT MỌI GIAN N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25" y="1837491"/>
            <a:ext cx="7058620" cy="46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☆ Chèo thuyền vượt thác lớn trên sông Ottawa ☆ - Các lời khuyên du lị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30" y="1436441"/>
            <a:ext cx="6981825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6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7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17422" name="Picture 14" descr="Mạo hiểm với xuồng cao su - một loại hình du lịch mới ở Đà L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25" y="1566850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632"/>
            <a:ext cx="2819942" cy="81654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684"/>
            <a:ext cx="12192000" cy="39763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2525" y="4974501"/>
            <a:ext cx="5381398" cy="12566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591627" y="2165768"/>
            <a:ext cx="8030887" cy="1963613"/>
            <a:chOff x="6478807" y="1685435"/>
            <a:chExt cx="9846209" cy="2407473"/>
          </a:xfrm>
          <a:solidFill>
            <a:schemeClr val="bg1"/>
          </a:solidFill>
        </p:grpSpPr>
        <p:sp>
          <p:nvSpPr>
            <p:cNvPr id="7" name="矩形 6"/>
            <p:cNvSpPr/>
            <p:nvPr/>
          </p:nvSpPr>
          <p:spPr>
            <a:xfrm>
              <a:off x="6478808" y="1685435"/>
              <a:ext cx="7744282" cy="795336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solidFill>
                  <a:srgbClr val="0070C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605806" y="1787033"/>
              <a:ext cx="592138" cy="592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>
                  <a:solidFill>
                    <a:srgbClr val="0070C0"/>
                  </a:solidFill>
                  <a:latin typeface="Times New Roman" pitchFamily="18" charset="0"/>
                  <a:ea typeface="Yeseva One" panose="00000500000000000000" charset="0"/>
                  <a:cs typeface="Times New Roman" pitchFamily="18" charset="0"/>
                  <a:sym typeface="Yeseva One" panose="00000500000000000000" charset="0"/>
                </a:rPr>
                <a:t>I</a:t>
              </a:r>
              <a:endParaRPr lang="zh-CN" altLang="en-US" sz="3200" dirty="0">
                <a:solidFill>
                  <a:srgbClr val="0070C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endParaRPr>
            </a:p>
          </p:txBody>
        </p:sp>
        <p:sp>
          <p:nvSpPr>
            <p:cNvPr id="9" name="文本框 6"/>
            <p:cNvSpPr txBox="1"/>
            <p:nvPr/>
          </p:nvSpPr>
          <p:spPr>
            <a:xfrm>
              <a:off x="7563072" y="1808577"/>
              <a:ext cx="8477655" cy="716959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altLang="zh-CN" sz="3200" b="1" spc="300" dirty="0" smtClean="0">
                  <a:solidFill>
                    <a:srgbClr val="0070C0"/>
                  </a:solidFill>
                  <a:latin typeface="Times New Roman" pitchFamily="18" charset="0"/>
                  <a:ea typeface="Yeseva One" panose="00000500000000000000" charset="0"/>
                  <a:cs typeface="Times New Roman" pitchFamily="18" charset="0"/>
                  <a:sym typeface="Yeseva One" panose="00000500000000000000" charset="0"/>
                </a:rPr>
                <a:t>MỘT SỐ DẠNG NĂNG LƯỢNG</a:t>
              </a:r>
              <a:endParaRPr lang="zh-CN" altLang="en-US" sz="3200" b="1" spc="300" dirty="0">
                <a:solidFill>
                  <a:srgbClr val="0070C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478807" y="2649047"/>
              <a:ext cx="9846209" cy="795339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solidFill>
                  <a:srgbClr val="0070C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605808" y="2750645"/>
              <a:ext cx="592138" cy="592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 smtClean="0">
                  <a:solidFill>
                    <a:srgbClr val="0070C0"/>
                  </a:solidFill>
                  <a:latin typeface="Times New Roman" pitchFamily="18" charset="0"/>
                  <a:ea typeface="Yeseva One" panose="00000500000000000000" charset="0"/>
                  <a:cs typeface="Times New Roman" pitchFamily="18" charset="0"/>
                  <a:sym typeface="Yeseva One" panose="00000500000000000000" charset="0"/>
                </a:rPr>
                <a:t>II</a:t>
              </a:r>
              <a:endParaRPr lang="zh-CN" altLang="en-US" sz="3200" dirty="0">
                <a:solidFill>
                  <a:srgbClr val="0070C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endParaRPr>
            </a:p>
          </p:txBody>
        </p:sp>
        <p:sp>
          <p:nvSpPr>
            <p:cNvPr id="12" name="文本框 9"/>
            <p:cNvSpPr txBox="1"/>
            <p:nvPr/>
          </p:nvSpPr>
          <p:spPr>
            <a:xfrm>
              <a:off x="7563071" y="2772193"/>
              <a:ext cx="8477654" cy="1320715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altLang="zh-CN" sz="3200" b="1" spc="300" dirty="0" smtClean="0">
                  <a:solidFill>
                    <a:srgbClr val="0070C0"/>
                  </a:solidFill>
                  <a:latin typeface="Times New Roman" pitchFamily="18" charset="0"/>
                  <a:ea typeface="Yeseva One" panose="00000500000000000000" charset="0"/>
                  <a:cs typeface="Times New Roman" pitchFamily="18" charset="0"/>
                  <a:sym typeface="Yeseva One" panose="00000500000000000000" charset="0"/>
                </a:rPr>
                <a:t>NĂNG LƯỢNG VÀ KHẢ NĂNG</a:t>
              </a:r>
              <a:endParaRPr lang="en-US" altLang="zh-CN" sz="3200" b="1" spc="300" dirty="0" smtClean="0">
                <a:solidFill>
                  <a:srgbClr val="0070C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endParaRPr>
            </a:p>
            <a:p>
              <a:pPr>
                <a:defRPr/>
              </a:pPr>
              <a:r>
                <a:rPr lang="vi-VN" altLang="zh-CN" sz="3200" b="1" spc="300" dirty="0" smtClean="0">
                  <a:solidFill>
                    <a:srgbClr val="0070C0"/>
                  </a:solidFill>
                  <a:latin typeface="Times New Roman" pitchFamily="18" charset="0"/>
                  <a:ea typeface="Yeseva One" panose="00000500000000000000" charset="0"/>
                  <a:cs typeface="Times New Roman" pitchFamily="18" charset="0"/>
                  <a:sym typeface="Yeseva One" panose="00000500000000000000" charset="0"/>
                </a:rPr>
                <a:t> TÁC DỤNG LỰC</a:t>
              </a:r>
              <a:endParaRPr lang="en-US" altLang="zh-CN" sz="3200" b="1" spc="300" dirty="0">
                <a:solidFill>
                  <a:srgbClr val="0070C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5400000">
            <a:off x="888047" y="2292547"/>
            <a:ext cx="3722370" cy="1184275"/>
            <a:chOff x="1893865" y="1856347"/>
            <a:chExt cx="8605979" cy="3351464"/>
          </a:xfrm>
        </p:grpSpPr>
        <p:sp>
          <p:nvSpPr>
            <p:cNvPr id="20" name="矩形 19"/>
            <p:cNvSpPr/>
            <p:nvPr/>
          </p:nvSpPr>
          <p:spPr>
            <a:xfrm rot="16200000">
              <a:off x="4894830" y="-544114"/>
              <a:ext cx="2596711" cy="81200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vi-VN" altLang="zh-CN" sz="2800" spc="600" dirty="0" smtClean="0">
                  <a:solidFill>
                    <a:srgbClr val="FF0000"/>
                  </a:solidFill>
                  <a:latin typeface="+mj-lt"/>
                  <a:ea typeface="Yeseva One" panose="00000500000000000000" charset="0"/>
                  <a:sym typeface="Yeseva One" panose="00000500000000000000" charset="0"/>
                </a:rPr>
                <a:t>CÁC DẠNG NĂNG LƯỢNG</a:t>
              </a:r>
              <a:endParaRPr lang="zh-CN" altLang="en-US" sz="2800" spc="600" dirty="0">
                <a:solidFill>
                  <a:srgbClr val="FF0000"/>
                </a:solidFill>
                <a:latin typeface="+mj-lt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893865" y="1856347"/>
              <a:ext cx="8605979" cy="335146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5 bài tập gym quan trọng mà gymer không nên bỏ qu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174"/>
            <a:ext cx="59817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4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5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6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7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71" y="1957353"/>
            <a:ext cx="6956629" cy="1739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6066" y="1021404"/>
            <a:ext cx="609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Con người lấy năng lượng từ đâu?</a:t>
            </a:r>
            <a:endParaRPr lang="vi-VN" sz="3200" dirty="0">
              <a:latin typeface="+mj-lt"/>
            </a:endParaRPr>
          </a:p>
        </p:txBody>
      </p:sp>
      <p:pic>
        <p:nvPicPr>
          <p:cNvPr id="10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" y="952504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5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6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8" name="AutoShape 2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9" name="AutoShape 4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22534" name="Picture 6" descr="Bảng 3 nguồn thức ăn thực vật có thành phần dinh dưỡng chi tiết Bánh  Healthy, EatClean, Bánh Dinh Dư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0371"/>
            <a:ext cx="5800259" cy="42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ác giai đoạn phát triển tâm lý của trẻ từ sơ sinh đến vị thành niên | 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59" y="2230371"/>
            <a:ext cx="6086947" cy="42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51498" y="1137684"/>
            <a:ext cx="1010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Con người lấy năng lượng từ thức ăn, lương thực, thực phẩm</a:t>
            </a:r>
            <a:endParaRPr lang="vi-VN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860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II. </a:t>
            </a:r>
            <a:r>
              <a:rPr lang="vi-VN" altLang="zh-CN" sz="28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NĂNG LƯỢNG VÀ KHẢ NĂNG TÁC DỤNG LỰC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AutoShape 8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5" name="AutoShape 10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6" name="AutoShape 12" descr="Vượt Sông La Bá bằng xuồng cao su - Điểm đến - Báo điện tử Lâm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7" name="AutoShape 2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8" name="AutoShape 4" descr="Bảng 3 nguồn thức ăn thực vật có thành phần dinh dưỡng chi tiết Bánh  Healthy, EatClean, Bánh Dinh Dưỡ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765175" y="1120755"/>
            <a:ext cx="10773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Các em có thể tìm hiểu thêm năng lượng thấp thụ và năng lượng tiêu hao</a:t>
            </a:r>
            <a:endParaRPr lang="vi-VN" sz="32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209322"/>
            <a:ext cx="4788146" cy="40261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54494" y="2209322"/>
            <a:ext cx="591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Năng lượng hấp thụ nhiều hơn năng lượng tiêu hao thì gọi là béo phì thừa cân.</a:t>
            </a:r>
            <a:endParaRPr lang="vi-VN" sz="2800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" y="2431915"/>
            <a:ext cx="5211646" cy="41213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24174" y="4262854"/>
            <a:ext cx="591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70C0"/>
                </a:solidFill>
              </a:rPr>
              <a:t>Năng lượng tiêu hao nhiều hơn năng lượng hấp thụ thì gọi gầy mòn, nhẹ cân.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1" grpId="2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2663" y="693375"/>
            <a:ext cx="1005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B0F0"/>
                </a:solidFill>
                <a:latin typeface="+mj-lt"/>
              </a:rPr>
              <a:t>Câu 1: </a:t>
            </a:r>
            <a:r>
              <a:rPr lang="vi-VN" sz="3200" dirty="0" smtClean="0">
                <a:solidFill>
                  <a:srgbClr val="00B0F0"/>
                </a:solidFill>
                <a:latin typeface="+mj-lt"/>
              </a:rPr>
              <a:t>Trường hợp nào dưới đây vật không có năng lượng?</a:t>
            </a:r>
            <a:endParaRPr lang="vi-VN" sz="32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6128" y="2106198"/>
            <a:ext cx="561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Tảng đá nằm yên trên mặt đất.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6128" y="3054964"/>
            <a:ext cx="6622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Tảng đá ở một độ cao so với mặt đất.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1579" y="3954453"/>
            <a:ext cx="6617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Con thuyền đang chạy trên mặt nước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1579" y="4917492"/>
            <a:ext cx="6431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Viên phấn rơi từ trên bàn xuống đất.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9217" y="1798421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0033" y="2901075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0032" y="476360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6028" y="635010"/>
            <a:ext cx="11493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vi-VN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 trường hợp nào dưới đây là biểu hiện của nhiệt năng?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1511" y="3054964"/>
            <a:ext cx="3942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B. </a:t>
            </a:r>
            <a:r>
              <a:rPr lang="vi-VN" sz="2800" dirty="0"/>
              <a:t>làm cho vật nóng lên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1511" y="2125653"/>
            <a:ext cx="3177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A. </a:t>
            </a:r>
            <a:r>
              <a:rPr lang="vi-VN" sz="2800" dirty="0"/>
              <a:t>truyền được âm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1511" y="3954453"/>
            <a:ext cx="4642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C. </a:t>
            </a:r>
            <a:r>
              <a:rPr lang="vi-VN" sz="2800" dirty="0"/>
              <a:t>làm cho vật chuyển động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1511" y="4839670"/>
            <a:ext cx="4940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D. </a:t>
            </a:r>
            <a:r>
              <a:rPr lang="vi-VN" sz="2800" dirty="0"/>
              <a:t>phản chiếu được ánh sáng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0032" y="2901075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771" y="197176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0032" y="476360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8298" y="1104249"/>
            <a:ext cx="899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+mj-lt"/>
              </a:rPr>
              <a:t>Câu </a:t>
            </a:r>
            <a:r>
              <a:rPr lang="vi-VN" sz="3200" b="1" dirty="0" smtClean="0">
                <a:solidFill>
                  <a:srgbClr val="00B0F0"/>
                </a:solidFill>
                <a:latin typeface="+mj-lt"/>
              </a:rPr>
              <a:t>3:</a:t>
            </a:r>
            <a:r>
              <a:rPr lang="vi-VN" sz="3200" b="1" dirty="0">
                <a:solidFill>
                  <a:srgbClr val="00B0F0"/>
                </a:solidFill>
                <a:latin typeface="+mj-lt"/>
              </a:rPr>
              <a:t> </a:t>
            </a:r>
            <a:r>
              <a:rPr lang="vi-VN" sz="3200" dirty="0">
                <a:solidFill>
                  <a:srgbClr val="00B0F0"/>
                </a:solidFill>
                <a:latin typeface="+mj-lt"/>
              </a:rPr>
              <a:t>Dạng năng lượng được tích trữ trong acquy là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8298" y="2495305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động năng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2495305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hóa năng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8298" y="4003091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thế năng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5999" y="4003091"/>
            <a:ext cx="2545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quang năng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457" y="3800564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6389" y="2341416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8313" y="2357919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6389" y="384920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214" y="1143160"/>
            <a:ext cx="5740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B0F0"/>
                </a:solidFill>
                <a:latin typeface="+mj-lt"/>
              </a:rPr>
              <a:t>Câu </a:t>
            </a:r>
            <a:r>
              <a:rPr lang="vi-VN" sz="2800" b="1" dirty="0" smtClean="0">
                <a:solidFill>
                  <a:srgbClr val="00B0F0"/>
                </a:solidFill>
                <a:latin typeface="+mj-lt"/>
              </a:rPr>
              <a:t>4:</a:t>
            </a:r>
            <a:r>
              <a:rPr lang="vi-VN" sz="2800" b="1" dirty="0">
                <a:solidFill>
                  <a:srgbClr val="00B0F0"/>
                </a:solidFill>
                <a:latin typeface="+mj-lt"/>
              </a:rPr>
              <a:t> </a:t>
            </a:r>
            <a:r>
              <a:rPr lang="vi-VN" sz="2800" dirty="0">
                <a:solidFill>
                  <a:srgbClr val="00B0F0"/>
                </a:solidFill>
                <a:latin typeface="+mj-lt"/>
              </a:rPr>
              <a:t>Động năng của vật là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6214" y="2495304"/>
            <a:ext cx="5218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năng lượng do vật có độ cao</a:t>
            </a:r>
          </a:p>
        </p:txBody>
      </p:sp>
      <p:sp>
        <p:nvSpPr>
          <p:cNvPr id="4" name="Rectangle 3"/>
          <p:cNvSpPr/>
          <p:nvPr/>
        </p:nvSpPr>
        <p:spPr>
          <a:xfrm>
            <a:off x="1556214" y="3429000"/>
            <a:ext cx="5620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năng lượng do vật bị biến dạng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6214" y="4343560"/>
            <a:ext cx="5439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năng lượng do vật có nhiệt độ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6214" y="5257959"/>
            <a:ext cx="5740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năng lượng do vật chuyển động</a:t>
            </a:r>
          </a:p>
        </p:txBody>
      </p:sp>
      <p:sp>
        <p:nvSpPr>
          <p:cNvPr id="7" name="Rectangle 6"/>
          <p:cNvSpPr/>
          <p:nvPr/>
        </p:nvSpPr>
        <p:spPr>
          <a:xfrm>
            <a:off x="940229" y="418967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2933" y="5104070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6134" y="238726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133" y="331362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5013" y="543389"/>
            <a:ext cx="10200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5:</a:t>
            </a:r>
            <a:r>
              <a:rPr lang="vi-VN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Khi bắn cung, mũi tên nhận được năng lượng và bay đi. Mũi tên có năng lượng ở dạng nào sau đây?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85014" y="2127915"/>
            <a:ext cx="4083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smtClean="0"/>
              <a:t>A. Mũi tên có động năng</a:t>
            </a:r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1485014" y="3059668"/>
            <a:ext cx="5182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Mũi tên có thế năng hấp dẫn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7074" y="3977980"/>
            <a:ext cx="5083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Mũi tên có thế năng đàn hồi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7074" y="4849850"/>
            <a:ext cx="902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Mũi tên vừa có động năng vừa có thế năng hấp dẫn.</a:t>
            </a:r>
          </a:p>
        </p:txBody>
      </p:sp>
      <p:sp>
        <p:nvSpPr>
          <p:cNvPr id="7" name="Rectangle 6"/>
          <p:cNvSpPr/>
          <p:nvPr/>
        </p:nvSpPr>
        <p:spPr>
          <a:xfrm>
            <a:off x="940229" y="376435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2933" y="4678750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6134" y="196194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133" y="288830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6911" y="681611"/>
            <a:ext cx="101257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+mj-lt"/>
              </a:rPr>
              <a:t>Câu </a:t>
            </a:r>
            <a:r>
              <a:rPr lang="vi-VN" sz="3200" b="1" dirty="0" smtClean="0">
                <a:solidFill>
                  <a:srgbClr val="00B0F0"/>
                </a:solidFill>
                <a:latin typeface="+mj-lt"/>
              </a:rPr>
              <a:t>6:</a:t>
            </a:r>
            <a:r>
              <a:rPr lang="vi-VN" sz="3200" b="1" dirty="0">
                <a:solidFill>
                  <a:srgbClr val="00B0F0"/>
                </a:solidFill>
                <a:latin typeface="+mj-lt"/>
              </a:rPr>
              <a:t> </a:t>
            </a:r>
            <a:r>
              <a:rPr lang="vi-VN" sz="3200" dirty="0">
                <a:solidFill>
                  <a:srgbClr val="00B0F0"/>
                </a:solidFill>
                <a:latin typeface="+mj-lt"/>
              </a:rPr>
              <a:t>Vật nào sau đây không có thế năng hấp dẫn, nếu chọn mốc thế năng tại mặt đất?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16912" y="2096018"/>
            <a:ext cx="4267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A. Người ở trên câu trượt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6912" y="3059668"/>
            <a:ext cx="3615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B. Quả táo ở trên cây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6912" y="3956715"/>
            <a:ext cx="3517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C. Chim bay trên trời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6912" y="4881748"/>
            <a:ext cx="4859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D. Con ốc sên bò trên đường</a:t>
            </a:r>
          </a:p>
        </p:txBody>
      </p:sp>
      <p:sp>
        <p:nvSpPr>
          <p:cNvPr id="7" name="Rectangle 6"/>
          <p:cNvSpPr/>
          <p:nvPr/>
        </p:nvSpPr>
        <p:spPr>
          <a:xfrm>
            <a:off x="940229" y="376435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2933" y="4678750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✔</a:t>
            </a:r>
            <a:endParaRPr lang="vi-VN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6134" y="1961941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133" y="288830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✗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1" y="-2255035"/>
            <a:ext cx="1819331" cy="1612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62" y="1619572"/>
            <a:ext cx="1122088" cy="892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2068" y="96819"/>
            <a:ext cx="5381398" cy="1256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" y="725163"/>
            <a:ext cx="2117968" cy="6132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6" y="4615163"/>
            <a:ext cx="5047209" cy="19183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197"/>
            <a:ext cx="12192000" cy="397637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156814" y="4004098"/>
            <a:ext cx="1637923" cy="3709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汇报人：通用名</a:t>
            </a:r>
            <a:endParaRPr lang="en-US" altLang="zh-CN" sz="16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271835" y="1847482"/>
            <a:ext cx="5612099" cy="74159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400" dirty="0">
                <a:solidFill>
                  <a:srgbClr val="9AA4C1"/>
                </a:solidFill>
                <a:latin typeface="Barlow Condensed Thin" panose="00000306000000000000" charset="0"/>
                <a:ea typeface="Yeseva One" panose="00000500000000000000" charset="0"/>
                <a:cs typeface="Barlow Condensed Thin" panose="00000306000000000000" charset="0"/>
                <a:sym typeface="Yeseva One" panose="00000500000000000000" charset="0"/>
              </a:rPr>
              <a:t>CHILDREN'S EDUCATION</a:t>
            </a:r>
            <a:endParaRPr lang="zh-CN" altLang="en-US" sz="5400" dirty="0">
              <a:solidFill>
                <a:srgbClr val="9AA4C1"/>
              </a:solidFill>
              <a:latin typeface="Barlow Condensed Thin" panose="00000306000000000000" charset="0"/>
              <a:ea typeface="Yeseva One" panose="00000500000000000000" charset="0"/>
              <a:cs typeface="Barlow Condensed Thin" panose="00000306000000000000" charset="0"/>
              <a:sym typeface="Yeseva One" panose="00000500000000000000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80461" y="2436213"/>
            <a:ext cx="467741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9AA4C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THANKS!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532630" y="3832225"/>
            <a:ext cx="3213100" cy="416560"/>
            <a:chOff x="7522" y="6286"/>
            <a:chExt cx="5060" cy="656"/>
          </a:xfrm>
        </p:grpSpPr>
        <p:sp>
          <p:nvSpPr>
            <p:cNvPr id="4" name="矩形: 圆角 10"/>
            <p:cNvSpPr/>
            <p:nvPr/>
          </p:nvSpPr>
          <p:spPr>
            <a:xfrm>
              <a:off x="7522" y="6286"/>
              <a:ext cx="5060" cy="657"/>
            </a:xfrm>
            <a:prstGeom prst="roundRect">
              <a:avLst>
                <a:gd name="adj" fmla="val 0"/>
              </a:avLst>
            </a:prstGeom>
            <a:solidFill>
              <a:srgbClr val="9AA4C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60B9B3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750" y="6286"/>
              <a:ext cx="4401" cy="60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sz="16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  <a:sym typeface="Yeseva One" panose="00000500000000000000" charset="0"/>
                </a:rPr>
                <a:t>Reporting Officer：XXX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51498" y="0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I. M</a:t>
            </a:r>
            <a:r>
              <a:rPr lang="vi-VN" altLang="zh-CN" sz="2800" b="1" dirty="0" smtClean="0">
                <a:solidFill>
                  <a:schemeClr val="accent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ỘT SỐ DẠNG NĂNG LƯỢNG</a:t>
            </a:r>
            <a:endParaRPr lang="zh-CN" altLang="en-US" sz="2800" b="1" dirty="0">
              <a:solidFill>
                <a:schemeClr val="accent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pic>
        <p:nvPicPr>
          <p:cNvPr id="21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7825" y="1276350"/>
            <a:ext cx="9991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Trong nhà em thường sử dụng những dạng năng lượng nào dưới đây?</a:t>
            </a:r>
            <a:endParaRPr lang="vi-VN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pic>
        <p:nvPicPr>
          <p:cNvPr id="60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t="3952" r="20863" b="3636"/>
          <a:stretch>
            <a:fillRect/>
          </a:stretch>
        </p:blipFill>
        <p:spPr>
          <a:xfrm>
            <a:off x="2046264" y="2352297"/>
            <a:ext cx="3646009" cy="3646009"/>
          </a:xfrm>
          <a:custGeom>
            <a:avLst/>
            <a:gdLst>
              <a:gd name="connsiteX0" fmla="*/ 1381496 w 2762992"/>
              <a:gd name="connsiteY0" fmla="*/ 0 h 2762992"/>
              <a:gd name="connsiteX1" fmla="*/ 2762992 w 2762992"/>
              <a:gd name="connsiteY1" fmla="*/ 1381496 h 2762992"/>
              <a:gd name="connsiteX2" fmla="*/ 1381496 w 2762992"/>
              <a:gd name="connsiteY2" fmla="*/ 2762992 h 2762992"/>
              <a:gd name="connsiteX3" fmla="*/ 0 w 2762992"/>
              <a:gd name="connsiteY3" fmla="*/ 1381496 h 2762992"/>
              <a:gd name="connsiteX4" fmla="*/ 1381496 w 2762992"/>
              <a:gd name="connsiteY4" fmla="*/ 0 h 27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992" h="2762992">
                <a:moveTo>
                  <a:pt x="1381496" y="0"/>
                </a:moveTo>
                <a:cubicBezTo>
                  <a:pt x="2144475" y="0"/>
                  <a:pt x="2762992" y="618517"/>
                  <a:pt x="2762992" y="1381496"/>
                </a:cubicBezTo>
                <a:cubicBezTo>
                  <a:pt x="2762992" y="2144475"/>
                  <a:pt x="2144475" y="2762992"/>
                  <a:pt x="1381496" y="2762992"/>
                </a:cubicBezTo>
                <a:cubicBezTo>
                  <a:pt x="618517" y="2762992"/>
                  <a:pt x="0" y="2144475"/>
                  <a:pt x="0" y="1381496"/>
                </a:cubicBezTo>
                <a:cubicBezTo>
                  <a:pt x="0" y="618517"/>
                  <a:pt x="618517" y="0"/>
                  <a:pt x="1381496" y="0"/>
                </a:cubicBezTo>
                <a:close/>
              </a:path>
            </a:pathLst>
          </a:custGeom>
          <a:noFill/>
        </p:spPr>
      </p:pic>
      <p:sp>
        <p:nvSpPr>
          <p:cNvPr id="62" name="Oval 6"/>
          <p:cNvSpPr>
            <a:spLocks noChangeArrowheads="1"/>
          </p:cNvSpPr>
          <p:nvPr/>
        </p:nvSpPr>
        <p:spPr bwMode="auto">
          <a:xfrm>
            <a:off x="1773509" y="1513096"/>
            <a:ext cx="4663495" cy="4666949"/>
          </a:xfrm>
          <a:prstGeom prst="ellipse">
            <a:avLst/>
          </a:prstGeom>
          <a:noFill/>
          <a:ln w="9">
            <a:solidFill>
              <a:schemeClr val="accent2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9" tIns="45695" rIns="91389" bIns="45695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>
              <a:spcBef>
                <a:spcPct val="0"/>
              </a:spcBef>
              <a:buNone/>
            </a:pPr>
            <a:endParaRPr lang="zh-CN" altLang="en-US" sz="1735" b="1">
              <a:solidFill>
                <a:srgbClr val="393939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3" name="Oval 10"/>
          <p:cNvSpPr>
            <a:spLocks noChangeArrowheads="1"/>
          </p:cNvSpPr>
          <p:nvPr/>
        </p:nvSpPr>
        <p:spPr bwMode="auto">
          <a:xfrm>
            <a:off x="3812463" y="1125673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01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4" name="Oval 11"/>
          <p:cNvSpPr>
            <a:spLocks noChangeArrowheads="1"/>
          </p:cNvSpPr>
          <p:nvPr/>
        </p:nvSpPr>
        <p:spPr bwMode="auto">
          <a:xfrm>
            <a:off x="6153346" y="346061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05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5" name="Oval 12"/>
          <p:cNvSpPr>
            <a:spLocks noChangeArrowheads="1"/>
          </p:cNvSpPr>
          <p:nvPr/>
        </p:nvSpPr>
        <p:spPr bwMode="auto">
          <a:xfrm>
            <a:off x="6012955" y="2745172"/>
            <a:ext cx="587171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04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6" name="Oval 13"/>
          <p:cNvSpPr>
            <a:spLocks noChangeArrowheads="1"/>
          </p:cNvSpPr>
          <p:nvPr/>
        </p:nvSpPr>
        <p:spPr bwMode="auto">
          <a:xfrm>
            <a:off x="5013148" y="1547022"/>
            <a:ext cx="587171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02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7" name="Oval 14"/>
          <p:cNvSpPr>
            <a:spLocks noChangeArrowheads="1"/>
          </p:cNvSpPr>
          <p:nvPr/>
        </p:nvSpPr>
        <p:spPr bwMode="auto">
          <a:xfrm>
            <a:off x="5665869" y="2145843"/>
            <a:ext cx="585585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03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1033992" y="4175302"/>
            <a:ext cx="1591280" cy="1591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9" tIns="45695" rIns="91389" bIns="45695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>
              <a:spcBef>
                <a:spcPct val="0"/>
              </a:spcBef>
              <a:buNone/>
            </a:pPr>
            <a:endParaRPr lang="zh-CN" altLang="en-US" sz="1735" b="1">
              <a:solidFill>
                <a:srgbClr val="325F0B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9" name="TextBox 18"/>
          <p:cNvSpPr txBox="1">
            <a:spLocks noChangeArrowheads="1"/>
          </p:cNvSpPr>
          <p:nvPr/>
        </p:nvSpPr>
        <p:spPr bwMode="auto">
          <a:xfrm>
            <a:off x="1013460" y="4610735"/>
            <a:ext cx="1611630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9" tIns="45695" rIns="91389" bIns="4569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S</a:t>
            </a:r>
            <a:r>
              <a:rPr lang="zh-CN" altLang="en-US" sz="1800" b="1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ummary of experience</a:t>
            </a:r>
          </a:p>
        </p:txBody>
      </p:sp>
      <p:sp>
        <p:nvSpPr>
          <p:cNvPr id="70" name="矩形 1"/>
          <p:cNvSpPr>
            <a:spLocks noChangeArrowheads="1"/>
          </p:cNvSpPr>
          <p:nvPr/>
        </p:nvSpPr>
        <p:spPr bwMode="auto">
          <a:xfrm>
            <a:off x="4374020" y="1055882"/>
            <a:ext cx="3707800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Động năng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1" name="矩形 1"/>
          <p:cNvSpPr>
            <a:spLocks noChangeArrowheads="1"/>
          </p:cNvSpPr>
          <p:nvPr/>
        </p:nvSpPr>
        <p:spPr bwMode="auto">
          <a:xfrm>
            <a:off x="5646094" y="1492772"/>
            <a:ext cx="2306416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điện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2" name="矩形 1"/>
          <p:cNvSpPr>
            <a:spLocks noChangeArrowheads="1"/>
          </p:cNvSpPr>
          <p:nvPr/>
        </p:nvSpPr>
        <p:spPr bwMode="auto">
          <a:xfrm>
            <a:off x="6316518" y="2088255"/>
            <a:ext cx="254115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nhiêt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3" name="矩形 1"/>
          <p:cNvSpPr>
            <a:spLocks noChangeArrowheads="1"/>
          </p:cNvSpPr>
          <p:nvPr/>
        </p:nvSpPr>
        <p:spPr bwMode="auto">
          <a:xfrm>
            <a:off x="6692751" y="2727866"/>
            <a:ext cx="2848413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ánh sáng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4" name="矩形 1"/>
          <p:cNvSpPr>
            <a:spLocks noChangeArrowheads="1"/>
          </p:cNvSpPr>
          <p:nvPr/>
        </p:nvSpPr>
        <p:spPr bwMode="auto">
          <a:xfrm>
            <a:off x="6837038" y="3554138"/>
            <a:ext cx="293503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âm thanh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6" name="Oval 11"/>
          <p:cNvSpPr>
            <a:spLocks noChangeArrowheads="1"/>
          </p:cNvSpPr>
          <p:nvPr/>
        </p:nvSpPr>
        <p:spPr bwMode="auto">
          <a:xfrm>
            <a:off x="6144211" y="419120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06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7" name="矩形 1"/>
          <p:cNvSpPr>
            <a:spLocks noChangeArrowheads="1"/>
          </p:cNvSpPr>
          <p:nvPr/>
        </p:nvSpPr>
        <p:spPr bwMode="auto">
          <a:xfrm>
            <a:off x="6837039" y="4192368"/>
            <a:ext cx="2704126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Thế năng hấp dẫn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8" name="Oval 11"/>
          <p:cNvSpPr>
            <a:spLocks noChangeArrowheads="1"/>
          </p:cNvSpPr>
          <p:nvPr/>
        </p:nvSpPr>
        <p:spPr bwMode="auto">
          <a:xfrm>
            <a:off x="5825575" y="485158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07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79" name="矩形 1"/>
          <p:cNvSpPr>
            <a:spLocks noChangeArrowheads="1"/>
          </p:cNvSpPr>
          <p:nvPr/>
        </p:nvSpPr>
        <p:spPr bwMode="auto">
          <a:xfrm>
            <a:off x="6518402" y="4861984"/>
            <a:ext cx="2740843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Thế năng đàn hồi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0" name="Oval 11"/>
          <p:cNvSpPr>
            <a:spLocks noChangeArrowheads="1"/>
          </p:cNvSpPr>
          <p:nvPr/>
        </p:nvSpPr>
        <p:spPr bwMode="auto">
          <a:xfrm>
            <a:off x="5308359" y="5359562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08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1" name="矩形 1"/>
          <p:cNvSpPr>
            <a:spLocks noChangeArrowheads="1"/>
          </p:cNvSpPr>
          <p:nvPr/>
        </p:nvSpPr>
        <p:spPr bwMode="auto">
          <a:xfrm>
            <a:off x="6038130" y="5388436"/>
            <a:ext cx="2902479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hóa học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4269315" y="5890638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defTabSz="913765" eaLnBrk="1" hangingPunct="1">
              <a:spcBef>
                <a:spcPct val="0"/>
              </a:spcBef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09</a:t>
            </a:r>
            <a:endParaRPr lang="zh-CN" altLang="en-US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3" name="矩形 1"/>
          <p:cNvSpPr>
            <a:spLocks noChangeArrowheads="1"/>
          </p:cNvSpPr>
          <p:nvPr/>
        </p:nvSpPr>
        <p:spPr bwMode="auto">
          <a:xfrm>
            <a:off x="4962142" y="5919512"/>
            <a:ext cx="3154815" cy="55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3765">
              <a:lnSpc>
                <a:spcPct val="150000"/>
              </a:lnSpc>
            </a:pPr>
            <a:r>
              <a:rPr lang="vi-VN" altLang="zh-CN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Năng lượng hạt nhân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84" name="文本框 30"/>
          <p:cNvSpPr txBox="1"/>
          <p:nvPr/>
        </p:nvSpPr>
        <p:spPr>
          <a:xfrm>
            <a:off x="1051498" y="0"/>
            <a:ext cx="643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97531E-6 L -0.17361 0.29043 " pathEditMode="relative" rAng="0" ptsTypes="AA">
                                      <p:cBhvr>
                                        <p:cTn id="31" dur="500" spd="-999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1450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23143 0.15555 " pathEditMode="relative" rAng="0" ptsTypes="AA">
                                      <p:cBhvr>
                                        <p:cTn id="33" dur="500" spd="-999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777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25 -4.07407E-6 " pathEditMode="relative" rAng="0" ptsTypes="AA">
                                      <p:cBhvr>
                                        <p:cTn id="35" dur="500" spd="-999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23143 -0.15556 " pathEditMode="relative" rAng="0" ptsTypes="AA">
                                      <p:cBhvr>
                                        <p:cTn id="37" dur="500" spd="-999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0" y="-77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39" dur="500" spd="-99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2" decel="53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53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533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53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72" dur="500" spd="-999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80" dur="500" spd="-999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17361 -0.29043 " pathEditMode="relative" rAng="0" ptsTypes="AA">
                                      <p:cBhvr>
                                        <p:cTn id="88" dur="500" spd="-999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1" y="-1453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ntr" presetSubtype="2" decel="533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 autoUpdateAnimBg="0"/>
      <p:bldP spid="63" grpId="1" animBg="1" autoUpdateAnimBg="0"/>
      <p:bldP spid="64" grpId="0" animBg="1" autoUpdateAnimBg="0"/>
      <p:bldP spid="64" grpId="1" animBg="1" autoUpdateAnimBg="0"/>
      <p:bldP spid="65" grpId="0" animBg="1" autoUpdateAnimBg="0"/>
      <p:bldP spid="65" grpId="1" animBg="1" autoUpdateAnimBg="0"/>
      <p:bldP spid="66" grpId="0" animBg="1" autoUpdateAnimBg="0"/>
      <p:bldP spid="66" grpId="1" animBg="1" autoUpdateAnimBg="0"/>
      <p:bldP spid="67" grpId="0" animBg="1" autoUpdateAnimBg="0"/>
      <p:bldP spid="67" grpId="1" animBg="1" autoUpdateAnimBg="0"/>
      <p:bldP spid="68" grpId="0" animBg="1" autoUpdateAnimBg="0"/>
      <p:bldP spid="69" grpId="0" autoUpdateAnimBg="0"/>
      <p:bldP spid="70" grpId="0"/>
      <p:bldP spid="71" grpId="0"/>
      <p:bldP spid="72" grpId="0"/>
      <p:bldP spid="73" grpId="0"/>
      <p:bldP spid="74" grpId="0"/>
      <p:bldP spid="76" grpId="0" animBg="1" autoUpdateAnimBg="0"/>
      <p:bldP spid="76" grpId="1" animBg="1" autoUpdateAnimBg="0"/>
      <p:bldP spid="77" grpId="0"/>
      <p:bldP spid="78" grpId="0" animBg="1" autoUpdateAnimBg="0"/>
      <p:bldP spid="78" grpId="1" animBg="1" autoUpdateAnimBg="0"/>
      <p:bldP spid="79" grpId="0"/>
      <p:bldP spid="80" grpId="0" animBg="1" autoUpdateAnimBg="0"/>
      <p:bldP spid="80" grpId="1" animBg="1" autoUpdateAnimBg="0"/>
      <p:bldP spid="81" grpId="0"/>
      <p:bldP spid="82" grpId="0" animBg="1" autoUpdateAnimBg="0"/>
      <p:bldP spid="82" grpId="1" animBg="1" autoUpdateAnimBg="0"/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3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ĐỘNG NĂNG</a:t>
            </a:r>
            <a:endParaRPr lang="vi-VN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91" y="4238625"/>
            <a:ext cx="3030682" cy="2857500"/>
          </a:xfrm>
          <a:prstGeom prst="rect">
            <a:avLst/>
          </a:prstGeom>
        </p:spPr>
      </p:pic>
      <p:pic>
        <p:nvPicPr>
          <p:cNvPr id="1026" name="Picture 2" descr="Sợ lây HIV sau khi ngồi ghế ở nhà người lạ - VnExpress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962" y="4756150"/>
            <a:ext cx="2394613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325" y="1624528"/>
            <a:ext cx="2578100" cy="233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325" y="4476750"/>
            <a:ext cx="3175000" cy="238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275" y="1707078"/>
            <a:ext cx="3162300" cy="2371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2024" y="1561445"/>
            <a:ext cx="5210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Động năng là dạng năng lượng do chuyển động mà có</a:t>
            </a:r>
            <a:r>
              <a:rPr lang="vi-VN" sz="2800" dirty="0" smtClean="0">
                <a:solidFill>
                  <a:srgbClr val="333333"/>
                </a:solidFill>
              </a:rPr>
              <a:t>.</a:t>
            </a:r>
            <a:endParaRPr lang="vi-VN" sz="2800" dirty="0">
              <a:solidFill>
                <a:srgbClr val="3333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sp>
        <p:nvSpPr>
          <p:cNvPr id="12" name="Rectangle 11"/>
          <p:cNvSpPr/>
          <p:nvPr/>
        </p:nvSpPr>
        <p:spPr>
          <a:xfrm>
            <a:off x="1051498" y="3105834"/>
            <a:ext cx="50349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</a:rPr>
              <a:t>Vật chuyển động càng nhanh thì động năng càng lớn và ngược lại.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3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ĐIỆN</a:t>
            </a:r>
            <a:endParaRPr lang="vi-VN" sz="2800" b="1" dirty="0"/>
          </a:p>
        </p:txBody>
      </p:sp>
      <p:pic>
        <p:nvPicPr>
          <p:cNvPr id="6146" name="Picture 2" descr="Điện năng và những điều có thể bạn chưa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2290107"/>
            <a:ext cx="7508744" cy="42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6" name="AutoShape 6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7" name="AutoShape 8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8" name="AutoShape 10" descr="EVN khởi công dự án nhà máy thủy điện Hòa Bình mở rộng hơn 9.200 tỷ đồ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7" y="2290107"/>
            <a:ext cx="6499108" cy="4253568"/>
          </a:xfrm>
          <a:prstGeom prst="rect">
            <a:avLst/>
          </a:prstGeom>
        </p:spPr>
      </p:pic>
      <p:sp>
        <p:nvSpPr>
          <p:cNvPr id="10" name="AutoShape 12" descr="DỰ ÁN NHÀ MÁY THỦY ĐIỆN TRỊ A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6158" name="Picture 14" descr="DỰ ÁN NHÀ MÁY THỦY ĐIỆN TRỊ 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2290107"/>
            <a:ext cx="6805709" cy="42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in là gì? Pin sạc là gì? Pin Lithium là gì? Tìm hiểu về p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90" y="2476618"/>
            <a:ext cx="8454635" cy="38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in là gì? Phân biệt các loại pin phổ biến hiện nay và đặc điểm, cấu tạo  của chúng | The Couture Travel Compan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90" y="2476618"/>
            <a:ext cx="9023895" cy="41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Phân biệt các loại acqu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54" y="2290107"/>
            <a:ext cx="6317409" cy="40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69750" y="1585674"/>
            <a:ext cx="7757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+mj-lt"/>
              </a:rPr>
              <a:t>Các nhà máy điện, pin,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...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cung cấp năng lượng điện.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sp>
        <p:nvSpPr>
          <p:cNvPr id="18" name="Rectangle 17"/>
          <p:cNvSpPr/>
          <p:nvPr/>
        </p:nvSpPr>
        <p:spPr>
          <a:xfrm>
            <a:off x="1269750" y="2775644"/>
            <a:ext cx="5884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333333"/>
                </a:solidFill>
                <a:latin typeface="+mj-lt"/>
              </a:rPr>
              <a:t>Năng lượng điện cần thiết và được sử dụng rộng rãi trong sản xuất và đời sống.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344" y="2161191"/>
            <a:ext cx="444665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3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" y="1038225"/>
            <a:ext cx="48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NĂNG LƯỢNG NHIỆT</a:t>
            </a:r>
            <a:endParaRPr lang="vi-VN" sz="2800" b="1" dirty="0"/>
          </a:p>
        </p:txBody>
      </p:sp>
      <p:pic>
        <p:nvPicPr>
          <p:cNvPr id="5122" name="Picture 2" descr="Giá than đá thế giới tuần tới ngày 3/9/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2275998"/>
            <a:ext cx="6529232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úi Lửa Là Gì Và Hoạt Động Của Núi Lửa - Giải Đáp Việt - Tri Thức Cho Người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36" y="1899286"/>
            <a:ext cx="7816425" cy="43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Phát hiện một cấu trúc mới trong quang quyển Mặt Tr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5128" name="Picture 8" descr="Phát hiện một cấu trúc mới trong quang quyển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3" y="1539687"/>
            <a:ext cx="6960002" cy="46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ại sao bếp gas cháy lửa đỏ, nấu bị đen đáy nồi? - MET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5132" name="Picture 12" descr="Bếp ga cháy lửa đỏ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059304"/>
            <a:ext cx="72390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ác tính năng đặc biệt của bếp g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3" y="2001407"/>
            <a:ext cx="7512452" cy="429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51498" y="1690420"/>
            <a:ext cx="10414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333333"/>
                </a:solidFill>
                <a:latin typeface="+mj-lt"/>
              </a:rPr>
              <a:t>Các vật nóng như Mặt Trời, ngọn lửa,</a:t>
            </a:r>
            <a:r>
              <a:rPr lang="en-US" sz="3200" dirty="0">
                <a:solidFill>
                  <a:srgbClr val="333333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+mj-lt"/>
              </a:rPr>
              <a:t>...</a:t>
            </a:r>
            <a:r>
              <a:rPr lang="en-US" sz="3200" dirty="0">
                <a:solidFill>
                  <a:srgbClr val="333333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+mj-lt"/>
              </a:rPr>
              <a:t>đều có năng lượng nhiệt.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28" y="1516424"/>
            <a:ext cx="844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vi-VN" sz="5400" dirty="0"/>
          </a:p>
        </p:txBody>
      </p:sp>
      <p:sp>
        <p:nvSpPr>
          <p:cNvPr id="14" name="Rectangle 13"/>
          <p:cNvSpPr/>
          <p:nvPr/>
        </p:nvSpPr>
        <p:spPr>
          <a:xfrm>
            <a:off x="961310" y="3309090"/>
            <a:ext cx="10388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Một vật có nhiệt độ càng cao thì có năng lượng nhiệt càng lớn.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5974"/>
            <a:ext cx="2959930" cy="965371"/>
          </a:xfrm>
          <a:prstGeom prst="rect">
            <a:avLst/>
          </a:prstGeom>
        </p:spPr>
      </p:pic>
      <p:sp>
        <p:nvSpPr>
          <p:cNvPr id="3" name="文本框 30"/>
          <p:cNvSpPr txBox="1"/>
          <p:nvPr/>
        </p:nvSpPr>
        <p:spPr>
          <a:xfrm>
            <a:off x="1051498" y="0"/>
            <a:ext cx="643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I. M</a:t>
            </a:r>
            <a:r>
              <a:rPr lang="vi-VN" altLang="zh-CN" sz="3200" b="1" dirty="0" smtClean="0">
                <a:solidFill>
                  <a:srgbClr val="FF0000"/>
                </a:solidFill>
                <a:latin typeface="Times New Roman" pitchFamily="18" charset="0"/>
                <a:ea typeface="Yeseva One" panose="00000500000000000000" charset="0"/>
                <a:cs typeface="Times New Roman" pitchFamily="18" charset="0"/>
                <a:sym typeface="Yeseva One" panose="00000500000000000000" charset="0"/>
              </a:rPr>
              <a:t>ỘT SỐ DẠNG NĂNG LƯỢNG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Yeseva One" panose="00000500000000000000" charset="0"/>
              <a:cs typeface="Times New Roman" pitchFamily="18" charset="0"/>
              <a:sym typeface="Yeseva One" panose="0000050000000000000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2818" y="1266233"/>
            <a:ext cx="9545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Em hãy cho biết tên các dạng năng lượng ở hình bên dưới</a:t>
            </a:r>
            <a:endParaRPr lang="vi-VN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74223" y="5462260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NĂNG LƯỢNG ĐIỆN</a:t>
            </a:r>
            <a:endParaRPr lang="vi-VN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10688" y="5447645"/>
            <a:ext cx="25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ĐỘNG NĂNG</a:t>
            </a:r>
            <a:endParaRPr lang="vi-VN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24386" y="5481310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NĂNG LƯỢNG NHIỆT</a:t>
            </a:r>
            <a:endParaRPr lang="vi-VN" sz="2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6525" y="2342600"/>
            <a:ext cx="4120150" cy="3036882"/>
            <a:chOff x="136525" y="2342600"/>
            <a:chExt cx="4120150" cy="3036882"/>
          </a:xfrm>
        </p:grpSpPr>
        <p:pic>
          <p:nvPicPr>
            <p:cNvPr id="4100" name="Picture 4" descr="Điện năng và những điều có thể bạn chưa biế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25" y="2342600"/>
              <a:ext cx="4120150" cy="2333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41638" y="5010150"/>
              <a:ext cx="459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A</a:t>
              </a:r>
              <a:endParaRPr lang="vi-VN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40035" y="2330266"/>
            <a:ext cx="3756432" cy="3030166"/>
            <a:chOff x="4440035" y="2330266"/>
            <a:chExt cx="3756432" cy="3030166"/>
          </a:xfrm>
        </p:grpSpPr>
        <p:pic>
          <p:nvPicPr>
            <p:cNvPr id="4098" name="Picture 2" descr="Lò than” từ châu Á đến châu Âu hạ nhiệt nhanh chó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035" y="2330266"/>
              <a:ext cx="3756432" cy="23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695950" y="4991100"/>
              <a:ext cx="509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B</a:t>
              </a:r>
              <a:endParaRPr lang="vi-VN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20102" y="2292349"/>
            <a:ext cx="3619498" cy="3058558"/>
            <a:chOff x="8420102" y="2292349"/>
            <a:chExt cx="3619498" cy="30585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0102" y="2292349"/>
              <a:ext cx="3619498" cy="243449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20300" y="4981575"/>
              <a:ext cx="933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C</a:t>
              </a:r>
              <a:endParaRPr lang="vi-VN" dirty="0"/>
            </a:p>
          </p:txBody>
        </p:sp>
      </p:grpSp>
      <p:pic>
        <p:nvPicPr>
          <p:cNvPr id="18" name="Picture 2" descr="Bài tập dấu chấm hỏi - Luyện tập về dấu chấm hỏi lớp 2 - VnDoc.com - Hệ  Thống PP BĐS Nghỉ Dưỡng Cao Cấp Địa ốc 5 S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" y="1045911"/>
            <a:ext cx="1140196" cy="9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30124613"/>
  <p:tag name="MH_LIBRARY" val="GRAPHIC"/>
</p:tagLst>
</file>

<file path=ppt/theme/theme1.xml><?xml version="1.0" encoding="utf-8"?>
<a:theme xmlns:a="http://schemas.openxmlformats.org/drawingml/2006/main" name="2-1031-7">
  <a:themeElements>
    <a:clrScheme name="自定义 14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Yeseva One"/>
        <a:ea typeface=""/>
        <a:cs typeface=""/>
        <a:font script="Jpan" typeface="游ゴシック Light"/>
        <a:font script="Hang" typeface="맑은 고딕"/>
        <a:font script="Hans" typeface="Yeseva On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eseva One"/>
        <a:ea typeface=""/>
        <a:cs typeface=""/>
        <a:font script="Jpan" typeface="游ゴシック Light"/>
        <a:font script="Hang" typeface="맑은 고딕"/>
        <a:font script="Hans" typeface="Yeseva One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2-1031-7</Template>
  <TotalTime>17</TotalTime>
  <Words>1378</Words>
  <Application>Microsoft Office PowerPoint</Application>
  <PresentationFormat>Custom</PresentationFormat>
  <Paragraphs>226</Paragraphs>
  <Slides>39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2-1031-7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KHC</cp:lastModifiedBy>
  <cp:revision>73</cp:revision>
  <dcterms:created xsi:type="dcterms:W3CDTF">2018-12-13T14:11:00Z</dcterms:created>
  <dcterms:modified xsi:type="dcterms:W3CDTF">2024-05-21T01:14:12Z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D10425DF35D84318BD158B3C6133733D</vt:lpwstr>
  </property>
  <property fmtid="{D5CDD505-2E9C-101B-9397-08002B2CF9AE}" pid="3" name="KSOProductBuildVer">
    <vt:lpwstr>1033-11.2.0.11516</vt:lpwstr>
  </property>
</Properties>
</file>