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8"/>
  </p:notesMasterIdLst>
  <p:sldIdLst>
    <p:sldId id="317" r:id="rId2"/>
    <p:sldId id="259" r:id="rId3"/>
    <p:sldId id="257" r:id="rId4"/>
    <p:sldId id="313" r:id="rId5"/>
    <p:sldId id="316" r:id="rId6"/>
    <p:sldId id="260" r:id="rId7"/>
    <p:sldId id="294" r:id="rId8"/>
    <p:sldId id="295" r:id="rId9"/>
    <p:sldId id="302" r:id="rId10"/>
    <p:sldId id="314" r:id="rId11"/>
    <p:sldId id="296" r:id="rId12"/>
    <p:sldId id="297" r:id="rId13"/>
    <p:sldId id="298" r:id="rId14"/>
    <p:sldId id="303" r:id="rId15"/>
    <p:sldId id="299" r:id="rId16"/>
    <p:sldId id="310" r:id="rId17"/>
    <p:sldId id="301" r:id="rId18"/>
    <p:sldId id="267" r:id="rId19"/>
    <p:sldId id="304" r:id="rId20"/>
    <p:sldId id="315" r:id="rId21"/>
    <p:sldId id="305" r:id="rId22"/>
    <p:sldId id="306" r:id="rId23"/>
    <p:sldId id="307" r:id="rId24"/>
    <p:sldId id="308" r:id="rId25"/>
    <p:sldId id="309" r:id="rId26"/>
    <p:sldId id="318"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606">
          <p15:clr>
            <a:srgbClr val="9AA0A6"/>
          </p15:clr>
        </p15:guide>
        <p15:guide id="2" orient="horz" pos="702">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B8E0676-FF02-4733-9F47-71CB356D9E28}">
  <a:tblStyle styleId="{2B8E0676-FF02-4733-9F47-71CB356D9E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9" d="100"/>
          <a:sy n="99" d="100"/>
        </p:scale>
        <p:origin x="-504" y="360"/>
      </p:cViewPr>
      <p:guideLst>
        <p:guide orient="horz" pos="606"/>
        <p:guide orient="horz" pos="70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049136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BBDAD656-AB8D-40F8-9F60-E378E4FEE4C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941925f0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941925f0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941925f0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941925f0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7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0ad005257f_1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0ad005257f_1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2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7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userDrawn="1">
  <p:cSld name="TITLE_AND_TWO_COLUMNS_1_1">
    <p:spTree>
      <p:nvGrpSpPr>
        <p:cNvPr id="1" name="Shape 23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userDrawn="1">
  <p:cSld name="CUSTOM_8">
    <p:spTree>
      <p:nvGrpSpPr>
        <p:cNvPr id="1" name="Shape 2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userDrawn="1">
  <p:cSld name="CUSTOM_14_1">
    <p:spTree>
      <p:nvGrpSpPr>
        <p:cNvPr id="1" name="Shape 31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2" userDrawn="1">
  <p:cSld name="BIG_NUMBER_1_1">
    <p:spTree>
      <p:nvGrpSpPr>
        <p:cNvPr id="1" name="Shape 44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63" r="5319" b="11234"/>
          <a:stretch>
            <a:fillRect/>
          </a:stretch>
        </p:blipFill>
        <p:spPr>
          <a:xfrm>
            <a:off x="0" y="-171450"/>
            <a:ext cx="9144000" cy="5472113"/>
          </a:xfrm>
          <a:prstGeom prst="rect">
            <a:avLst/>
          </a:prstGeom>
        </p:spPr>
      </p:pic>
    </p:spTree>
    <p:extLst>
      <p:ext uri="{BB962C8B-B14F-4D97-AF65-F5344CB8AC3E}">
        <p14:creationId xmlns:p14="http://schemas.microsoft.com/office/powerpoint/2010/main" val="97508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lumMod val="50000"/>
          </a:schemeClr>
        </a:solidFill>
        <a:effectLst/>
      </p:bgPr>
    </p:bg>
    <p:spTree>
      <p:nvGrpSpPr>
        <p:cNvPr id="1" name="Shape 5"/>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63" r:id="rId5"/>
    <p:sldLayoutId id="2147483666" r:id="rId6"/>
    <p:sldLayoutId id="2147483669" r:id="rId7"/>
    <p:sldLayoutId id="2147483676"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029920" y="60115"/>
            <a:ext cx="664976" cy="910262"/>
            <a:chOff x="1795522" y="3189767"/>
            <a:chExt cx="886635" cy="1213682"/>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522" y="3189767"/>
              <a:ext cx="521395" cy="777748"/>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0024" y="3997517"/>
              <a:ext cx="272133" cy="405932"/>
            </a:xfrm>
            <a:prstGeom prst="rect">
              <a:avLst/>
            </a:prstGeom>
          </p:spPr>
        </p:pic>
      </p:grpSp>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179" y="-83329"/>
            <a:ext cx="850358" cy="1268450"/>
          </a:xfrm>
          <a:prstGeom prst="rect">
            <a:avLst/>
          </a:prstGeom>
        </p:spPr>
      </p:pic>
      <p:sp>
        <p:nvSpPr>
          <p:cNvPr id="31" name="KSO_Shape"/>
          <p:cNvSpPr/>
          <p:nvPr/>
        </p:nvSpPr>
        <p:spPr bwMode="auto">
          <a:xfrm>
            <a:off x="1448858" y="278391"/>
            <a:ext cx="1428750" cy="785813"/>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3" name="KSO_Shape"/>
          <p:cNvSpPr/>
          <p:nvPr/>
        </p:nvSpPr>
        <p:spPr bwMode="auto">
          <a:xfrm>
            <a:off x="4344443" y="80915"/>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4" name="KSO_Shape"/>
          <p:cNvSpPr/>
          <p:nvPr/>
        </p:nvSpPr>
        <p:spPr bwMode="auto">
          <a:xfrm>
            <a:off x="7199294" y="437993"/>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5" name="KSO_Shape"/>
          <p:cNvSpPr/>
          <p:nvPr/>
        </p:nvSpPr>
        <p:spPr bwMode="auto">
          <a:xfrm>
            <a:off x="99459" y="820515"/>
            <a:ext cx="747032" cy="410867"/>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36" name="KSO_Shape"/>
          <p:cNvSpPr/>
          <p:nvPr/>
        </p:nvSpPr>
        <p:spPr bwMode="auto">
          <a:xfrm>
            <a:off x="5628583" y="536298"/>
            <a:ext cx="1339899" cy="736945"/>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chemeClr val="bg1"/>
          </a:solidFill>
          <a:ln>
            <a:noFill/>
          </a:ln>
        </p:spPr>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Montserrat" panose="00000500000000000000" charset="0"/>
              <a:ea typeface="Montserrat" panose="00000500000000000000" charset="0"/>
              <a:cs typeface="Montserrat" panose="00000500000000000000" charset="0"/>
            </a:endParaRPr>
          </a:p>
        </p:txBody>
      </p:sp>
      <p:sp>
        <p:nvSpPr>
          <p:cNvPr id="22" name="文本框 21"/>
          <p:cNvSpPr txBox="1"/>
          <p:nvPr/>
        </p:nvSpPr>
        <p:spPr>
          <a:xfrm>
            <a:off x="5786786" y="2710393"/>
            <a:ext cx="2159540" cy="392415"/>
          </a:xfrm>
          <a:prstGeom prst="rect">
            <a:avLst/>
          </a:prstGeom>
          <a:noFill/>
        </p:spPr>
        <p:txBody>
          <a:bodyPr wrap="square" lIns="68580" tIns="34290" rIns="68580" bIns="34290" rtlCol="0">
            <a:spAutoFit/>
          </a:bodyPr>
          <a:lstStyle/>
          <a:p>
            <a:pPr algn="ctr"/>
            <a:r>
              <a:rPr lang="en-US" altLang="zh-CN" sz="2100" b="1" dirty="0">
                <a:solidFill>
                  <a:schemeClr val="tx1"/>
                </a:solidFill>
                <a:latin typeface="Times New Roman" pitchFamily="18" charset="0"/>
                <a:ea typeface="Montserrat" panose="00000500000000000000" charset="0"/>
                <a:cs typeface="Times New Roman" pitchFamily="18" charset="0"/>
              </a:rPr>
              <a:t>GV: </a:t>
            </a:r>
            <a:r>
              <a:rPr lang="en-US" altLang="zh-CN" sz="2100" b="1" dirty="0" err="1">
                <a:solidFill>
                  <a:schemeClr val="tx1"/>
                </a:solidFill>
                <a:latin typeface="Times New Roman" pitchFamily="18" charset="0"/>
                <a:ea typeface="Montserrat" panose="00000500000000000000" charset="0"/>
                <a:cs typeface="Times New Roman" pitchFamily="18" charset="0"/>
              </a:rPr>
              <a:t>Phan</a:t>
            </a:r>
            <a:r>
              <a:rPr lang="en-US" altLang="zh-CN" sz="2100" b="1" dirty="0">
                <a:solidFill>
                  <a:schemeClr val="tx1"/>
                </a:solidFill>
                <a:latin typeface="Times New Roman" pitchFamily="18" charset="0"/>
                <a:ea typeface="Montserrat" panose="00000500000000000000" charset="0"/>
                <a:cs typeface="Times New Roman" pitchFamily="18" charset="0"/>
              </a:rPr>
              <a:t> </a:t>
            </a:r>
            <a:r>
              <a:rPr lang="en-US" altLang="zh-CN" sz="2100" b="1" dirty="0" err="1">
                <a:solidFill>
                  <a:schemeClr val="tx1"/>
                </a:solidFill>
                <a:latin typeface="Times New Roman" pitchFamily="18" charset="0"/>
                <a:ea typeface="Montserrat" panose="00000500000000000000" charset="0"/>
                <a:cs typeface="Times New Roman" pitchFamily="18" charset="0"/>
              </a:rPr>
              <a:t>Thị</a:t>
            </a:r>
            <a:r>
              <a:rPr lang="en-US" altLang="zh-CN" sz="2100" b="1" dirty="0">
                <a:solidFill>
                  <a:schemeClr val="tx1"/>
                </a:solidFill>
                <a:latin typeface="Times New Roman" pitchFamily="18" charset="0"/>
                <a:ea typeface="Montserrat" panose="00000500000000000000" charset="0"/>
                <a:cs typeface="Times New Roman" pitchFamily="18" charset="0"/>
              </a:rPr>
              <a:t> </a:t>
            </a:r>
            <a:r>
              <a:rPr lang="en-US" altLang="zh-CN" sz="2100" b="1" dirty="0" err="1">
                <a:solidFill>
                  <a:schemeClr val="tx1"/>
                </a:solidFill>
                <a:latin typeface="Times New Roman" pitchFamily="18" charset="0"/>
                <a:ea typeface="Montserrat" panose="00000500000000000000" charset="0"/>
                <a:cs typeface="Times New Roman" pitchFamily="18" charset="0"/>
              </a:rPr>
              <a:t>Độ</a:t>
            </a:r>
            <a:endParaRPr lang="zh-CN" altLang="en-US" sz="2100" b="1" dirty="0">
              <a:solidFill>
                <a:schemeClr val="tx1"/>
              </a:solidFill>
              <a:latin typeface="Times New Roman" pitchFamily="18" charset="0"/>
              <a:ea typeface="Montserrat" panose="00000500000000000000" charset="0"/>
              <a:cs typeface="Times New Roman" pitchFamily="18" charset="0"/>
            </a:endParaRPr>
          </a:p>
        </p:txBody>
      </p:sp>
      <p:sp>
        <p:nvSpPr>
          <p:cNvPr id="20" name="文本框 4"/>
          <p:cNvSpPr txBox="1"/>
          <p:nvPr/>
        </p:nvSpPr>
        <p:spPr>
          <a:xfrm>
            <a:off x="1712119" y="1765459"/>
            <a:ext cx="6969818" cy="761747"/>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ln w="19050">
                  <a:solidFill>
                    <a:schemeClr val="bg1"/>
                  </a:solidFill>
                </a:ln>
                <a:solidFill>
                  <a:srgbClr val="FF0000"/>
                </a:solidFill>
                <a:latin typeface="Montserrat" panose="00000500000000000000" charset="0"/>
                <a:ea typeface="Montserrat" panose="00000500000000000000" charset="0"/>
                <a:cs typeface="Montserrat" panose="00000500000000000000" charset="0"/>
              </a:rPr>
              <a:t>KHOA HỌC TỰ NHIÊN 6</a:t>
            </a:r>
            <a:endParaRPr lang="en-US" sz="4500" b="1" dirty="0">
              <a:ln w="19050">
                <a:solidFill>
                  <a:schemeClr val="bg1"/>
                </a:solidFill>
              </a:ln>
              <a:solidFill>
                <a:srgbClr val="FF0000"/>
              </a:solidFill>
              <a:latin typeface="Montserrat" panose="00000500000000000000" charset="0"/>
              <a:ea typeface="Montserrat" panose="00000500000000000000" charset="0"/>
              <a:cs typeface="Montserrat" panose="00000500000000000000" charset="0"/>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50" y="1135762"/>
            <a:ext cx="1140386" cy="1701076"/>
          </a:xfrm>
          <a:prstGeom prst="rect">
            <a:avLst/>
          </a:prstGeom>
        </p:spPr>
      </p:pic>
    </p:spTree>
    <p:extLst>
      <p:ext uri="{BB962C8B-B14F-4D97-AF65-F5344CB8AC3E}">
        <p14:creationId xmlns:p14="http://schemas.microsoft.com/office/powerpoint/2010/main" val="318992587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500" fill="hold"/>
                                        <p:tgtEl>
                                          <p:spTgt spid="35"/>
                                        </p:tgtEl>
                                        <p:attrNameLst>
                                          <p:attrName>ppt_x</p:attrName>
                                        </p:attrNameLst>
                                      </p:cBhvr>
                                      <p:tavLst>
                                        <p:tav tm="0">
                                          <p:val>
                                            <p:strVal val="0-#ppt_w/2"/>
                                          </p:val>
                                        </p:tav>
                                        <p:tav tm="100000">
                                          <p:val>
                                            <p:strVal val="#ppt_x"/>
                                          </p:val>
                                        </p:tav>
                                      </p:tavLst>
                                    </p:anim>
                                    <p:anim calcmode="lin" valueType="num">
                                      <p:cBhvr additive="base">
                                        <p:cTn id="8" dur="1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500" fill="hold"/>
                                        <p:tgtEl>
                                          <p:spTgt spid="31"/>
                                        </p:tgtEl>
                                        <p:attrNameLst>
                                          <p:attrName>ppt_x</p:attrName>
                                        </p:attrNameLst>
                                      </p:cBhvr>
                                      <p:tavLst>
                                        <p:tav tm="0">
                                          <p:val>
                                            <p:strVal val="0-#ppt_w/2"/>
                                          </p:val>
                                        </p:tav>
                                        <p:tav tm="100000">
                                          <p:val>
                                            <p:strVal val="#ppt_x"/>
                                          </p:val>
                                        </p:tav>
                                      </p:tavLst>
                                    </p:anim>
                                    <p:anim calcmode="lin" valueType="num">
                                      <p:cBhvr additive="base">
                                        <p:cTn id="12" dur="1500" fill="hold"/>
                                        <p:tgtEl>
                                          <p:spTgt spid="31"/>
                                        </p:tgtEl>
                                        <p:attrNameLst>
                                          <p:attrName>ppt_y</p:attrName>
                                        </p:attrNameLst>
                                      </p:cBhvr>
                                      <p:tavLst>
                                        <p:tav tm="0">
                                          <p:val>
                                            <p:strVal val="#ppt_y"/>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500"/>
                                        <p:tgtEl>
                                          <p:spTgt spid="31"/>
                                        </p:tgtEl>
                                      </p:cBhvr>
                                    </p:animEffect>
                                  </p:childTnLst>
                                </p:cTn>
                              </p:par>
                              <p:par>
                                <p:cTn id="16" presetID="2" presetClass="entr" presetSubtype="8" fill="hold" grpId="0" nodeType="withEffect">
                                  <p:stCondLst>
                                    <p:cond delay="5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500" fill="hold"/>
                                        <p:tgtEl>
                                          <p:spTgt spid="33"/>
                                        </p:tgtEl>
                                        <p:attrNameLst>
                                          <p:attrName>ppt_x</p:attrName>
                                        </p:attrNameLst>
                                      </p:cBhvr>
                                      <p:tavLst>
                                        <p:tav tm="0">
                                          <p:val>
                                            <p:strVal val="0-#ppt_w/2"/>
                                          </p:val>
                                        </p:tav>
                                        <p:tav tm="100000">
                                          <p:val>
                                            <p:strVal val="#ppt_x"/>
                                          </p:val>
                                        </p:tav>
                                      </p:tavLst>
                                    </p:anim>
                                    <p:anim calcmode="lin" valueType="num">
                                      <p:cBhvr additive="base">
                                        <p:cTn id="19" dur="1500" fill="hold"/>
                                        <p:tgtEl>
                                          <p:spTgt spid="33"/>
                                        </p:tgtEl>
                                        <p:attrNameLst>
                                          <p:attrName>ppt_y</p:attrName>
                                        </p:attrNameLst>
                                      </p:cBhvr>
                                      <p:tavLst>
                                        <p:tav tm="0">
                                          <p:val>
                                            <p:strVal val="#ppt_y"/>
                                          </p:val>
                                        </p:tav>
                                        <p:tav tm="100000">
                                          <p:val>
                                            <p:strVal val="#ppt_y"/>
                                          </p:val>
                                        </p:tav>
                                      </p:tavLst>
                                    </p:anim>
                                  </p:childTnLst>
                                </p:cTn>
                              </p:par>
                              <p:par>
                                <p:cTn id="20" presetID="10" presetClass="entr" presetSubtype="0" fill="hold" grpId="1"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500"/>
                                        <p:tgtEl>
                                          <p:spTgt spid="33"/>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500" fill="hold"/>
                                        <p:tgtEl>
                                          <p:spTgt spid="36"/>
                                        </p:tgtEl>
                                        <p:attrNameLst>
                                          <p:attrName>ppt_x</p:attrName>
                                        </p:attrNameLst>
                                      </p:cBhvr>
                                      <p:tavLst>
                                        <p:tav tm="0">
                                          <p:val>
                                            <p:strVal val="0-#ppt_w/2"/>
                                          </p:val>
                                        </p:tav>
                                        <p:tav tm="100000">
                                          <p:val>
                                            <p:strVal val="#ppt_x"/>
                                          </p:val>
                                        </p:tav>
                                      </p:tavLst>
                                    </p:anim>
                                    <p:anim calcmode="lin" valueType="num">
                                      <p:cBhvr additive="base">
                                        <p:cTn id="26" dur="1500" fill="hold"/>
                                        <p:tgtEl>
                                          <p:spTgt spid="36"/>
                                        </p:tgtEl>
                                        <p:attrNameLst>
                                          <p:attrName>ppt_y</p:attrName>
                                        </p:attrNameLst>
                                      </p:cBhvr>
                                      <p:tavLst>
                                        <p:tav tm="0">
                                          <p:val>
                                            <p:strVal val="#ppt_y"/>
                                          </p:val>
                                        </p:tav>
                                        <p:tav tm="100000">
                                          <p:val>
                                            <p:strVal val="#ppt_y"/>
                                          </p:val>
                                        </p:tav>
                                      </p:tavLst>
                                    </p:anim>
                                  </p:childTnLst>
                                </p:cTn>
                              </p:par>
                              <p:par>
                                <p:cTn id="27" presetID="10" presetClass="entr" presetSubtype="0" fill="hold" grpId="1" nodeType="withEffect">
                                  <p:stCondLst>
                                    <p:cond delay="5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500"/>
                                        <p:tgtEl>
                                          <p:spTgt spid="36"/>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1500" fill="hold"/>
                                        <p:tgtEl>
                                          <p:spTgt spid="34"/>
                                        </p:tgtEl>
                                        <p:attrNameLst>
                                          <p:attrName>ppt_x</p:attrName>
                                        </p:attrNameLst>
                                      </p:cBhvr>
                                      <p:tavLst>
                                        <p:tav tm="0">
                                          <p:val>
                                            <p:strVal val="0-#ppt_w/2"/>
                                          </p:val>
                                        </p:tav>
                                        <p:tav tm="100000">
                                          <p:val>
                                            <p:strVal val="#ppt_x"/>
                                          </p:val>
                                        </p:tav>
                                      </p:tavLst>
                                    </p:anim>
                                    <p:anim calcmode="lin" valueType="num">
                                      <p:cBhvr additive="base">
                                        <p:cTn id="33" dur="1500" fill="hold"/>
                                        <p:tgtEl>
                                          <p:spTgt spid="34"/>
                                        </p:tgtEl>
                                        <p:attrNameLst>
                                          <p:attrName>ppt_y</p:attrName>
                                        </p:attrNameLst>
                                      </p:cBhvr>
                                      <p:tavLst>
                                        <p:tav tm="0">
                                          <p:val>
                                            <p:strVal val="#ppt_y"/>
                                          </p:val>
                                        </p:tav>
                                        <p:tav tm="100000">
                                          <p:val>
                                            <p:strVal val="#ppt_y"/>
                                          </p:val>
                                        </p:tav>
                                      </p:tavLst>
                                    </p:anim>
                                  </p:childTnLst>
                                </p:cTn>
                              </p:par>
                              <p:par>
                                <p:cTn id="34" presetID="10" presetClass="entr" presetSubtype="0" fill="hold" grpId="1"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500"/>
                                        <p:tgtEl>
                                          <p:spTgt spid="34"/>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250"/>
                                        <p:tgtEl>
                                          <p:spTgt spid="35"/>
                                        </p:tgtEl>
                                      </p:cBhvr>
                                    </p:animEffect>
                                  </p:childTnLst>
                                </p:cTn>
                              </p:par>
                              <p:par>
                                <p:cTn id="40" presetID="42" presetClass="entr" presetSubtype="0" fill="hold" nodeType="withEffect">
                                  <p:stCondLst>
                                    <p:cond delay="20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25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37" presetClass="entr" presetSubtype="0"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900" decel="100000" fill="hold"/>
                                        <p:tgtEl>
                                          <p:spTgt spid="3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000" fill="hold"/>
                                        <p:tgtEl>
                                          <p:spTgt spid="30"/>
                                        </p:tgtEl>
                                        <p:attrNameLst>
                                          <p:attrName>ppt_w</p:attrName>
                                        </p:attrNameLst>
                                      </p:cBhvr>
                                      <p:tavLst>
                                        <p:tav tm="0">
                                          <p:val>
                                            <p:fltVal val="0"/>
                                          </p:val>
                                        </p:tav>
                                        <p:tav tm="100000">
                                          <p:val>
                                            <p:strVal val="#ppt_w"/>
                                          </p:val>
                                        </p:tav>
                                      </p:tavLst>
                                    </p:anim>
                                    <p:anim calcmode="lin" valueType="num">
                                      <p:cBhvr>
                                        <p:cTn id="60" dur="1000" fill="hold"/>
                                        <p:tgtEl>
                                          <p:spTgt spid="30"/>
                                        </p:tgtEl>
                                        <p:attrNameLst>
                                          <p:attrName>ppt_h</p:attrName>
                                        </p:attrNameLst>
                                      </p:cBhvr>
                                      <p:tavLst>
                                        <p:tav tm="0">
                                          <p:val>
                                            <p:fltVal val="0"/>
                                          </p:val>
                                        </p:tav>
                                        <p:tav tm="100000">
                                          <p:val>
                                            <p:strVal val="#ppt_h"/>
                                          </p:val>
                                        </p:tav>
                                      </p:tavLst>
                                    </p:anim>
                                    <p:animEffect transition="in" filter="fade">
                                      <p:cBhvr>
                                        <p:cTn id="61" dur="1000"/>
                                        <p:tgtEl>
                                          <p:spTgt spid="30"/>
                                        </p:tgtEl>
                                      </p:cBhvr>
                                    </p:animEffect>
                                  </p:childTnLst>
                                </p:cTn>
                              </p:par>
                            </p:childTnLst>
                          </p:cTn>
                        </p:par>
                        <p:par>
                          <p:cTn id="62" fill="hold">
                            <p:stCondLst>
                              <p:cond delay="2500"/>
                            </p:stCondLst>
                            <p:childTnLst>
                              <p:par>
                                <p:cTn id="63" presetID="26" presetClass="emph" presetSubtype="0" fill="hold" nodeType="afterEffect">
                                  <p:stCondLst>
                                    <p:cond delay="0"/>
                                  </p:stCondLst>
                                  <p:childTnLst>
                                    <p:animEffect transition="out" filter="fade">
                                      <p:cBhvr>
                                        <p:cTn id="64" dur="500" tmFilter="0, 0; .2, .5; .8, .5; 1, 0"/>
                                        <p:tgtEl>
                                          <p:spTgt spid="30"/>
                                        </p:tgtEl>
                                      </p:cBhvr>
                                    </p:animEffect>
                                    <p:animScale>
                                      <p:cBhvr>
                                        <p:cTn id="65" dur="250" autoRev="1" fill="hold"/>
                                        <p:tgtEl>
                                          <p:spTgt spid="30"/>
                                        </p:tgtEl>
                                      </p:cBhvr>
                                      <p:by x="105000" y="105000"/>
                                    </p:animScale>
                                  </p:childTnLst>
                                </p:cTn>
                              </p:par>
                            </p:childTnLst>
                          </p:cTn>
                        </p:par>
                        <p:par>
                          <p:cTn id="66" fill="hold">
                            <p:stCondLst>
                              <p:cond delay="3000"/>
                            </p:stCondLst>
                            <p:childTnLst>
                              <p:par>
                                <p:cTn id="67" presetID="26" presetClass="emph" presetSubtype="0" fill="hold" nodeType="afterEffect">
                                  <p:stCondLst>
                                    <p:cond delay="0"/>
                                  </p:stCondLst>
                                  <p:childTnLst>
                                    <p:animEffect transition="out" filter="fade">
                                      <p:cBhvr>
                                        <p:cTn id="68" dur="500" tmFilter="0, 0; .2, .5; .8, .5; 1, 0"/>
                                        <p:tgtEl>
                                          <p:spTgt spid="30"/>
                                        </p:tgtEl>
                                      </p:cBhvr>
                                    </p:animEffect>
                                    <p:animScale>
                                      <p:cBhvr>
                                        <p:cTn id="69" dur="250" autoRev="1" fill="hold"/>
                                        <p:tgtEl>
                                          <p:spTgt spid="30"/>
                                        </p:tgtEl>
                                      </p:cBhvr>
                                      <p:by x="105000" y="105000"/>
                                    </p:animScale>
                                  </p:childTnLst>
                                </p:cTn>
                              </p:par>
                            </p:childTnLst>
                          </p:cTn>
                        </p:par>
                        <p:par>
                          <p:cTn id="70" fill="hold">
                            <p:stCondLst>
                              <p:cond delay="3500"/>
                            </p:stCondLst>
                            <p:childTnLst>
                              <p:par>
                                <p:cTn id="71" presetID="26" presetClass="emph" presetSubtype="0" fill="hold" nodeType="afterEffect">
                                  <p:stCondLst>
                                    <p:cond delay="0"/>
                                  </p:stCondLst>
                                  <p:childTnLst>
                                    <p:animEffect transition="out" filter="fade">
                                      <p:cBhvr>
                                        <p:cTn id="72" dur="500" tmFilter="0, 0; .2, .5; .8, .5; 1, 0"/>
                                        <p:tgtEl>
                                          <p:spTgt spid="30"/>
                                        </p:tgtEl>
                                      </p:cBhvr>
                                    </p:animEffect>
                                    <p:animScale>
                                      <p:cBhvr>
                                        <p:cTn id="73" dur="250" autoRev="1" fill="hold"/>
                                        <p:tgtEl>
                                          <p:spTgt spid="30"/>
                                        </p:tgtEl>
                                      </p:cBhvr>
                                      <p:by x="105000" y="105000"/>
                                    </p:animScale>
                                  </p:childTnLst>
                                </p:cTn>
                              </p:par>
                            </p:childTnLst>
                          </p:cTn>
                        </p:par>
                        <p:par>
                          <p:cTn id="74" fill="hold">
                            <p:stCondLst>
                              <p:cond delay="4000"/>
                            </p:stCondLst>
                            <p:childTnLst>
                              <p:par>
                                <p:cTn id="75" presetID="26" presetClass="emph" presetSubtype="0" fill="hold" nodeType="after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cTn>
                              </p:par>
                            </p:childTnLst>
                          </p:cTn>
                        </p:par>
                        <p:par>
                          <p:cTn id="78" fill="hold">
                            <p:stCondLst>
                              <p:cond delay="4500"/>
                            </p:stCondLst>
                            <p:childTnLst>
                              <p:par>
                                <p:cTn id="79" presetID="26" presetClass="emph" presetSubtype="0" fill="hold" nodeType="afterEffect">
                                  <p:stCondLst>
                                    <p:cond delay="0"/>
                                  </p:stCondLst>
                                  <p:childTnLst>
                                    <p:animEffect transition="out" filter="fade">
                                      <p:cBhvr>
                                        <p:cTn id="80" dur="500" tmFilter="0, 0; .2, .5; .8, .5; 1, 0"/>
                                        <p:tgtEl>
                                          <p:spTgt spid="30"/>
                                        </p:tgtEl>
                                      </p:cBhvr>
                                    </p:animEffect>
                                    <p:animScale>
                                      <p:cBhvr>
                                        <p:cTn id="8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7;p42">
            <a:extLst>
              <a:ext uri="{FF2B5EF4-FFF2-40B4-BE49-F238E27FC236}">
                <a16:creationId xmlns:a16="http://schemas.microsoft.com/office/drawing/2014/main" xmlns="" id="{B695F1C2-F9F7-1118-835D-5B599A09C705}"/>
              </a:ext>
            </a:extLst>
          </p:cNvPr>
          <p:cNvSpPr txBox="1">
            <a:spLocks/>
          </p:cNvSpPr>
          <p:nvPr/>
        </p:nvSpPr>
        <p:spPr>
          <a:xfrm>
            <a:off x="191377" y="0"/>
            <a:ext cx="6549392" cy="972152"/>
          </a:xfrm>
          <a:prstGeom prst="rect">
            <a:avLst/>
          </a:prstGeom>
          <a:solidFill>
            <a:schemeClr val="accent5"/>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600"/>
            </a:pPr>
            <a:r>
              <a:rPr lang="en-US" sz="3400" b="1">
                <a:solidFill>
                  <a:schemeClr val="tx1"/>
                </a:solidFill>
                <a:latin typeface="Aptos" panose="020B0004020202020204" pitchFamily="34" charset="0"/>
                <a:ea typeface="Lexend Deca"/>
                <a:cs typeface="Lexend Deca"/>
                <a:sym typeface="Lexend Deca"/>
              </a:rPr>
              <a:t>II. </a:t>
            </a:r>
            <a:r>
              <a:rPr lang="vi-VN" sz="3400" b="1">
                <a:solidFill>
                  <a:schemeClr val="tx1"/>
                </a:solidFill>
                <a:latin typeface="Aptos" panose="020B0004020202020204" pitchFamily="34" charset="0"/>
                <a:ea typeface="Lexend Deca"/>
                <a:cs typeface="Lexend Deca"/>
                <a:sym typeface="Lexend Deca"/>
              </a:rPr>
              <a:t>NĂNG LƯỢNG TÁI TẠO</a:t>
            </a:r>
          </a:p>
        </p:txBody>
      </p:sp>
    </p:spTree>
    <p:extLst>
      <p:ext uri="{BB962C8B-B14F-4D97-AF65-F5344CB8AC3E}">
        <p14:creationId xmlns:p14="http://schemas.microsoft.com/office/powerpoint/2010/main" val="5408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108543"/>
          </a:xfrm>
          <a:prstGeom prst="rect">
            <a:avLst/>
          </a:prstGeom>
          <a:solidFill>
            <a:srgbClr val="FFFF00"/>
          </a:solidFill>
        </p:spPr>
        <p:txBody>
          <a:bodyPr wrap="square">
            <a:spAutoFit/>
          </a:bodyPr>
          <a:lstStyle/>
          <a:p>
            <a:pPr marL="285750" indent="-285750" algn="just">
              <a:buFont typeface="Wingdings" panose="05000000000000000000" pitchFamily="2" charset="2"/>
              <a:buChar char="§"/>
            </a:pPr>
            <a:r>
              <a:rPr lang="en-US" sz="2800" dirty="0" smtClean="0">
                <a:solidFill>
                  <a:srgbClr val="333333"/>
                </a:solidFill>
                <a:latin typeface="Times New Roman" pitchFamily="18" charset="0"/>
                <a:cs typeface="Times New Roman" pitchFamily="18" charset="0"/>
              </a:rPr>
              <a:t>   </a:t>
            </a:r>
            <a:r>
              <a:rPr lang="vi-VN" sz="2800" dirty="0" smtClean="0">
                <a:solidFill>
                  <a:srgbClr val="333333"/>
                </a:solidFill>
                <a:latin typeface="Times New Roman" pitchFamily="18" charset="0"/>
                <a:cs typeface="Times New Roman" pitchFamily="18" charset="0"/>
              </a:rPr>
              <a:t>Nhiên </a:t>
            </a:r>
            <a:r>
              <a:rPr lang="vi-VN" sz="2800" dirty="0">
                <a:solidFill>
                  <a:srgbClr val="333333"/>
                </a:solidFill>
                <a:latin typeface="Times New Roman" pitchFamily="18" charset="0"/>
                <a:cs typeface="Times New Roman" pitchFamily="18" charset="0"/>
              </a:rPr>
              <a:t>liệu hóa thạch có hạn và với việc khai thác như hiện nay, nguồn nhiên liệu này sẽ dần không còn đủ phục vụ nhu cầu sử dụng của con người.</a:t>
            </a:r>
          </a:p>
          <a:p>
            <a:pPr marL="285750" indent="-285750" algn="just">
              <a:buFont typeface="Wingdings" panose="05000000000000000000" pitchFamily="2" charset="2"/>
              <a:buChar char="§"/>
            </a:pPr>
            <a:r>
              <a:rPr lang="en-US" sz="2800" dirty="0" smtClean="0">
                <a:solidFill>
                  <a:srgbClr val="333333"/>
                </a:solidFill>
                <a:latin typeface="+mj-lt"/>
              </a:rPr>
              <a:t>   </a:t>
            </a:r>
            <a:r>
              <a:rPr lang="vi-VN" sz="2800" dirty="0" smtClean="0">
                <a:solidFill>
                  <a:srgbClr val="333333"/>
                </a:solidFill>
                <a:latin typeface="Times New Roman" pitchFamily="18" charset="0"/>
                <a:cs typeface="Times New Roman" pitchFamily="18" charset="0"/>
              </a:rPr>
              <a:t>C</a:t>
            </a:r>
            <a:r>
              <a:rPr lang="vi-VN" sz="2800" dirty="0" smtClean="0">
                <a:solidFill>
                  <a:srgbClr val="333333"/>
                </a:solidFill>
                <a:latin typeface="+mj-lt"/>
              </a:rPr>
              <a:t>á</a:t>
            </a:r>
            <a:r>
              <a:rPr lang="en-US" sz="2800" dirty="0">
                <a:solidFill>
                  <a:srgbClr val="333333"/>
                </a:solidFill>
                <a:latin typeface="Times New Roman" pitchFamily="18" charset="0"/>
                <a:cs typeface="Times New Roman" pitchFamily="18" charset="0"/>
              </a:rPr>
              <a:t>c</a:t>
            </a:r>
            <a:r>
              <a:rPr lang="vi-VN" sz="2800" dirty="0">
                <a:solidFill>
                  <a:srgbClr val="333333"/>
                </a:solidFill>
                <a:latin typeface="+mj-lt"/>
              </a:rPr>
              <a:t> nhà khoa học đang cố gắng tìm kiếm các năng lượng thay thế như năng lượng gió, năng lượng sóng biển và thủy triều, năng lượng Mặt Trời,...Các năng lượng này gọi chung là năng lượng tái tạo.</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3108543"/>
            <a:ext cx="4966636" cy="2034957"/>
          </a:xfrm>
          <a:prstGeom prst="rect">
            <a:avLst/>
          </a:prstGeom>
          <a:solidFill>
            <a:srgbClr val="FFFF00"/>
          </a:solidFill>
        </p:spPr>
      </p:pic>
      <p:pic>
        <p:nvPicPr>
          <p:cNvPr id="5" name="Picture 4"/>
          <p:cNvPicPr>
            <a:picLocks noChangeAspect="1"/>
          </p:cNvPicPr>
          <p:nvPr/>
        </p:nvPicPr>
        <p:blipFill>
          <a:blip r:embed="rId4"/>
          <a:stretch>
            <a:fillRect/>
          </a:stretch>
        </p:blipFill>
        <p:spPr>
          <a:xfrm>
            <a:off x="5149516" y="3108543"/>
            <a:ext cx="3994484" cy="2034957"/>
          </a:xfrm>
          <a:prstGeom prst="rect">
            <a:avLst/>
          </a:prstGeom>
          <a:solidFill>
            <a:srgbClr val="FFFF00"/>
          </a:solidFill>
        </p:spPr>
      </p:pic>
    </p:spTree>
    <p:extLst>
      <p:ext uri="{BB962C8B-B14F-4D97-AF65-F5344CB8AC3E}">
        <p14:creationId xmlns:p14="http://schemas.microsoft.com/office/powerpoint/2010/main" val="207489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77" y="2725003"/>
            <a:ext cx="9132276" cy="2677656"/>
          </a:xfrm>
          <a:prstGeom prst="rect">
            <a:avLst/>
          </a:prstGeom>
          <a:solidFill>
            <a:schemeClr val="accent5"/>
          </a:solidFill>
        </p:spPr>
        <p:txBody>
          <a:bodyPr wrap="square">
            <a:spAutoFit/>
          </a:bodyPr>
          <a:lstStyle/>
          <a:p>
            <a:pPr algn="just"/>
            <a:r>
              <a:rPr lang="en-US" sz="2800" dirty="0">
                <a:solidFill>
                  <a:srgbClr val="002060"/>
                </a:solidFill>
                <a:latin typeface="Times New Roman" pitchFamily="18" charset="0"/>
                <a:cs typeface="Times New Roman" pitchFamily="18" charset="0"/>
              </a:rPr>
              <a:t>N</a:t>
            </a:r>
            <a:r>
              <a:rPr lang="vi-VN" sz="2800" dirty="0">
                <a:solidFill>
                  <a:srgbClr val="002060"/>
                </a:solidFill>
                <a:latin typeface="Times New Roman" pitchFamily="18" charset="0"/>
                <a:cs typeface="Times New Roman" pitchFamily="18" charset="0"/>
              </a:rPr>
              <a:t>ăng lượng gió đã được sử dụng từ hàng trăm năm </a:t>
            </a:r>
            <a:r>
              <a:rPr lang="vi-VN" sz="2800" dirty="0" smtClean="0">
                <a:solidFill>
                  <a:srgbClr val="002060"/>
                </a:solidFill>
                <a:latin typeface="Times New Roman" pitchFamily="18" charset="0"/>
                <a:cs typeface="Times New Roman" pitchFamily="18" charset="0"/>
              </a:rPr>
              <a:t>nay.Ý </a:t>
            </a:r>
            <a:r>
              <a:rPr lang="vi-VN" sz="2800" dirty="0">
                <a:solidFill>
                  <a:srgbClr val="002060"/>
                </a:solidFill>
                <a:latin typeface="Times New Roman" pitchFamily="18" charset="0"/>
                <a:cs typeface="Times New Roman" pitchFamily="18" charset="0"/>
              </a:rPr>
              <a:t>tưởng dùng năng lượng gió để sản xuất điện hình thành ngay sau các phát minh về điện và máy phát điện. Việt Nam có tiềm năng lớn về năng lượng gió, do ở gần xích đạo và tồn tại những vùng khô nắng nhiều và gió có hướng tương đối ổn định.</a:t>
            </a:r>
            <a:endParaRPr lang="en-US" sz="2800" dirty="0">
              <a:solidFill>
                <a:srgbClr val="002060"/>
              </a:solidFill>
              <a:latin typeface="Times New Roman" pitchFamily="18" charset="0"/>
              <a:cs typeface="Times New Roman" pitchFamily="18" charset="0"/>
            </a:endParaRPr>
          </a:p>
        </p:txBody>
      </p:sp>
      <p:pic>
        <p:nvPicPr>
          <p:cNvPr id="11" name="Picture 10"/>
          <p:cNvPicPr>
            <a:picLocks noChangeAspect="1"/>
          </p:cNvPicPr>
          <p:nvPr/>
        </p:nvPicPr>
        <p:blipFill>
          <a:blip r:embed="rId2"/>
          <a:stretch>
            <a:fillRect/>
          </a:stretch>
        </p:blipFill>
        <p:spPr>
          <a:xfrm>
            <a:off x="121507" y="39565"/>
            <a:ext cx="4345950" cy="2172975"/>
          </a:xfrm>
          <a:prstGeom prst="rect">
            <a:avLst/>
          </a:prstGeom>
          <a:solidFill>
            <a:srgbClr val="FFFF00"/>
          </a:solidFill>
        </p:spPr>
      </p:pic>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516" y="39565"/>
            <a:ext cx="3934374" cy="1752845"/>
          </a:xfrm>
          <a:prstGeom prst="rect">
            <a:avLst/>
          </a:prstGeom>
          <a:solidFill>
            <a:srgbClr val="FFFF00"/>
          </a:solidFill>
        </p:spPr>
      </p:pic>
      <p:sp>
        <p:nvSpPr>
          <p:cNvPr id="13" name="Rectangle 12"/>
          <p:cNvSpPr/>
          <p:nvPr/>
        </p:nvSpPr>
        <p:spPr>
          <a:xfrm>
            <a:off x="5248427" y="1843208"/>
            <a:ext cx="3641463" cy="830997"/>
          </a:xfrm>
          <a:prstGeom prst="rect">
            <a:avLst/>
          </a:prstGeom>
          <a:solidFill>
            <a:srgbClr val="FFFF00"/>
          </a:solidFill>
        </p:spPr>
        <p:txBody>
          <a:bodyPr wrap="square">
            <a:spAutoFit/>
          </a:bodyPr>
          <a:lstStyle/>
          <a:p>
            <a:r>
              <a:rPr lang="en-US" sz="2400" b="1" i="1" dirty="0" err="1">
                <a:solidFill>
                  <a:srgbClr val="002060"/>
                </a:solidFill>
                <a:latin typeface="Times New Roman" pitchFamily="18" charset="0"/>
                <a:cs typeface="Times New Roman" pitchFamily="18" charset="0"/>
              </a:rPr>
              <a:t>Cánh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đồng</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điện</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gió</a:t>
            </a:r>
            <a:r>
              <a:rPr lang="en-US" sz="2400" b="1" i="1" dirty="0">
                <a:solidFill>
                  <a:srgbClr val="002060"/>
                </a:solidFill>
                <a:latin typeface="Times New Roman" pitchFamily="18" charset="0"/>
                <a:cs typeface="Times New Roman" pitchFamily="18" charset="0"/>
              </a:rPr>
              <a:t> ở </a:t>
            </a:r>
            <a:r>
              <a:rPr lang="en-US" sz="2400" b="1" i="1" dirty="0" err="1">
                <a:solidFill>
                  <a:srgbClr val="002060"/>
                </a:solidFill>
                <a:latin typeface="Times New Roman" pitchFamily="18" charset="0"/>
                <a:cs typeface="Times New Roman" pitchFamily="18" charset="0"/>
              </a:rPr>
              <a:t>tỉnh</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Bạc</a:t>
            </a:r>
            <a:r>
              <a:rPr lang="en-US" sz="2400" b="1" i="1" dirty="0">
                <a:solidFill>
                  <a:srgbClr val="002060"/>
                </a:solidFill>
                <a:latin typeface="Times New Roman" pitchFamily="18" charset="0"/>
                <a:cs typeface="Times New Roman" pitchFamily="18" charset="0"/>
              </a:rPr>
              <a:t> </a:t>
            </a:r>
            <a:r>
              <a:rPr lang="en-US" sz="2400" b="1" i="1" dirty="0" err="1">
                <a:solidFill>
                  <a:srgbClr val="002060"/>
                </a:solidFill>
                <a:latin typeface="Times New Roman" pitchFamily="18" charset="0"/>
                <a:cs typeface="Times New Roman" pitchFamily="18" charset="0"/>
              </a:rPr>
              <a:t>Liêu</a:t>
            </a:r>
            <a:endParaRPr lang="en-US" sz="1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590393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815882"/>
          </a:xfrm>
          <a:prstGeom prst="rect">
            <a:avLst/>
          </a:prstGeom>
          <a:solidFill>
            <a:schemeClr val="accent5"/>
          </a:solidFill>
        </p:spPr>
        <p:txBody>
          <a:bodyPr wrap="square">
            <a:spAutoFit/>
          </a:bodyPr>
          <a:lstStyle/>
          <a:p>
            <a:pPr marL="285750" indent="-285750" algn="just">
              <a:buFont typeface="Wingdings" panose="05000000000000000000" pitchFamily="2" charset="2"/>
              <a:buChar char="§"/>
            </a:pPr>
            <a:r>
              <a:rPr lang="vi-VN" sz="2800" dirty="0">
                <a:solidFill>
                  <a:srgbClr val="333333"/>
                </a:solidFill>
                <a:latin typeface="+mj-lt"/>
              </a:rPr>
              <a:t>Năng lượng mặt trời cũng đang được khai thác và sử dụng. Khi chiếu ánh sáng mặt trời vào các tấm pin mặt trời thì năng lượng ánh sáng sẽ biến đổi trực tiếp thành năng lượng điện.</a:t>
            </a:r>
          </a:p>
        </p:txBody>
      </p:sp>
      <p:pic>
        <p:nvPicPr>
          <p:cNvPr id="2050" name="Picture 2" descr="https://hoc24.vn/source/V%E1%BA%ADt%20l%C3%AD%209/Ch%C6%B0%C6%A1ng%204-%20N%C4%83ng%20l%C6%B0%E1%BB%A3ng/253aebfc7b06d8b06cfb1bacb73adaa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428" y="2002747"/>
            <a:ext cx="3140753" cy="31407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088823" y="1906360"/>
            <a:ext cx="3655521" cy="2429516"/>
          </a:xfrm>
          <a:prstGeom prst="rect">
            <a:avLst/>
          </a:prstGeom>
        </p:spPr>
      </p:pic>
      <p:sp>
        <p:nvSpPr>
          <p:cNvPr id="25" name="Rectangle 24"/>
          <p:cNvSpPr/>
          <p:nvPr/>
        </p:nvSpPr>
        <p:spPr>
          <a:xfrm>
            <a:off x="5294169" y="4484683"/>
            <a:ext cx="2450175" cy="523220"/>
          </a:xfrm>
          <a:prstGeom prst="rect">
            <a:avLst/>
          </a:prstGeom>
          <a:solidFill>
            <a:srgbClr val="FFFF00"/>
          </a:solidFill>
        </p:spPr>
        <p:txBody>
          <a:bodyPr wrap="square">
            <a:spAutoFit/>
          </a:bodyPr>
          <a:lstStyle/>
          <a:p>
            <a:r>
              <a:rPr lang="en-US" sz="2800" b="1" i="1" dirty="0">
                <a:solidFill>
                  <a:srgbClr val="333333"/>
                </a:solidFill>
                <a:latin typeface="Times New Roman" pitchFamily="18" charset="0"/>
                <a:cs typeface="Times New Roman" pitchFamily="18" charset="0"/>
              </a:rPr>
              <a:t>Pin </a:t>
            </a:r>
            <a:r>
              <a:rPr lang="en-US" sz="2800" b="1" i="1" dirty="0" err="1">
                <a:solidFill>
                  <a:srgbClr val="333333"/>
                </a:solidFill>
                <a:latin typeface="Times New Roman" pitchFamily="18" charset="0"/>
                <a:cs typeface="Times New Roman" pitchFamily="18" charset="0"/>
              </a:rPr>
              <a:t>Mặt</a:t>
            </a:r>
            <a:r>
              <a:rPr lang="en-US" sz="2800" b="1" i="1" dirty="0">
                <a:solidFill>
                  <a:srgbClr val="333333"/>
                </a:solidFill>
                <a:latin typeface="Times New Roman" pitchFamily="18" charset="0"/>
                <a:cs typeface="Times New Roman" pitchFamily="18" charset="0"/>
              </a:rPr>
              <a:t> </a:t>
            </a:r>
            <a:r>
              <a:rPr lang="en-US" sz="2800" b="1" i="1" dirty="0" err="1">
                <a:solidFill>
                  <a:srgbClr val="333333"/>
                </a:solidFill>
                <a:latin typeface="Times New Roman" pitchFamily="18" charset="0"/>
                <a:cs typeface="Times New Roman" pitchFamily="18" charset="0"/>
              </a:rPr>
              <a:t>Trời</a:t>
            </a:r>
            <a:r>
              <a:rPr lang="en-US" sz="2800" b="1" i="1" dirty="0">
                <a:solidFill>
                  <a:srgbClr val="333333"/>
                </a:solidFill>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3009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10890" y="712565"/>
            <a:ext cx="4501695" cy="4351640"/>
          </a:xfrm>
          <a:prstGeom prst="rect">
            <a:avLst/>
          </a:prstGeom>
        </p:spPr>
      </p:pic>
      <p:sp>
        <p:nvSpPr>
          <p:cNvPr id="25" name="Rectangle 24"/>
          <p:cNvSpPr/>
          <p:nvPr/>
        </p:nvSpPr>
        <p:spPr>
          <a:xfrm>
            <a:off x="105509" y="2242054"/>
            <a:ext cx="3821722" cy="954107"/>
          </a:xfrm>
          <a:prstGeom prst="rect">
            <a:avLst/>
          </a:prstGeom>
          <a:solidFill>
            <a:srgbClr val="FFFF00"/>
          </a:solidFill>
        </p:spPr>
        <p:txBody>
          <a:bodyPr wrap="square">
            <a:spAutoFit/>
          </a:bodyPr>
          <a:lstStyle/>
          <a:p>
            <a:pPr algn="ctr"/>
            <a:r>
              <a:rPr lang="en-US" sz="2800" b="1">
                <a:solidFill>
                  <a:srgbClr val="002060"/>
                </a:solidFill>
                <a:latin typeface="Times New Roman" pitchFamily="18" charset="0"/>
                <a:cs typeface="Times New Roman" pitchFamily="18" charset="0"/>
              </a:rPr>
              <a:t>Mô hình sản xuất điện từ ánh sáng Mặt Trời.</a:t>
            </a:r>
            <a:endParaRPr lang="en-US" sz="20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822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698" y="22485"/>
            <a:ext cx="9144000" cy="1077218"/>
          </a:xfrm>
          <a:prstGeom prst="rect">
            <a:avLst/>
          </a:prstGeom>
          <a:solidFill>
            <a:schemeClr val="accent5"/>
          </a:solidFill>
        </p:spPr>
        <p:txBody>
          <a:bodyPr wrap="square">
            <a:spAutoFit/>
          </a:bodyPr>
          <a:lstStyle/>
          <a:p>
            <a:pPr marL="285750" indent="-285750" algn="just">
              <a:buFont typeface="Wingdings" panose="05000000000000000000" pitchFamily="2" charset="2"/>
              <a:buChar char="§"/>
            </a:pPr>
            <a:r>
              <a:rPr lang="vi-VN" sz="3200" b="1">
                <a:solidFill>
                  <a:srgbClr val="002060"/>
                </a:solidFill>
                <a:latin typeface="+mj-lt"/>
              </a:rPr>
              <a:t>Năng lượng của dầu mỏ có phải là năng lượng tái tạo không? Vì sao?</a:t>
            </a:r>
            <a:endParaRPr lang="en-US" sz="3200" b="1">
              <a:solidFill>
                <a:srgbClr val="002060"/>
              </a:solidFill>
              <a:latin typeface="+mj-lt"/>
            </a:endParaRPr>
          </a:p>
        </p:txBody>
      </p:sp>
      <p:sp>
        <p:nvSpPr>
          <p:cNvPr id="12" name="Rectangle 11"/>
          <p:cNvSpPr/>
          <p:nvPr/>
        </p:nvSpPr>
        <p:spPr>
          <a:xfrm>
            <a:off x="16698" y="2951190"/>
            <a:ext cx="9110604" cy="2169825"/>
          </a:xfrm>
          <a:prstGeom prst="rect">
            <a:avLst/>
          </a:prstGeom>
          <a:solidFill>
            <a:srgbClr val="FFFF00"/>
          </a:solidFill>
        </p:spPr>
        <p:txBody>
          <a:bodyPr wrap="square">
            <a:spAutoFit/>
          </a:bodyPr>
          <a:lstStyle/>
          <a:p>
            <a:pPr marL="30480" marR="30480" algn="just"/>
            <a:r>
              <a:rPr lang="vi-VN" sz="2700" b="1" dirty="0">
                <a:solidFill>
                  <a:srgbClr val="002060"/>
                </a:solidFill>
                <a:latin typeface="+mj-lt"/>
              </a:rPr>
              <a:t>Năng lượng của dầu mỏ không phải là năng lượng tái tạo.</a:t>
            </a:r>
          </a:p>
          <a:p>
            <a:pPr marL="30480" marR="30480" algn="just"/>
            <a:r>
              <a:rPr lang="vi-VN" sz="2700" b="1" dirty="0">
                <a:solidFill>
                  <a:srgbClr val="002060"/>
                </a:solidFill>
                <a:latin typeface="+mj-lt"/>
              </a:rPr>
              <a:t>- Vì phải mất thời gian quá dài mới hình thành được dầu mỏ.</a:t>
            </a:r>
          </a:p>
          <a:p>
            <a:pPr marL="30480" marR="30480" algn="just"/>
            <a:r>
              <a:rPr lang="vi-VN" sz="2700" b="1" dirty="0">
                <a:solidFill>
                  <a:srgbClr val="002060"/>
                </a:solidFill>
                <a:latin typeface="+mj-lt"/>
              </a:rPr>
              <a:t>- Ví dụ: nếu bây giờ chúng ta sử dụng hết dầu mỏ thì phải đợi khoảng 200 triệu năm mới có dầu mỏ để sử dụng tiếp.</a:t>
            </a:r>
          </a:p>
        </p:txBody>
      </p:sp>
      <p:pic>
        <p:nvPicPr>
          <p:cNvPr id="13" name="Picture 12"/>
          <p:cNvPicPr>
            <a:picLocks noChangeAspect="1"/>
          </p:cNvPicPr>
          <p:nvPr/>
        </p:nvPicPr>
        <p:blipFill>
          <a:blip r:embed="rId2"/>
          <a:stretch>
            <a:fillRect/>
          </a:stretch>
        </p:blipFill>
        <p:spPr>
          <a:xfrm>
            <a:off x="5882661" y="572817"/>
            <a:ext cx="3261340" cy="2390096"/>
          </a:xfrm>
          <a:prstGeom prst="rect">
            <a:avLst/>
          </a:prstGeom>
        </p:spPr>
      </p:pic>
    </p:spTree>
    <p:extLst>
      <p:ext uri="{BB962C8B-B14F-4D97-AF65-F5344CB8AC3E}">
        <p14:creationId xmlns:p14="http://schemas.microsoft.com/office/powerpoint/2010/main" val="22628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33529"/>
            <a:ext cx="9143999" cy="461665"/>
          </a:xfrm>
          <a:prstGeom prst="rect">
            <a:avLst/>
          </a:prstGeom>
          <a:solidFill>
            <a:schemeClr val="accent2">
              <a:lumMod val="40000"/>
              <a:lumOff val="60000"/>
            </a:schemeClr>
          </a:solidFill>
        </p:spPr>
        <p:txBody>
          <a:bodyPr wrap="square">
            <a:spAutoFit/>
          </a:bodyPr>
          <a:lstStyle/>
          <a:p>
            <a:r>
              <a:rPr lang="en-US" sz="2400" b="1">
                <a:solidFill>
                  <a:schemeClr val="bg1">
                    <a:lumMod val="50000"/>
                  </a:schemeClr>
                </a:solidFill>
                <a:latin typeface="Times New Roman" pitchFamily="18" charset="0"/>
                <a:ea typeface="Lexend Deca"/>
                <a:cs typeface="Times New Roman" pitchFamily="18" charset="0"/>
                <a:sym typeface="Lexend Deca"/>
              </a:rPr>
              <a:t>SỬ DỤNG NĂNG LƯỢNG ĐIỆN “TIẾT KIỆM VÀ HIỆU QUẢ”</a:t>
            </a:r>
          </a:p>
        </p:txBody>
      </p:sp>
      <p:sp>
        <p:nvSpPr>
          <p:cNvPr id="4" name="Rectangle 3"/>
          <p:cNvSpPr/>
          <p:nvPr/>
        </p:nvSpPr>
        <p:spPr>
          <a:xfrm>
            <a:off x="0" y="616433"/>
            <a:ext cx="9144000" cy="4493538"/>
          </a:xfrm>
          <a:prstGeom prst="rect">
            <a:avLst/>
          </a:prstGeom>
          <a:solidFill>
            <a:schemeClr val="accent5"/>
          </a:solidFill>
        </p:spPr>
        <p:txBody>
          <a:bodyPr wrap="square">
            <a:spAutoFit/>
          </a:bodyPr>
          <a:lstStyle/>
          <a:p>
            <a:pPr algn="just"/>
            <a:r>
              <a:rPr lang="vi-VN" sz="2600" b="1" dirty="0">
                <a:solidFill>
                  <a:srgbClr val="002060"/>
                </a:solidFill>
                <a:latin typeface="+mj-lt"/>
                <a:cs typeface="Times New Roman" panose="02020603050405020304" pitchFamily="18" charset="0"/>
              </a:rPr>
              <a:t>1. Tận dụng tối đa nguồn ánh sáng tự nhiên, năng lượng tự nhiên (Mặt Trời, gió, ...).</a:t>
            </a:r>
          </a:p>
          <a:p>
            <a:pPr algn="just"/>
            <a:r>
              <a:rPr lang="vi-VN" sz="2600" b="1" dirty="0">
                <a:solidFill>
                  <a:srgbClr val="002060"/>
                </a:solidFill>
                <a:latin typeface="+mj-lt"/>
                <a:cs typeface="Times New Roman" panose="02020603050405020304" pitchFamily="18" charset="0"/>
              </a:rPr>
              <a:t>2. Tắt các thiết bị điện khi đi ra khỏi phòng (phòng học ở trường hay các phòng ở trong gia đình) và rút phích cắm tất cả các thiết bị không sử dụng. ...</a:t>
            </a:r>
          </a:p>
          <a:p>
            <a:pPr algn="just"/>
            <a:r>
              <a:rPr lang="vi-VN" sz="2600" b="1" dirty="0">
                <a:solidFill>
                  <a:srgbClr val="002060"/>
                </a:solidFill>
                <a:latin typeface="+mj-lt"/>
                <a:cs typeface="Times New Roman" panose="02020603050405020304" pitchFamily="18" charset="0"/>
              </a:rPr>
              <a:t>3. Chọn mua các thiết bị phù hợp với nhu cầu của người sử dụng, thay đổi bóng đèn thắp sáng bằng các loại đèn có nhãn tiết kiệm điện (LED, compact,…)</a:t>
            </a:r>
          </a:p>
          <a:p>
            <a:pPr algn="just"/>
            <a:r>
              <a:rPr lang="vi-VN" sz="2600" b="1" dirty="0">
                <a:solidFill>
                  <a:srgbClr val="002060"/>
                </a:solidFill>
                <a:latin typeface="+mj-lt"/>
                <a:cs typeface="Times New Roman" panose="02020603050405020304" pitchFamily="18" charset="0"/>
              </a:rPr>
              <a:t>4. Vào mùa hè, sử dụng điều hòa nên để nhiệt độ trong khoảng 26 – 27</a:t>
            </a:r>
            <a:r>
              <a:rPr lang="vi-VN" sz="2600" b="1" baseline="30000" dirty="0">
                <a:solidFill>
                  <a:srgbClr val="002060"/>
                </a:solidFill>
                <a:latin typeface="+mj-lt"/>
                <a:cs typeface="Times New Roman" panose="02020603050405020304" pitchFamily="18" charset="0"/>
              </a:rPr>
              <a:t>0</a:t>
            </a:r>
            <a:r>
              <a:rPr lang="vi-VN" sz="2600" b="1" dirty="0">
                <a:solidFill>
                  <a:srgbClr val="002060"/>
                </a:solidFill>
                <a:latin typeface="+mj-lt"/>
                <a:cs typeface="Times New Roman" panose="02020603050405020304" pitchFamily="18" charset="0"/>
              </a:rPr>
              <a:t>C để vừa đảm bảo an toàn sức khỏe cho mọi người và tiết kiệm tiền điện phải trả.</a:t>
            </a:r>
          </a:p>
        </p:txBody>
      </p:sp>
    </p:spTree>
    <p:extLst>
      <p:ext uri="{BB962C8B-B14F-4D97-AF65-F5344CB8AC3E}">
        <p14:creationId xmlns:p14="http://schemas.microsoft.com/office/powerpoint/2010/main" val="416329021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2712490" y="-229"/>
            <a:ext cx="3726811" cy="528951"/>
          </a:xfrm>
          <a:prstGeom prst="rect">
            <a:avLst/>
          </a:prstGeom>
          <a:solidFill>
            <a:schemeClr val="accent5"/>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a:solidFill>
                  <a:schemeClr val="tx1"/>
                </a:solidFill>
                <a:latin typeface="Times New Roman" pitchFamily="18" charset="0"/>
                <a:cs typeface="Times New Roman" pitchFamily="18" charset="0"/>
              </a:rPr>
              <a:t>LUYỆN TẬP</a:t>
            </a:r>
            <a:endParaRPr sz="3200" b="1" dirty="0">
              <a:solidFill>
                <a:schemeClr val="tx1"/>
              </a:solidFill>
              <a:latin typeface="Times New Roman" pitchFamily="18" charset="0"/>
              <a:cs typeface="Times New Roman" pitchFamily="18" charset="0"/>
            </a:endParaRPr>
          </a:p>
        </p:txBody>
      </p:sp>
      <p:sp>
        <p:nvSpPr>
          <p:cNvPr id="6" name="Rectangle 5"/>
          <p:cNvSpPr/>
          <p:nvPr/>
        </p:nvSpPr>
        <p:spPr>
          <a:xfrm>
            <a:off x="3331732" y="4144434"/>
            <a:ext cx="3164649" cy="584775"/>
          </a:xfrm>
          <a:prstGeom prst="rect">
            <a:avLst/>
          </a:prstGeom>
        </p:spPr>
        <p:txBody>
          <a:bodyPr wrap="none">
            <a:spAutoFit/>
          </a:bodyPr>
          <a:lstStyle/>
          <a:p>
            <a:r>
              <a:rPr lang="vi-VN" sz="3200" b="1" dirty="0">
                <a:solidFill>
                  <a:srgbClr val="FFFF00"/>
                </a:solidFill>
                <a:latin typeface="+mj-lt"/>
              </a:rPr>
              <a:t>năng lượng </a:t>
            </a:r>
            <a:r>
              <a:rPr lang="en-US" sz="3200" b="1" dirty="0" err="1">
                <a:solidFill>
                  <a:srgbClr val="FFFF00"/>
                </a:solidFill>
                <a:latin typeface="Times New Roman" pitchFamily="18" charset="0"/>
                <a:cs typeface="Times New Roman" pitchFamily="18" charset="0"/>
              </a:rPr>
              <a:t>nhiệt</a:t>
            </a:r>
            <a:endParaRPr lang="en-US" sz="3200" b="1" dirty="0">
              <a:solidFill>
                <a:srgbClr val="FFFF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F785576-24E2-6FEF-C072-B0D0413646F7}"/>
              </a:ext>
            </a:extLst>
          </p:cNvPr>
          <p:cNvSpPr txBox="1"/>
          <p:nvPr/>
        </p:nvSpPr>
        <p:spPr>
          <a:xfrm>
            <a:off x="0" y="528722"/>
            <a:ext cx="9144000" cy="2062103"/>
          </a:xfrm>
          <a:prstGeom prst="rect">
            <a:avLst/>
          </a:prstGeom>
          <a:solidFill>
            <a:schemeClr val="accent5"/>
          </a:solidFill>
        </p:spPr>
        <p:txBody>
          <a:bodyPr wrap="square">
            <a:spAutoFit/>
          </a:bodyPr>
          <a:lstStyle/>
          <a:p>
            <a:r>
              <a:rPr lang="vi-VN" sz="3200" dirty="0">
                <a:latin typeface="+mj-lt"/>
              </a:rPr>
              <a:t>Pin mặt trời biến</a:t>
            </a:r>
            <a:r>
              <a:rPr lang="en-US" sz="3200" dirty="0">
                <a:latin typeface="+mj-lt"/>
              </a:rPr>
              <a:t>  </a:t>
            </a:r>
            <a:r>
              <a:rPr lang="vi-VN" sz="3200" dirty="0">
                <a:latin typeface="+mj-lt"/>
              </a:rPr>
              <a:t>đổi .....</a:t>
            </a:r>
            <a:r>
              <a:rPr lang="en-US" sz="3200" dirty="0">
                <a:latin typeface="+mj-lt"/>
              </a:rPr>
              <a:t>.....</a:t>
            </a:r>
            <a:r>
              <a:rPr lang="vi-VN" sz="3200" dirty="0">
                <a:latin typeface="+mj-lt"/>
              </a:rPr>
              <a:t>.................</a:t>
            </a:r>
            <a:r>
              <a:rPr lang="en-US" sz="3200" dirty="0">
                <a:latin typeface="+mj-lt"/>
              </a:rPr>
              <a:t> </a:t>
            </a:r>
            <a:r>
              <a:rPr lang="vi-VN" sz="3200" dirty="0">
                <a:latin typeface="+mj-lt"/>
              </a:rPr>
              <a:t> thành năng lượng điện, còn máy phát điện gió biến đổi  </a:t>
            </a:r>
            <a:r>
              <a:rPr lang="vi-VN" sz="3200" dirty="0" smtClean="0">
                <a:latin typeface="+mj-lt"/>
              </a:rPr>
              <a:t>.....</a:t>
            </a:r>
            <a:r>
              <a:rPr lang="vi-VN" sz="3200" dirty="0">
                <a:latin typeface="+mj-lt"/>
              </a:rPr>
              <a:t>  thành năng lượng điện.</a:t>
            </a:r>
          </a:p>
          <a:p>
            <a:r>
              <a:rPr lang="vi-VN" sz="3200" dirty="0">
                <a:latin typeface="+mj-lt"/>
              </a:rPr>
              <a:t>Đây đều là các nguồn năng lượng tái tạo.</a:t>
            </a:r>
          </a:p>
        </p:txBody>
      </p:sp>
      <p:sp>
        <p:nvSpPr>
          <p:cNvPr id="9" name="Rectangle 8"/>
          <p:cNvSpPr/>
          <p:nvPr/>
        </p:nvSpPr>
        <p:spPr>
          <a:xfrm>
            <a:off x="5056067" y="3374761"/>
            <a:ext cx="3837910" cy="584775"/>
          </a:xfrm>
          <a:prstGeom prst="rect">
            <a:avLst/>
          </a:prstGeom>
        </p:spPr>
        <p:txBody>
          <a:bodyPr wrap="none">
            <a:spAutoFit/>
          </a:bodyPr>
          <a:lstStyle/>
          <a:p>
            <a:r>
              <a:rPr lang="vi-VN" sz="3200" b="1" dirty="0">
                <a:solidFill>
                  <a:srgbClr val="FFFF00"/>
                </a:solidFill>
                <a:latin typeface="+mj-lt"/>
              </a:rPr>
              <a:t>năng lượng </a:t>
            </a:r>
            <a:r>
              <a:rPr lang="en-US" sz="3200" b="1" dirty="0" err="1">
                <a:solidFill>
                  <a:srgbClr val="FFFF00"/>
                </a:solidFill>
                <a:latin typeface="Times New Roman" pitchFamily="18" charset="0"/>
                <a:cs typeface="Times New Roman" pitchFamily="18" charset="0"/>
              </a:rPr>
              <a:t>ánh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sáng</a:t>
            </a:r>
            <a:endParaRPr lang="en-US" sz="3200" b="1" dirty="0">
              <a:solidFill>
                <a:srgbClr val="FFFF00"/>
              </a:solidFill>
              <a:latin typeface="Times New Roman" pitchFamily="18" charset="0"/>
              <a:cs typeface="Times New Roman" pitchFamily="18" charset="0"/>
            </a:endParaRPr>
          </a:p>
        </p:txBody>
      </p:sp>
      <p:sp>
        <p:nvSpPr>
          <p:cNvPr id="10" name="Rectangle 9"/>
          <p:cNvSpPr/>
          <p:nvPr/>
        </p:nvSpPr>
        <p:spPr>
          <a:xfrm>
            <a:off x="795487" y="3313206"/>
            <a:ext cx="2904962" cy="584775"/>
          </a:xfrm>
          <a:prstGeom prst="rect">
            <a:avLst/>
          </a:prstGeom>
        </p:spPr>
        <p:txBody>
          <a:bodyPr wrap="none">
            <a:spAutoFit/>
          </a:bodyPr>
          <a:lstStyle/>
          <a:p>
            <a:r>
              <a:rPr lang="vi-VN" sz="3200" b="1" dirty="0">
                <a:solidFill>
                  <a:srgbClr val="FFFF00"/>
                </a:solidFill>
                <a:latin typeface="+mj-lt"/>
              </a:rPr>
              <a:t>năng lượng </a:t>
            </a:r>
            <a:r>
              <a:rPr lang="en-US" sz="3200" b="1" dirty="0" err="1">
                <a:solidFill>
                  <a:srgbClr val="FFFF00"/>
                </a:solidFill>
                <a:latin typeface="Times New Roman" pitchFamily="18" charset="0"/>
                <a:cs typeface="Times New Roman" pitchFamily="18" charset="0"/>
              </a:rPr>
              <a:t>gió</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95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4.5679E-6 L -0.13229 -0.72562 " pathEditMode="relative" rAng="0" ptsTypes="AA">
                                      <p:cBhvr>
                                        <p:cTn id="6" dur="2000" fill="hold"/>
                                        <p:tgtEl>
                                          <p:spTgt spid="9"/>
                                        </p:tgtEl>
                                        <p:attrNameLst>
                                          <p:attrName>ppt_x</p:attrName>
                                          <p:attrName>ppt_y</p:attrName>
                                        </p:attrNameLst>
                                      </p:cBhvr>
                                      <p:rCtr x="-6615" y="-3629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45679E-6 L 0.01823 -0.52716 " pathEditMode="relative" rAng="0" ptsTypes="AA">
                                      <p:cBhvr>
                                        <p:cTn id="10" dur="2000" fill="hold"/>
                                        <p:tgtEl>
                                          <p:spTgt spid="10"/>
                                        </p:tgtEl>
                                        <p:attrNameLst>
                                          <p:attrName>ppt_x</p:attrName>
                                          <p:attrName>ppt_y</p:attrName>
                                        </p:attrNameLst>
                                      </p:cBhvr>
                                      <p:rCtr x="903" y="-263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37" name="Google Shape;1037;p49"/>
          <p:cNvSpPr txBox="1">
            <a:spLocks noGrp="1"/>
          </p:cNvSpPr>
          <p:nvPr>
            <p:ph type="title" idx="4294967295"/>
          </p:nvPr>
        </p:nvSpPr>
        <p:spPr>
          <a:xfrm>
            <a:off x="2462931" y="144902"/>
            <a:ext cx="4104404" cy="60442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GHI NHỚ</a:t>
            </a:r>
            <a:endParaRPr/>
          </a:p>
        </p:txBody>
      </p:sp>
      <p:pic>
        <p:nvPicPr>
          <p:cNvPr id="3" name="Picture 2">
            <a:extLst>
              <a:ext uri="{FF2B5EF4-FFF2-40B4-BE49-F238E27FC236}">
                <a16:creationId xmlns:a16="http://schemas.microsoft.com/office/drawing/2014/main" xmlns="" id="{E315F75A-35FB-8523-2AA5-4B6A5231112B}"/>
              </a:ext>
            </a:extLst>
          </p:cNvPr>
          <p:cNvPicPr>
            <a:picLocks noChangeAspect="1"/>
          </p:cNvPicPr>
          <p:nvPr/>
        </p:nvPicPr>
        <p:blipFill>
          <a:blip r:embed="rId3"/>
          <a:stretch>
            <a:fillRect/>
          </a:stretch>
        </p:blipFill>
        <p:spPr>
          <a:xfrm>
            <a:off x="4000500" y="0"/>
            <a:ext cx="5143500" cy="5143500"/>
          </a:xfrm>
          <a:prstGeom prst="rect">
            <a:avLst/>
          </a:prstGeom>
        </p:spPr>
      </p:pic>
      <p:sp>
        <p:nvSpPr>
          <p:cNvPr id="5" name="TextBox 4">
            <a:extLst>
              <a:ext uri="{FF2B5EF4-FFF2-40B4-BE49-F238E27FC236}">
                <a16:creationId xmlns:a16="http://schemas.microsoft.com/office/drawing/2014/main" xmlns="" id="{D31A4A47-2638-2C0E-23A9-1D861D578222}"/>
              </a:ext>
            </a:extLst>
          </p:cNvPr>
          <p:cNvSpPr txBox="1"/>
          <p:nvPr/>
        </p:nvSpPr>
        <p:spPr>
          <a:xfrm>
            <a:off x="2930" y="1657350"/>
            <a:ext cx="4318813" cy="2677656"/>
          </a:xfrm>
          <a:prstGeom prst="rect">
            <a:avLst/>
          </a:prstGeom>
          <a:solidFill>
            <a:srgbClr val="00B050"/>
          </a:solidFill>
        </p:spPr>
        <p:txBody>
          <a:bodyPr wrap="square">
            <a:spAutoFit/>
          </a:bodyPr>
          <a:lstStyle/>
          <a:p>
            <a:pPr lvl="0"/>
            <a:r>
              <a:rPr lang="vi-VN" sz="2800" b="1" i="1" dirty="0">
                <a:solidFill>
                  <a:schemeClr val="accent6">
                    <a:lumMod val="20000"/>
                    <a:lumOff val="80000"/>
                  </a:schemeClr>
                </a:solidFill>
                <a:latin typeface="+mj-lt"/>
              </a:rPr>
              <a:t>Năng lượng mặt trời, năng lượng gió là những năng lượng tái tạo. </a:t>
            </a:r>
            <a:endParaRPr lang="en-US" sz="2800" b="1" i="1" dirty="0">
              <a:solidFill>
                <a:schemeClr val="accent6">
                  <a:lumMod val="20000"/>
                  <a:lumOff val="80000"/>
                </a:schemeClr>
              </a:solidFill>
              <a:latin typeface="+mj-lt"/>
            </a:endParaRPr>
          </a:p>
          <a:p>
            <a:pPr lvl="0"/>
            <a:r>
              <a:rPr lang="vi-VN" sz="2800" b="1" i="1" dirty="0">
                <a:solidFill>
                  <a:schemeClr val="accent6">
                    <a:lumMod val="20000"/>
                    <a:lumOff val="80000"/>
                  </a:schemeClr>
                </a:solidFill>
                <a:latin typeface="+mj-lt"/>
              </a:rPr>
              <a:t>Các loại năng lượng này đang được sử dụng ngày càng nhiều.</a:t>
            </a:r>
          </a:p>
        </p:txBody>
      </p:sp>
      <p:sp>
        <p:nvSpPr>
          <p:cNvPr id="7" name="TextBox 6">
            <a:extLst>
              <a:ext uri="{FF2B5EF4-FFF2-40B4-BE49-F238E27FC236}">
                <a16:creationId xmlns:a16="http://schemas.microsoft.com/office/drawing/2014/main" xmlns="" id="{CA6D75E2-78F3-4E44-C75A-F9219178B753}"/>
              </a:ext>
            </a:extLst>
          </p:cNvPr>
          <p:cNvSpPr txBox="1"/>
          <p:nvPr/>
        </p:nvSpPr>
        <p:spPr>
          <a:xfrm>
            <a:off x="2930" y="0"/>
            <a:ext cx="9141069" cy="1077218"/>
          </a:xfrm>
          <a:prstGeom prst="rect">
            <a:avLst/>
          </a:prstGeom>
          <a:solidFill>
            <a:schemeClr val="accent5"/>
          </a:solidFill>
        </p:spPr>
        <p:txBody>
          <a:bodyPr wrap="square">
            <a:spAutoFit/>
          </a:bodyPr>
          <a:lstStyle/>
          <a:p>
            <a:pPr lvl="0" algn="just"/>
            <a:r>
              <a:rPr lang="vi-VN" sz="3200" b="1" i="1" dirty="0">
                <a:solidFill>
                  <a:srgbClr val="000066"/>
                </a:solidFill>
                <a:latin typeface="+mj-lt"/>
              </a:rPr>
              <a:t>Nhiên liệu khi bị đốt cháy tạo ra năng lượng nhiệt và ánh sáng.</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403449"/>
            <a:ext cx="9066998" cy="3539430"/>
          </a:xfrm>
          <a:prstGeom prst="rect">
            <a:avLst/>
          </a:prstGeom>
          <a:solidFill>
            <a:schemeClr val="accent5"/>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spcBef>
                <a:spcPts val="0"/>
              </a:spcBef>
              <a:spcAft>
                <a:spcPts val="0"/>
              </a:spcAft>
              <a:buClrTx/>
              <a:buSzTx/>
              <a:buFontTx/>
              <a:buNone/>
              <a:tabLst/>
            </a:pP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32.1.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Năng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lượng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nào</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sau</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đây</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không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phải</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là</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năng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lượng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tái</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tạo</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a:t>
            </a:r>
          </a:p>
          <a:p>
            <a:pPr marL="0" marR="0" lvl="0" indent="0" algn="just" defTabSz="914400" rtl="0" eaLnBrk="0" fontAlgn="base" latinLnBrk="0" hangingPunct="0">
              <a:spcBef>
                <a:spcPts val="0"/>
              </a:spcBef>
              <a:spcAft>
                <a:spcPts val="0"/>
              </a:spcAft>
              <a:buClrTx/>
              <a:buSzTx/>
              <a:buFontTx/>
              <a:buNone/>
              <a:tabLst/>
            </a:pP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A.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Năng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lượng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mặt</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trời</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a:t>
            </a:r>
          </a:p>
          <a:p>
            <a:pPr marL="0" marR="0" lvl="0" indent="0" algn="just" defTabSz="914400" rtl="0" eaLnBrk="0" fontAlgn="base" latinLnBrk="0" hangingPunct="0">
              <a:spcBef>
                <a:spcPts val="0"/>
              </a:spcBef>
              <a:spcAft>
                <a:spcPts val="0"/>
              </a:spcAft>
              <a:buClrTx/>
              <a:buSzTx/>
              <a:buFontTx/>
              <a:buNone/>
              <a:tabLst/>
            </a:pP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B.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Năng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lượng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của</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gió</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a:t>
            </a:r>
          </a:p>
          <a:p>
            <a:pPr marL="0" marR="0" lvl="0" indent="0" algn="just" defTabSz="914400" rtl="0" eaLnBrk="0" fontAlgn="base" latinLnBrk="0" hangingPunct="0">
              <a:spcBef>
                <a:spcPts val="0"/>
              </a:spcBef>
              <a:spcAft>
                <a:spcPts val="0"/>
              </a:spcAft>
              <a:buClrTx/>
              <a:buSzTx/>
              <a:buFontTx/>
              <a:buNone/>
              <a:tabLst/>
            </a:pP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C.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Năng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lượng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của</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than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đá</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a:t>
            </a:r>
          </a:p>
          <a:p>
            <a:pPr marL="0" marR="0" lvl="0" indent="0" algn="just" defTabSz="914400" rtl="0" eaLnBrk="0" fontAlgn="base" latinLnBrk="0" hangingPunct="0">
              <a:spcBef>
                <a:spcPts val="0"/>
              </a:spcBef>
              <a:spcAft>
                <a:spcPts val="0"/>
              </a:spcAft>
              <a:buClrTx/>
              <a:buSzTx/>
              <a:buFontTx/>
              <a:buNone/>
              <a:tabLst/>
            </a:pP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D.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Năng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lượng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của</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sóng</a:t>
            </a:r>
            <a:r>
              <a:rPr kumimoji="0" lang="en-US" altLang="en-US" sz="320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3200" i="0" u="none" strike="noStrike" cap="none" normalizeH="0" baseline="0" dirty="0" err="1">
                <a:ln>
                  <a:noFill/>
                </a:ln>
                <a:solidFill>
                  <a:srgbClr val="002060"/>
                </a:solidFill>
                <a:effectLst/>
                <a:latin typeface="Times New Roman" pitchFamily="18" charset="0"/>
                <a:cs typeface="Times New Roman" pitchFamily="18" charset="0"/>
              </a:rPr>
              <a:t>biển</a:t>
            </a:r>
            <a:r>
              <a:rPr kumimoji="0" lang="en-US" altLang="en-US" sz="3200" i="0" u="none" strike="noStrike" cap="none" normalizeH="0" baseline="0" dirty="0" smtClean="0">
                <a:ln>
                  <a:noFill/>
                </a:ln>
                <a:solidFill>
                  <a:srgbClr val="002060"/>
                </a:solidFill>
                <a:effectLst/>
                <a:latin typeface="Times New Roman" pitchFamily="18" charset="0"/>
                <a:cs typeface="Times New Roman" pitchFamily="18" charset="0"/>
              </a:rPr>
              <a:t>.</a:t>
            </a:r>
          </a:p>
          <a:p>
            <a:pPr marL="0" marR="0" lvl="0" indent="0" algn="just" defTabSz="914400" rtl="0" eaLnBrk="0" fontAlgn="base" latinLnBrk="0" hangingPunct="0">
              <a:spcBef>
                <a:spcPts val="0"/>
              </a:spcBef>
              <a:spcAft>
                <a:spcPts val="0"/>
              </a:spcAft>
              <a:buClrTx/>
              <a:buSzTx/>
              <a:buFontTx/>
              <a:buNone/>
              <a:tabLst/>
            </a:pPr>
            <a:endParaRPr kumimoji="0" lang="en-US" altLang="en-US" sz="3200" i="0" u="none" strike="noStrike" cap="none" normalizeH="0" baseline="0" dirty="0">
              <a:ln>
                <a:noFill/>
              </a:ln>
              <a:solidFill>
                <a:srgbClr val="002060"/>
              </a:solidFill>
              <a:effectLst/>
              <a:latin typeface="Times New Roman" pitchFamily="18" charset="0"/>
              <a:cs typeface="Times New Roman" pitchFamily="18" charset="0"/>
            </a:endParaRPr>
          </a:p>
        </p:txBody>
      </p:sp>
      <p:pic>
        <p:nvPicPr>
          <p:cNvPr id="9" name="Picture 8" descr="A purple and blue butterfly wings&#10;&#10;Description automatically generated">
            <a:extLst>
              <a:ext uri="{FF2B5EF4-FFF2-40B4-BE49-F238E27FC236}">
                <a16:creationId xmlns:a16="http://schemas.microsoft.com/office/drawing/2014/main" xmlns="" id="{66D4A15A-237C-6FA4-47FA-6E8AF550F9E3}"/>
              </a:ext>
            </a:extLst>
          </p:cNvPr>
          <p:cNvPicPr>
            <a:picLocks noChangeAspect="1"/>
          </p:cNvPicPr>
          <p:nvPr/>
        </p:nvPicPr>
        <p:blipFill>
          <a:blip r:embed="rId2"/>
          <a:stretch>
            <a:fillRect/>
          </a:stretch>
        </p:blipFill>
        <p:spPr>
          <a:xfrm>
            <a:off x="0" y="2571750"/>
            <a:ext cx="586153" cy="586153"/>
          </a:xfrm>
          <a:prstGeom prst="rect">
            <a:avLst/>
          </a:prstGeom>
        </p:spPr>
      </p:pic>
    </p:spTree>
    <p:extLst>
      <p:ext uri="{BB962C8B-B14F-4D97-AF65-F5344CB8AC3E}">
        <p14:creationId xmlns:p14="http://schemas.microsoft.com/office/powerpoint/2010/main" val="37025144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9" name="Google Shape;699;p41"/>
          <p:cNvSpPr txBox="1">
            <a:spLocks noGrp="1"/>
          </p:cNvSpPr>
          <p:nvPr>
            <p:ph type="title" idx="4294967295"/>
          </p:nvPr>
        </p:nvSpPr>
        <p:spPr>
          <a:xfrm>
            <a:off x="3601327" y="739730"/>
            <a:ext cx="2418715" cy="8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BÀI 32</a:t>
            </a:r>
            <a:endParaRPr/>
          </a:p>
        </p:txBody>
      </p:sp>
      <p:sp>
        <p:nvSpPr>
          <p:cNvPr id="8" name="Google Shape;699;p41"/>
          <p:cNvSpPr txBox="1">
            <a:spLocks/>
          </p:cNvSpPr>
          <p:nvPr/>
        </p:nvSpPr>
        <p:spPr>
          <a:xfrm>
            <a:off x="0" y="-9625"/>
            <a:ext cx="9144000" cy="1876926"/>
          </a:xfrm>
          <a:prstGeom prst="rect">
            <a:avLst/>
          </a:prstGeom>
          <a:solidFill>
            <a:schemeClr val="accent5"/>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exend Deca"/>
              <a:buNone/>
              <a:defRPr sz="4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9pPr>
          </a:lstStyle>
          <a:p>
            <a:r>
              <a:rPr lang="en-US" sz="4800" dirty="0" err="1">
                <a:solidFill>
                  <a:srgbClr val="FF0000"/>
                </a:solidFill>
                <a:latin typeface="Times New Roman" pitchFamily="18" charset="0"/>
                <a:cs typeface="Times New Roman" pitchFamily="18" charset="0"/>
              </a:rPr>
              <a:t>Bài</a:t>
            </a:r>
            <a:r>
              <a:rPr lang="en-US" sz="4800" dirty="0">
                <a:solidFill>
                  <a:srgbClr val="FF0000"/>
                </a:solidFill>
                <a:latin typeface="Times New Roman" pitchFamily="18" charset="0"/>
                <a:cs typeface="Times New Roman" pitchFamily="18" charset="0"/>
              </a:rPr>
              <a:t> 32. NHIÊN LIỆU VÀ NĂNG LƯỢNG TÁI </a:t>
            </a:r>
            <a:r>
              <a:rPr lang="en-US" sz="4800" dirty="0" smtClean="0">
                <a:solidFill>
                  <a:srgbClr val="FF0000"/>
                </a:solidFill>
                <a:latin typeface="Times New Roman" pitchFamily="18" charset="0"/>
                <a:cs typeface="Times New Roman" pitchFamily="18" charset="0"/>
              </a:rPr>
              <a:t>TẠO</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964" y="822462"/>
            <a:ext cx="9030035" cy="2554545"/>
          </a:xfrm>
          <a:prstGeom prst="rect">
            <a:avLst/>
          </a:prstGeom>
          <a:solidFill>
            <a:schemeClr val="accent5"/>
          </a:solidFill>
        </p:spPr>
        <p:txBody>
          <a:bodyPr wrap="square">
            <a:spAutoFit/>
          </a:bodyPr>
          <a:lstStyle/>
          <a:p>
            <a:pPr algn="just"/>
            <a:r>
              <a:rPr lang="en-US" sz="3200" dirty="0">
                <a:solidFill>
                  <a:srgbClr val="0070C0"/>
                </a:solidFill>
                <a:latin typeface="Times New Roman" pitchFamily="18" charset="0"/>
                <a:cs typeface="Times New Roman" pitchFamily="18" charset="0"/>
              </a:rPr>
              <a:t>32.2. </a:t>
            </a:r>
            <a:r>
              <a:rPr lang="vi-VN" sz="3200" dirty="0">
                <a:solidFill>
                  <a:srgbClr val="0070C0"/>
                </a:solidFill>
                <a:latin typeface="Times New Roman" pitchFamily="18" charset="0"/>
                <a:cs typeface="Times New Roman" pitchFamily="18" charset="0"/>
              </a:rPr>
              <a:t>Năng lượng nào sau đây là năng lượng tái tạo?</a:t>
            </a:r>
          </a:p>
          <a:p>
            <a:pPr algn="just"/>
            <a:r>
              <a:rPr lang="vi-VN" sz="3200" dirty="0">
                <a:solidFill>
                  <a:srgbClr val="0070C0"/>
                </a:solidFill>
                <a:latin typeface="Times New Roman" pitchFamily="18" charset="0"/>
                <a:cs typeface="Times New Roman" pitchFamily="18" charset="0"/>
              </a:rPr>
              <a:t>A. Năng lượng mặt trời.</a:t>
            </a:r>
          </a:p>
          <a:p>
            <a:pPr algn="just"/>
            <a:r>
              <a:rPr lang="vi-VN" sz="3200" dirty="0">
                <a:solidFill>
                  <a:srgbClr val="0070C0"/>
                </a:solidFill>
                <a:latin typeface="Times New Roman" pitchFamily="18" charset="0"/>
                <a:cs typeface="Times New Roman" pitchFamily="18" charset="0"/>
              </a:rPr>
              <a:t>B. Năng lượng của dầu mỏ.</a:t>
            </a:r>
          </a:p>
          <a:p>
            <a:pPr algn="just"/>
            <a:r>
              <a:rPr lang="vi-VN" sz="3200" dirty="0">
                <a:solidFill>
                  <a:srgbClr val="0070C0"/>
                </a:solidFill>
                <a:latin typeface="Times New Roman" pitchFamily="18" charset="0"/>
                <a:cs typeface="Times New Roman" pitchFamily="18" charset="0"/>
              </a:rPr>
              <a:t>C. Năng lượng của xăng.</a:t>
            </a:r>
          </a:p>
          <a:p>
            <a:pPr algn="just"/>
            <a:r>
              <a:rPr lang="vi-VN" sz="3200" dirty="0">
                <a:solidFill>
                  <a:srgbClr val="0070C0"/>
                </a:solidFill>
                <a:latin typeface="Times New Roman" pitchFamily="18" charset="0"/>
                <a:cs typeface="Times New Roman" pitchFamily="18" charset="0"/>
              </a:rPr>
              <a:t>D. Năng lượng của khí hóa lỏng.</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xmlns="" id="{C9274652-688B-7F18-8DA8-3ED743F2C642}"/>
              </a:ext>
            </a:extLst>
          </p:cNvPr>
          <p:cNvPicPr>
            <a:picLocks noChangeAspect="1"/>
          </p:cNvPicPr>
          <p:nvPr/>
        </p:nvPicPr>
        <p:blipFill>
          <a:blip r:embed="rId2"/>
          <a:stretch>
            <a:fillRect/>
          </a:stretch>
        </p:blipFill>
        <p:spPr>
          <a:xfrm>
            <a:off x="-823883" y="1274050"/>
            <a:ext cx="2438400" cy="1466850"/>
          </a:xfrm>
          <a:prstGeom prst="rect">
            <a:avLst/>
          </a:prstGeom>
        </p:spPr>
      </p:pic>
    </p:spTree>
    <p:extLst>
      <p:ext uri="{BB962C8B-B14F-4D97-AF65-F5344CB8AC3E}">
        <p14:creationId xmlns:p14="http://schemas.microsoft.com/office/powerpoint/2010/main" val="32105017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520514"/>
            <a:ext cx="9154494" cy="3539430"/>
          </a:xfrm>
          <a:prstGeom prst="rect">
            <a:avLst/>
          </a:prstGeom>
          <a:solidFill>
            <a:schemeClr val="accent5"/>
          </a:solidFill>
          <a:ln>
            <a:no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buClrTx/>
            </a:pPr>
            <a:r>
              <a:rPr kumimoji="0" lang="en-US" altLang="en-US" sz="3200" i="0" u="none" strike="noStrike" cap="none" normalizeH="0" baseline="0" dirty="0">
                <a:ln>
                  <a:noFill/>
                </a:ln>
                <a:effectLst/>
                <a:latin typeface="Times New Roman" pitchFamily="18" charset="0"/>
                <a:cs typeface="Times New Roman" pitchFamily="18" charset="0"/>
              </a:rPr>
              <a:t>32.3.</a:t>
            </a:r>
            <a:r>
              <a:rPr lang="vi-VN" altLang="en-US" sz="3200" dirty="0">
                <a:latin typeface="Times New Roman" pitchFamily="18" charset="0"/>
                <a:cs typeface="Times New Roman" pitchFamily="18" charset="0"/>
              </a:rPr>
              <a:t> Tại tỉnh Ninh Thuận, người ta sử dụng các tuabin gió hoạt động để sản xuất điện. Năng lượng cung cấp cho tuabin gió là</a:t>
            </a:r>
          </a:p>
          <a:p>
            <a:pPr lvl="0" algn="just">
              <a:buClrTx/>
            </a:pPr>
            <a:r>
              <a:rPr lang="vi-VN" altLang="en-US" sz="3200" dirty="0">
                <a:latin typeface="Times New Roman" pitchFamily="18" charset="0"/>
                <a:cs typeface="Times New Roman" pitchFamily="18" charset="0"/>
              </a:rPr>
              <a:t>A. năng lượng ánh sáng từ Mặt Trời.</a:t>
            </a:r>
          </a:p>
          <a:p>
            <a:pPr lvl="0" algn="just">
              <a:buClrTx/>
            </a:pPr>
            <a:r>
              <a:rPr lang="vi-VN" altLang="en-US" sz="3200" dirty="0">
                <a:latin typeface="Times New Roman" pitchFamily="18" charset="0"/>
                <a:cs typeface="Times New Roman" pitchFamily="18" charset="0"/>
              </a:rPr>
              <a:t>B. năng lượng của gió.</a:t>
            </a:r>
          </a:p>
          <a:p>
            <a:pPr lvl="0" algn="just">
              <a:buClrTx/>
            </a:pPr>
            <a:r>
              <a:rPr lang="vi-VN" altLang="en-US" sz="3200" dirty="0">
                <a:latin typeface="Times New Roman" pitchFamily="18" charset="0"/>
                <a:cs typeface="Times New Roman" pitchFamily="18" charset="0"/>
              </a:rPr>
              <a:t>C. năng lượng của sóng biển.</a:t>
            </a:r>
          </a:p>
          <a:p>
            <a:pPr lvl="0" algn="just">
              <a:buClrTx/>
            </a:pPr>
            <a:r>
              <a:rPr lang="vi-VN" altLang="en-US" sz="3200" dirty="0">
                <a:latin typeface="Times New Roman" pitchFamily="18" charset="0"/>
                <a:cs typeface="Times New Roman" pitchFamily="18" charset="0"/>
              </a:rPr>
              <a:t>D. năng lượng của dòng nước.</a:t>
            </a:r>
            <a:r>
              <a:rPr kumimoji="0" lang="en-US" altLang="en-US" sz="3200" i="0" u="none" strike="noStrike" cap="none" normalizeH="0" baseline="0" dirty="0">
                <a:ln>
                  <a:noFill/>
                </a:ln>
                <a:effectLst/>
                <a:latin typeface="Times New Roman" pitchFamily="18" charset="0"/>
                <a:cs typeface="Times New Roman" pitchFamily="18" charset="0"/>
              </a:rPr>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xmlns="" id="{682D57B5-A409-F8CC-2A4F-E7B3F0B44FD5}"/>
              </a:ext>
            </a:extLst>
          </p:cNvPr>
          <p:cNvPicPr>
            <a:picLocks noChangeAspect="1"/>
          </p:cNvPicPr>
          <p:nvPr/>
        </p:nvPicPr>
        <p:blipFill>
          <a:blip r:embed="rId2"/>
          <a:stretch>
            <a:fillRect/>
          </a:stretch>
        </p:blipFill>
        <p:spPr>
          <a:xfrm>
            <a:off x="-964560" y="1953988"/>
            <a:ext cx="2438400" cy="1466850"/>
          </a:xfrm>
          <a:prstGeom prst="rect">
            <a:avLst/>
          </a:prstGeom>
        </p:spPr>
      </p:pic>
    </p:spTree>
    <p:extLst>
      <p:ext uri="{BB962C8B-B14F-4D97-AF65-F5344CB8AC3E}">
        <p14:creationId xmlns:p14="http://schemas.microsoft.com/office/powerpoint/2010/main" val="20284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384995"/>
          </a:xfrm>
          <a:prstGeom prst="rect">
            <a:avLst/>
          </a:prstGeom>
          <a:solidFill>
            <a:schemeClr val="accent5"/>
          </a:solidFill>
        </p:spPr>
        <p:txBody>
          <a:bodyPr wrap="square">
            <a:spAutoFit/>
          </a:bodyPr>
          <a:lstStyle/>
          <a:p>
            <a:pPr algn="just"/>
            <a:r>
              <a:rPr lang="en-US" sz="2800" dirty="0">
                <a:solidFill>
                  <a:schemeClr val="bg1"/>
                </a:solidFill>
                <a:latin typeface="Times New Roman" pitchFamily="18" charset="0"/>
                <a:cs typeface="Times New Roman" pitchFamily="18" charset="0"/>
              </a:rPr>
              <a:t>32.4. </a:t>
            </a:r>
            <a:r>
              <a:rPr lang="vi-VN" sz="2800" dirty="0">
                <a:solidFill>
                  <a:schemeClr val="bg1"/>
                </a:solidFill>
                <a:latin typeface="Times New Roman" pitchFamily="18" charset="0"/>
                <a:cs typeface="Times New Roman" pitchFamily="18" charset="0"/>
              </a:rPr>
              <a:t>Em hãy cho biết xe máy (hoặc ôtô) của gia đình em hoạt động nhờ loại nhiên liệu nào? Gia đình em mua loại nhiên liệu đó ở đâu?</a:t>
            </a:r>
          </a:p>
        </p:txBody>
      </p:sp>
      <p:sp>
        <p:nvSpPr>
          <p:cNvPr id="7" name="Rectangle 6"/>
          <p:cNvSpPr/>
          <p:nvPr/>
        </p:nvSpPr>
        <p:spPr>
          <a:xfrm>
            <a:off x="1" y="1498802"/>
            <a:ext cx="3549662" cy="3416320"/>
          </a:xfrm>
          <a:prstGeom prst="rect">
            <a:avLst/>
          </a:prstGeom>
          <a:solidFill>
            <a:schemeClr val="accent5"/>
          </a:solidFill>
        </p:spPr>
        <p:txBody>
          <a:bodyPr wrap="square">
            <a:spAutoFit/>
          </a:bodyPr>
          <a:lstStyle/>
          <a:p>
            <a:pPr algn="just"/>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Xe</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máy</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hoạt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động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nhờ</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loại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liệu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xăng</a:t>
            </a:r>
            <a:r>
              <a:rPr lang="en-US" sz="2400" b="1" dirty="0">
                <a:solidFill>
                  <a:schemeClr val="bg1"/>
                </a:solidFill>
                <a:latin typeface="Times New Roman" pitchFamily="18" charset="0"/>
                <a:cs typeface="Times New Roman" pitchFamily="18" charset="0"/>
              </a:rPr>
              <a:t>. Ô </a:t>
            </a:r>
            <a:r>
              <a:rPr lang="en-US" sz="2400" b="1" dirty="0" err="1">
                <a:solidFill>
                  <a:schemeClr val="bg1"/>
                </a:solidFill>
                <a:latin typeface="Times New Roman" pitchFamily="18" charset="0"/>
                <a:cs typeface="Times New Roman" pitchFamily="18" charset="0"/>
              </a:rPr>
              <a:t>tô</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hoạt</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động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nhờ</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loại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nhiên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liệu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dầu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điêzen</a:t>
            </a:r>
            <a:r>
              <a:rPr lang="en-US" sz="2400" b="1" dirty="0">
                <a:solidFill>
                  <a:schemeClr val="bg1"/>
                </a:solidFill>
                <a:latin typeface="Times New Roman" pitchFamily="18" charset="0"/>
                <a:cs typeface="Times New Roman" pitchFamily="18" charset="0"/>
              </a:rPr>
              <a:t>.</a:t>
            </a:r>
          </a:p>
          <a:p>
            <a:pPr algn="just"/>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Gia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đình</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em</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mua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xăng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và</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dầu</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điêzen</a:t>
            </a:r>
            <a:r>
              <a:rPr lang="en-US" sz="2400" b="1" dirty="0">
                <a:solidFill>
                  <a:schemeClr val="bg1"/>
                </a:solidFill>
                <a:latin typeface="Times New Roman" pitchFamily="18" charset="0"/>
                <a:cs typeface="Times New Roman" pitchFamily="18" charset="0"/>
              </a:rPr>
              <a:t> ở </a:t>
            </a:r>
            <a:r>
              <a:rPr lang="en-US" sz="2400" b="1" dirty="0" err="1">
                <a:solidFill>
                  <a:schemeClr val="bg1"/>
                </a:solidFill>
                <a:latin typeface="Times New Roman" pitchFamily="18" charset="0"/>
                <a:cs typeface="Times New Roman" pitchFamily="18" charset="0"/>
              </a:rPr>
              <a:t>các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cửa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hàng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xăng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dầu</a:t>
            </a:r>
            <a:r>
              <a:rPr lang="en-US" sz="2400" b="1" dirty="0">
                <a:solidFill>
                  <a:schemeClr val="bg1"/>
                </a:solidFill>
                <a:latin typeface="Times New Roman" pitchFamily="18" charset="0"/>
                <a:cs typeface="Times New Roman" pitchFamily="18" charset="0"/>
              </a:rPr>
              <a:t>.</a:t>
            </a:r>
          </a:p>
        </p:txBody>
      </p:sp>
      <p:pic>
        <p:nvPicPr>
          <p:cNvPr id="8" name="Picture 7"/>
          <p:cNvPicPr>
            <a:picLocks noChangeAspect="1"/>
          </p:cNvPicPr>
          <p:nvPr/>
        </p:nvPicPr>
        <p:blipFill>
          <a:blip r:embed="rId2"/>
          <a:stretch>
            <a:fillRect/>
          </a:stretch>
        </p:blipFill>
        <p:spPr>
          <a:xfrm>
            <a:off x="3549662" y="1641232"/>
            <a:ext cx="5594338" cy="3473694"/>
          </a:xfrm>
          <a:prstGeom prst="rect">
            <a:avLst/>
          </a:prstGeom>
        </p:spPr>
      </p:pic>
    </p:spTree>
    <p:extLst>
      <p:ext uri="{BB962C8B-B14F-4D97-AF65-F5344CB8AC3E}">
        <p14:creationId xmlns:p14="http://schemas.microsoft.com/office/powerpoint/2010/main" val="21837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6" y="13464"/>
            <a:ext cx="9145786" cy="1384995"/>
          </a:xfrm>
          <a:prstGeom prst="rect">
            <a:avLst/>
          </a:prstGeom>
          <a:solidFill>
            <a:schemeClr val="accent5"/>
          </a:solidFill>
        </p:spPr>
        <p:txBody>
          <a:bodyPr wrap="square">
            <a:spAutoFit/>
          </a:bodyPr>
          <a:lstStyle/>
          <a:p>
            <a:pPr algn="just"/>
            <a:r>
              <a:rPr lang="en-US" sz="2800" b="1" dirty="0">
                <a:solidFill>
                  <a:schemeClr val="bg1"/>
                </a:solidFill>
                <a:latin typeface="Times New Roman" pitchFamily="18" charset="0"/>
                <a:cs typeface="Times New Roman" pitchFamily="18" charset="0"/>
              </a:rPr>
              <a:t>32.5. </a:t>
            </a:r>
            <a:r>
              <a:rPr lang="vi-VN" sz="2800" b="1" dirty="0">
                <a:solidFill>
                  <a:schemeClr val="bg1"/>
                </a:solidFill>
                <a:latin typeface="Times New Roman" pitchFamily="18" charset="0"/>
                <a:cs typeface="Times New Roman" pitchFamily="18" charset="0"/>
              </a:rPr>
              <a:t>Trong gia đình em có sử dụng khí hóa lỏng (gas) không? Khí hóa lỏng được sử dụng trong gia đình em chủ yếu để làm gì?</a:t>
            </a:r>
          </a:p>
        </p:txBody>
      </p:sp>
      <p:pic>
        <p:nvPicPr>
          <p:cNvPr id="3" name="Picture 2"/>
          <p:cNvPicPr>
            <a:picLocks noChangeAspect="1"/>
          </p:cNvPicPr>
          <p:nvPr/>
        </p:nvPicPr>
        <p:blipFill>
          <a:blip r:embed="rId2"/>
          <a:stretch>
            <a:fillRect/>
          </a:stretch>
        </p:blipFill>
        <p:spPr>
          <a:xfrm>
            <a:off x="767198" y="1743848"/>
            <a:ext cx="3804801" cy="2547858"/>
          </a:xfrm>
          <a:prstGeom prst="rect">
            <a:avLst/>
          </a:prstGeom>
        </p:spPr>
      </p:pic>
      <p:pic>
        <p:nvPicPr>
          <p:cNvPr id="5" name="Picture 4"/>
          <p:cNvPicPr>
            <a:picLocks noChangeAspect="1"/>
          </p:cNvPicPr>
          <p:nvPr/>
        </p:nvPicPr>
        <p:blipFill>
          <a:blip r:embed="rId3"/>
          <a:stretch>
            <a:fillRect/>
          </a:stretch>
        </p:blipFill>
        <p:spPr>
          <a:xfrm>
            <a:off x="6280950" y="960278"/>
            <a:ext cx="1370626" cy="2784764"/>
          </a:xfrm>
          <a:prstGeom prst="rect">
            <a:avLst/>
          </a:prstGeom>
        </p:spPr>
      </p:pic>
      <p:sp>
        <p:nvSpPr>
          <p:cNvPr id="6" name="Rectangle 5"/>
          <p:cNvSpPr/>
          <p:nvPr/>
        </p:nvSpPr>
        <p:spPr>
          <a:xfrm>
            <a:off x="2211780" y="4406559"/>
            <a:ext cx="1390124" cy="523220"/>
          </a:xfrm>
          <a:prstGeom prst="rect">
            <a:avLst/>
          </a:prstGeom>
        </p:spPr>
        <p:txBody>
          <a:bodyPr wrap="none">
            <a:spAutoFit/>
          </a:bodyPr>
          <a:lstStyle/>
          <a:p>
            <a:r>
              <a:rPr lang="en-US" sz="2800" i="1">
                <a:solidFill>
                  <a:srgbClr val="FFFF00"/>
                </a:solidFill>
                <a:latin typeface="Aptos" panose="020B0004020202020204" pitchFamily="34" charset="0"/>
                <a:cs typeface="Times New Roman" panose="02020603050405020304" pitchFamily="18" charset="0"/>
              </a:rPr>
              <a:t>Nấu ăn.</a:t>
            </a:r>
          </a:p>
        </p:txBody>
      </p:sp>
      <p:sp>
        <p:nvSpPr>
          <p:cNvPr id="9" name="Rectangle 8"/>
          <p:cNvSpPr/>
          <p:nvPr/>
        </p:nvSpPr>
        <p:spPr>
          <a:xfrm>
            <a:off x="4923692" y="3929505"/>
            <a:ext cx="4407877" cy="1384995"/>
          </a:xfrm>
          <a:prstGeom prst="rect">
            <a:avLst/>
          </a:prstGeom>
        </p:spPr>
        <p:txBody>
          <a:bodyPr wrap="square">
            <a:spAutoFit/>
          </a:bodyPr>
          <a:lstStyle/>
          <a:p>
            <a:r>
              <a:rPr lang="en-US" sz="2800" b="1">
                <a:solidFill>
                  <a:srgbClr val="FFFF00"/>
                </a:solidFill>
                <a:latin typeface="Aptos" panose="020B0004020202020204" pitchFamily="34" charset="0"/>
                <a:cs typeface="Times New Roman" panose="02020603050405020304" pitchFamily="18" charset="0"/>
              </a:rPr>
              <a:t>Thắp sáng đèn Manchon (măng – xông) khi mất điện.</a:t>
            </a:r>
          </a:p>
        </p:txBody>
      </p:sp>
    </p:spTree>
    <p:extLst>
      <p:ext uri="{BB962C8B-B14F-4D97-AF65-F5344CB8AC3E}">
        <p14:creationId xmlns:p14="http://schemas.microsoft.com/office/powerpoint/2010/main" val="117071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0" y="23446"/>
            <a:ext cx="9149130" cy="1815882"/>
          </a:xfrm>
          <a:prstGeom prst="rect">
            <a:avLst/>
          </a:prstGeom>
          <a:solidFill>
            <a:schemeClr val="accent5"/>
          </a:solidFill>
        </p:spPr>
        <p:txBody>
          <a:bodyPr wrap="square">
            <a:spAutoFit/>
          </a:bodyPr>
          <a:lstStyle/>
          <a:p>
            <a:pPr algn="just"/>
            <a:r>
              <a:rPr lang="en-US" sz="2800" b="1" dirty="0">
                <a:solidFill>
                  <a:schemeClr val="bg1"/>
                </a:solidFill>
                <a:latin typeface="Times New Roman" pitchFamily="18" charset="0"/>
                <a:cs typeface="Times New Roman" pitchFamily="18" charset="0"/>
              </a:rPr>
              <a:t>32.6. </a:t>
            </a:r>
            <a:r>
              <a:rPr lang="vi-VN" sz="2800" b="1" dirty="0">
                <a:solidFill>
                  <a:schemeClr val="bg1"/>
                </a:solidFill>
                <a:latin typeface="Times New Roman" pitchFamily="18" charset="0"/>
                <a:cs typeface="Times New Roman" pitchFamily="18" charset="0"/>
              </a:rPr>
              <a:t>Đất nước Hà Lan nổi tiếng với hình ảnh của những chiếc cối xay gió. Theo em, thông qua những chiếc cối xay gió, năng lượng của gió có thể chuyển hóa chủ yếu thành dạng năng lượng nào?</a:t>
            </a:r>
          </a:p>
        </p:txBody>
      </p:sp>
      <p:sp>
        <p:nvSpPr>
          <p:cNvPr id="6" name="Rectangle 5"/>
          <p:cNvSpPr/>
          <p:nvPr/>
        </p:nvSpPr>
        <p:spPr>
          <a:xfrm>
            <a:off x="0" y="2473569"/>
            <a:ext cx="4881961" cy="2246769"/>
          </a:xfrm>
          <a:prstGeom prst="rect">
            <a:avLst/>
          </a:prstGeom>
        </p:spPr>
        <p:txBody>
          <a:bodyPr wrap="square">
            <a:spAutoFit/>
          </a:bodyPr>
          <a:lstStyle/>
          <a:p>
            <a:pPr algn="just"/>
            <a:r>
              <a:rPr lang="en-US" sz="2800" b="1" dirty="0">
                <a:solidFill>
                  <a:srgbClr val="FFFF00"/>
                </a:solidFill>
                <a:latin typeface="Times New Roman" pitchFamily="18" charset="0"/>
                <a:cs typeface="Times New Roman" pitchFamily="18" charset="0"/>
              </a:rPr>
              <a:t>T</a:t>
            </a:r>
            <a:r>
              <a:rPr lang="vi-VN" sz="2800" b="1" dirty="0">
                <a:solidFill>
                  <a:srgbClr val="FFFF00"/>
                </a:solidFill>
                <a:latin typeface="Times New Roman" pitchFamily="18" charset="0"/>
                <a:cs typeface="Times New Roman" pitchFamily="18" charset="0"/>
              </a:rPr>
              <a:t>hông qua những chiếc cối xay gió, năng lượng của gió có thể chuyển hóa chủ yếu thành dạng năng lượng động năng để sản xuất năng lượng điện.</a:t>
            </a:r>
            <a:endParaRPr lang="en-US" sz="2800" b="1" dirty="0">
              <a:solidFill>
                <a:srgbClr val="FFFF00"/>
              </a:solidFill>
              <a:latin typeface="Times New Roman" pitchFamily="18" charset="0"/>
              <a:cs typeface="Times New Roman" pitchFamily="18" charset="0"/>
            </a:endParaRPr>
          </a:p>
        </p:txBody>
      </p:sp>
      <p:pic>
        <p:nvPicPr>
          <p:cNvPr id="7" name="Picture 6"/>
          <p:cNvPicPr>
            <a:picLocks noChangeAspect="1"/>
          </p:cNvPicPr>
          <p:nvPr/>
        </p:nvPicPr>
        <p:blipFill>
          <a:blip r:embed="rId2"/>
          <a:stretch>
            <a:fillRect/>
          </a:stretch>
        </p:blipFill>
        <p:spPr>
          <a:xfrm>
            <a:off x="4881961" y="1961522"/>
            <a:ext cx="3776443" cy="2828687"/>
          </a:xfrm>
          <a:prstGeom prst="rect">
            <a:avLst/>
          </a:prstGeom>
        </p:spPr>
      </p:pic>
    </p:spTree>
    <p:extLst>
      <p:ext uri="{BB962C8B-B14F-4D97-AF65-F5344CB8AC3E}">
        <p14:creationId xmlns:p14="http://schemas.microsoft.com/office/powerpoint/2010/main" val="7873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100" y="80300"/>
            <a:ext cx="9031900" cy="1384995"/>
          </a:xfrm>
          <a:prstGeom prst="rect">
            <a:avLst/>
          </a:prstGeom>
          <a:solidFill>
            <a:schemeClr val="accent5"/>
          </a:solidFill>
        </p:spPr>
        <p:txBody>
          <a:bodyPr wrap="square">
            <a:spAutoFit/>
          </a:bodyPr>
          <a:lstStyle/>
          <a:p>
            <a:pPr algn="just"/>
            <a:r>
              <a:rPr lang="en-US" sz="2800" b="1" dirty="0">
                <a:solidFill>
                  <a:schemeClr val="bg1"/>
                </a:solidFill>
                <a:latin typeface="Times New Roman" pitchFamily="18" charset="0"/>
                <a:cs typeface="Times New Roman" pitchFamily="18" charset="0"/>
              </a:rPr>
              <a:t>32.7. </a:t>
            </a:r>
            <a:r>
              <a:rPr lang="vi-VN" sz="2800" b="1" dirty="0">
                <a:solidFill>
                  <a:schemeClr val="bg1"/>
                </a:solidFill>
                <a:latin typeface="Times New Roman" pitchFamily="18" charset="0"/>
                <a:cs typeface="Times New Roman" pitchFamily="18" charset="0"/>
              </a:rPr>
              <a:t>Cho các năng lượng sau: năng lượng gió, năng lượng của dầu mỏ, năng lượng của xăng, năng lượng của Mặt Trời. Hãy cho biết năng lượng nào là </a:t>
            </a:r>
            <a:r>
              <a:rPr lang="vi-VN" sz="2800" b="1" i="1" dirty="0">
                <a:solidFill>
                  <a:schemeClr val="bg1"/>
                </a:solidFill>
                <a:latin typeface="Times New Roman" pitchFamily="18" charset="0"/>
                <a:cs typeface="Times New Roman" pitchFamily="18" charset="0"/>
              </a:rPr>
              <a:t>năng lượng tái tạo</a:t>
            </a:r>
            <a:r>
              <a:rPr lang="en-US" sz="2800" b="1" i="1" dirty="0">
                <a:solidFill>
                  <a:schemeClr val="bg1"/>
                </a:solidFill>
                <a:latin typeface="Times New Roman" pitchFamily="18" charset="0"/>
                <a:cs typeface="Times New Roman" pitchFamily="18" charset="0"/>
              </a:rPr>
              <a:t> </a:t>
            </a:r>
            <a:r>
              <a:rPr lang="vi-VN" sz="2800" b="1" dirty="0">
                <a:solidFill>
                  <a:schemeClr val="bg1"/>
                </a:solidFill>
                <a:latin typeface="Times New Roman" pitchFamily="18" charset="0"/>
                <a:cs typeface="Times New Roman" pitchFamily="18" charset="0"/>
              </a:rPr>
              <a:t>?</a:t>
            </a:r>
          </a:p>
        </p:txBody>
      </p:sp>
      <p:pic>
        <p:nvPicPr>
          <p:cNvPr id="3" name="Picture 2"/>
          <p:cNvPicPr>
            <a:picLocks noChangeAspect="1"/>
          </p:cNvPicPr>
          <p:nvPr/>
        </p:nvPicPr>
        <p:blipFill rotWithShape="1">
          <a:blip r:embed="rId2"/>
          <a:srcRect r="23954"/>
          <a:stretch/>
        </p:blipFill>
        <p:spPr>
          <a:xfrm>
            <a:off x="302653" y="2046656"/>
            <a:ext cx="2138475" cy="1752600"/>
          </a:xfrm>
          <a:prstGeom prst="rect">
            <a:avLst/>
          </a:prstGeom>
        </p:spPr>
      </p:pic>
      <p:pic>
        <p:nvPicPr>
          <p:cNvPr id="5" name="Picture 4"/>
          <p:cNvPicPr>
            <a:picLocks noChangeAspect="1"/>
          </p:cNvPicPr>
          <p:nvPr/>
        </p:nvPicPr>
        <p:blipFill rotWithShape="1">
          <a:blip r:embed="rId3"/>
          <a:srcRect l="4109" r="15067"/>
          <a:stretch/>
        </p:blipFill>
        <p:spPr>
          <a:xfrm>
            <a:off x="6775325" y="2046656"/>
            <a:ext cx="2109354" cy="1752600"/>
          </a:xfrm>
          <a:prstGeom prst="rect">
            <a:avLst/>
          </a:prstGeom>
        </p:spPr>
      </p:pic>
      <p:pic>
        <p:nvPicPr>
          <p:cNvPr id="8" name="Picture 7"/>
          <p:cNvPicPr>
            <a:picLocks noChangeAspect="1"/>
          </p:cNvPicPr>
          <p:nvPr/>
        </p:nvPicPr>
        <p:blipFill>
          <a:blip r:embed="rId4"/>
          <a:stretch>
            <a:fillRect/>
          </a:stretch>
        </p:blipFill>
        <p:spPr>
          <a:xfrm>
            <a:off x="4926904" y="2046656"/>
            <a:ext cx="1752600" cy="1752600"/>
          </a:xfrm>
          <a:prstGeom prst="rect">
            <a:avLst/>
          </a:prstGeom>
        </p:spPr>
      </p:pic>
      <p:pic>
        <p:nvPicPr>
          <p:cNvPr id="9" name="Picture 8"/>
          <p:cNvPicPr>
            <a:picLocks noChangeAspect="1"/>
          </p:cNvPicPr>
          <p:nvPr/>
        </p:nvPicPr>
        <p:blipFill rotWithShape="1">
          <a:blip r:embed="rId5"/>
          <a:srcRect l="1558" t="4420" r="7782" b="7679"/>
          <a:stretch/>
        </p:blipFill>
        <p:spPr>
          <a:xfrm>
            <a:off x="2536949" y="2046656"/>
            <a:ext cx="2294134" cy="1752600"/>
          </a:xfrm>
          <a:prstGeom prst="rect">
            <a:avLst/>
          </a:prstGeom>
        </p:spPr>
      </p:pic>
      <p:sp>
        <p:nvSpPr>
          <p:cNvPr id="10" name="Rectangle 9"/>
          <p:cNvSpPr/>
          <p:nvPr/>
        </p:nvSpPr>
        <p:spPr>
          <a:xfrm>
            <a:off x="2536949" y="4128328"/>
            <a:ext cx="1661032" cy="369332"/>
          </a:xfrm>
          <a:prstGeom prst="rect">
            <a:avLst/>
          </a:prstGeom>
        </p:spPr>
        <p:txBody>
          <a:bodyPr wrap="none">
            <a:spAutoFit/>
          </a:bodyPr>
          <a:lstStyle/>
          <a:p>
            <a:r>
              <a:rPr lang="vi-VN" sz="1800" i="1">
                <a:solidFill>
                  <a:srgbClr val="FFFF00"/>
                </a:solidFill>
                <a:latin typeface="Aptos" panose="020B0004020202020204" pitchFamily="34" charset="0"/>
                <a:cs typeface="Times New Roman" panose="02020603050405020304" pitchFamily="18" charset="0"/>
              </a:rPr>
              <a:t>Năng lượng gió</a:t>
            </a:r>
            <a:endParaRPr lang="en-US" sz="1800" i="1">
              <a:solidFill>
                <a:srgbClr val="FFFF00"/>
              </a:solidFill>
              <a:latin typeface="Aptos" panose="020B0004020202020204" pitchFamily="34" charset="0"/>
              <a:cs typeface="Times New Roman" panose="02020603050405020304" pitchFamily="18" charset="0"/>
            </a:endParaRPr>
          </a:p>
        </p:txBody>
      </p:sp>
      <p:sp>
        <p:nvSpPr>
          <p:cNvPr id="11" name="Rectangle 10"/>
          <p:cNvSpPr/>
          <p:nvPr/>
        </p:nvSpPr>
        <p:spPr>
          <a:xfrm>
            <a:off x="5106112" y="4128328"/>
            <a:ext cx="2180405" cy="369332"/>
          </a:xfrm>
          <a:prstGeom prst="rect">
            <a:avLst/>
          </a:prstGeom>
        </p:spPr>
        <p:txBody>
          <a:bodyPr wrap="none">
            <a:spAutoFit/>
          </a:bodyPr>
          <a:lstStyle/>
          <a:p>
            <a:r>
              <a:rPr lang="vi-VN" sz="1800" i="1">
                <a:solidFill>
                  <a:srgbClr val="FFFF00"/>
                </a:solidFill>
                <a:latin typeface="Aptos" panose="020B0004020202020204" pitchFamily="34" charset="0"/>
                <a:cs typeface="Times New Roman" panose="02020603050405020304" pitchFamily="18" charset="0"/>
              </a:rPr>
              <a:t>Năng lượng Mặt Trời</a:t>
            </a:r>
            <a:endParaRPr lang="en-US" sz="1800" i="1">
              <a:solidFill>
                <a:srgbClr val="FFFF00"/>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149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4.72222E-6 4.5679E-6 L 0.22083 -0.00247 " pathEditMode="relative" rAng="0" ptsTypes="AA">
                                      <p:cBhvr>
                                        <p:cTn id="12" dur="2000" fill="hold"/>
                                        <p:tgtEl>
                                          <p:spTgt spid="3"/>
                                        </p:tgtEl>
                                        <p:attrNameLst>
                                          <p:attrName>ppt_x</p:attrName>
                                          <p:attrName>ppt_y</p:attrName>
                                        </p:attrNameLst>
                                      </p:cBhvr>
                                      <p:rCtr x="11094" y="-401"/>
                                    </p:animMotion>
                                  </p:childTnLst>
                                </p:cTn>
                              </p:par>
                              <p:par>
                                <p:cTn id="13" presetID="42" presetClass="path" presetSubtype="0" accel="50000" decel="50000" fill="hold" nodeType="withEffect">
                                  <p:stCondLst>
                                    <p:cond delay="0"/>
                                  </p:stCondLst>
                                  <p:childTnLst>
                                    <p:animMotion origin="layout" path="M 0 1.23457E-7 L -0.18698 0.00154 " pathEditMode="relative" rAng="0" ptsTypes="AA">
                                      <p:cBhvr>
                                        <p:cTn id="14" dur="2000" fill="hold"/>
                                        <p:tgtEl>
                                          <p:spTgt spid="5"/>
                                        </p:tgtEl>
                                        <p:attrNameLst>
                                          <p:attrName>ppt_x</p:attrName>
                                          <p:attrName>ppt_y</p:attrName>
                                        </p:attrNameLst>
                                      </p:cBhvr>
                                      <p:rCtr x="-9358" y="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38067"/>
            <a:ext cx="9144000" cy="1384995"/>
          </a:xfrm>
          <a:prstGeom prst="rect">
            <a:avLst/>
          </a:prstGeom>
          <a:solidFill>
            <a:schemeClr val="accent5"/>
          </a:solidFill>
        </p:spPr>
        <p:txBody>
          <a:bodyPr wrap="square">
            <a:spAutoFit/>
          </a:bodyPr>
          <a:lstStyle/>
          <a:p>
            <a:pPr algn="just"/>
            <a:r>
              <a:rPr lang="vi-VN" sz="2800" b="1">
                <a:solidFill>
                  <a:srgbClr val="002060"/>
                </a:solidFill>
                <a:latin typeface="+mj-lt"/>
              </a:rPr>
              <a:t>- Kể tên thiết bị sử dụng năng lượng tái tạo mà em biết.</a:t>
            </a:r>
          </a:p>
          <a:p>
            <a:pPr algn="just"/>
            <a:r>
              <a:rPr lang="vi-VN" sz="2800" b="1">
                <a:solidFill>
                  <a:srgbClr val="002060"/>
                </a:solidFill>
                <a:latin typeface="+mj-lt"/>
              </a:rPr>
              <a:t>- Kể tên năng lượng tái tạo mà trường học của em đang dùng (nếu có).</a:t>
            </a:r>
            <a:r>
              <a:rPr lang="en-US" sz="2800" b="1">
                <a:solidFill>
                  <a:srgbClr val="002060"/>
                </a:solidFill>
                <a:latin typeface="+mj-lt"/>
              </a:rPr>
              <a:t> </a:t>
            </a:r>
          </a:p>
        </p:txBody>
      </p:sp>
      <p:sp>
        <p:nvSpPr>
          <p:cNvPr id="11" name="Google Shape;676;p40"/>
          <p:cNvSpPr txBox="1">
            <a:spLocks noGrp="1"/>
          </p:cNvSpPr>
          <p:nvPr>
            <p:ph type="title" idx="4294967295"/>
          </p:nvPr>
        </p:nvSpPr>
        <p:spPr>
          <a:xfrm>
            <a:off x="3872582" y="2964"/>
            <a:ext cx="1921790" cy="528951"/>
          </a:xfrm>
          <a:prstGeom prst="rect">
            <a:avLst/>
          </a:prstGeom>
          <a:solidFill>
            <a:schemeClr val="accent2">
              <a:lumMod val="40000"/>
              <a:lumOff val="60000"/>
            </a:schemeClr>
          </a:solidFill>
        </p:spPr>
        <p:txBody>
          <a:bodyPr spcFirstLastPara="1" wrap="square" lIns="91425" tIns="91425" rIns="91425" bIns="91425" anchor="b" anchorCtr="0">
            <a:noAutofit/>
          </a:bodyPr>
          <a:lstStyle/>
          <a:p>
            <a:pPr marL="0" lvl="0" indent="0" algn="ctr" rtl="0">
              <a:spcBef>
                <a:spcPts val="0"/>
              </a:spcBef>
              <a:spcAft>
                <a:spcPts val="0"/>
              </a:spcAft>
              <a:buNone/>
            </a:pPr>
            <a:r>
              <a:rPr lang="en-US" sz="2400" b="1">
                <a:solidFill>
                  <a:schemeClr val="bg1">
                    <a:lumMod val="50000"/>
                  </a:schemeClr>
                </a:solidFill>
                <a:latin typeface="Times New Roman" pitchFamily="18" charset="0"/>
                <a:cs typeface="Times New Roman" pitchFamily="18" charset="0"/>
              </a:rPr>
              <a:t>VẬN DỤNG</a:t>
            </a:r>
            <a:endParaRPr sz="2400" b="1">
              <a:solidFill>
                <a:schemeClr val="bg1">
                  <a:lumMod val="50000"/>
                </a:schemeClr>
              </a:solidFill>
              <a:latin typeface="Times New Roman" pitchFamily="18" charset="0"/>
              <a:cs typeface="Times New Roman" pitchFamily="18" charset="0"/>
            </a:endParaRPr>
          </a:p>
        </p:txBody>
      </p:sp>
      <p:sp>
        <p:nvSpPr>
          <p:cNvPr id="2" name="Rectangle 1"/>
          <p:cNvSpPr/>
          <p:nvPr/>
        </p:nvSpPr>
        <p:spPr>
          <a:xfrm>
            <a:off x="0" y="2129214"/>
            <a:ext cx="2657856" cy="3108543"/>
          </a:xfrm>
          <a:prstGeom prst="rect">
            <a:avLst/>
          </a:prstGeom>
          <a:solidFill>
            <a:srgbClr val="FFFF00"/>
          </a:solidFill>
        </p:spPr>
        <p:txBody>
          <a:bodyPr wrap="square">
            <a:spAutoFit/>
          </a:bodyPr>
          <a:lstStyle/>
          <a:p>
            <a:pPr algn="just"/>
            <a:r>
              <a:rPr lang="vi-VN" sz="2800" b="1">
                <a:solidFill>
                  <a:srgbClr val="002060"/>
                </a:solidFill>
                <a:latin typeface="+mj-lt"/>
              </a:rPr>
              <a:t>- Các thiết bị sử dụng năng lượng tái tạo:</a:t>
            </a:r>
          </a:p>
          <a:p>
            <a:pPr algn="just"/>
            <a:r>
              <a:rPr lang="vi-VN" sz="2800" b="1">
                <a:solidFill>
                  <a:srgbClr val="002060"/>
                </a:solidFill>
                <a:latin typeface="+mj-lt"/>
              </a:rPr>
              <a:t>+ Pin Mặt Trời</a:t>
            </a:r>
          </a:p>
          <a:p>
            <a:pPr algn="just"/>
            <a:r>
              <a:rPr lang="vi-VN" sz="2800" b="1">
                <a:solidFill>
                  <a:srgbClr val="002060"/>
                </a:solidFill>
                <a:latin typeface="+mj-lt"/>
              </a:rPr>
              <a:t>+ Cối xay gió</a:t>
            </a:r>
          </a:p>
          <a:p>
            <a:pPr algn="just"/>
            <a:r>
              <a:rPr lang="vi-VN" sz="2800" b="1">
                <a:solidFill>
                  <a:srgbClr val="002060"/>
                </a:solidFill>
                <a:latin typeface="+mj-lt"/>
              </a:rPr>
              <a:t>+ Tàu hỏa đầu máy hơi nước</a:t>
            </a:r>
          </a:p>
        </p:txBody>
      </p:sp>
      <p:sp>
        <p:nvSpPr>
          <p:cNvPr id="3" name="Rectangle 2"/>
          <p:cNvSpPr/>
          <p:nvPr/>
        </p:nvSpPr>
        <p:spPr>
          <a:xfrm>
            <a:off x="2827469" y="2139671"/>
            <a:ext cx="6206804" cy="3046988"/>
          </a:xfrm>
          <a:prstGeom prst="rect">
            <a:avLst/>
          </a:prstGeom>
          <a:solidFill>
            <a:srgbClr val="FFFF00"/>
          </a:solidFill>
        </p:spPr>
        <p:txBody>
          <a:bodyPr wrap="square">
            <a:spAutoFit/>
          </a:bodyPr>
          <a:lstStyle/>
          <a:p>
            <a:pPr algn="just"/>
            <a:r>
              <a:rPr lang="vi-VN" sz="3200" b="1" dirty="0">
                <a:solidFill>
                  <a:srgbClr val="002060"/>
                </a:solidFill>
                <a:latin typeface="Times New Roman" pitchFamily="18" charset="0"/>
                <a:cs typeface="Times New Roman" pitchFamily="18" charset="0"/>
              </a:rPr>
              <a:t>- Năng lượng tái tạo mà trường học của em đang dùng là năng lượng mặt trời sử dụng vào hệ thống điện Mặt Trời có các tấm pin Mặt Trời lắp đặt trên mái nhà trường.</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8251683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4" name="TextBox 3"/>
          <p:cNvSpPr txBox="1"/>
          <p:nvPr/>
        </p:nvSpPr>
        <p:spPr>
          <a:xfrm>
            <a:off x="3907395" y="113684"/>
            <a:ext cx="1838965" cy="584775"/>
          </a:xfrm>
          <a:prstGeom prst="rect">
            <a:avLst/>
          </a:prstGeom>
          <a:solidFill>
            <a:schemeClr val="accent2">
              <a:lumMod val="40000"/>
              <a:lumOff val="60000"/>
            </a:schemeClr>
          </a:solidFill>
        </p:spPr>
        <p:txBody>
          <a:bodyPr wrap="none" rtlCol="0">
            <a:spAutoFit/>
          </a:bodyPr>
          <a:lstStyle/>
          <a:p>
            <a:r>
              <a:rPr lang="en-US" sz="3200" dirty="0">
                <a:solidFill>
                  <a:srgbClr val="FF0000"/>
                </a:solidFill>
                <a:latin typeface="Times New Roman" pitchFamily="18" charset="0"/>
                <a:cs typeface="Times New Roman" pitchFamily="18" charset="0"/>
              </a:rPr>
              <a:t>MỞ ĐẦU</a:t>
            </a:r>
          </a:p>
        </p:txBody>
      </p:sp>
      <p:sp>
        <p:nvSpPr>
          <p:cNvPr id="7" name="TextBox 6"/>
          <p:cNvSpPr txBox="1"/>
          <p:nvPr/>
        </p:nvSpPr>
        <p:spPr>
          <a:xfrm>
            <a:off x="128954" y="799962"/>
            <a:ext cx="9015046" cy="1134349"/>
          </a:xfrm>
          <a:prstGeom prst="rect">
            <a:avLst/>
          </a:prstGeom>
          <a:solidFill>
            <a:schemeClr val="accent5"/>
          </a:solidFill>
        </p:spPr>
        <p:txBody>
          <a:bodyPr wrap="square" rtlCol="0">
            <a:spAutoFit/>
          </a:bodyPr>
          <a:lstStyle/>
          <a:p>
            <a:pPr algn="just">
              <a:lnSpc>
                <a:spcPct val="125000"/>
              </a:lnSpc>
            </a:pPr>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kể</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những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nhiêu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liệu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đình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dùng</a:t>
            </a:r>
            <a:r>
              <a:rPr lang="en-US" sz="2800" b="1" dirty="0">
                <a:solidFill>
                  <a:schemeClr val="tx1"/>
                </a:solidFill>
                <a:latin typeface="Times New Roman" pitchFamily="18" charset="0"/>
                <a:cs typeface="Times New Roman" pitchFamily="18" charset="0"/>
              </a:rPr>
              <a:t>. </a:t>
            </a:r>
          </a:p>
          <a:p>
            <a:pPr algn="just">
              <a:lnSpc>
                <a:spcPct val="125000"/>
              </a:lnSpc>
            </a:pPr>
            <a:r>
              <a:rPr lang="en-US" sz="2800" b="1" dirty="0" err="1">
                <a:solidFill>
                  <a:schemeClr val="tx1"/>
                </a:solidFill>
                <a:latin typeface="Times New Roman" pitchFamily="18" charset="0"/>
                <a:cs typeface="Times New Roman" pitchFamily="18" charset="0"/>
              </a:rPr>
              <a:t>Các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thiết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bị</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trong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em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dùng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nhiên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liệu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đó</a:t>
            </a:r>
            <a:r>
              <a:rPr lang="en-US" sz="2800" b="1" dirty="0">
                <a:solidFill>
                  <a:schemeClr val="tx1"/>
                </a:solidFill>
                <a:latin typeface="Times New Roman" pitchFamily="18" charset="0"/>
                <a:cs typeface="Times New Roman" pitchFamily="18" charset="0"/>
              </a:rPr>
              <a:t> ?</a:t>
            </a:r>
          </a:p>
        </p:txBody>
      </p:sp>
      <p:pic>
        <p:nvPicPr>
          <p:cNvPr id="9" name="Picture 8"/>
          <p:cNvPicPr>
            <a:picLocks noChangeAspect="1"/>
          </p:cNvPicPr>
          <p:nvPr/>
        </p:nvPicPr>
        <p:blipFill>
          <a:blip r:embed="rId3"/>
          <a:stretch>
            <a:fillRect/>
          </a:stretch>
        </p:blipFill>
        <p:spPr>
          <a:xfrm>
            <a:off x="425319" y="2979527"/>
            <a:ext cx="2740602" cy="1827068"/>
          </a:xfrm>
          <a:prstGeom prst="rect">
            <a:avLst/>
          </a:prstGeom>
        </p:spPr>
      </p:pic>
      <p:pic>
        <p:nvPicPr>
          <p:cNvPr id="10" name="Picture 9"/>
          <p:cNvPicPr>
            <a:picLocks noChangeAspect="1"/>
          </p:cNvPicPr>
          <p:nvPr/>
        </p:nvPicPr>
        <p:blipFill>
          <a:blip r:embed="rId4"/>
          <a:stretch>
            <a:fillRect/>
          </a:stretch>
        </p:blipFill>
        <p:spPr>
          <a:xfrm>
            <a:off x="3433267" y="2979527"/>
            <a:ext cx="3029336" cy="1827068"/>
          </a:xfrm>
          <a:prstGeom prst="rect">
            <a:avLst/>
          </a:prstGeom>
        </p:spPr>
      </p:pic>
      <p:pic>
        <p:nvPicPr>
          <p:cNvPr id="11" name="Picture 10"/>
          <p:cNvPicPr>
            <a:picLocks noChangeAspect="1"/>
          </p:cNvPicPr>
          <p:nvPr/>
        </p:nvPicPr>
        <p:blipFill>
          <a:blip r:embed="rId5"/>
          <a:stretch>
            <a:fillRect/>
          </a:stretch>
        </p:blipFill>
        <p:spPr>
          <a:xfrm>
            <a:off x="6809509" y="2979527"/>
            <a:ext cx="1827068" cy="1827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665"/>
            <a:ext cx="9144000" cy="5016758"/>
          </a:xfrm>
          <a:prstGeom prst="rect">
            <a:avLst/>
          </a:prstGeom>
          <a:solidFill>
            <a:schemeClr val="accent5"/>
          </a:solidFill>
        </p:spPr>
        <p:txBody>
          <a:bodyPr wrap="square">
            <a:spAutoFit/>
          </a:bodyPr>
          <a:lstStyle/>
          <a:p>
            <a:pPr marL="30480" marR="30480" algn="just"/>
            <a:r>
              <a:rPr lang="vi-VN" sz="3200" dirty="0">
                <a:solidFill>
                  <a:schemeClr val="bg1"/>
                </a:solidFill>
                <a:latin typeface="+mj-lt"/>
              </a:rPr>
              <a:t>- Những nhiêu liệu gia đình em dùng: than củi, xăng, khí </a:t>
            </a:r>
            <a:r>
              <a:rPr lang="vi-VN" sz="3200" dirty="0" smtClean="0">
                <a:solidFill>
                  <a:schemeClr val="bg1"/>
                </a:solidFill>
                <a:latin typeface="+mj-lt"/>
              </a:rPr>
              <a:t>gas</a:t>
            </a:r>
            <a:r>
              <a:rPr lang="en-US" sz="3200" dirty="0" smtClean="0">
                <a:solidFill>
                  <a:schemeClr val="bg1"/>
                </a:solidFill>
                <a:latin typeface="+mj-lt"/>
              </a:rPr>
              <a:t>.</a:t>
            </a:r>
            <a:endParaRPr lang="vi-VN" sz="3200" dirty="0">
              <a:solidFill>
                <a:schemeClr val="bg1"/>
              </a:solidFill>
              <a:latin typeface="+mj-lt"/>
            </a:endParaRPr>
          </a:p>
          <a:p>
            <a:pPr marL="30480" marR="30480" algn="just"/>
            <a:r>
              <a:rPr lang="vi-VN" sz="3200" dirty="0">
                <a:solidFill>
                  <a:schemeClr val="bg1"/>
                </a:solidFill>
                <a:latin typeface="+mj-lt"/>
              </a:rPr>
              <a:t>- Các thiết bị trong nhà em có dùng các nhiên liệu đó:</a:t>
            </a:r>
          </a:p>
          <a:p>
            <a:pPr marL="30480" marR="30480" algn="just"/>
            <a:r>
              <a:rPr lang="vi-VN" sz="3200" dirty="0">
                <a:solidFill>
                  <a:schemeClr val="bg1"/>
                </a:solidFill>
                <a:latin typeface="+mj-lt"/>
              </a:rPr>
              <a:t>+ Nhiên liệu than củi dùng cho bếp than để nướng (thịt, ngô,…)</a:t>
            </a:r>
          </a:p>
          <a:p>
            <a:pPr marL="30480" marR="30480" algn="just"/>
            <a:r>
              <a:rPr lang="vi-VN" sz="3200" dirty="0">
                <a:solidFill>
                  <a:schemeClr val="bg1"/>
                </a:solidFill>
                <a:latin typeface="+mj-lt"/>
              </a:rPr>
              <a:t>+ Nhiêu liệu khí gas dùng cho bếp gas để đun nấu thức ăn…</a:t>
            </a:r>
          </a:p>
          <a:p>
            <a:pPr marL="30480" marR="30480" algn="just"/>
            <a:r>
              <a:rPr lang="vi-VN" sz="3200" dirty="0">
                <a:solidFill>
                  <a:schemeClr val="bg1"/>
                </a:solidFill>
                <a:latin typeface="+mj-lt"/>
              </a:rPr>
              <a:t>+ Nhiên liệu xăng dùng cho máy phát điện chạy bằng xăng, cho xe máy của bố mẹ em</a:t>
            </a:r>
            <a:r>
              <a:rPr lang="vi-VN" sz="3200" dirty="0" smtClean="0">
                <a:solidFill>
                  <a:schemeClr val="bg1"/>
                </a:solidFill>
                <a:latin typeface="+mj-lt"/>
              </a:rPr>
              <a:t>.</a:t>
            </a:r>
            <a:endParaRPr lang="en-US" sz="3200" dirty="0" smtClean="0">
              <a:solidFill>
                <a:schemeClr val="bg1"/>
              </a:solidFill>
              <a:latin typeface="+mj-lt"/>
            </a:endParaRPr>
          </a:p>
          <a:p>
            <a:pPr marL="30480" marR="30480" algn="just"/>
            <a:endParaRPr lang="vi-VN" sz="3200" dirty="0">
              <a:solidFill>
                <a:schemeClr val="bg1"/>
              </a:solidFill>
              <a:latin typeface="+mj-lt"/>
            </a:endParaRPr>
          </a:p>
        </p:txBody>
      </p:sp>
    </p:spTree>
    <p:extLst>
      <p:ext uri="{BB962C8B-B14F-4D97-AF65-F5344CB8AC3E}">
        <p14:creationId xmlns:p14="http://schemas.microsoft.com/office/powerpoint/2010/main" val="402835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9" name="Google Shape;699;p41"/>
          <p:cNvSpPr txBox="1">
            <a:spLocks noGrp="1"/>
          </p:cNvSpPr>
          <p:nvPr>
            <p:ph type="title" idx="4294967295"/>
          </p:nvPr>
        </p:nvSpPr>
        <p:spPr>
          <a:xfrm>
            <a:off x="3601327" y="739730"/>
            <a:ext cx="2418715" cy="80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BÀI 32</a:t>
            </a:r>
            <a:endParaRPr/>
          </a:p>
        </p:txBody>
      </p:sp>
      <p:sp>
        <p:nvSpPr>
          <p:cNvPr id="8" name="Google Shape;699;p41"/>
          <p:cNvSpPr txBox="1">
            <a:spLocks/>
          </p:cNvSpPr>
          <p:nvPr/>
        </p:nvSpPr>
        <p:spPr>
          <a:xfrm>
            <a:off x="86627" y="700495"/>
            <a:ext cx="8989996" cy="2198965"/>
          </a:xfrm>
          <a:prstGeom prst="rect">
            <a:avLst/>
          </a:prstGeom>
          <a:solidFill>
            <a:schemeClr val="accent5"/>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Lexend Deca"/>
              <a:buNone/>
              <a:defRPr sz="4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6000"/>
              <a:buFont typeface="Lexend Deca"/>
              <a:buNone/>
              <a:defRPr sz="6000" b="1" i="0" u="none" strike="noStrike" cap="none">
                <a:solidFill>
                  <a:schemeClr val="dk1"/>
                </a:solidFill>
                <a:latin typeface="Lexend Deca"/>
                <a:ea typeface="Lexend Deca"/>
                <a:cs typeface="Lexend Deca"/>
                <a:sym typeface="Lexend Deca"/>
              </a:defRPr>
            </a:lvl9pPr>
          </a:lstStyle>
          <a:p>
            <a:r>
              <a:rPr lang="en-US" sz="4800" dirty="0" err="1" smtClean="0">
                <a:solidFill>
                  <a:srgbClr val="FF0000"/>
                </a:solidFill>
                <a:latin typeface="Times New Roman" pitchFamily="18" charset="0"/>
                <a:cs typeface="Times New Roman" pitchFamily="18" charset="0"/>
              </a:rPr>
              <a:t>Bài</a:t>
            </a:r>
            <a:r>
              <a:rPr lang="en-US" sz="4800" dirty="0" smtClean="0">
                <a:solidFill>
                  <a:srgbClr val="FF0000"/>
                </a:solidFill>
                <a:latin typeface="Times New Roman" pitchFamily="18" charset="0"/>
                <a:cs typeface="Times New Roman" pitchFamily="18" charset="0"/>
              </a:rPr>
              <a:t> 32. NHIÊN </a:t>
            </a:r>
            <a:r>
              <a:rPr lang="en-US" sz="4800" dirty="0">
                <a:solidFill>
                  <a:srgbClr val="FF0000"/>
                </a:solidFill>
                <a:latin typeface="Times New Roman" pitchFamily="18" charset="0"/>
                <a:cs typeface="Times New Roman" pitchFamily="18" charset="0"/>
              </a:rPr>
              <a:t>LIỆU VÀ NĂNG LƯỢNG TÁI TẠO</a:t>
            </a:r>
          </a:p>
        </p:txBody>
      </p:sp>
    </p:spTree>
    <p:extLst>
      <p:ext uri="{BB962C8B-B14F-4D97-AF65-F5344CB8AC3E}">
        <p14:creationId xmlns:p14="http://schemas.microsoft.com/office/powerpoint/2010/main" val="4625023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4294967295"/>
          </p:nvPr>
        </p:nvSpPr>
        <p:spPr>
          <a:xfrm>
            <a:off x="4199624" y="3147625"/>
            <a:ext cx="3292221" cy="1293000"/>
          </a:xfrm>
          <a:prstGeom prst="rect">
            <a:avLst/>
          </a:prstGeom>
          <a:solidFill>
            <a:schemeClr val="accent5"/>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solidFill>
                  <a:srgbClr val="002060"/>
                </a:solidFill>
                <a:latin typeface="Times New Roman" pitchFamily="18" charset="0"/>
                <a:cs typeface="Times New Roman" pitchFamily="18" charset="0"/>
              </a:rPr>
              <a:t>NHIÊN LIỆU</a:t>
            </a:r>
            <a:endParaRPr sz="3600" b="1" dirty="0">
              <a:solidFill>
                <a:srgbClr val="002060"/>
              </a:solidFill>
              <a:latin typeface="Times New Roman" pitchFamily="18" charset="0"/>
              <a:cs typeface="Times New Roman" pitchFamily="18" charset="0"/>
            </a:endParaRPr>
          </a:p>
        </p:txBody>
      </p:sp>
      <p:grpSp>
        <p:nvGrpSpPr>
          <p:cNvPr id="759" name="Google Shape;759;p42"/>
          <p:cNvGrpSpPr/>
          <p:nvPr/>
        </p:nvGrpSpPr>
        <p:grpSpPr>
          <a:xfrm>
            <a:off x="3515830" y="1386086"/>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b="1">
                <a:solidFill>
                  <a:schemeClr val="accent5"/>
                </a:solidFill>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b="1">
                <a:solidFill>
                  <a:schemeClr val="accent5"/>
                </a:solidFill>
              </a:endParaRPr>
            </a:p>
          </p:txBody>
        </p:sp>
      </p:grpSp>
      <p:sp>
        <p:nvSpPr>
          <p:cNvPr id="762" name="Google Shape;762;p42"/>
          <p:cNvSpPr txBox="1">
            <a:spLocks noGrp="1"/>
          </p:cNvSpPr>
          <p:nvPr>
            <p:ph type="title" idx="4294967295"/>
          </p:nvPr>
        </p:nvSpPr>
        <p:spPr>
          <a:xfrm>
            <a:off x="3703574" y="1718785"/>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solidFill>
                  <a:schemeClr val="accent5"/>
                </a:solidFill>
              </a:rPr>
              <a:t>I</a:t>
            </a:r>
            <a:endParaRPr sz="4000" b="1">
              <a:solidFill>
                <a:schemeClr val="accent5"/>
              </a:solidFill>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000" b="1">
              <a:solidFill>
                <a:schemeClr val="accent5"/>
              </a:solidFill>
            </a:endParaRPr>
          </a:p>
        </p:txBody>
      </p:sp>
      <p:pic>
        <p:nvPicPr>
          <p:cNvPr id="4" name="Picture 3"/>
          <p:cNvPicPr>
            <a:picLocks noChangeAspect="1"/>
          </p:cNvPicPr>
          <p:nvPr/>
        </p:nvPicPr>
        <p:blipFill>
          <a:blip r:embed="rId3"/>
          <a:stretch>
            <a:fillRect/>
          </a:stretch>
        </p:blipFill>
        <p:spPr>
          <a:xfrm>
            <a:off x="5237303" y="751661"/>
            <a:ext cx="3488382" cy="2180239"/>
          </a:xfrm>
          <a:prstGeom prst="rect">
            <a:avLst/>
          </a:prstGeom>
        </p:spPr>
      </p:pic>
      <p:pic>
        <p:nvPicPr>
          <p:cNvPr id="5" name="Picture 4"/>
          <p:cNvPicPr>
            <a:picLocks noChangeAspect="1"/>
          </p:cNvPicPr>
          <p:nvPr/>
        </p:nvPicPr>
        <p:blipFill>
          <a:blip r:embed="rId4"/>
          <a:stretch>
            <a:fillRect/>
          </a:stretch>
        </p:blipFill>
        <p:spPr>
          <a:xfrm>
            <a:off x="539833" y="2856680"/>
            <a:ext cx="3083194" cy="2054178"/>
          </a:xfrm>
          <a:prstGeom prst="rect">
            <a:avLst/>
          </a:prstGeom>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169"/>
            <a:ext cx="9144000" cy="1384995"/>
          </a:xfrm>
          <a:prstGeom prst="rect">
            <a:avLst/>
          </a:prstGeom>
          <a:solidFill>
            <a:schemeClr val="accent5"/>
          </a:solidFill>
        </p:spPr>
        <p:txBody>
          <a:bodyPr wrap="square">
            <a:spAutoFit/>
          </a:bodyPr>
          <a:lstStyle/>
          <a:p>
            <a:pPr marL="285750" indent="-285750" algn="just">
              <a:buFont typeface="Wingdings" panose="05000000000000000000" pitchFamily="2" charset="2"/>
              <a:buChar char="§"/>
            </a:pPr>
            <a:r>
              <a:rPr lang="vi-VN" sz="2800" dirty="0">
                <a:solidFill>
                  <a:schemeClr val="bg1"/>
                </a:solidFill>
                <a:latin typeface="+mj-lt"/>
              </a:rPr>
              <a:t>Trong sản xuất và đời sống, nhiều vật liệu bị đốt cháy để thu năng lượng nhiệt và ánh sáng. Những vật liệu đó gọi là </a:t>
            </a:r>
            <a:r>
              <a:rPr lang="vi-VN" sz="2800" i="1" dirty="0">
                <a:solidFill>
                  <a:schemeClr val="bg1"/>
                </a:solidFill>
                <a:latin typeface="+mj-lt"/>
              </a:rPr>
              <a:t>nhiên liệu</a:t>
            </a:r>
            <a:r>
              <a:rPr lang="vi-VN" sz="2800" dirty="0">
                <a:solidFill>
                  <a:schemeClr val="bg1"/>
                </a:solidFill>
                <a:latin typeface="+mj-lt"/>
              </a:rPr>
              <a:t>.</a:t>
            </a:r>
            <a:endParaRPr lang="en-US" sz="2800" dirty="0">
              <a:solidFill>
                <a:schemeClr val="bg1"/>
              </a:solidFill>
              <a:latin typeface="+mj-lt"/>
            </a:endParaRPr>
          </a:p>
        </p:txBody>
      </p:sp>
      <p:pic>
        <p:nvPicPr>
          <p:cNvPr id="6" name="Picture 5"/>
          <p:cNvPicPr>
            <a:picLocks noChangeAspect="1"/>
          </p:cNvPicPr>
          <p:nvPr/>
        </p:nvPicPr>
        <p:blipFill>
          <a:blip r:embed="rId2"/>
          <a:stretch>
            <a:fillRect/>
          </a:stretch>
        </p:blipFill>
        <p:spPr>
          <a:xfrm>
            <a:off x="256556" y="1404620"/>
            <a:ext cx="1944832" cy="1944832"/>
          </a:xfrm>
          <a:prstGeom prst="rect">
            <a:avLst/>
          </a:prstGeom>
        </p:spPr>
      </p:pic>
      <p:pic>
        <p:nvPicPr>
          <p:cNvPr id="7" name="Picture 6"/>
          <p:cNvPicPr>
            <a:picLocks noChangeAspect="1"/>
          </p:cNvPicPr>
          <p:nvPr/>
        </p:nvPicPr>
        <p:blipFill>
          <a:blip r:embed="rId3"/>
          <a:stretch>
            <a:fillRect/>
          </a:stretch>
        </p:blipFill>
        <p:spPr>
          <a:xfrm>
            <a:off x="2453571" y="1407678"/>
            <a:ext cx="1941774" cy="1941774"/>
          </a:xfrm>
          <a:prstGeom prst="rect">
            <a:avLst/>
          </a:prstGeom>
        </p:spPr>
      </p:pic>
      <p:pic>
        <p:nvPicPr>
          <p:cNvPr id="8" name="Picture 7"/>
          <p:cNvPicPr>
            <a:picLocks noChangeAspect="1"/>
          </p:cNvPicPr>
          <p:nvPr/>
        </p:nvPicPr>
        <p:blipFill>
          <a:blip r:embed="rId4"/>
          <a:stretch>
            <a:fillRect/>
          </a:stretch>
        </p:blipFill>
        <p:spPr>
          <a:xfrm>
            <a:off x="4647528" y="1404620"/>
            <a:ext cx="1944832" cy="1944832"/>
          </a:xfrm>
          <a:prstGeom prst="rect">
            <a:avLst/>
          </a:prstGeom>
        </p:spPr>
      </p:pic>
      <p:pic>
        <p:nvPicPr>
          <p:cNvPr id="9" name="Picture 8"/>
          <p:cNvPicPr>
            <a:picLocks noChangeAspect="1"/>
          </p:cNvPicPr>
          <p:nvPr/>
        </p:nvPicPr>
        <p:blipFill>
          <a:blip r:embed="rId5"/>
          <a:stretch>
            <a:fillRect/>
          </a:stretch>
        </p:blipFill>
        <p:spPr>
          <a:xfrm>
            <a:off x="6844543" y="1404620"/>
            <a:ext cx="1944832" cy="1944832"/>
          </a:xfrm>
          <a:prstGeom prst="rect">
            <a:avLst/>
          </a:prstGeom>
        </p:spPr>
      </p:pic>
      <p:sp>
        <p:nvSpPr>
          <p:cNvPr id="10" name="Rectangle 9"/>
          <p:cNvSpPr/>
          <p:nvPr/>
        </p:nvSpPr>
        <p:spPr>
          <a:xfrm>
            <a:off x="961845" y="3382887"/>
            <a:ext cx="638316" cy="523220"/>
          </a:xfrm>
          <a:prstGeom prst="rect">
            <a:avLst/>
          </a:prstGeom>
          <a:solidFill>
            <a:schemeClr val="accent1"/>
          </a:solidFill>
        </p:spPr>
        <p:txBody>
          <a:bodyPr wrap="none">
            <a:spAutoFit/>
          </a:bodyPr>
          <a:lstStyle/>
          <a:p>
            <a:r>
              <a:rPr lang="en-US" sz="2800" i="1" dirty="0" err="1">
                <a:solidFill>
                  <a:schemeClr val="accent5"/>
                </a:solidFill>
                <a:latin typeface="Times New Roman" pitchFamily="18" charset="0"/>
                <a:cs typeface="Times New Roman" pitchFamily="18" charset="0"/>
              </a:rPr>
              <a:t>Gỗ</a:t>
            </a:r>
            <a:endParaRPr lang="en-US" sz="2800" i="1" dirty="0">
              <a:solidFill>
                <a:schemeClr val="accent5"/>
              </a:solidFill>
              <a:latin typeface="Times New Roman" pitchFamily="18" charset="0"/>
              <a:cs typeface="Times New Roman" pitchFamily="18" charset="0"/>
            </a:endParaRPr>
          </a:p>
        </p:txBody>
      </p:sp>
      <p:sp>
        <p:nvSpPr>
          <p:cNvPr id="11" name="Rectangle 10"/>
          <p:cNvSpPr/>
          <p:nvPr/>
        </p:nvSpPr>
        <p:spPr>
          <a:xfrm>
            <a:off x="3064119" y="3349452"/>
            <a:ext cx="941283" cy="523220"/>
          </a:xfrm>
          <a:prstGeom prst="rect">
            <a:avLst/>
          </a:prstGeom>
          <a:solidFill>
            <a:schemeClr val="tx1"/>
          </a:solidFill>
        </p:spPr>
        <p:txBody>
          <a:bodyPr wrap="none">
            <a:spAutoFit/>
          </a:bodyPr>
          <a:lstStyle/>
          <a:p>
            <a:r>
              <a:rPr lang="en-US" sz="2800" i="1" dirty="0">
                <a:solidFill>
                  <a:schemeClr val="accent5"/>
                </a:solidFill>
                <a:latin typeface="Times New Roman" pitchFamily="18" charset="0"/>
                <a:cs typeface="Times New Roman" pitchFamily="18" charset="0"/>
              </a:rPr>
              <a:t>Than</a:t>
            </a:r>
          </a:p>
        </p:txBody>
      </p:sp>
      <p:sp>
        <p:nvSpPr>
          <p:cNvPr id="12" name="Rectangle 11"/>
          <p:cNvSpPr/>
          <p:nvPr/>
        </p:nvSpPr>
        <p:spPr>
          <a:xfrm>
            <a:off x="4892475" y="3382887"/>
            <a:ext cx="1766052" cy="523220"/>
          </a:xfrm>
          <a:prstGeom prst="rect">
            <a:avLst/>
          </a:prstGeom>
          <a:solidFill>
            <a:srgbClr val="00B0F0"/>
          </a:solidFill>
        </p:spPr>
        <p:txBody>
          <a:bodyPr wrap="square">
            <a:spAutoFit/>
          </a:bodyPr>
          <a:lstStyle/>
          <a:p>
            <a:r>
              <a:rPr lang="en-US" sz="2800" i="1" dirty="0" err="1">
                <a:solidFill>
                  <a:schemeClr val="accent5"/>
                </a:solidFill>
                <a:latin typeface="Times New Roman" pitchFamily="18" charset="0"/>
                <a:cs typeface="Times New Roman" pitchFamily="18" charset="0"/>
              </a:rPr>
              <a:t>Xăng</a:t>
            </a:r>
            <a:r>
              <a:rPr lang="en-US" sz="2800" i="1" dirty="0">
                <a:solidFill>
                  <a:schemeClr val="accent5"/>
                </a:solidFill>
                <a:latin typeface="Times New Roman" pitchFamily="18" charset="0"/>
                <a:cs typeface="Times New Roman" pitchFamily="18" charset="0"/>
              </a:rPr>
              <a:t> </a:t>
            </a:r>
            <a:r>
              <a:rPr lang="en-US" sz="2800" i="1" dirty="0" err="1">
                <a:solidFill>
                  <a:schemeClr val="accent5"/>
                </a:solidFill>
                <a:latin typeface="Times New Roman" pitchFamily="18" charset="0"/>
                <a:cs typeface="Times New Roman" pitchFamily="18" charset="0"/>
              </a:rPr>
              <a:t>dầu</a:t>
            </a:r>
            <a:endParaRPr lang="en-US" sz="2800" i="1" dirty="0">
              <a:solidFill>
                <a:schemeClr val="accent5"/>
              </a:solidFill>
              <a:latin typeface="Times New Roman" pitchFamily="18" charset="0"/>
              <a:cs typeface="Times New Roman" pitchFamily="18" charset="0"/>
            </a:endParaRPr>
          </a:p>
        </p:txBody>
      </p:sp>
      <p:sp>
        <p:nvSpPr>
          <p:cNvPr id="13" name="Rectangle 12"/>
          <p:cNvSpPr/>
          <p:nvPr/>
        </p:nvSpPr>
        <p:spPr>
          <a:xfrm>
            <a:off x="7605296" y="3382220"/>
            <a:ext cx="763351" cy="523220"/>
          </a:xfrm>
          <a:prstGeom prst="rect">
            <a:avLst/>
          </a:prstGeom>
          <a:solidFill>
            <a:srgbClr val="92D050"/>
          </a:solidFill>
        </p:spPr>
        <p:txBody>
          <a:bodyPr wrap="none">
            <a:spAutoFit/>
          </a:bodyPr>
          <a:lstStyle/>
          <a:p>
            <a:r>
              <a:rPr lang="en-US" sz="2800" i="1" dirty="0">
                <a:solidFill>
                  <a:schemeClr val="accent5"/>
                </a:solidFill>
                <a:latin typeface="Times New Roman" pitchFamily="18" charset="0"/>
                <a:cs typeface="Times New Roman" pitchFamily="18" charset="0"/>
              </a:rPr>
              <a:t>Gas</a:t>
            </a:r>
          </a:p>
        </p:txBody>
      </p:sp>
      <p:sp>
        <p:nvSpPr>
          <p:cNvPr id="15" name="Rectangle 14"/>
          <p:cNvSpPr/>
          <p:nvPr/>
        </p:nvSpPr>
        <p:spPr>
          <a:xfrm>
            <a:off x="93786" y="3884500"/>
            <a:ext cx="9144000" cy="1384995"/>
          </a:xfrm>
          <a:prstGeom prst="rect">
            <a:avLst/>
          </a:prstGeom>
          <a:solidFill>
            <a:schemeClr val="accent5"/>
          </a:solidFill>
        </p:spPr>
        <p:txBody>
          <a:bodyPr wrap="square">
            <a:spAutoFit/>
          </a:bodyPr>
          <a:lstStyle/>
          <a:p>
            <a:pPr algn="just"/>
            <a:r>
              <a:rPr lang="en-US" sz="2800" dirty="0" err="1">
                <a:solidFill>
                  <a:schemeClr val="bg1"/>
                </a:solidFill>
                <a:latin typeface="Times New Roman" pitchFamily="18" charset="0"/>
                <a:cs typeface="Times New Roman" pitchFamily="18" charset="0"/>
              </a:rPr>
              <a:t>Năng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lượng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nhiệt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được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nhiên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liệu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dùng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sưởi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ấm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nấu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sản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hàng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hóa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trong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công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nghiệp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làm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động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cơ</a:t>
            </a:r>
            <a:r>
              <a:rPr lang="en-US" sz="2800" dirty="0">
                <a:solidFill>
                  <a:schemeClr val="bg1"/>
                </a:solidFill>
                <a:latin typeface="Times New Roman" pitchFamily="18" charset="0"/>
                <a:cs typeface="Times New Roman" pitchFamily="18" charset="0"/>
              </a:rPr>
              <a:t> hay </a:t>
            </a:r>
            <a:r>
              <a:rPr lang="en-US" sz="2800" dirty="0" err="1">
                <a:solidFill>
                  <a:schemeClr val="bg1"/>
                </a:solidFill>
                <a:latin typeface="Times New Roman" pitchFamily="18" charset="0"/>
                <a:cs typeface="Times New Roman" pitchFamily="18" charset="0"/>
              </a:rPr>
              <a:t>máy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phát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điện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hoạt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động</a:t>
            </a:r>
            <a:r>
              <a:rPr lang="en-US" sz="28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7646064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5077226" y="65418"/>
            <a:ext cx="3976500" cy="528951"/>
          </a:xfrm>
          <a:prstGeom prst="rect">
            <a:avLst/>
          </a:prstGeom>
          <a:solidFill>
            <a:srgbClr val="FFFF00"/>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a:solidFill>
                  <a:schemeClr val="tx1"/>
                </a:solidFill>
                <a:latin typeface="Times New Roman" pitchFamily="18" charset="0"/>
                <a:cs typeface="Times New Roman" pitchFamily="18" charset="0"/>
              </a:rPr>
              <a:t>CÓ THỂ EM CHƯA BIẾT !</a:t>
            </a:r>
            <a:endParaRPr sz="2400" b="1" dirty="0">
              <a:solidFill>
                <a:schemeClr val="tx1"/>
              </a:solidFill>
              <a:latin typeface="Times New Roman" pitchFamily="18" charset="0"/>
              <a:cs typeface="Times New Roman" pitchFamily="18" charset="0"/>
            </a:endParaRPr>
          </a:p>
        </p:txBody>
      </p:sp>
      <p:sp>
        <p:nvSpPr>
          <p:cNvPr id="5" name="Rectangle 4"/>
          <p:cNvSpPr/>
          <p:nvPr/>
        </p:nvSpPr>
        <p:spPr>
          <a:xfrm>
            <a:off x="-8228" y="-28366"/>
            <a:ext cx="5013365" cy="5693866"/>
          </a:xfrm>
          <a:prstGeom prst="rect">
            <a:avLst/>
          </a:prstGeom>
          <a:solidFill>
            <a:schemeClr val="accent5"/>
          </a:solidFill>
        </p:spPr>
        <p:txBody>
          <a:bodyPr wrap="square">
            <a:spAutoFit/>
          </a:bodyPr>
          <a:lstStyle/>
          <a:p>
            <a:pPr algn="just"/>
            <a:r>
              <a:rPr lang="en-US" sz="2400" dirty="0" smtClean="0">
                <a:solidFill>
                  <a:schemeClr val="tx1"/>
                </a:solidFill>
                <a:latin typeface="Times New Roman" pitchFamily="18" charset="0"/>
                <a:cs typeface="Times New Roman" pitchFamily="18" charset="0"/>
              </a:rPr>
              <a:t>    Than </a:t>
            </a:r>
            <a:r>
              <a:rPr lang="en-US" sz="2400" dirty="0" err="1">
                <a:solidFill>
                  <a:schemeClr val="tx1"/>
                </a:solidFill>
                <a:latin typeface="Times New Roman" pitchFamily="18" charset="0"/>
                <a:cs typeface="Times New Roman" pitchFamily="18" charset="0"/>
              </a:rPr>
              <a:t>đá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từ</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cây</a:t>
            </a:r>
            <a:r>
              <a:rPr lang="en-US" sz="2400" dirty="0">
                <a:solidFill>
                  <a:schemeClr val="tx1"/>
                </a:solidFill>
                <a:latin typeface="Times New Roman" pitchFamily="18" charset="0"/>
                <a:cs typeface="Times New Roman" pitchFamily="18" charset="0"/>
              </a:rPr>
              <a:t> to </a:t>
            </a:r>
            <a:r>
              <a:rPr lang="en-US" sz="2400" dirty="0" err="1">
                <a:solidFill>
                  <a:schemeClr val="tx1"/>
                </a:solidFill>
                <a:latin typeface="Times New Roman" pitchFamily="18" charset="0"/>
                <a:cs typeface="Times New Roman" pitchFamily="18" charset="0"/>
              </a:rPr>
              <a:t>mọc</a:t>
            </a:r>
            <a:r>
              <a:rPr lang="en-US" sz="2400" dirty="0">
                <a:solidFill>
                  <a:schemeClr val="tx1"/>
                </a:solidFill>
                <a:latin typeface="Times New Roman" pitchFamily="18" charset="0"/>
                <a:cs typeface="Times New Roman" pitchFamily="18" charset="0"/>
              </a:rPr>
              <a:t> ở </a:t>
            </a:r>
            <a:r>
              <a:rPr lang="en-US" sz="2400" dirty="0" err="1">
                <a:solidFill>
                  <a:schemeClr val="tx1"/>
                </a:solidFill>
                <a:latin typeface="Times New Roman" pitchFamily="18" charset="0"/>
                <a:cs typeface="Times New Roman" pitchFamily="18" charset="0"/>
              </a:rPr>
              <a:t>vùng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lầy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khoảng</a:t>
            </a:r>
            <a:r>
              <a:rPr lang="en-US" sz="2400" dirty="0">
                <a:solidFill>
                  <a:schemeClr val="tx1"/>
                </a:solidFill>
                <a:latin typeface="Times New Roman" pitchFamily="18" charset="0"/>
                <a:cs typeface="Times New Roman" pitchFamily="18" charset="0"/>
              </a:rPr>
              <a:t> 300 </a:t>
            </a:r>
            <a:r>
              <a:rPr lang="en-US" sz="2400" dirty="0" err="1">
                <a:solidFill>
                  <a:schemeClr val="tx1"/>
                </a:solidFill>
                <a:latin typeface="Times New Roman" pitchFamily="18" charset="0"/>
                <a:cs typeface="Times New Roman" pitchFamily="18" charset="0"/>
              </a:rPr>
              <a:t>triệu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chúng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vùi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lầy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lầy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oxygen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ngăn</a:t>
            </a:r>
            <a:r>
              <a:rPr lang="en-US" sz="2400" dirty="0">
                <a:solidFill>
                  <a:schemeClr val="tx1"/>
                </a:solidFill>
                <a:latin typeface="Times New Roman" pitchFamily="18" charset="0"/>
                <a:cs typeface="Times New Roman" pitchFamily="18" charset="0"/>
              </a:rPr>
              <a:t> vi </a:t>
            </a:r>
            <a:r>
              <a:rPr lang="en-US" sz="2400" dirty="0" err="1">
                <a:solidFill>
                  <a:schemeClr val="tx1"/>
                </a:solidFill>
                <a:latin typeface="Times New Roman" pitchFamily="18" charset="0"/>
                <a:cs typeface="Times New Roman" pitchFamily="18" charset="0"/>
              </a:rPr>
              <a:t>khuẩn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triển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không</a:t>
            </a:r>
            <a:r>
              <a:rPr lang="en-US" sz="24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phân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hủy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chết</a:t>
            </a:r>
            <a:r>
              <a:rPr lang="en-US" sz="2400" dirty="0">
                <a:solidFill>
                  <a:schemeClr val="tx1"/>
                </a:solidFill>
                <a:latin typeface="Times New Roman" pitchFamily="18" charset="0"/>
                <a:cs typeface="Times New Roman" pitchFamily="18" charset="0"/>
              </a:rPr>
              <a:t>. Theo </a:t>
            </a:r>
            <a:r>
              <a:rPr lang="en-US" sz="2400" dirty="0" err="1">
                <a:solidFill>
                  <a:schemeClr val="tx1"/>
                </a:solidFill>
                <a:latin typeface="Times New Roman" pitchFamily="18" charset="0"/>
                <a:cs typeface="Times New Roman" pitchFamily="18" charset="0"/>
              </a:rPr>
              <a:t>thời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gian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tạo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than </a:t>
            </a:r>
            <a:r>
              <a:rPr lang="en-US" sz="2400" dirty="0" err="1">
                <a:solidFill>
                  <a:schemeClr val="tx1"/>
                </a:solidFill>
                <a:latin typeface="Times New Roman" pitchFamily="18" charset="0"/>
                <a:cs typeface="Times New Roman" pitchFamily="18" charset="0"/>
              </a:rPr>
              <a:t>bùn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Sau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đó</a:t>
            </a:r>
            <a:r>
              <a:rPr lang="en-US" sz="2400" dirty="0">
                <a:solidFill>
                  <a:schemeClr val="tx1"/>
                </a:solidFill>
                <a:latin typeface="Times New Roman" pitchFamily="18" charset="0"/>
                <a:cs typeface="Times New Roman" pitchFamily="18" charset="0"/>
              </a:rPr>
              <a:t>, than </a:t>
            </a:r>
            <a:r>
              <a:rPr lang="en-US" sz="2400" dirty="0" err="1">
                <a:solidFill>
                  <a:schemeClr val="tx1"/>
                </a:solidFill>
                <a:latin typeface="Times New Roman" pitchFamily="18" charset="0"/>
                <a:cs typeface="Times New Roman" pitchFamily="18" charset="0"/>
              </a:rPr>
              <a:t>bùn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vùi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lấp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bị</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nén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bởi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phía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ép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tăng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đã</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đẩy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khỏi</a:t>
            </a:r>
            <a:r>
              <a:rPr lang="en-US" sz="2400" dirty="0">
                <a:solidFill>
                  <a:schemeClr val="tx1"/>
                </a:solidFill>
                <a:latin typeface="Times New Roman" pitchFamily="18" charset="0"/>
                <a:cs typeface="Times New Roman" pitchFamily="18" charset="0"/>
              </a:rPr>
              <a:t> than </a:t>
            </a:r>
            <a:r>
              <a:rPr lang="en-US" sz="2400" dirty="0" err="1">
                <a:solidFill>
                  <a:schemeClr val="tx1"/>
                </a:solidFill>
                <a:latin typeface="Times New Roman" pitchFamily="18" charset="0"/>
                <a:cs typeface="Times New Roman" pitchFamily="18" charset="0"/>
              </a:rPr>
              <a:t>bùn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nóng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Quá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đổi</a:t>
            </a:r>
            <a:r>
              <a:rPr lang="en-US" sz="2400" dirty="0">
                <a:solidFill>
                  <a:schemeClr val="tx1"/>
                </a:solidFill>
                <a:latin typeface="Times New Roman" pitchFamily="18" charset="0"/>
                <a:cs typeface="Times New Roman" pitchFamily="18" charset="0"/>
              </a:rPr>
              <a:t> than </a:t>
            </a:r>
            <a:r>
              <a:rPr lang="en-US" sz="2400" dirty="0" err="1">
                <a:solidFill>
                  <a:schemeClr val="tx1"/>
                </a:solidFill>
                <a:latin typeface="Times New Roman" pitchFamily="18" charset="0"/>
                <a:cs typeface="Times New Roman" pitchFamily="18" charset="0"/>
              </a:rPr>
              <a:t>bùn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thành</a:t>
            </a:r>
            <a:r>
              <a:rPr lang="en-US" sz="2400" dirty="0">
                <a:solidFill>
                  <a:schemeClr val="tx1"/>
                </a:solidFill>
                <a:latin typeface="Times New Roman" pitchFamily="18" charset="0"/>
                <a:cs typeface="Times New Roman" pitchFamily="18" charset="0"/>
              </a:rPr>
              <a:t> than </a:t>
            </a:r>
            <a:r>
              <a:rPr lang="en-US" sz="2400" dirty="0" err="1">
                <a:solidFill>
                  <a:schemeClr val="tx1"/>
                </a:solidFill>
                <a:latin typeface="Times New Roman" pitchFamily="18" charset="0"/>
                <a:cs typeface="Times New Roman" pitchFamily="18" charset="0"/>
              </a:rPr>
              <a:t>đá</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diễn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hàng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trăm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triệu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năm</a:t>
            </a:r>
            <a:r>
              <a:rPr lang="en-US" sz="2400" dirty="0" smtClean="0">
                <a:solidFill>
                  <a:schemeClr val="tx1"/>
                </a:solidFill>
                <a:latin typeface="Times New Roman" pitchFamily="18" charset="0"/>
                <a:cs typeface="Times New Roman" pitchFamily="18" charset="0"/>
              </a:rPr>
              <a:t>.</a:t>
            </a:r>
          </a:p>
          <a:p>
            <a:pPr algn="just"/>
            <a:endParaRPr lang="en-US" sz="2400" dirty="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5229625" y="690012"/>
            <a:ext cx="3341326" cy="2123027"/>
          </a:xfrm>
          <a:prstGeom prst="rect">
            <a:avLst/>
          </a:prstGeom>
        </p:spPr>
      </p:pic>
      <p:pic>
        <p:nvPicPr>
          <p:cNvPr id="6" name="Picture 5"/>
          <p:cNvPicPr>
            <a:picLocks noChangeAspect="1"/>
          </p:cNvPicPr>
          <p:nvPr/>
        </p:nvPicPr>
        <p:blipFill>
          <a:blip r:embed="rId3"/>
          <a:stretch>
            <a:fillRect/>
          </a:stretch>
        </p:blipFill>
        <p:spPr>
          <a:xfrm>
            <a:off x="5229625" y="2599895"/>
            <a:ext cx="3824101" cy="2543606"/>
          </a:xfrm>
          <a:prstGeom prst="rect">
            <a:avLst/>
          </a:prstGeom>
        </p:spPr>
      </p:pic>
    </p:spTree>
    <p:extLst>
      <p:ext uri="{BB962C8B-B14F-4D97-AF65-F5344CB8AC3E}">
        <p14:creationId xmlns:p14="http://schemas.microsoft.com/office/powerpoint/2010/main" val="3024187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76;p40"/>
          <p:cNvSpPr txBox="1">
            <a:spLocks noGrp="1"/>
          </p:cNvSpPr>
          <p:nvPr>
            <p:ph type="title" idx="4294967295"/>
          </p:nvPr>
        </p:nvSpPr>
        <p:spPr>
          <a:xfrm>
            <a:off x="5167500" y="13933"/>
            <a:ext cx="3976500" cy="528951"/>
          </a:xfrm>
          <a:prstGeom prst="rect">
            <a:avLst/>
          </a:prstGeom>
          <a:solidFill>
            <a:schemeClr val="accent1">
              <a:lumMod val="20000"/>
              <a:lumOff val="8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2400">
                <a:solidFill>
                  <a:schemeClr val="tx1"/>
                </a:solidFill>
                <a:latin typeface="Aptos" panose="020B0004020202020204" pitchFamily="34" charset="0"/>
                <a:cs typeface="Times New Roman" panose="02020603050405020304" pitchFamily="18" charset="0"/>
              </a:rPr>
              <a:t>CÓ THỂ EM CHƯA BIẾT !</a:t>
            </a:r>
            <a:endParaRPr sz="2400" b="1">
              <a:solidFill>
                <a:schemeClr val="tx1"/>
              </a:solidFill>
              <a:latin typeface="Aptos" panose="020B000402020202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402412" y="1832658"/>
            <a:ext cx="3741588" cy="1815317"/>
          </a:xfrm>
          <a:prstGeom prst="rect">
            <a:avLst/>
          </a:prstGeom>
        </p:spPr>
      </p:pic>
      <p:sp>
        <p:nvSpPr>
          <p:cNvPr id="3" name="Rectangle 2"/>
          <p:cNvSpPr/>
          <p:nvPr/>
        </p:nvSpPr>
        <p:spPr>
          <a:xfrm>
            <a:off x="0" y="16776"/>
            <a:ext cx="9144000" cy="1815882"/>
          </a:xfrm>
          <a:prstGeom prst="rect">
            <a:avLst/>
          </a:prstGeom>
          <a:solidFill>
            <a:schemeClr val="accent5"/>
          </a:solidFill>
        </p:spPr>
        <p:txBody>
          <a:bodyPr wrap="square">
            <a:spAutoFit/>
          </a:bodyPr>
          <a:lstStyle/>
          <a:p>
            <a:pPr lvl="0" algn="just"/>
            <a:r>
              <a:rPr lang="en-US" sz="2800" b="1"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Hơn</a:t>
            </a:r>
            <a:r>
              <a:rPr lang="en-US" sz="2800" dirty="0" smtClean="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200 </a:t>
            </a:r>
            <a:r>
              <a:rPr lang="en-US" sz="2800" dirty="0" err="1">
                <a:solidFill>
                  <a:schemeClr val="tx1"/>
                </a:solidFill>
                <a:latin typeface="Times New Roman" pitchFamily="18" charset="0"/>
                <a:cs typeface="Times New Roman" pitchFamily="18" charset="0"/>
              </a:rPr>
              <a:t>triệu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trước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nhỏ</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phù</a:t>
            </a:r>
            <a:r>
              <a:rPr lang="en-US" sz="2800" dirty="0">
                <a:solidFill>
                  <a:schemeClr val="tx1"/>
                </a:solidFill>
                <a:latin typeface="Times New Roman" pitchFamily="18" charset="0"/>
                <a:cs typeface="Times New Roman" pitchFamily="18" charset="0"/>
              </a:rPr>
              <a:t> du </a:t>
            </a:r>
            <a:r>
              <a:rPr lang="en-US" sz="2800" dirty="0" err="1">
                <a:solidFill>
                  <a:schemeClr val="tx1"/>
                </a:solidFill>
                <a:latin typeface="Times New Roman" pitchFamily="18" charset="0"/>
                <a:cs typeface="Times New Roman" pitchFamily="18" charset="0"/>
              </a:rPr>
              <a:t>chết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xuống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phủ</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bởi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chuyển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thành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dầu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khí</a:t>
            </a:r>
            <a:r>
              <a:rPr lang="en-US" sz="2800" dirty="0">
                <a:solidFill>
                  <a:schemeClr val="tx1"/>
                </a:solidFill>
                <a:latin typeface="Times New Roman" pitchFamily="18" charset="0"/>
                <a:cs typeface="Times New Roman" pitchFamily="18" charset="0"/>
              </a:rPr>
              <a:t> methane.</a:t>
            </a:r>
          </a:p>
        </p:txBody>
      </p:sp>
      <p:sp>
        <p:nvSpPr>
          <p:cNvPr id="9" name="Rectangle 8"/>
          <p:cNvSpPr/>
          <p:nvPr/>
        </p:nvSpPr>
        <p:spPr>
          <a:xfrm>
            <a:off x="221381" y="3725965"/>
            <a:ext cx="4860758" cy="1569660"/>
          </a:xfrm>
          <a:prstGeom prst="rect">
            <a:avLst/>
          </a:prstGeom>
          <a:solidFill>
            <a:srgbClr val="FFFF00"/>
          </a:solidFill>
        </p:spPr>
        <p:txBody>
          <a:bodyPr wrap="square">
            <a:spAutoFit/>
          </a:bodyPr>
          <a:lstStyle/>
          <a:p>
            <a:pPr algn="just"/>
            <a:r>
              <a:rPr lang="en-US" sz="2400" b="1" dirty="0" err="1">
                <a:solidFill>
                  <a:schemeClr val="bg1">
                    <a:lumMod val="50000"/>
                  </a:schemeClr>
                </a:solidFill>
                <a:latin typeface="Times New Roman" pitchFamily="18" charset="0"/>
                <a:cs typeface="Times New Roman" pitchFamily="18" charset="0"/>
              </a:rPr>
              <a:t>Tháng</a:t>
            </a:r>
            <a:r>
              <a:rPr lang="en-US" sz="2400" b="1" dirty="0">
                <a:solidFill>
                  <a:schemeClr val="bg1">
                    <a:lumMod val="50000"/>
                  </a:schemeClr>
                </a:solidFill>
                <a:latin typeface="Times New Roman" pitchFamily="18" charset="0"/>
                <a:cs typeface="Times New Roman" pitchFamily="18" charset="0"/>
              </a:rPr>
              <a:t> 11/2017 Mexico </a:t>
            </a:r>
            <a:r>
              <a:rPr lang="en-US" sz="2400" b="1" dirty="0" err="1">
                <a:solidFill>
                  <a:schemeClr val="bg1">
                    <a:lumMod val="50000"/>
                  </a:schemeClr>
                </a:solidFill>
                <a:latin typeface="Times New Roman" pitchFamily="18" charset="0"/>
                <a:cs typeface="Times New Roman" pitchFamily="18" charset="0"/>
              </a:rPr>
              <a:t>phát</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hiện</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mỏ</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dầu</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trên</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bờ</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lớn</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nhất</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trong</a:t>
            </a:r>
            <a:r>
              <a:rPr lang="en-US" sz="2400" b="1" dirty="0">
                <a:solidFill>
                  <a:schemeClr val="bg1">
                    <a:lumMod val="50000"/>
                  </a:schemeClr>
                </a:solidFill>
                <a:latin typeface="Times New Roman" pitchFamily="18" charset="0"/>
                <a:cs typeface="Times New Roman" pitchFamily="18" charset="0"/>
              </a:rPr>
              <a:t> 15 </a:t>
            </a:r>
            <a:r>
              <a:rPr lang="en-US" sz="2400" b="1" dirty="0" err="1">
                <a:solidFill>
                  <a:schemeClr val="bg1">
                    <a:lumMod val="50000"/>
                  </a:schemeClr>
                </a:solidFill>
                <a:latin typeface="Times New Roman" pitchFamily="18" charset="0"/>
                <a:cs typeface="Times New Roman" pitchFamily="18" charset="0"/>
              </a:rPr>
              <a:t>năm</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trở</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lại</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đây</a:t>
            </a:r>
            <a:r>
              <a:rPr lang="en-US" sz="2400" b="1" dirty="0">
                <a:solidFill>
                  <a:schemeClr val="bg1">
                    <a:lumMod val="50000"/>
                  </a:schemeClr>
                </a:solidFill>
                <a:latin typeface="Times New Roman" pitchFamily="18" charset="0"/>
                <a:cs typeface="Times New Roman" pitchFamily="18" charset="0"/>
              </a:rPr>
              <a:t>, </a:t>
            </a:r>
            <a:r>
              <a:rPr lang="vi-VN" sz="2400" b="1" dirty="0">
                <a:solidFill>
                  <a:schemeClr val="bg1">
                    <a:lumMod val="50000"/>
                  </a:schemeClr>
                </a:solidFill>
                <a:latin typeface="Times New Roman" pitchFamily="18" charset="0"/>
                <a:cs typeface="Times New Roman" pitchFamily="18" charset="0"/>
              </a:rPr>
              <a:t>trữ lượng ước tính tương đương 1,5 tỉ thùng dầu thô</a:t>
            </a:r>
            <a:r>
              <a:rPr lang="en-US" sz="2400" b="1" dirty="0">
                <a:solidFill>
                  <a:schemeClr val="bg1">
                    <a:lumMod val="50000"/>
                  </a:schemeClr>
                </a:solidFill>
                <a:latin typeface="Times New Roman" pitchFamily="18" charset="0"/>
                <a:cs typeface="Times New Roman" pitchFamily="18" charset="0"/>
              </a:rPr>
              <a:t>.</a:t>
            </a:r>
          </a:p>
        </p:txBody>
      </p:sp>
      <p:pic>
        <p:nvPicPr>
          <p:cNvPr id="10" name="Picture 9"/>
          <p:cNvPicPr>
            <a:picLocks noChangeAspect="1"/>
          </p:cNvPicPr>
          <p:nvPr/>
        </p:nvPicPr>
        <p:blipFill>
          <a:blip r:embed="rId3"/>
          <a:stretch>
            <a:fillRect/>
          </a:stretch>
        </p:blipFill>
        <p:spPr>
          <a:xfrm>
            <a:off x="221381" y="1832659"/>
            <a:ext cx="4764505" cy="1719064"/>
          </a:xfrm>
          <a:prstGeom prst="rect">
            <a:avLst/>
          </a:prstGeom>
        </p:spPr>
      </p:pic>
      <p:sp>
        <p:nvSpPr>
          <p:cNvPr id="11" name="Rectangle 10"/>
          <p:cNvSpPr/>
          <p:nvPr/>
        </p:nvSpPr>
        <p:spPr>
          <a:xfrm>
            <a:off x="5402412" y="3910630"/>
            <a:ext cx="3670778" cy="1200329"/>
          </a:xfrm>
          <a:prstGeom prst="rect">
            <a:avLst/>
          </a:prstGeom>
          <a:solidFill>
            <a:srgbClr val="FFFF00"/>
          </a:solidFill>
        </p:spPr>
        <p:txBody>
          <a:bodyPr wrap="square">
            <a:spAutoFit/>
          </a:bodyPr>
          <a:lstStyle/>
          <a:p>
            <a:r>
              <a:rPr lang="en-US" sz="2400" b="1" dirty="0" err="1">
                <a:solidFill>
                  <a:schemeClr val="bg1">
                    <a:lumMod val="50000"/>
                  </a:schemeClr>
                </a:solidFill>
                <a:latin typeface="Times New Roman" pitchFamily="18" charset="0"/>
                <a:cs typeface="Times New Roman" pitchFamily="18" charset="0"/>
              </a:rPr>
              <a:t>Các</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mỏ</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dầu</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khí</a:t>
            </a:r>
            <a:r>
              <a:rPr lang="en-US" sz="2400" b="1" dirty="0">
                <a:solidFill>
                  <a:schemeClr val="bg1">
                    <a:lumMod val="50000"/>
                  </a:schemeClr>
                </a:solidFill>
                <a:latin typeface="Times New Roman" pitchFamily="18" charset="0"/>
                <a:cs typeface="Times New Roman" pitchFamily="18" charset="0"/>
              </a:rPr>
              <a:t> ở </a:t>
            </a:r>
            <a:r>
              <a:rPr lang="en-US" sz="2400" b="1" dirty="0" err="1">
                <a:solidFill>
                  <a:schemeClr val="bg1">
                    <a:lumMod val="50000"/>
                  </a:schemeClr>
                </a:solidFill>
                <a:latin typeface="Times New Roman" pitchFamily="18" charset="0"/>
                <a:cs typeface="Times New Roman" pitchFamily="18" charset="0"/>
              </a:rPr>
              <a:t>Việt</a:t>
            </a:r>
            <a:r>
              <a:rPr lang="en-US" sz="2400" b="1" dirty="0">
                <a:solidFill>
                  <a:schemeClr val="bg1">
                    <a:lumMod val="50000"/>
                  </a:schemeClr>
                </a:solidFill>
                <a:latin typeface="Times New Roman" pitchFamily="18" charset="0"/>
                <a:cs typeface="Times New Roman" pitchFamily="18" charset="0"/>
              </a:rPr>
              <a:t> Nam </a:t>
            </a:r>
            <a:r>
              <a:rPr lang="en-US" sz="2400" b="1" dirty="0" err="1">
                <a:solidFill>
                  <a:schemeClr val="bg1">
                    <a:lumMod val="50000"/>
                  </a:schemeClr>
                </a:solidFill>
                <a:latin typeface="Times New Roman" pitchFamily="18" charset="0"/>
                <a:cs typeface="Times New Roman" pitchFamily="18" charset="0"/>
              </a:rPr>
              <a:t>đã</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vào</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giai</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đoạn</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suy</a:t>
            </a:r>
            <a:r>
              <a:rPr lang="en-US" sz="2400" b="1" dirty="0">
                <a:solidFill>
                  <a:schemeClr val="bg1">
                    <a:lumMod val="50000"/>
                  </a:schemeClr>
                </a:solidFill>
                <a:latin typeface="Times New Roman" pitchFamily="18" charset="0"/>
                <a:cs typeface="Times New Roman" pitchFamily="18" charset="0"/>
              </a:rPr>
              <a:t> </a:t>
            </a:r>
            <a:r>
              <a:rPr lang="en-US" sz="2400" b="1" dirty="0" err="1">
                <a:solidFill>
                  <a:schemeClr val="bg1">
                    <a:lumMod val="50000"/>
                  </a:schemeClr>
                </a:solidFill>
                <a:latin typeface="Times New Roman" pitchFamily="18" charset="0"/>
                <a:cs typeface="Times New Roman" pitchFamily="18" charset="0"/>
              </a:rPr>
              <a:t>kiệt</a:t>
            </a:r>
            <a:r>
              <a:rPr lang="en-US" sz="2400" b="1" dirty="0">
                <a:solidFill>
                  <a:schemeClr val="bg1">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488889992"/>
      </p:ext>
    </p:extLst>
  </p:cSld>
  <p:clrMapOvr>
    <a:masterClrMapping/>
  </p:clrMapOvr>
</p:sld>
</file>

<file path=ppt/theme/theme1.xml><?xml version="1.0" encoding="utf-8"?>
<a:theme xmlns:a="http://schemas.openxmlformats.org/drawingml/2006/main" name="Biochemistry Lesson for High School by Slidesgo">
  <a:themeElements>
    <a:clrScheme name="Simple Light">
      <a:dk1>
        <a:srgbClr val="3B343B"/>
      </a:dk1>
      <a:lt1>
        <a:srgbClr val="364E82"/>
      </a:lt1>
      <a:dk2>
        <a:srgbClr val="6582B2"/>
      </a:dk2>
      <a:lt2>
        <a:srgbClr val="C2E1DA"/>
      </a:lt2>
      <a:accent1>
        <a:srgbClr val="FC4C4C"/>
      </a:accent1>
      <a:accent2>
        <a:srgbClr val="FC8782"/>
      </a:accent2>
      <a:accent3>
        <a:srgbClr val="E8C2C1"/>
      </a:accent3>
      <a:accent4>
        <a:srgbClr val="F8E8E1"/>
      </a:accent4>
      <a:accent5>
        <a:srgbClr val="FFFFFF"/>
      </a:accent5>
      <a:accent6>
        <a:srgbClr val="AACCC4"/>
      </a:accent6>
      <a:hlink>
        <a:srgbClr val="3B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1348</Words>
  <Application>Microsoft Office PowerPoint</Application>
  <PresentationFormat>On-screen Show (16:9)</PresentationFormat>
  <Paragraphs>90</Paragraphs>
  <Slides>26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Montserrat</vt:lpstr>
      <vt:lpstr>Wingdings</vt:lpstr>
      <vt:lpstr>Times New Roman</vt:lpstr>
      <vt:lpstr>Aptos</vt:lpstr>
      <vt:lpstr>Lexend Deca</vt:lpstr>
      <vt:lpstr>Biochemistry Lesson for High School by Slidesgo</vt:lpstr>
      <vt:lpstr>PowerPoint Presentation</vt:lpstr>
      <vt:lpstr>BÀI 32</vt:lpstr>
      <vt:lpstr>PowerPoint Presentation</vt:lpstr>
      <vt:lpstr>PowerPoint Presentation</vt:lpstr>
      <vt:lpstr>BÀI 32</vt:lpstr>
      <vt:lpstr>NHIÊN LIỆU</vt:lpstr>
      <vt:lpstr>PowerPoint Presentation</vt:lpstr>
      <vt:lpstr>CÓ THỂ EM CHƯA BIẾT !</vt:lpstr>
      <vt:lpstr>CÓ THỂ EM CHƯA BIẾT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dc:creator>Trần Văn Dương</dc:creator>
  <cp:lastModifiedBy>KHC</cp:lastModifiedBy>
  <cp:revision>40</cp:revision>
  <dcterms:modified xsi:type="dcterms:W3CDTF">2024-05-21T02:05:20Z</dcterms:modified>
</cp:coreProperties>
</file>