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3" r:id="rId2"/>
    <p:sldId id="289" r:id="rId3"/>
    <p:sldId id="258" r:id="rId4"/>
    <p:sldId id="299" r:id="rId5"/>
    <p:sldId id="257" r:id="rId6"/>
    <p:sldId id="323" r:id="rId7"/>
    <p:sldId id="288" r:id="rId8"/>
    <p:sldId id="268" r:id="rId9"/>
    <p:sldId id="281" r:id="rId10"/>
    <p:sldId id="300" r:id="rId11"/>
    <p:sldId id="301" r:id="rId12"/>
    <p:sldId id="302" r:id="rId13"/>
    <p:sldId id="319" r:id="rId14"/>
    <p:sldId id="318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24" r:id="rId24"/>
    <p:sldId id="311" r:id="rId25"/>
    <p:sldId id="312" r:id="rId26"/>
    <p:sldId id="313" r:id="rId27"/>
    <p:sldId id="314" r:id="rId28"/>
    <p:sldId id="320" r:id="rId29"/>
    <p:sldId id="321" r:id="rId30"/>
    <p:sldId id="315" r:id="rId31"/>
    <p:sldId id="316" r:id="rId32"/>
    <p:sldId id="317" r:id="rId33"/>
    <p:sldId id="270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6AA"/>
    <a:srgbClr val="6B9195"/>
    <a:srgbClr val="33CCCC"/>
    <a:srgbClr val="FC8A5D"/>
    <a:srgbClr val="D8966A"/>
    <a:srgbClr val="BF3B72"/>
    <a:srgbClr val="FD845B"/>
    <a:srgbClr val="FEDCCE"/>
    <a:srgbClr val="EBBFD1"/>
    <a:srgbClr val="FFC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34" y="-90"/>
      </p:cViewPr>
      <p:guideLst>
        <p:guide orient="horz" pos="2105"/>
        <p:guide pos="40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318" y="54"/>
      </p:cViewPr>
      <p:guideLst>
        <p:guide orient="horz" pos="286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2024/5/21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543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91193DA7-6F23-46ED-B7AF-4095EC41BAA2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dirty="0"/>
              <a:t>Janice</a:t>
            </a:r>
            <a:r>
              <a:rPr lang="zh-CN" altLang="en-US" dirty="0"/>
              <a:t>作品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BDAD656-AB8D-40F8-9F60-E378E4FEE4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7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Janice</a:t>
            </a:r>
            <a:r>
              <a:rPr lang="zh-CN" altLang="en-US" dirty="0"/>
              <a:t>作品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58" y="-533400"/>
            <a:ext cx="13277757" cy="784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999317B-53F1-4EFF-9866-7E0C18D8ECEC}" type="datetimeFigureOut">
              <a:rPr lang="zh-CN" altLang="en-US" smtClean="0"/>
              <a:t>2024/5/21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4.png"/><Relationship Id="rId4" Type="http://schemas.openxmlformats.org/officeDocument/2006/relationships/tags" Target="../tags/tag15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microsoft.com/office/2007/relationships/hdphoto" Target="../media/hdphoto2.wdp"/><Relationship Id="rId1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4.png"/><Relationship Id="rId17" Type="http://schemas.microsoft.com/office/2007/relationships/hdphoto" Target="../media/hdphoto4.wdp"/><Relationship Id="rId2" Type="http://schemas.openxmlformats.org/officeDocument/2006/relationships/tags" Target="../tags/tag17.xml"/><Relationship Id="rId16" Type="http://schemas.openxmlformats.org/officeDocument/2006/relationships/image" Target="../media/image24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microsoft.com/office/2007/relationships/hdphoto" Target="../media/hdphoto1.wdp"/><Relationship Id="rId5" Type="http://schemas.openxmlformats.org/officeDocument/2006/relationships/tags" Target="../tags/tag20.xml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microsoft.com/office/2007/relationships/hdphoto" Target="../media/hdphoto2.wdp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microsoft.com/office/2007/relationships/hdphoto" Target="../media/hdphoto1.wdp"/><Relationship Id="rId5" Type="http://schemas.openxmlformats.org/officeDocument/2006/relationships/tags" Target="../tags/tag8.xml"/><Relationship Id="rId10" Type="http://schemas.openxmlformats.org/officeDocument/2006/relationships/image" Target="../media/image13.png"/><Relationship Id="rId4" Type="http://schemas.openxmlformats.org/officeDocument/2006/relationships/tags" Target="../tags/tag7.xml"/><Relationship Id="rId9" Type="http://schemas.openxmlformats.org/officeDocument/2006/relationships/image" Target="../media/image8.pn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039892" y="80154"/>
            <a:ext cx="886635" cy="1213682"/>
            <a:chOff x="1795522" y="3189767"/>
            <a:chExt cx="886635" cy="121368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39" y="-111105"/>
            <a:ext cx="1133810" cy="1691266"/>
          </a:xfrm>
          <a:prstGeom prst="rect">
            <a:avLst/>
          </a:prstGeom>
        </p:spPr>
      </p:pic>
      <p:sp>
        <p:nvSpPr>
          <p:cNvPr id="31" name="KSO_Shape"/>
          <p:cNvSpPr/>
          <p:nvPr/>
        </p:nvSpPr>
        <p:spPr bwMode="auto">
          <a:xfrm>
            <a:off x="1931811" y="371189"/>
            <a:ext cx="1905000" cy="10477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5792591" y="107886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9599059" y="58399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32613" y="109402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KSO_Shape"/>
          <p:cNvSpPr/>
          <p:nvPr/>
        </p:nvSpPr>
        <p:spPr bwMode="auto">
          <a:xfrm>
            <a:off x="7504777" y="715063"/>
            <a:ext cx="1786532" cy="9825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15714" y="3613857"/>
            <a:ext cx="2879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GV: </a:t>
            </a:r>
            <a:r>
              <a:rPr lang="en-US" altLang="zh-CN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Phan</a:t>
            </a:r>
            <a:r>
              <a:rPr lang="en-US" altLang="zh-C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Thị</a:t>
            </a:r>
            <a:r>
              <a:rPr lang="en-US" altLang="zh-C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Độ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Montserrat" panose="00000500000000000000" charset="0"/>
              <a:cs typeface="Times New Roman" pitchFamily="18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2282825" y="2353945"/>
            <a:ext cx="929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KHOA HỌC TỰ NHIÊN 6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2" y="1514349"/>
            <a:ext cx="1520515" cy="226810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251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6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761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7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6"/>
          <p:cNvGrpSpPr/>
          <p:nvPr/>
        </p:nvGrpSpPr>
        <p:grpSpPr>
          <a:xfrm>
            <a:off x="248830" y="172316"/>
            <a:ext cx="11181751" cy="762527"/>
            <a:chOff x="248830" y="172316"/>
            <a:chExt cx="11181751" cy="762527"/>
          </a:xfrm>
        </p:grpSpPr>
        <p:sp>
          <p:nvSpPr>
            <p:cNvPr id="3" name="文本框 47"/>
            <p:cNvSpPr txBox="1"/>
            <p:nvPr/>
          </p:nvSpPr>
          <p:spPr>
            <a:xfrm>
              <a:off x="958227" y="182030"/>
              <a:ext cx="10472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vi-VN" altLang="zh-CN" sz="4000" dirty="0" smtClean="0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TÌM HIỂU SỰ MỌC VÀ LẶN CỦA MẶT TRỜI</a:t>
              </a:r>
              <a:endParaRPr lang="zh-CN" altLang="en-US" sz="4000" dirty="0">
                <a:solidFill>
                  <a:srgbClr val="FF0000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403"/>
            <a:ext cx="53911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93590" y="4814760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3202" y="4597274"/>
            <a:ext cx="4822786" cy="447675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lang="vi-VN" altLang="zh-CN" sz="28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Đèn tượng trưng cho Mặt trời</a:t>
            </a:r>
            <a:endParaRPr lang="zh-CN" altLang="en-US" sz="2800" dirty="0">
              <a:solidFill>
                <a:prstClr val="black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026965" y="586568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36577" y="5648199"/>
            <a:ext cx="3467100" cy="447675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lang="vi-VN" altLang="zh-CN" sz="28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Mô hình Trái Đất</a:t>
            </a:r>
            <a:endParaRPr lang="zh-CN" altLang="en-US" sz="2800" dirty="0">
              <a:solidFill>
                <a:prstClr val="black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08" y="4484307"/>
            <a:ext cx="548688" cy="713294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539" y="5538534"/>
            <a:ext cx="566977" cy="71939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86" y="3868518"/>
            <a:ext cx="5749853" cy="296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9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FB2D9FF-C22E-4DF0-BF75-5FFA45FF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D71E219-DFB9-4FE5-98E4-512AA2DB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" y="0"/>
            <a:ext cx="12184279" cy="625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22" y="1613647"/>
            <a:ext cx="12184278" cy="4612341"/>
          </a:xfrm>
          <a:prstGeom prst="rect">
            <a:avLst/>
          </a:prstGeom>
          <a:solidFill>
            <a:srgbClr val="56A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1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" y="184827"/>
            <a:ext cx="12091071" cy="651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4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470" cy="563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5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56"/>
            <a:ext cx="7027192" cy="663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77" y="3075697"/>
            <a:ext cx="20002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669" y="4713997"/>
            <a:ext cx="19685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4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767" cy="631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4167" y="1128721"/>
            <a:ext cx="11568544" cy="195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Khi quan sát bầu trời trong một ngày, em sẽ thấy</a:t>
            </a:r>
            <a:r>
              <a:rPr lang="vi-V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vi-V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Mặt Trời mọc ở phía đông </a:t>
            </a:r>
            <a:r>
              <a:rPr lang="vi-V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lúc bình minh. Mặt Trời tiếp tục lên cao vào giữa trưa, xuống thấp dần và </a:t>
            </a:r>
            <a:r>
              <a:rPr lang="vi-V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lặn dần ở phía tây lúc </a:t>
            </a:r>
            <a:r>
              <a:rPr lang="vi-V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hoàng hôn.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83547"/>
            <a:ext cx="900596" cy="1343388"/>
          </a:xfrm>
          <a:prstGeom prst="rect">
            <a:avLst/>
          </a:prstGeom>
        </p:spPr>
      </p:pic>
      <p:sp>
        <p:nvSpPr>
          <p:cNvPr id="7" name="矩形 2"/>
          <p:cNvSpPr/>
          <p:nvPr/>
        </p:nvSpPr>
        <p:spPr>
          <a:xfrm>
            <a:off x="448358" y="3544321"/>
            <a:ext cx="11568544" cy="1307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Con người từng nghĩ rằng hằng ngày Trái Đất đứng yên và Mặt Trời chuyển động xung qunah Trái Đất, suy nghĩ này thật sự đúng không?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88" y="514350"/>
            <a:ext cx="6108161" cy="56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14350"/>
            <a:ext cx="5300663" cy="56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3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963647"/>
            <a:ext cx="964565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5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" y="19459"/>
            <a:ext cx="12165462" cy="639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4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05145" y="2997565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7872" y="2780079"/>
            <a:ext cx="8611255" cy="447675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vi-VN" altLang="zh-CN" sz="3200" dirty="0" smtClean="0">
                <a:latin typeface="+mj-lt"/>
                <a:ea typeface="Montserrat" panose="00000500000000000000" charset="0"/>
                <a:cs typeface="Montserrat" panose="00000500000000000000" charset="0"/>
              </a:rPr>
              <a:t>Mặt trời mọc ở đằng Đông lặn ở đằng Tây</a:t>
            </a:r>
            <a:endParaRPr lang="zh-CN" altLang="en-US" sz="3200" dirty="0"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373180" y="4048490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77873" y="3471863"/>
            <a:ext cx="10025008" cy="945053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lang="vi-VN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Trái Đất tự quay quanh trục của nó theo hướng từ Tây sang </a:t>
            </a:r>
            <a:r>
              <a:rPr lang="vi-VN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Đông</a:t>
            </a:r>
            <a:r>
              <a:rPr lang="en-US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06555" y="509941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75819" y="4643071"/>
            <a:ext cx="10435811" cy="912687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lang="vi-VN" altLang="zh-CN" sz="3200" dirty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Trái Đất tự quay quanh trục của nó theo hướng từ Tây sang </a:t>
            </a:r>
            <a:r>
              <a:rPr lang="vi-VN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Đông</a:t>
            </a:r>
            <a:r>
              <a:rPr lang="en-US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64089" y="6133344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28901" y="5926502"/>
            <a:ext cx="9563100" cy="447675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lang="vi-VN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Mặt Trời chuyển động từ Tây sang </a:t>
            </a:r>
            <a:r>
              <a:rPr lang="vi-VN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Đông</a:t>
            </a:r>
            <a:r>
              <a:rPr lang="en-US" altLang="zh-CN" sz="32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62" y="2646475"/>
            <a:ext cx="731583" cy="713294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62" y="3697527"/>
            <a:ext cx="530398" cy="719390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573" y="4768962"/>
            <a:ext cx="548688" cy="713294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7872" y="5790644"/>
            <a:ext cx="566977" cy="719390"/>
          </a:xfrm>
          <a:prstGeom prst="rect">
            <a:avLst/>
          </a:prstGeom>
        </p:spPr>
      </p:pic>
      <p:grpSp>
        <p:nvGrpSpPr>
          <p:cNvPr id="14" name="组合 11"/>
          <p:cNvGrpSpPr/>
          <p:nvPr/>
        </p:nvGrpSpPr>
        <p:grpSpPr>
          <a:xfrm>
            <a:off x="751019" y="375323"/>
            <a:ext cx="9162352" cy="762527"/>
            <a:chOff x="248830" y="172316"/>
            <a:chExt cx="9162352" cy="762527"/>
          </a:xfrm>
        </p:grpSpPr>
        <p:sp>
          <p:nvSpPr>
            <p:cNvPr id="15" name="文本框 12"/>
            <p:cNvSpPr txBox="1"/>
            <p:nvPr/>
          </p:nvSpPr>
          <p:spPr>
            <a:xfrm>
              <a:off x="958227" y="182030"/>
              <a:ext cx="845295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vi-VN" altLang="zh-CN" sz="3200" dirty="0" smtClean="0">
                  <a:solidFill>
                    <a:srgbClr val="FF0000"/>
                  </a:solidFill>
                  <a:latin typeface="+mj-lt"/>
                  <a:ea typeface="Montserrat" panose="00000500000000000000" charset="0"/>
                  <a:cs typeface="Montserrat" panose="00000500000000000000" charset="0"/>
                </a:rPr>
                <a:t>Trái Đất có hiện tượng ngày và đêm luân phiên do</a:t>
              </a:r>
              <a:endParaRPr lang="zh-CN" altLang="en-US" sz="3200" dirty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6" name="图片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7" y="3362505"/>
            <a:ext cx="1389434" cy="13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6565" cy="64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" y="311285"/>
            <a:ext cx="12089711" cy="630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69"/>
            <a:ext cx="12192000" cy="652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041"/>
            <a:ext cx="8686800" cy="46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2" y="282102"/>
            <a:ext cx="11993167" cy="637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2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vi-VN" sz="48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4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ảnh dưới đây cho biết thời điểm nào trong ngày?</a:t>
            </a:r>
            <a:endParaRPr lang="en-US" sz="4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hoc24.vn/source/KHTN%206/Ch%C6%B0%C6%A1ng%2011/gi%E1%BB%AFa%20tr%C6%B0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853"/>
            <a:ext cx="12192000" cy="41350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27815"/>
              </p:ext>
            </p:extLst>
          </p:nvPr>
        </p:nvGraphicFramePr>
        <p:xfrm>
          <a:off x="-3" y="1707109"/>
          <a:ext cx="12067312" cy="15422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29348">
                  <a:extLst>
                    <a:ext uri="{9D8B030D-6E8A-4147-A177-3AD203B41FA5}">
                      <a16:colId xmlns:a16="http://schemas.microsoft.com/office/drawing/2014/main" xmlns="" val="3116654599"/>
                    </a:ext>
                  </a:extLst>
                </a:gridCol>
                <a:gridCol w="2978728">
                  <a:extLst>
                    <a:ext uri="{9D8B030D-6E8A-4147-A177-3AD203B41FA5}">
                      <a16:colId xmlns:a16="http://schemas.microsoft.com/office/drawing/2014/main" xmlns="" val="2190158666"/>
                    </a:ext>
                  </a:extLst>
                </a:gridCol>
                <a:gridCol w="2757054">
                  <a:extLst>
                    <a:ext uri="{9D8B030D-6E8A-4147-A177-3AD203B41FA5}">
                      <a16:colId xmlns:a16="http://schemas.microsoft.com/office/drawing/2014/main" xmlns="" val="871054527"/>
                    </a:ext>
                  </a:extLst>
                </a:gridCol>
                <a:gridCol w="3602182">
                  <a:extLst>
                    <a:ext uri="{9D8B030D-6E8A-4147-A177-3AD203B41FA5}">
                      <a16:colId xmlns:a16="http://schemas.microsoft.com/office/drawing/2014/main" xmlns="" val="3610335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Giữa trưa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vi-VN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Sáng sớm.</a:t>
                      </a:r>
                      <a:endParaRPr lang="en-US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Xế chiều.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Nửa buổi sáng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1484637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132"/>
            <a:ext cx="1389434" cy="13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1" y="13063"/>
            <a:ext cx="121521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4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4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Hình ảnh dưới đây cho biết thời điểm nào trong ngày?</a:t>
            </a:r>
            <a:endParaRPr lang="en-US" sz="4400" dirty="0"/>
          </a:p>
        </p:txBody>
      </p:sp>
      <p:pic>
        <p:nvPicPr>
          <p:cNvPr id="3" name="Picture 2" descr="https://hoc24.vn/source/KHTN%206/Ch%C6%B0%C6%A1ng%2011/x%E1%BA%BF%20chi%E1%BB%81u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" y="2783051"/>
            <a:ext cx="12167875" cy="39891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210274"/>
              </p:ext>
            </p:extLst>
          </p:nvPr>
        </p:nvGraphicFramePr>
        <p:xfrm>
          <a:off x="24125" y="1343891"/>
          <a:ext cx="12167876" cy="15422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91366">
                  <a:extLst>
                    <a:ext uri="{9D8B030D-6E8A-4147-A177-3AD203B41FA5}">
                      <a16:colId xmlns:a16="http://schemas.microsoft.com/office/drawing/2014/main" xmlns="" val="1997634635"/>
                    </a:ext>
                  </a:extLst>
                </a:gridCol>
                <a:gridCol w="2673927">
                  <a:extLst>
                    <a:ext uri="{9D8B030D-6E8A-4147-A177-3AD203B41FA5}">
                      <a16:colId xmlns:a16="http://schemas.microsoft.com/office/drawing/2014/main" xmlns="" val="1443669201"/>
                    </a:ext>
                  </a:extLst>
                </a:gridCol>
                <a:gridCol w="2826327">
                  <a:extLst>
                    <a:ext uri="{9D8B030D-6E8A-4147-A177-3AD203B41FA5}">
                      <a16:colId xmlns:a16="http://schemas.microsoft.com/office/drawing/2014/main" xmlns="" val="208027162"/>
                    </a:ext>
                  </a:extLst>
                </a:gridCol>
                <a:gridCol w="3976256">
                  <a:extLst>
                    <a:ext uri="{9D8B030D-6E8A-4147-A177-3AD203B41FA5}">
                      <a16:colId xmlns:a16="http://schemas.microsoft.com/office/drawing/2014/main" xmlns="" val="3570416044"/>
                    </a:ext>
                  </a:extLst>
                </a:gridCol>
              </a:tblGrid>
              <a:tr h="1513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Giữa trưa.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Xế chiều.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Sáng sớm.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Nửa buổi sáng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66317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23" y="974387"/>
            <a:ext cx="1389434" cy="13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17" y="3743308"/>
            <a:ext cx="2258749" cy="220654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48830" y="172316"/>
            <a:ext cx="894128" cy="762527"/>
            <a:chOff x="248830" y="172316"/>
            <a:chExt cx="894128" cy="762527"/>
          </a:xfrm>
        </p:grpSpPr>
        <p:sp>
          <p:nvSpPr>
            <p:cNvPr id="3" name="文本框 2"/>
            <p:cNvSpPr txBox="1"/>
            <p:nvPr/>
          </p:nvSpPr>
          <p:spPr>
            <a:xfrm>
              <a:off x="958227" y="182030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endParaRPr lang="zh-CN" altLang="en-US" sz="40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485036" y="3045167"/>
            <a:ext cx="1524799" cy="1222744"/>
            <a:chOff x="5699425" y="1908680"/>
            <a:chExt cx="1524799" cy="12227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50453" y="1757652"/>
              <a:ext cx="1222744" cy="152479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5898475" y="2196885"/>
              <a:ext cx="9431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22377" y="4611671"/>
            <a:ext cx="1125317" cy="902397"/>
            <a:chOff x="5136766" y="3475184"/>
            <a:chExt cx="1125317" cy="90239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31147">
              <a:off x="5248226" y="3363724"/>
              <a:ext cx="902397" cy="112531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256065" y="3678479"/>
              <a:ext cx="8145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sz="3200" dirty="0">
                <a:solidFill>
                  <a:schemeClr val="bg2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40307" y="5535678"/>
            <a:ext cx="902397" cy="1125317"/>
            <a:chOff x="6254696" y="4399191"/>
            <a:chExt cx="902397" cy="112531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91606">
              <a:off x="6254696" y="4399191"/>
              <a:ext cx="902397" cy="112531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261916" y="4764883"/>
              <a:ext cx="8145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03</a:t>
              </a:r>
              <a:endParaRPr lang="zh-CN" altLang="en-US" sz="3200" dirty="0">
                <a:solidFill>
                  <a:schemeClr val="bg2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401345" y="1517226"/>
            <a:ext cx="6375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3200" dirty="0" smtClean="0">
                <a:latin typeface="+mj-lt"/>
                <a:ea typeface="Montserrat" panose="00000500000000000000" charset="0"/>
                <a:cs typeface="Montserrat" panose="00000500000000000000" charset="0"/>
              </a:rPr>
              <a:t>Em hãy vẽ đường cong di chuyển của Mặt Trời trong một ngày vào vở với phía đông và phía Tây như hình vẽ.</a:t>
            </a:r>
            <a:endParaRPr lang="zh-CN" altLang="en-US" sz="3200" dirty="0"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87" y="4179373"/>
            <a:ext cx="533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868"/>
            <a:ext cx="12192000" cy="61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9396" y="3005847"/>
            <a:ext cx="6812604" cy="349223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5379396" y="768479"/>
            <a:ext cx="6812604" cy="21011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5379396" y="3005847"/>
            <a:ext cx="6812604" cy="351511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1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269"/>
            <a:ext cx="12192000" cy="642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7" y="3414408"/>
            <a:ext cx="10054956" cy="34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4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847725"/>
            <a:ext cx="96393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19075"/>
            <a:ext cx="12192000" cy="72961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20914" y="2958750"/>
            <a:ext cx="67138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BF3B72">
                        <a:shade val="30000"/>
                        <a:satMod val="115000"/>
                      </a:srgbClr>
                    </a:gs>
                    <a:gs pos="50000">
                      <a:srgbClr val="BF3B72">
                        <a:shade val="67500"/>
                        <a:satMod val="115000"/>
                      </a:srgbClr>
                    </a:gs>
                    <a:gs pos="100000">
                      <a:srgbClr val="BF3B7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THANK YOU!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217728" y="-11875"/>
            <a:ext cx="3945045" cy="2688428"/>
            <a:chOff x="4217728" y="-11875"/>
            <a:chExt cx="3945045" cy="2688428"/>
          </a:xfrm>
        </p:grpSpPr>
        <p:grpSp>
          <p:nvGrpSpPr>
            <p:cNvPr id="9" name="组合 8"/>
            <p:cNvGrpSpPr/>
            <p:nvPr/>
          </p:nvGrpSpPr>
          <p:grpSpPr>
            <a:xfrm>
              <a:off x="4217728" y="0"/>
              <a:ext cx="3945045" cy="2676553"/>
              <a:chOff x="3967604" y="1063332"/>
              <a:chExt cx="3945045" cy="2676553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0" y="1063332"/>
                <a:ext cx="1714877" cy="2558024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7604" y="2506694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340" y="3333953"/>
                <a:ext cx="272133" cy="40593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1254" y="1953470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21" y="3047822"/>
                <a:ext cx="272133" cy="40593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4857" y="2641890"/>
                <a:ext cx="153452" cy="228900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5866593" y="-11875"/>
              <a:ext cx="6941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END</a:t>
              </a:r>
              <a:endParaRPr lang="zh-CN" altLang="en-US" sz="36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596574" y="148335"/>
            <a:ext cx="886635" cy="1213682"/>
            <a:chOff x="1795522" y="3189767"/>
            <a:chExt cx="886635" cy="121368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39" y="-189924"/>
            <a:ext cx="1133810" cy="1691266"/>
          </a:xfrm>
          <a:prstGeom prst="rect">
            <a:avLst/>
          </a:prstGeom>
        </p:spPr>
      </p:pic>
      <p:sp>
        <p:nvSpPr>
          <p:cNvPr id="31" name="KSO_Shape"/>
          <p:cNvSpPr/>
          <p:nvPr/>
        </p:nvSpPr>
        <p:spPr bwMode="auto">
          <a:xfrm>
            <a:off x="1931811" y="371189"/>
            <a:ext cx="1905000" cy="10477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5792591" y="107886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9599059" y="58399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32613" y="109402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KSO_Shape"/>
          <p:cNvSpPr/>
          <p:nvPr/>
        </p:nvSpPr>
        <p:spPr bwMode="auto">
          <a:xfrm>
            <a:off x="7504777" y="583990"/>
            <a:ext cx="1786532" cy="9825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55196" y="1641842"/>
            <a:ext cx="9797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Chủ đề 11: CHUYỂN ĐỘNG NHÌN THẤY CỦA MẶT TRỜI, MẶT TRĂNG; HỆ MẶT TRỜI VÀ NGÂN </a:t>
            </a:r>
            <a:r>
              <a:rPr lang="vi-VN" altLang="zh-CN" sz="2800" b="1" dirty="0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HÀ</a:t>
            </a:r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1980708" y="2772428"/>
            <a:ext cx="9905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 panose="00000500000000000000" charset="0"/>
                <a:cs typeface="Montserrat" panose="00000500000000000000" charset="0"/>
              </a:rPr>
              <a:t>BÀI 33: HIỆN TƯỢNG MỌC </a:t>
            </a:r>
            <a:r>
              <a:rPr lang="vi-VN" sz="40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 panose="00000500000000000000" charset="0"/>
                <a:cs typeface="Montserrat" panose="00000500000000000000" charset="0"/>
              </a:rPr>
              <a:t>V</a:t>
            </a:r>
            <a:r>
              <a:rPr lang="en-US" sz="40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À LẶN</a:t>
            </a:r>
            <a:r>
              <a:rPr lang="vi-VN" sz="40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 </a:t>
            </a:r>
            <a:r>
              <a:rPr lang="vi-VN" sz="40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 panose="00000500000000000000" charset="0"/>
                <a:cs typeface="Montserrat" panose="00000500000000000000" charset="0"/>
              </a:rPr>
              <a:t>CỦA MẶT TRỜI</a:t>
            </a:r>
            <a:endParaRPr sz="4000" b="1" dirty="0">
              <a:ln w="1905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939"/>
            <a:ext cx="1520515" cy="22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150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57686" y="551793"/>
            <a:ext cx="2850635" cy="2916097"/>
            <a:chOff x="257686" y="844500"/>
            <a:chExt cx="2428640" cy="2623390"/>
          </a:xfrm>
        </p:grpSpPr>
        <p:grpSp>
          <p:nvGrpSpPr>
            <p:cNvPr id="13" name="组合 12"/>
            <p:cNvGrpSpPr/>
            <p:nvPr/>
          </p:nvGrpSpPr>
          <p:grpSpPr>
            <a:xfrm>
              <a:off x="257686" y="844500"/>
              <a:ext cx="2428640" cy="2623390"/>
              <a:chOff x="1795522" y="1780059"/>
              <a:chExt cx="2428640" cy="262339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9285" y="1780059"/>
                <a:ext cx="1714877" cy="255802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522" y="3189767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0024" y="3997517"/>
                <a:ext cx="272133" cy="405932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928590" y="1475083"/>
              <a:ext cx="1757735" cy="858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 dirty="0" smtClean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Arial" panose="020B0604020202020204" pitchFamily="34" charset="0"/>
                </a:rPr>
                <a:t>NỘI DUNG</a:t>
              </a:r>
              <a:endParaRPr lang="zh-CN" altLang="en-US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109644" y="2910560"/>
            <a:ext cx="81559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00" dirty="0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TÌM HIỂU TRÁI ĐẤT QUAY QUANH TRỤC</a:t>
            </a:r>
            <a:endParaRPr lang="zh-CN" altLang="en-US" sz="3000" dirty="0">
              <a:solidFill>
                <a:srgbClr val="FF0000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46104" y="4176115"/>
            <a:ext cx="8062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00" dirty="0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TÌM HIỂU SỰ MỌC VÀ LẶN CỦA TRÁI ĐẤT</a:t>
            </a:r>
            <a:endParaRPr lang="zh-CN" altLang="en-US" sz="3000" dirty="0">
              <a:solidFill>
                <a:srgbClr val="FF0000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31066" y="2759048"/>
            <a:ext cx="882169" cy="887341"/>
            <a:chOff x="4678326" y="738758"/>
            <a:chExt cx="704301" cy="8873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326" y="738758"/>
              <a:ext cx="594865" cy="88734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703726" y="779016"/>
              <a:ext cx="678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02088" y="4056195"/>
            <a:ext cx="869632" cy="1141583"/>
            <a:chOff x="3607900" y="2035905"/>
            <a:chExt cx="694292" cy="114158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00" y="2035905"/>
              <a:ext cx="594865" cy="88734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23291" y="2100270"/>
              <a:ext cx="6789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70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450581" y="2582437"/>
            <a:ext cx="495640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46221" y="2141003"/>
            <a:ext cx="6245779" cy="973186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defRPr/>
            </a:pPr>
            <a:r>
              <a:rPr lang="vi-VN" altLang="zh-CN" sz="2800" dirty="0" smtClean="0">
                <a:latin typeface="+mj-lt"/>
                <a:ea typeface="Montserrat" panose="00000500000000000000" charset="0"/>
                <a:cs typeface="Montserrat" panose="00000500000000000000" charset="0"/>
              </a:rPr>
              <a:t>Trái Đất không đứng yên mà xoay quanh trục của </a:t>
            </a:r>
            <a:r>
              <a:rPr lang="vi-VN" altLang="zh-CN" sz="2800" dirty="0" smtClean="0">
                <a:latin typeface="+mj-lt"/>
                <a:ea typeface="Montserrat" panose="00000500000000000000" charset="0"/>
                <a:cs typeface="Montserrat" panose="00000500000000000000" charset="0"/>
              </a:rPr>
              <a:t>nó</a:t>
            </a:r>
            <a:r>
              <a:rPr lang="en-US" altLang="zh-CN" sz="2800" dirty="0" smtClean="0">
                <a:latin typeface="+mj-lt"/>
                <a:ea typeface="Montserrat" panose="00000500000000000000" charset="0"/>
                <a:cs typeface="Montserrat" panose="00000500000000000000" charset="0"/>
              </a:rPr>
              <a:t>.</a:t>
            </a:r>
            <a:endParaRPr lang="zh-CN" altLang="en-US" sz="2800" dirty="0"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351293" y="4470514"/>
            <a:ext cx="594928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46221" y="3961199"/>
            <a:ext cx="6669642" cy="1243099"/>
          </a:xfrm>
          <a:prstGeom prst="homePlate">
            <a:avLst>
              <a:gd name="adj" fmla="val 137778"/>
            </a:avLst>
          </a:prstGeom>
          <a:solidFill>
            <a:schemeClr val="bg1"/>
          </a:solidFill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defRPr/>
            </a:pPr>
            <a:r>
              <a:rPr lang="vi-VN" altLang="zh-CN" sz="2800" dirty="0" smtClean="0">
                <a:solidFill>
                  <a:prstClr val="black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Trái Đất quay xung quanh trục theo chiều từ phía tây sang phía đông một vòng hết một ngày đêm</a:t>
            </a:r>
            <a:endParaRPr lang="zh-CN" altLang="en-US" sz="2800" dirty="0">
              <a:solidFill>
                <a:prstClr val="black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48830" y="172316"/>
            <a:ext cx="10682576" cy="762527"/>
            <a:chOff x="248830" y="172316"/>
            <a:chExt cx="10682576" cy="762527"/>
          </a:xfrm>
        </p:grpSpPr>
        <p:sp>
          <p:nvSpPr>
            <p:cNvPr id="48" name="文本框 47"/>
            <p:cNvSpPr txBox="1"/>
            <p:nvPr/>
          </p:nvSpPr>
          <p:spPr>
            <a:xfrm>
              <a:off x="958227" y="182030"/>
              <a:ext cx="9973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vi-VN" altLang="zh-CN" sz="4000" dirty="0" smtClean="0">
                  <a:solidFill>
                    <a:srgbClr val="FF0000"/>
                  </a:solidFill>
                  <a:latin typeface="+mj-lt"/>
                  <a:ea typeface="Montserrat" panose="00000500000000000000" charset="0"/>
                  <a:cs typeface="Montserrat" panose="00000500000000000000" charset="0"/>
                </a:rPr>
                <a:t>TÌM </a:t>
              </a:r>
              <a:r>
                <a:rPr lang="vi-VN" altLang="zh-CN" sz="4000" dirty="0">
                  <a:solidFill>
                    <a:srgbClr val="FF0000"/>
                  </a:solidFill>
                  <a:latin typeface="+mj-lt"/>
                  <a:ea typeface="Montserrat" panose="00000500000000000000" charset="0"/>
                  <a:cs typeface="Montserrat" panose="00000500000000000000" charset="0"/>
                </a:rPr>
                <a:t>HIỂU TRÁI ĐẤT QUAY QUANH </a:t>
              </a:r>
              <a:r>
                <a:rPr lang="vi-VN" altLang="zh-CN" sz="4000" dirty="0" smtClean="0">
                  <a:solidFill>
                    <a:srgbClr val="FF0000"/>
                  </a:solidFill>
                  <a:latin typeface="+mj-lt"/>
                  <a:ea typeface="Montserrat" panose="00000500000000000000" charset="0"/>
                  <a:cs typeface="Montserrat" panose="00000500000000000000" charset="0"/>
                </a:rPr>
                <a:t>TRỤC</a:t>
              </a:r>
              <a:endParaRPr lang="zh-CN" altLang="en-US" sz="4000" dirty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391" y="2225790"/>
            <a:ext cx="731583" cy="7132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391" y="3827722"/>
            <a:ext cx="669220" cy="1076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1" y="2383097"/>
            <a:ext cx="3378200" cy="2889250"/>
          </a:xfrm>
          <a:prstGeom prst="rect">
            <a:avLst/>
          </a:prstGeom>
        </p:spPr>
      </p:pic>
      <p:sp>
        <p:nvSpPr>
          <p:cNvPr id="26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3541" y="1554164"/>
            <a:ext cx="3467100" cy="447675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dash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vi-VN" altLang="zh-CN" sz="2800" b="1" dirty="0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Quan sát hình ảnh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14" grpId="0" animBg="1"/>
      <p:bldP spid="35" grpId="0" animBg="1"/>
      <p:bldP spid="36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7" y="6172827"/>
            <a:ext cx="481844" cy="4051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9" y="934843"/>
            <a:ext cx="1327519" cy="1583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7" y="5619763"/>
            <a:ext cx="481844" cy="40514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48830" y="172316"/>
            <a:ext cx="894128" cy="762527"/>
            <a:chOff x="248830" y="172316"/>
            <a:chExt cx="894128" cy="762527"/>
          </a:xfrm>
        </p:grpSpPr>
        <p:sp>
          <p:nvSpPr>
            <p:cNvPr id="14" name="文本框 13"/>
            <p:cNvSpPr txBox="1"/>
            <p:nvPr/>
          </p:nvSpPr>
          <p:spPr>
            <a:xfrm>
              <a:off x="958227" y="182030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endParaRPr lang="zh-CN" altLang="en-US" sz="40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7" y="5000662"/>
            <a:ext cx="481844" cy="4051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80" y="1124388"/>
            <a:ext cx="9651533" cy="54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C8A5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9742">
            <a:off x="19442" y="207193"/>
            <a:ext cx="1300090" cy="1352486"/>
          </a:xfrm>
          <a:prstGeom prst="rect">
            <a:avLst/>
          </a:prstGeom>
        </p:spPr>
      </p:pic>
      <p:sp>
        <p:nvSpPr>
          <p:cNvPr id="6" name="MH_Other_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458936" y="2232403"/>
            <a:ext cx="738912" cy="730120"/>
          </a:xfrm>
          <a:custGeom>
            <a:avLst/>
            <a:gdLst>
              <a:gd name="T0" fmla="*/ 635470 w 252"/>
              <a:gd name="T1" fmla="*/ 648288 h 253"/>
              <a:gd name="T2" fmla="*/ 42567 w 252"/>
              <a:gd name="T3" fmla="*/ 368276 h 253"/>
              <a:gd name="T4" fmla="*/ 702362 w 252"/>
              <a:gd name="T5" fmla="*/ 468715 h 253"/>
              <a:gd name="T6" fmla="*/ 76013 w 252"/>
              <a:gd name="T7" fmla="*/ 206965 h 253"/>
              <a:gd name="T8" fmla="*/ 586822 w 252"/>
              <a:gd name="T9" fmla="*/ 127831 h 253"/>
              <a:gd name="T10" fmla="*/ 361823 w 252"/>
              <a:gd name="T11" fmla="*/ 651331 h 253"/>
              <a:gd name="T12" fmla="*/ 76013 w 252"/>
              <a:gd name="T13" fmla="*/ 267837 h 253"/>
              <a:gd name="T14" fmla="*/ 361823 w 252"/>
              <a:gd name="T15" fmla="*/ 626983 h 253"/>
              <a:gd name="T16" fmla="*/ 103378 w 252"/>
              <a:gd name="T17" fmla="*/ 261750 h 253"/>
              <a:gd name="T18" fmla="*/ 340539 w 252"/>
              <a:gd name="T19" fmla="*/ 109570 h 253"/>
              <a:gd name="T20" fmla="*/ 592903 w 252"/>
              <a:gd name="T21" fmla="*/ 499151 h 253"/>
              <a:gd name="T22" fmla="*/ 349661 w 252"/>
              <a:gd name="T23" fmla="*/ 222183 h 253"/>
              <a:gd name="T24" fmla="*/ 419593 w 252"/>
              <a:gd name="T25" fmla="*/ 450454 h 253"/>
              <a:gd name="T26" fmla="*/ 529052 w 252"/>
              <a:gd name="T27" fmla="*/ 365233 h 253"/>
              <a:gd name="T28" fmla="*/ 522971 w 252"/>
              <a:gd name="T29" fmla="*/ 295230 h 253"/>
              <a:gd name="T30" fmla="*/ 559457 w 252"/>
              <a:gd name="T31" fmla="*/ 295230 h 253"/>
              <a:gd name="T32" fmla="*/ 297972 w 252"/>
              <a:gd name="T33" fmla="*/ 398712 h 253"/>
              <a:gd name="T34" fmla="*/ 456079 w 252"/>
              <a:gd name="T35" fmla="*/ 486977 h 253"/>
              <a:gd name="T36" fmla="*/ 586822 w 252"/>
              <a:gd name="T37" fmla="*/ 322622 h 253"/>
              <a:gd name="T38" fmla="*/ 495606 w 252"/>
              <a:gd name="T39" fmla="*/ 249576 h 253"/>
              <a:gd name="T40" fmla="*/ 167229 w 252"/>
              <a:gd name="T41" fmla="*/ 371320 h 253"/>
              <a:gd name="T42" fmla="*/ 167229 w 252"/>
              <a:gd name="T43" fmla="*/ 252619 h 253"/>
              <a:gd name="T44" fmla="*/ 261485 w 252"/>
              <a:gd name="T45" fmla="*/ 200878 h 253"/>
              <a:gd name="T46" fmla="*/ 200675 w 252"/>
              <a:gd name="T47" fmla="*/ 340884 h 253"/>
              <a:gd name="T48" fmla="*/ 282769 w 252"/>
              <a:gd name="T49" fmla="*/ 273924 h 253"/>
              <a:gd name="T50" fmla="*/ 136824 w 252"/>
              <a:gd name="T51" fmla="*/ 307404 h 253"/>
              <a:gd name="T52" fmla="*/ 179391 w 252"/>
              <a:gd name="T53" fmla="*/ 280012 h 253"/>
              <a:gd name="T54" fmla="*/ 234121 w 252"/>
              <a:gd name="T55" fmla="*/ 380451 h 253"/>
              <a:gd name="T56" fmla="*/ 358782 w 252"/>
              <a:gd name="T57" fmla="*/ 483933 h 253"/>
              <a:gd name="T58" fmla="*/ 483444 w 252"/>
              <a:gd name="T59" fmla="*/ 526544 h 253"/>
              <a:gd name="T60" fmla="*/ 608106 w 252"/>
              <a:gd name="T61" fmla="*/ 286099 h 253"/>
              <a:gd name="T62" fmla="*/ 431755 w 252"/>
              <a:gd name="T63" fmla="*/ 149137 h 253"/>
              <a:gd name="T64" fmla="*/ 316215 w 252"/>
              <a:gd name="T65" fmla="*/ 109570 h 253"/>
              <a:gd name="T66" fmla="*/ 112500 w 252"/>
              <a:gd name="T67" fmla="*/ 337840 h 253"/>
              <a:gd name="T68" fmla="*/ 148986 w 252"/>
              <a:gd name="T69" fmla="*/ 493064 h 253"/>
              <a:gd name="T70" fmla="*/ 243242 w 252"/>
              <a:gd name="T71" fmla="*/ 426105 h 253"/>
              <a:gd name="T72" fmla="*/ 313174 w 252"/>
              <a:gd name="T73" fmla="*/ 596547 h 253"/>
              <a:gd name="T74" fmla="*/ 480403 w 252"/>
              <a:gd name="T75" fmla="*/ 560023 h 253"/>
              <a:gd name="T76" fmla="*/ 659795 w 252"/>
              <a:gd name="T77" fmla="*/ 480890 h 253"/>
              <a:gd name="T78" fmla="*/ 617227 w 252"/>
              <a:gd name="T79" fmla="*/ 188703 h 253"/>
              <a:gd name="T80" fmla="*/ 434795 w 252"/>
              <a:gd name="T81" fmla="*/ 45654 h 253"/>
              <a:gd name="T82" fmla="*/ 313174 w 252"/>
              <a:gd name="T83" fmla="*/ 97395 h 253"/>
              <a:gd name="T84" fmla="*/ 91216 w 252"/>
              <a:gd name="T85" fmla="*/ 286099 h 253"/>
              <a:gd name="T86" fmla="*/ 203715 w 252"/>
              <a:gd name="T87" fmla="*/ 611765 h 253"/>
              <a:gd name="T88" fmla="*/ 279729 w 252"/>
              <a:gd name="T89" fmla="*/ 556980 h 253"/>
              <a:gd name="T90" fmla="*/ 380066 w 252"/>
              <a:gd name="T91" fmla="*/ 684811 h 253"/>
              <a:gd name="T92" fmla="*/ 556417 w 252"/>
              <a:gd name="T93" fmla="*/ 605677 h 253"/>
              <a:gd name="T94" fmla="*/ 662835 w 252"/>
              <a:gd name="T95" fmla="*/ 234358 h 253"/>
              <a:gd name="T96" fmla="*/ 486484 w 252"/>
              <a:gd name="T97" fmla="*/ 24349 h 253"/>
              <a:gd name="T98" fmla="*/ 124662 w 252"/>
              <a:gd name="T99" fmla="*/ 115657 h 253"/>
              <a:gd name="T100" fmla="*/ 88175 w 252"/>
              <a:gd name="T101" fmla="*/ 450454 h 253"/>
              <a:gd name="T102" fmla="*/ 212837 w 252"/>
              <a:gd name="T103" fmla="*/ 693942 h 253"/>
              <a:gd name="T104" fmla="*/ 288850 w 252"/>
              <a:gd name="T105" fmla="*/ 672637 h 253"/>
              <a:gd name="T106" fmla="*/ 446958 w 252"/>
              <a:gd name="T107" fmla="*/ 696985 h 253"/>
              <a:gd name="T108" fmla="*/ 687159 w 252"/>
              <a:gd name="T109" fmla="*/ 459584 h 253"/>
              <a:gd name="T110" fmla="*/ 684119 w 252"/>
              <a:gd name="T111" fmla="*/ 200878 h 253"/>
              <a:gd name="T112" fmla="*/ 562498 w 252"/>
              <a:gd name="T113" fmla="*/ 79134 h 253"/>
              <a:gd name="T114" fmla="*/ 54730 w 252"/>
              <a:gd name="T115" fmla="*/ 289142 h 253"/>
              <a:gd name="T116" fmla="*/ 24324 w 252"/>
              <a:gd name="T117" fmla="*/ 353058 h 253"/>
              <a:gd name="T118" fmla="*/ 246283 w 252"/>
              <a:gd name="T119" fmla="*/ 684811 h 253"/>
              <a:gd name="T120" fmla="*/ 550336 w 252"/>
              <a:gd name="T121" fmla="*/ 696985 h 253"/>
              <a:gd name="T122" fmla="*/ 647632 w 252"/>
              <a:gd name="T123" fmla="*/ 118701 h 253"/>
              <a:gd name="T124" fmla="*/ 383107 w 252"/>
              <a:gd name="T125" fmla="*/ 754814 h 2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"/>
              <a:gd name="T190" fmla="*/ 0 h 253"/>
              <a:gd name="T191" fmla="*/ 252 w 252"/>
              <a:gd name="T192" fmla="*/ 253 h 2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rgbClr val="FD84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800" b="1" dirty="0">
              <a:latin typeface="Montserrat" panose="00000500000000000000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7" name="MH_Other_1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468291" y="4327028"/>
            <a:ext cx="738912" cy="730120"/>
          </a:xfrm>
          <a:custGeom>
            <a:avLst/>
            <a:gdLst>
              <a:gd name="T0" fmla="*/ 635470 w 252"/>
              <a:gd name="T1" fmla="*/ 648288 h 253"/>
              <a:gd name="T2" fmla="*/ 42567 w 252"/>
              <a:gd name="T3" fmla="*/ 368276 h 253"/>
              <a:gd name="T4" fmla="*/ 702362 w 252"/>
              <a:gd name="T5" fmla="*/ 468715 h 253"/>
              <a:gd name="T6" fmla="*/ 76013 w 252"/>
              <a:gd name="T7" fmla="*/ 206965 h 253"/>
              <a:gd name="T8" fmla="*/ 586822 w 252"/>
              <a:gd name="T9" fmla="*/ 127831 h 253"/>
              <a:gd name="T10" fmla="*/ 361823 w 252"/>
              <a:gd name="T11" fmla="*/ 651331 h 253"/>
              <a:gd name="T12" fmla="*/ 76013 w 252"/>
              <a:gd name="T13" fmla="*/ 267837 h 253"/>
              <a:gd name="T14" fmla="*/ 361823 w 252"/>
              <a:gd name="T15" fmla="*/ 626983 h 253"/>
              <a:gd name="T16" fmla="*/ 103378 w 252"/>
              <a:gd name="T17" fmla="*/ 261750 h 253"/>
              <a:gd name="T18" fmla="*/ 340539 w 252"/>
              <a:gd name="T19" fmla="*/ 109570 h 253"/>
              <a:gd name="T20" fmla="*/ 592903 w 252"/>
              <a:gd name="T21" fmla="*/ 499151 h 253"/>
              <a:gd name="T22" fmla="*/ 349661 w 252"/>
              <a:gd name="T23" fmla="*/ 222183 h 253"/>
              <a:gd name="T24" fmla="*/ 419593 w 252"/>
              <a:gd name="T25" fmla="*/ 450454 h 253"/>
              <a:gd name="T26" fmla="*/ 529052 w 252"/>
              <a:gd name="T27" fmla="*/ 365233 h 253"/>
              <a:gd name="T28" fmla="*/ 522971 w 252"/>
              <a:gd name="T29" fmla="*/ 295230 h 253"/>
              <a:gd name="T30" fmla="*/ 559457 w 252"/>
              <a:gd name="T31" fmla="*/ 295230 h 253"/>
              <a:gd name="T32" fmla="*/ 297972 w 252"/>
              <a:gd name="T33" fmla="*/ 398712 h 253"/>
              <a:gd name="T34" fmla="*/ 456079 w 252"/>
              <a:gd name="T35" fmla="*/ 486977 h 253"/>
              <a:gd name="T36" fmla="*/ 586822 w 252"/>
              <a:gd name="T37" fmla="*/ 322622 h 253"/>
              <a:gd name="T38" fmla="*/ 495606 w 252"/>
              <a:gd name="T39" fmla="*/ 249576 h 253"/>
              <a:gd name="T40" fmla="*/ 167229 w 252"/>
              <a:gd name="T41" fmla="*/ 371320 h 253"/>
              <a:gd name="T42" fmla="*/ 167229 w 252"/>
              <a:gd name="T43" fmla="*/ 252619 h 253"/>
              <a:gd name="T44" fmla="*/ 261485 w 252"/>
              <a:gd name="T45" fmla="*/ 200878 h 253"/>
              <a:gd name="T46" fmla="*/ 200675 w 252"/>
              <a:gd name="T47" fmla="*/ 340884 h 253"/>
              <a:gd name="T48" fmla="*/ 282769 w 252"/>
              <a:gd name="T49" fmla="*/ 273924 h 253"/>
              <a:gd name="T50" fmla="*/ 136824 w 252"/>
              <a:gd name="T51" fmla="*/ 307404 h 253"/>
              <a:gd name="T52" fmla="*/ 179391 w 252"/>
              <a:gd name="T53" fmla="*/ 280012 h 253"/>
              <a:gd name="T54" fmla="*/ 234121 w 252"/>
              <a:gd name="T55" fmla="*/ 380451 h 253"/>
              <a:gd name="T56" fmla="*/ 358782 w 252"/>
              <a:gd name="T57" fmla="*/ 483933 h 253"/>
              <a:gd name="T58" fmla="*/ 483444 w 252"/>
              <a:gd name="T59" fmla="*/ 526544 h 253"/>
              <a:gd name="T60" fmla="*/ 608106 w 252"/>
              <a:gd name="T61" fmla="*/ 286099 h 253"/>
              <a:gd name="T62" fmla="*/ 431755 w 252"/>
              <a:gd name="T63" fmla="*/ 149137 h 253"/>
              <a:gd name="T64" fmla="*/ 316215 w 252"/>
              <a:gd name="T65" fmla="*/ 109570 h 253"/>
              <a:gd name="T66" fmla="*/ 112500 w 252"/>
              <a:gd name="T67" fmla="*/ 337840 h 253"/>
              <a:gd name="T68" fmla="*/ 148986 w 252"/>
              <a:gd name="T69" fmla="*/ 493064 h 253"/>
              <a:gd name="T70" fmla="*/ 243242 w 252"/>
              <a:gd name="T71" fmla="*/ 426105 h 253"/>
              <a:gd name="T72" fmla="*/ 313174 w 252"/>
              <a:gd name="T73" fmla="*/ 596547 h 253"/>
              <a:gd name="T74" fmla="*/ 480403 w 252"/>
              <a:gd name="T75" fmla="*/ 560023 h 253"/>
              <a:gd name="T76" fmla="*/ 659795 w 252"/>
              <a:gd name="T77" fmla="*/ 480890 h 253"/>
              <a:gd name="T78" fmla="*/ 617227 w 252"/>
              <a:gd name="T79" fmla="*/ 188703 h 253"/>
              <a:gd name="T80" fmla="*/ 434795 w 252"/>
              <a:gd name="T81" fmla="*/ 45654 h 253"/>
              <a:gd name="T82" fmla="*/ 313174 w 252"/>
              <a:gd name="T83" fmla="*/ 97395 h 253"/>
              <a:gd name="T84" fmla="*/ 91216 w 252"/>
              <a:gd name="T85" fmla="*/ 286099 h 253"/>
              <a:gd name="T86" fmla="*/ 203715 w 252"/>
              <a:gd name="T87" fmla="*/ 611765 h 253"/>
              <a:gd name="T88" fmla="*/ 279729 w 252"/>
              <a:gd name="T89" fmla="*/ 556980 h 253"/>
              <a:gd name="T90" fmla="*/ 380066 w 252"/>
              <a:gd name="T91" fmla="*/ 684811 h 253"/>
              <a:gd name="T92" fmla="*/ 556417 w 252"/>
              <a:gd name="T93" fmla="*/ 605677 h 253"/>
              <a:gd name="T94" fmla="*/ 662835 w 252"/>
              <a:gd name="T95" fmla="*/ 234358 h 253"/>
              <a:gd name="T96" fmla="*/ 486484 w 252"/>
              <a:gd name="T97" fmla="*/ 24349 h 253"/>
              <a:gd name="T98" fmla="*/ 124662 w 252"/>
              <a:gd name="T99" fmla="*/ 115657 h 253"/>
              <a:gd name="T100" fmla="*/ 88175 w 252"/>
              <a:gd name="T101" fmla="*/ 450454 h 253"/>
              <a:gd name="T102" fmla="*/ 212837 w 252"/>
              <a:gd name="T103" fmla="*/ 693942 h 253"/>
              <a:gd name="T104" fmla="*/ 288850 w 252"/>
              <a:gd name="T105" fmla="*/ 672637 h 253"/>
              <a:gd name="T106" fmla="*/ 446958 w 252"/>
              <a:gd name="T107" fmla="*/ 696985 h 253"/>
              <a:gd name="T108" fmla="*/ 687159 w 252"/>
              <a:gd name="T109" fmla="*/ 459584 h 253"/>
              <a:gd name="T110" fmla="*/ 684119 w 252"/>
              <a:gd name="T111" fmla="*/ 200878 h 253"/>
              <a:gd name="T112" fmla="*/ 562498 w 252"/>
              <a:gd name="T113" fmla="*/ 79134 h 253"/>
              <a:gd name="T114" fmla="*/ 54730 w 252"/>
              <a:gd name="T115" fmla="*/ 289142 h 253"/>
              <a:gd name="T116" fmla="*/ 24324 w 252"/>
              <a:gd name="T117" fmla="*/ 353058 h 253"/>
              <a:gd name="T118" fmla="*/ 246283 w 252"/>
              <a:gd name="T119" fmla="*/ 684811 h 253"/>
              <a:gd name="T120" fmla="*/ 550336 w 252"/>
              <a:gd name="T121" fmla="*/ 696985 h 253"/>
              <a:gd name="T122" fmla="*/ 647632 w 252"/>
              <a:gd name="T123" fmla="*/ 118701 h 253"/>
              <a:gd name="T124" fmla="*/ 383107 w 252"/>
              <a:gd name="T125" fmla="*/ 754814 h 2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"/>
              <a:gd name="T190" fmla="*/ 0 h 253"/>
              <a:gd name="T191" fmla="*/ 252 w 252"/>
              <a:gd name="T192" fmla="*/ 253 h 2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rgbClr val="FD84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800" b="1" dirty="0">
              <a:latin typeface="Montserrat" panose="00000500000000000000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32834" y="2232403"/>
            <a:ext cx="8228682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T</a:t>
            </a:r>
            <a:r>
              <a:rPr lang="vi-VN" altLang="zh-CN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rình bày cách xác định bốn phía cơ </a:t>
            </a:r>
            <a:r>
              <a:rPr lang="vi-VN" altLang="zh-CN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bản</a:t>
            </a:r>
            <a:r>
              <a:rPr lang="en-US" altLang="zh-CN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.</a:t>
            </a:r>
            <a:endParaRPr lang="zh-CN" altLang="en-US" sz="3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Montserrat" panose="00000500000000000000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32833" y="4288463"/>
            <a:ext cx="9759167" cy="195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Nếu xác định được phía Bắc, khi đứng ta hướng mặt về phía Bắc, thì phía sau là phái Nam, tay phải chỉ phá Đông, tay trái là phía Tây.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8026" y="476887"/>
            <a:ext cx="594439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Th</a:t>
            </a:r>
            <a:r>
              <a:rPr lang="vi-VN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ảo luận và trả lời câu hỏi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Montserrat" panose="00000500000000000000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F6547EA-41D3-4BF5-8A21-C9B464E348F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E:\学习\包图网\视频"/>
  <p:tag name="ISPRING_PRESENTATION_TITLE" val="可爱卡通教师说课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25732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25732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424</Words>
  <Application>Microsoft Office PowerPoint</Application>
  <PresentationFormat>Custom</PresentationFormat>
  <Paragraphs>52</Paragraphs>
  <Slides>33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Janice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可爱卡通教师说课</dc:title>
  <dc:creator>Janice</dc:creator>
  <cp:lastModifiedBy>KHC</cp:lastModifiedBy>
  <cp:revision>583</cp:revision>
  <dcterms:created xsi:type="dcterms:W3CDTF">2016-11-14T08:00:00Z</dcterms:created>
  <dcterms:modified xsi:type="dcterms:W3CDTF">2024-05-21T01:12:08Z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2CB7C2AB67E040808E9733BFD4C5EFBE</vt:lpwstr>
  </property>
  <property fmtid="{D5CDD505-2E9C-101B-9397-08002B2CF9AE}" pid="3" name="KSOProductBuildVer">
    <vt:lpwstr>2052-11.1.0.10463</vt:lpwstr>
  </property>
</Properties>
</file>