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28"/>
  </p:notesMasterIdLst>
  <p:sldIdLst>
    <p:sldId id="281" r:id="rId4"/>
    <p:sldId id="297" r:id="rId5"/>
    <p:sldId id="264" r:id="rId6"/>
    <p:sldId id="286" r:id="rId7"/>
    <p:sldId id="287" r:id="rId8"/>
    <p:sldId id="288" r:id="rId9"/>
    <p:sldId id="272" r:id="rId10"/>
    <p:sldId id="269" r:id="rId11"/>
    <p:sldId id="290" r:id="rId12"/>
    <p:sldId id="273" r:id="rId13"/>
    <p:sldId id="275" r:id="rId14"/>
    <p:sldId id="274" r:id="rId15"/>
    <p:sldId id="291" r:id="rId16"/>
    <p:sldId id="292" r:id="rId17"/>
    <p:sldId id="283" r:id="rId18"/>
    <p:sldId id="293" r:id="rId19"/>
    <p:sldId id="258" r:id="rId20"/>
    <p:sldId id="260" r:id="rId21"/>
    <p:sldId id="279" r:id="rId22"/>
    <p:sldId id="280" r:id="rId23"/>
    <p:sldId id="296" r:id="rId24"/>
    <p:sldId id="295" r:id="rId25"/>
    <p:sldId id="261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14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72055-259F-4F17-87F7-447E2EBA2818}" type="datetimeFigureOut">
              <a:rPr lang="en-AU" smtClean="0"/>
              <a:t>22/01/2026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2634F-7B6B-4E5E-830B-DD614C3FB8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50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25F08-5C8B-49FF-94FE-32FD5E241B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08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100E-F955-4D4B-A535-9B62C5AFDAFF}" type="datetimeFigureOut">
              <a:rPr lang="en-AU" smtClean="0"/>
              <a:t>22/01/2026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53B2-F16C-4AA8-B184-76B93F054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622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100E-F955-4D4B-A535-9B62C5AFDAFF}" type="datetimeFigureOut">
              <a:rPr lang="en-AU" smtClean="0"/>
              <a:t>22/01/2026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53B2-F16C-4AA8-B184-76B93F054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251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100E-F955-4D4B-A535-9B62C5AFDAFF}" type="datetimeFigureOut">
              <a:rPr lang="en-AU" smtClean="0"/>
              <a:t>22/01/2026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53B2-F16C-4AA8-B184-76B93F054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56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151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068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573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917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926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958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861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3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100E-F955-4D4B-A535-9B62C5AFDAFF}" type="datetimeFigureOut">
              <a:rPr lang="en-AU" smtClean="0"/>
              <a:t>22/01/2026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53B2-F16C-4AA8-B184-76B93F054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989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478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06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926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5D8FF-2E9F-442B-BB87-F60812F93E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1DA8C-76FF-4600-8B22-5DB6B4BA3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7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5D8FF-2E9F-442B-BB87-F60812F93E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1DA8C-76FF-4600-8B22-5DB6B4BA3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87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5D8FF-2E9F-442B-BB87-F60812F93E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1DA8C-76FF-4600-8B22-5DB6B4BA3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2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5D8FF-2E9F-442B-BB87-F60812F93E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1DA8C-76FF-4600-8B22-5DB6B4BA3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4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5D8FF-2E9F-442B-BB87-F60812F93E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1DA8C-76FF-4600-8B22-5DB6B4BA3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5D8FF-2E9F-442B-BB87-F60812F93E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1DA8C-76FF-4600-8B22-5DB6B4BA3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58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5D8FF-2E9F-442B-BB87-F60812F93E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1DA8C-76FF-4600-8B22-5DB6B4BA3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3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100E-F955-4D4B-A535-9B62C5AFDAFF}" type="datetimeFigureOut">
              <a:rPr lang="en-AU" smtClean="0"/>
              <a:t>22/01/2026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53B2-F16C-4AA8-B184-76B93F054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0366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5D8FF-2E9F-442B-BB87-F60812F93E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1DA8C-76FF-4600-8B22-5DB6B4BA3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5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5D8FF-2E9F-442B-BB87-F60812F93E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1DA8C-76FF-4600-8B22-5DB6B4BA3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1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5D8FF-2E9F-442B-BB87-F60812F93E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1DA8C-76FF-4600-8B22-5DB6B4BA3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08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5D8FF-2E9F-442B-BB87-F60812F93E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1DA8C-76FF-4600-8B22-5DB6B4BA3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8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438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0657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7962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06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100E-F955-4D4B-A535-9B62C5AFDAFF}" type="datetimeFigureOut">
              <a:rPr lang="en-AU" smtClean="0"/>
              <a:t>22/01/2026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53B2-F16C-4AA8-B184-76B93F054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91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100E-F955-4D4B-A535-9B62C5AFDAFF}" type="datetimeFigureOut">
              <a:rPr lang="en-AU" smtClean="0"/>
              <a:t>22/01/2026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53B2-F16C-4AA8-B184-76B93F054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907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100E-F955-4D4B-A535-9B62C5AFDAFF}" type="datetimeFigureOut">
              <a:rPr lang="en-AU" smtClean="0"/>
              <a:t>22/01/2026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53B2-F16C-4AA8-B184-76B93F054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11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100E-F955-4D4B-A535-9B62C5AFDAFF}" type="datetimeFigureOut">
              <a:rPr lang="en-AU" smtClean="0"/>
              <a:t>22/01/2026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53B2-F16C-4AA8-B184-76B93F054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64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100E-F955-4D4B-A535-9B62C5AFDAFF}" type="datetimeFigureOut">
              <a:rPr lang="en-AU" smtClean="0"/>
              <a:t>22/01/2026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53B2-F16C-4AA8-B184-76B93F054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337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100E-F955-4D4B-A535-9B62C5AFDAFF}" type="datetimeFigureOut">
              <a:rPr lang="en-AU" smtClean="0"/>
              <a:t>22/01/2026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53B2-F16C-4AA8-B184-76B93F054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93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5100E-F955-4D4B-A535-9B62C5AFDAFF}" type="datetimeFigureOut">
              <a:rPr lang="en-AU" smtClean="0"/>
              <a:t>22/01/2026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053B2-F16C-4AA8-B184-76B93F054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108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59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5D8FF-2E9F-442B-BB87-F60812F93E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1DA8C-76FF-4600-8B22-5DB6B4BA3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74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.xml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3"/>
          <p:cNvSpPr txBox="1"/>
          <p:nvPr/>
        </p:nvSpPr>
        <p:spPr>
          <a:xfrm>
            <a:off x="2507296" y="4512163"/>
            <a:ext cx="6834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MÔN: TIẾNG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557377" y="1275738"/>
            <a:ext cx="4734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UTM Spring" panose="02040603050506020204" charset="0"/>
              </a:rPr>
              <a:t>CHÀO MỪNG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009649" y="2477657"/>
            <a:ext cx="10172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+mn-ea"/>
                <a:cs typeface="UTM HelvetIns" panose="02040603050506020204" charset="0"/>
              </a:rPr>
              <a:t>QUÝ THẦY CÔ GIÁO ĐẾN DỰ GIỜ LỚP 1D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66749" y="3179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555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UỶ BAN NHÂN </a:t>
            </a:r>
            <a:r>
              <a:rPr lang="en-US" sz="2555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 XÃ BÌNH HIỆP</a:t>
            </a:r>
            <a:br>
              <a:rPr lang="en-US" sz="2555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55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BÌNH THUẬN</a:t>
            </a:r>
            <a:br>
              <a:rPr lang="en-US" sz="2555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55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991802" y="5776658"/>
            <a:ext cx="6208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lang="en-US" sz="2800" b="1" i="1" noProof="0" dirty="0" err="1">
                <a:latin typeface="HP001 5 hàng" panose="020B0603050302020204" charset="0"/>
              </a:rPr>
              <a:t>Đinh</a:t>
            </a:r>
            <a:r>
              <a:rPr lang="en-US" sz="2800" b="1" i="1" noProof="0" dirty="0">
                <a:latin typeface="HP001 5 hàng" panose="020B0603050302020204" charset="0"/>
              </a:rPr>
              <a:t> </a:t>
            </a:r>
            <a:r>
              <a:rPr lang="en-US" sz="2800" b="1" i="1" noProof="0" dirty="0" err="1">
                <a:latin typeface="HP001 5 hàng" panose="020B0603050302020204" charset="0"/>
              </a:rPr>
              <a:t>Thị</a:t>
            </a:r>
            <a:r>
              <a:rPr lang="en-US" sz="2800" b="1" i="1" noProof="0" dirty="0">
                <a:latin typeface="HP001 5 hàng" panose="020B0603050302020204" charset="0"/>
              </a:rPr>
              <a:t> </a:t>
            </a:r>
            <a:r>
              <a:rPr lang="en-US" sz="2800" b="1" i="1" noProof="0" dirty="0" err="1">
                <a:latin typeface="HP001 5 hàng" panose="020B0603050302020204" charset="0"/>
              </a:rPr>
              <a:t>Mỹ</a:t>
            </a:r>
            <a:r>
              <a:rPr lang="en-US" sz="2800" b="1" i="1" noProof="0" dirty="0">
                <a:latin typeface="HP001 5 hàng" panose="020B0603050302020204" charset="0"/>
              </a:rPr>
              <a:t> </a:t>
            </a:r>
            <a:r>
              <a:rPr lang="en-US" sz="2800" b="1" i="1" noProof="0" dirty="0" err="1">
                <a:latin typeface="HP001 5 hàng" panose="020B0603050302020204" charset="0"/>
              </a:rPr>
              <a:t>Nga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5 hàng" panose="020B0603050302020204" charset="0"/>
              <a:cs typeface="HP001 5 hàng" panose="020B0603050302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526" y="4188989"/>
            <a:ext cx="1828800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3112" y="3008761"/>
            <a:ext cx="143002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2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Nhóm Trẻ Vui Vẻ đến Trường PNG , Bọn Trẻ, Trẻ Em, Trường Học PNG  trong suốt và Vector để tải xuống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5700" y="1733439"/>
            <a:ext cx="7429500" cy="3779758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8896" y="1733439"/>
            <a:ext cx="503585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0" b="1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aâm</a:t>
            </a:r>
            <a:endParaRPr kumimoji="0" lang="en-US" sz="20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Nhóm Trẻ Vui Vẻ đến Trường PNG , Bọn Trẻ, Trẻ Em, Trường Học PNG  trong suốt và Vector để tải xuống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975" y="829695"/>
            <a:ext cx="3934266" cy="5101352"/>
          </a:xfrm>
          <a:prstGeom prst="hexagon">
            <a:avLst>
              <a:gd name="adj" fmla="val 50000"/>
              <a:gd name="vf" fmla="val 11547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056" y="1977379"/>
            <a:ext cx="84652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23171" y="2995820"/>
            <a:ext cx="1119785" cy="9484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</a:rPr>
              <a:t>m</a:t>
            </a:r>
            <a:endParaRPr kumimoji="0" lang="en-US" sz="9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6456" y="2995821"/>
            <a:ext cx="963255" cy="94842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</a:rPr>
              <a:t>a</a:t>
            </a:r>
            <a:endParaRPr kumimoji="0" lang="en-US" sz="9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NI-Av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97410" y="1977379"/>
            <a:ext cx="84652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2241" y="829695"/>
            <a:ext cx="3934266" cy="5101352"/>
          </a:xfrm>
          <a:prstGeom prst="hexagon">
            <a:avLst>
              <a:gd name="adj" fmla="val 50000"/>
              <a:gd name="vf" fmla="val 11547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88363" y="829695"/>
            <a:ext cx="3934266" cy="5101352"/>
          </a:xfrm>
          <a:prstGeom prst="hexagon">
            <a:avLst>
              <a:gd name="adj" fmla="val 50000"/>
              <a:gd name="vf" fmla="val 11547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charset="0"/>
              <a:ea typeface="+mn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31642" y="2713219"/>
            <a:ext cx="1253174" cy="127600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</a:rPr>
              <a:t>aê</a:t>
            </a:r>
            <a:endParaRPr kumimoji="0" lang="en-US" sz="9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NI-Avo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39188" y="2995820"/>
            <a:ext cx="1119785" cy="9484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</a:rPr>
              <a:t>m</a:t>
            </a:r>
            <a:endParaRPr kumimoji="0" lang="en-US" sz="9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NI-Avo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20937" y="2608565"/>
            <a:ext cx="1278165" cy="127600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</a:rPr>
              <a:t>aâ</a:t>
            </a:r>
            <a:endParaRPr kumimoji="0" lang="en-US" sz="9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NI-Avo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00300" y="2906156"/>
            <a:ext cx="1119785" cy="9484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</a:rPr>
              <a:t>m</a:t>
            </a:r>
            <a:endParaRPr kumimoji="0" lang="en-US" sz="9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Nhóm Trẻ Vui Vẻ đến Trường PNG , Bọn Trẻ, Trẻ Em, Trường Học PNG  trong suốt và Vector để tải xuống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6002" y="4616578"/>
            <a:ext cx="5422552" cy="13885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6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56002" y="3263757"/>
            <a:ext cx="2709888" cy="1351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>
                <a:solidFill>
                  <a:srgbClr val="FF0000"/>
                </a:solidFill>
              </a:rPr>
              <a:t>           </a:t>
            </a:r>
            <a:endParaRPr lang="en-AU" sz="96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93205" y="1758813"/>
            <a:ext cx="2952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endParaRPr lang="en-AU" sz="4800" dirty="0"/>
          </a:p>
        </p:txBody>
      </p:sp>
      <p:sp>
        <p:nvSpPr>
          <p:cNvPr id="35" name="TextBox 34"/>
          <p:cNvSpPr txBox="1"/>
          <p:nvPr/>
        </p:nvSpPr>
        <p:spPr>
          <a:xfrm>
            <a:off x="1891639" y="1252626"/>
            <a:ext cx="295697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0" b="1" dirty="0">
                <a:solidFill>
                  <a:srgbClr val="FF0000"/>
                </a:solidFill>
                <a:latin typeface="VNI-Avo" pitchFamily="2" charset="0"/>
              </a:rPr>
              <a:t>am</a:t>
            </a:r>
            <a:endParaRPr lang="en-AU" sz="11000" dirty="0">
              <a:latin typeface="VNI-Avo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93950" y="1238051"/>
            <a:ext cx="3399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0" b="1" dirty="0" err="1">
                <a:solidFill>
                  <a:srgbClr val="FF0000"/>
                </a:solidFill>
                <a:latin typeface="VNI-Avo" pitchFamily="2" charset="0"/>
              </a:rPr>
              <a:t>aêm</a:t>
            </a:r>
            <a:endParaRPr lang="en-AU" sz="11000" dirty="0">
              <a:latin typeface="VNI-Avo" pitchFamily="2" charset="0"/>
            </a:endParaRPr>
          </a:p>
        </p:txBody>
      </p:sp>
      <p:sp>
        <p:nvSpPr>
          <p:cNvPr id="37" name="Text Box 16"/>
          <p:cNvSpPr txBox="1"/>
          <p:nvPr/>
        </p:nvSpPr>
        <p:spPr>
          <a:xfrm>
            <a:off x="283210" y="299085"/>
            <a:ext cx="116649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26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12 năm 2024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charset="0"/>
              <a:ea typeface="+mn-ea"/>
              <a:cs typeface="HP001 5 hàng" panose="020B0603050302020204" charset="0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1590" y="1245339"/>
            <a:ext cx="3399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0" b="1" dirty="0" err="1">
                <a:solidFill>
                  <a:srgbClr val="FF0000"/>
                </a:solidFill>
                <a:latin typeface="VNI-Avo" pitchFamily="2" charset="0"/>
              </a:rPr>
              <a:t>aâm</a:t>
            </a:r>
            <a:endParaRPr lang="en-AU" sz="11000" dirty="0">
              <a:latin typeface="VNI-Avo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65891" y="3263758"/>
            <a:ext cx="2712662" cy="1351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>
                <a:solidFill>
                  <a:srgbClr val="FF0000"/>
                </a:solidFill>
              </a:rPr>
              <a:t>           </a:t>
            </a:r>
            <a:endParaRPr lang="en-AU" sz="9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2950" y="4418292"/>
            <a:ext cx="2910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0" b="1" dirty="0">
                <a:solidFill>
                  <a:srgbClr val="FF0000"/>
                </a:solidFill>
                <a:latin typeface="VNI-Avo" pitchFamily="2" charset="0"/>
              </a:rPr>
              <a:t>am</a:t>
            </a:r>
            <a:endParaRPr lang="en-AU" sz="11000" dirty="0"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1307" y="3000463"/>
            <a:ext cx="14609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0" b="1" dirty="0">
                <a:solidFill>
                  <a:srgbClr val="FF0000"/>
                </a:solidFill>
                <a:latin typeface="VNI-Avo" pitchFamily="2" charset="0"/>
              </a:rPr>
              <a:t>a</a:t>
            </a:r>
            <a:endParaRPr lang="en-AU" sz="11000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0383" y="2965246"/>
            <a:ext cx="2910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0" b="1" dirty="0">
                <a:solidFill>
                  <a:srgbClr val="FF0000"/>
                </a:solidFill>
                <a:latin typeface="VNI-Avo" pitchFamily="2" charset="0"/>
              </a:rPr>
              <a:t>m</a:t>
            </a:r>
            <a:endParaRPr lang="en-AU" sz="110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7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Nhóm Trẻ Vui Vẻ đến Trường PNG , Bọn Trẻ, Trẻ Em, Trường Học PNG  trong suốt và Vector để tải xuống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6002" y="4616578"/>
            <a:ext cx="5422552" cy="13885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56002" y="3263757"/>
            <a:ext cx="2709888" cy="1351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endParaRPr kumimoji="0" lang="en-A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93205" y="1758813"/>
            <a:ext cx="2952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91639" y="1252626"/>
            <a:ext cx="295697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am</a:t>
            </a:r>
            <a:endParaRPr kumimoji="0" lang="en-AU" sz="1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93950" y="1238051"/>
            <a:ext cx="3399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aêm</a:t>
            </a:r>
            <a:endParaRPr kumimoji="0" lang="en-AU" sz="1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37" name="Text Box 16"/>
          <p:cNvSpPr txBox="1"/>
          <p:nvPr/>
        </p:nvSpPr>
        <p:spPr>
          <a:xfrm>
            <a:off x="283210" y="299085"/>
            <a:ext cx="116649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26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12 năm 2024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charset="0"/>
              <a:ea typeface="+mn-ea"/>
              <a:cs typeface="HP001 5 hàng" panose="020B0603050302020204" charset="0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1590" y="1245339"/>
            <a:ext cx="3399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aâm</a:t>
            </a:r>
            <a:endParaRPr kumimoji="0" lang="en-AU" sz="1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65891" y="3263758"/>
            <a:ext cx="2712662" cy="1351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endParaRPr kumimoji="0" lang="en-A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2950" y="4418292"/>
            <a:ext cx="2910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0" b="1" noProof="0" dirty="0" err="1">
                <a:solidFill>
                  <a:srgbClr val="FF0000"/>
                </a:solidFill>
                <a:latin typeface="VNI-Avo" pitchFamily="2" charset="0"/>
              </a:rPr>
              <a:t>aê</a:t>
            </a:r>
            <a:r>
              <a:rPr kumimoji="0" lang="en-US" sz="11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m</a:t>
            </a:r>
            <a:endParaRPr kumimoji="0" lang="en-AU" sz="1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1307" y="3000463"/>
            <a:ext cx="14609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0" b="1" noProof="0" dirty="0" err="1">
                <a:solidFill>
                  <a:srgbClr val="FF0000"/>
                </a:solidFill>
                <a:latin typeface="VNI-Avo" pitchFamily="2" charset="0"/>
              </a:rPr>
              <a:t>aê</a:t>
            </a:r>
            <a:endParaRPr kumimoji="0" lang="en-AU" sz="1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0383" y="2965246"/>
            <a:ext cx="2910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m</a:t>
            </a:r>
            <a:endParaRPr kumimoji="0" lang="en-AU" sz="1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2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Nhóm Trẻ Vui Vẻ đến Trường PNG , Bọn Trẻ, Trẻ Em, Trường Học PNG  trong suốt và Vector để tải xuống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6002" y="4616578"/>
            <a:ext cx="5422552" cy="13885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56002" y="3263757"/>
            <a:ext cx="2709888" cy="1351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endParaRPr kumimoji="0" lang="en-A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93205" y="1758813"/>
            <a:ext cx="2952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91639" y="1252626"/>
            <a:ext cx="295697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am</a:t>
            </a:r>
            <a:endParaRPr kumimoji="0" lang="en-AU" sz="1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93950" y="1238051"/>
            <a:ext cx="3399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aêm</a:t>
            </a:r>
            <a:endParaRPr kumimoji="0" lang="en-AU" sz="1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37" name="Text Box 16"/>
          <p:cNvSpPr txBox="1"/>
          <p:nvPr/>
        </p:nvSpPr>
        <p:spPr>
          <a:xfrm>
            <a:off x="283210" y="299085"/>
            <a:ext cx="116649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26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12 năm 2024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charset="0"/>
              <a:ea typeface="+mn-ea"/>
              <a:cs typeface="HP001 5 hàng" panose="020B0603050302020204" charset="0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1590" y="1245339"/>
            <a:ext cx="3399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aâm</a:t>
            </a:r>
            <a:endParaRPr kumimoji="0" lang="en-AU" sz="1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65891" y="3263758"/>
            <a:ext cx="2712662" cy="1351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endParaRPr kumimoji="0" lang="en-A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2950" y="4418292"/>
            <a:ext cx="2910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0" b="1" dirty="0" err="1">
                <a:solidFill>
                  <a:srgbClr val="FF0000"/>
                </a:solidFill>
                <a:latin typeface="VNI-Avo" pitchFamily="2" charset="0"/>
              </a:rPr>
              <a:t>aâ</a:t>
            </a:r>
            <a:r>
              <a:rPr kumimoji="0" lang="en-US" sz="1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m</a:t>
            </a:r>
            <a:endParaRPr kumimoji="0" lang="en-AU" sz="1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1307" y="3000463"/>
            <a:ext cx="14609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0" b="1" dirty="0" err="1">
                <a:solidFill>
                  <a:srgbClr val="FF0000"/>
                </a:solidFill>
                <a:latin typeface="VNI-Avo" pitchFamily="2" charset="0"/>
              </a:rPr>
              <a:t>aâ</a:t>
            </a:r>
            <a:endParaRPr kumimoji="0" lang="en-AU" sz="1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0383" y="2965246"/>
            <a:ext cx="2910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m</a:t>
            </a:r>
            <a:endParaRPr kumimoji="0" lang="en-AU" sz="1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8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Nhóm Trẻ Vui Vẻ đến Trường PNG , Bọn Trẻ, Trẻ Em, Trường Học PNG  trong suốt và Vector để tải xuống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 Box 16"/>
          <p:cNvSpPr txBox="1"/>
          <p:nvPr/>
        </p:nvSpPr>
        <p:spPr>
          <a:xfrm>
            <a:off x="283210" y="127635"/>
            <a:ext cx="11664950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26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12 năm 2024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</a:b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Tiếng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việt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: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</a:t>
            </a:r>
            <a:r>
              <a:rPr lang="en-US" sz="4800" dirty="0">
                <a:solidFill>
                  <a:prstClr val="white"/>
                </a:solidFill>
                <a:latin typeface="VNI-Avo" pitchFamily="2" charset="0"/>
                <a:cs typeface="HP001 5 hàng" panose="020B0603050302020204" charset="0"/>
                <a:sym typeface="+mn-ea"/>
              </a:rPr>
              <a:t>am  </a:t>
            </a:r>
            <a:r>
              <a:rPr lang="en-US" sz="4800" dirty="0" err="1">
                <a:solidFill>
                  <a:prstClr val="white"/>
                </a:solidFill>
                <a:latin typeface="VNI-Avo" pitchFamily="2" charset="0"/>
                <a:cs typeface="HP001 5 hàng" panose="020B0603050302020204" charset="0"/>
                <a:sym typeface="+mn-ea"/>
              </a:rPr>
              <a:t>aêm</a:t>
            </a:r>
            <a:r>
              <a:rPr lang="en-US" sz="4800" dirty="0">
                <a:solidFill>
                  <a:prstClr val="white"/>
                </a:solidFill>
                <a:latin typeface="VNI-Avo" pitchFamily="2" charset="0"/>
                <a:cs typeface="HP001 5 hàng" panose="020B0603050302020204" charset="0"/>
                <a:sym typeface="+mn-ea"/>
              </a:rPr>
              <a:t>  </a:t>
            </a:r>
            <a:r>
              <a:rPr lang="en-US" sz="4800" dirty="0" err="1">
                <a:solidFill>
                  <a:prstClr val="white"/>
                </a:solidFill>
                <a:latin typeface="VNI-Avo" pitchFamily="2" charset="0"/>
                <a:cs typeface="HP001 5 hàng" panose="020B0603050302020204" charset="0"/>
                <a:sym typeface="+mn-ea"/>
              </a:rPr>
              <a:t>aâm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HP001 5 hàng" panose="020B0603050302020204" charset="0"/>
              <a:sym typeface="+mn-e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814089" y="1775869"/>
            <a:ext cx="2477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0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Nhóm Trẻ Vui Vẻ đến Trường PNG , Bọn Trẻ, Trẻ Em, Trường Học PNG  trong suốt và Vector để tải xuống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9155" y="1593323"/>
            <a:ext cx="1540196" cy="705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endParaRPr kumimoji="0" lang="en-A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93205" y="1758813"/>
            <a:ext cx="2952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74288" y="506525"/>
            <a:ext cx="134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am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78844" y="536806"/>
            <a:ext cx="1618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aêm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28193" y="669993"/>
            <a:ext cx="1347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aâm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15806" y="1593323"/>
            <a:ext cx="1540196" cy="705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endParaRPr kumimoji="0" lang="en-A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1922" y="2284350"/>
            <a:ext cx="3094080" cy="705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endParaRPr kumimoji="0" lang="en-A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9603" y="2259598"/>
            <a:ext cx="2012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am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9179" y="1572132"/>
            <a:ext cx="134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am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3271" y="1566492"/>
            <a:ext cx="661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VNI-Avo" pitchFamily="2" charset="0"/>
              </a:rPr>
              <a:t>c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073" r="5350" b="20563"/>
          <a:stretch/>
        </p:blipFill>
        <p:spPr>
          <a:xfrm>
            <a:off x="469155" y="3553866"/>
            <a:ext cx="3086847" cy="193253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569026" y="1617514"/>
            <a:ext cx="1540196" cy="705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endParaRPr kumimoji="0" lang="en-A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5677" y="1617514"/>
            <a:ext cx="1540196" cy="705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endParaRPr kumimoji="0" lang="en-A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69025" y="2308541"/>
            <a:ext cx="3086847" cy="705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endParaRPr kumimoji="0" lang="en-A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43389" y="2370097"/>
            <a:ext cx="1555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latin typeface="VNI-Avo" pitchFamily="2" charset="0"/>
              </a:rPr>
              <a:t>tr</a:t>
            </a:r>
            <a:r>
              <a:rPr lang="en-US" sz="4400" b="1" noProof="0" dirty="0" err="1">
                <a:solidFill>
                  <a:srgbClr val="FF0000"/>
                </a:solidFill>
                <a:latin typeface="VNI-Avo" pitchFamily="2" charset="0"/>
              </a:rPr>
              <a:t>aêm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4391" y="1593323"/>
            <a:ext cx="134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aêm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12825" y="1591789"/>
            <a:ext cx="661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latin typeface="VNI-Avo" pitchFamily="2" charset="0"/>
              </a:rPr>
              <a:t>tr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NI-Avo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68615" y="1641705"/>
            <a:ext cx="1540196" cy="705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endParaRPr kumimoji="0" lang="en-A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815266" y="1641705"/>
            <a:ext cx="1540196" cy="705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endParaRPr kumimoji="0" lang="en-A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276078" y="2332732"/>
            <a:ext cx="3079384" cy="705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endParaRPr kumimoji="0" lang="en-A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93588" y="2325505"/>
            <a:ext cx="1451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atin typeface="VNI-Avo" pitchFamily="2" charset="0"/>
              </a:rPr>
              <a:t>n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aâm</a:t>
            </a:r>
            <a:r>
              <a:rPr lang="en-US" sz="4400" b="1" dirty="0">
                <a:latin typeface="VNI-Avo" pitchFamily="2" charset="0"/>
              </a:rPr>
              <a:t> 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847010" y="1571080"/>
            <a:ext cx="134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srgbClr val="FF0000"/>
                </a:solidFill>
                <a:latin typeface="VNI-Avo" pitchFamily="2" charset="0"/>
              </a:rPr>
              <a:t>aâ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</a:rPr>
              <a:t>m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60786" y="1595271"/>
            <a:ext cx="661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atin typeface="VNI-Avo" pitchFamily="2" charset="0"/>
              </a:rPr>
              <a:t>n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NI-Avo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 rot="19824923">
            <a:off x="6100368" y="2399674"/>
            <a:ext cx="125277" cy="52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Isosceles Triangle 38"/>
          <p:cNvSpPr/>
          <p:nvPr/>
        </p:nvSpPr>
        <p:spPr>
          <a:xfrm rot="19824923">
            <a:off x="9881671" y="2426250"/>
            <a:ext cx="178087" cy="5654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078" y="3563750"/>
            <a:ext cx="3079384" cy="19226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47328" y="5626505"/>
            <a:ext cx="2936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atin typeface="VNI-Avo" pitchFamily="2" charset="0"/>
              </a:rPr>
              <a:t>q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uaû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am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71101" y="5626504"/>
            <a:ext cx="3450712" cy="769441"/>
            <a:chOff x="4569026" y="5525891"/>
            <a:chExt cx="3450712" cy="769441"/>
          </a:xfrm>
        </p:grpSpPr>
        <p:sp>
          <p:nvSpPr>
            <p:cNvPr id="41" name="TextBox 40"/>
            <p:cNvSpPr txBox="1"/>
            <p:nvPr/>
          </p:nvSpPr>
          <p:spPr>
            <a:xfrm>
              <a:off x="4569026" y="5525891"/>
              <a:ext cx="34507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latin typeface="VNI-Avo" pitchFamily="2" charset="0"/>
                </a:rPr>
                <a:t>c</a:t>
              </a:r>
              <a:r>
                <a:rPr lang="en-US" sz="4400" b="1" noProof="0" dirty="0" err="1">
                  <a:latin typeface="VNI-Avo" pitchFamily="2" charset="0"/>
                </a:rPr>
                <a:t>aù</a:t>
              </a:r>
              <a:r>
                <a:rPr lang="en-US" sz="4400" b="1" noProof="0" dirty="0">
                  <a:latin typeface="VNI-Avo" pitchFamily="2" charset="0"/>
                </a:rPr>
                <a:t> </a:t>
              </a:r>
              <a:r>
                <a:rPr lang="en-US" sz="4400" b="1" noProof="0" dirty="0" err="1">
                  <a:latin typeface="VNI-Avo" pitchFamily="2" charset="0"/>
                </a:rPr>
                <a:t>tr</a:t>
              </a:r>
              <a:r>
                <a:rPr lang="en-US" sz="4400" b="1" noProof="0" dirty="0" err="1">
                  <a:solidFill>
                    <a:srgbClr val="FF0000"/>
                  </a:solidFill>
                  <a:latin typeface="VNI-Avo" pitchFamily="2" charset="0"/>
                </a:rPr>
                <a:t>aêm</a:t>
              </a:r>
              <a:endPara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</a:endParaRPr>
            </a:p>
          </p:txBody>
        </p:sp>
        <p:sp>
          <p:nvSpPr>
            <p:cNvPr id="42" name="Isosceles Triangle 41"/>
            <p:cNvSpPr/>
            <p:nvPr/>
          </p:nvSpPr>
          <p:spPr>
            <a:xfrm rot="19824923">
              <a:off x="6141404" y="5555468"/>
              <a:ext cx="125277" cy="5233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458521" y="5661677"/>
            <a:ext cx="2841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atin typeface="VNI-Avo" pitchFamily="2" charset="0"/>
              </a:rPr>
              <a:t>n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aâm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moái</a:t>
            </a:r>
            <a:r>
              <a:rPr lang="en-US" sz="4400" b="1" dirty="0">
                <a:latin typeface="VNI-Avo" pitchFamily="2" charset="0"/>
              </a:rPr>
              <a:t> 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</a:endParaRPr>
          </a:p>
        </p:txBody>
      </p:sp>
      <p:sp>
        <p:nvSpPr>
          <p:cNvPr id="44" name="Isosceles Triangle 43"/>
          <p:cNvSpPr/>
          <p:nvPr/>
        </p:nvSpPr>
        <p:spPr>
          <a:xfrm rot="19824923">
            <a:off x="9152014" y="5713774"/>
            <a:ext cx="178087" cy="5654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024" y="3563751"/>
            <a:ext cx="3086847" cy="19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/>
      <p:bldP spid="26" grpId="0"/>
      <p:bldP spid="27" grpId="0"/>
      <p:bldP spid="32" grpId="0"/>
      <p:bldP spid="33" grpId="0"/>
      <p:bldP spid="38" grpId="0"/>
      <p:bldP spid="40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904671"/>
              </p:ext>
            </p:extLst>
          </p:nvPr>
        </p:nvGraphicFramePr>
        <p:xfrm>
          <a:off x="728339" y="909987"/>
          <a:ext cx="10940848" cy="5178664"/>
        </p:xfrm>
        <a:graphic>
          <a:graphicData uri="http://schemas.openxmlformats.org/drawingml/2006/table">
            <a:tbl>
              <a:tblPr firstRow="1" bandRow="1"/>
              <a:tblGrid>
                <a:gridCol w="683803">
                  <a:extLst>
                    <a:ext uri="{9D8B030D-6E8A-4147-A177-3AD203B41FA5}">
                      <a16:colId xmlns:a16="http://schemas.microsoft.com/office/drawing/2014/main" val="1895160968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241996217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1337087442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1481220513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909310799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425198789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4294324764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678912067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2018419441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401022921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679903894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1014042238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26307267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239579871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350041768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616921658"/>
                    </a:ext>
                  </a:extLst>
                </a:gridCol>
              </a:tblGrid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238937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550658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136335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900691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427997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214691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886741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1296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461995" y="3387777"/>
            <a:ext cx="5108037" cy="14025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150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7164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05917"/>
              </p:ext>
            </p:extLst>
          </p:nvPr>
        </p:nvGraphicFramePr>
        <p:xfrm>
          <a:off x="572839" y="544576"/>
          <a:ext cx="10940848" cy="5825997"/>
        </p:xfrm>
        <a:graphic>
          <a:graphicData uri="http://schemas.openxmlformats.org/drawingml/2006/table">
            <a:tbl>
              <a:tblPr firstRow="1" bandRow="1"/>
              <a:tblGrid>
                <a:gridCol w="683803">
                  <a:extLst>
                    <a:ext uri="{9D8B030D-6E8A-4147-A177-3AD203B41FA5}">
                      <a16:colId xmlns:a16="http://schemas.microsoft.com/office/drawing/2014/main" val="1895160968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241996217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1337087442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1481220513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909310799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425198789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4294324764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678912067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2018419441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401022921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679903894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1014042238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26307267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239579871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350041768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616921658"/>
                    </a:ext>
                  </a:extLst>
                </a:gridCol>
              </a:tblGrid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238937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550658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136335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900691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427997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214691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886741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12964"/>
                  </a:ext>
                </a:extLst>
              </a:tr>
              <a:tr h="64733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36725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63433" y="3282848"/>
            <a:ext cx="9350254" cy="11758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15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am cam</a:t>
            </a:r>
            <a:endParaRPr lang="en-US" sz="150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8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28339" y="909987"/>
          <a:ext cx="10940848" cy="5178664"/>
        </p:xfrm>
        <a:graphic>
          <a:graphicData uri="http://schemas.openxmlformats.org/drawingml/2006/table">
            <a:tbl>
              <a:tblPr firstRow="1" bandRow="1"/>
              <a:tblGrid>
                <a:gridCol w="683803">
                  <a:extLst>
                    <a:ext uri="{9D8B030D-6E8A-4147-A177-3AD203B41FA5}">
                      <a16:colId xmlns:a16="http://schemas.microsoft.com/office/drawing/2014/main" val="1895160968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241996217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1337087442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1481220513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909310799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425198789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4294324764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678912067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2018419441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401022921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679903894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1014042238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26307267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239579871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350041768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616921658"/>
                    </a:ext>
                  </a:extLst>
                </a:gridCol>
              </a:tblGrid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238937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550658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136335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900691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427997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214691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886741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1296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27083" y="3072984"/>
            <a:ext cx="5332892" cy="18500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noProof="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</a:rPr>
              <a:t>ăm</a:t>
            </a:r>
            <a:endParaRPr kumimoji="0" lang="en-US" sz="15000" b="0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71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526" y="4188989"/>
            <a:ext cx="1828800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3112" y="3008761"/>
            <a:ext cx="1430020" cy="2057400"/>
          </a:xfrm>
          <a:prstGeom prst="rect">
            <a:avLst/>
          </a:prstGeom>
        </p:spPr>
      </p:pic>
      <p:pic>
        <p:nvPicPr>
          <p:cNvPr id="3" name="(18) Bài hát Quê hương tươi đẹp - YouTub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338" end="662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446538"/>
              </p:ext>
            </p:extLst>
          </p:nvPr>
        </p:nvGraphicFramePr>
        <p:xfrm>
          <a:off x="660606" y="486654"/>
          <a:ext cx="10940848" cy="5825997"/>
        </p:xfrm>
        <a:graphic>
          <a:graphicData uri="http://schemas.openxmlformats.org/drawingml/2006/table">
            <a:tbl>
              <a:tblPr firstRow="1" bandRow="1"/>
              <a:tblGrid>
                <a:gridCol w="683803">
                  <a:extLst>
                    <a:ext uri="{9D8B030D-6E8A-4147-A177-3AD203B41FA5}">
                      <a16:colId xmlns:a16="http://schemas.microsoft.com/office/drawing/2014/main" val="1895160968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241996217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1337087442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1481220513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909310799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425198789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4294324764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678912067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2018419441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401022921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679903894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1014042238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26307267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239579871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350041768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616921658"/>
                    </a:ext>
                  </a:extLst>
                </a:gridCol>
              </a:tblGrid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238937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550658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136335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900691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427997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214691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886741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12964"/>
                  </a:ext>
                </a:extLst>
              </a:tr>
              <a:tr h="64733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36725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60606" y="2233534"/>
            <a:ext cx="10667795" cy="22872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</a:rPr>
              <a:t>c</a:t>
            </a:r>
            <a:r>
              <a:rPr kumimoji="0" lang="en-US" sz="150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á</a:t>
            </a:r>
            <a:r>
              <a:rPr kumimoji="0" lang="en-US" sz="15000" b="0" i="0" u="none" strike="noStrike" kern="1200" cap="none" spc="0" normalizeH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5000" b="0" i="0" u="none" strike="noStrike" kern="1200" cap="none" spc="0" normalizeH="0" noProof="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trắm</a:t>
            </a:r>
            <a:endParaRPr kumimoji="0" lang="en-US" sz="15000" b="0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00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446538"/>
              </p:ext>
            </p:extLst>
          </p:nvPr>
        </p:nvGraphicFramePr>
        <p:xfrm>
          <a:off x="660606" y="486654"/>
          <a:ext cx="10940848" cy="5825997"/>
        </p:xfrm>
        <a:graphic>
          <a:graphicData uri="http://schemas.openxmlformats.org/drawingml/2006/table">
            <a:tbl>
              <a:tblPr firstRow="1" bandRow="1"/>
              <a:tblGrid>
                <a:gridCol w="683803">
                  <a:extLst>
                    <a:ext uri="{9D8B030D-6E8A-4147-A177-3AD203B41FA5}">
                      <a16:colId xmlns:a16="http://schemas.microsoft.com/office/drawing/2014/main" val="1895160968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241996217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1337087442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1481220513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909310799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425198789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4294324764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678912067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2018419441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401022921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679903894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1014042238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26307267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239579871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350041768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616921658"/>
                    </a:ext>
                  </a:extLst>
                </a:gridCol>
              </a:tblGrid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238937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550658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136335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900691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427997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214691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886741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12964"/>
                  </a:ext>
                </a:extLst>
              </a:tr>
              <a:tr h="64733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36725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64554" y="2563318"/>
            <a:ext cx="5455381" cy="193500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</a:rPr>
              <a:t>âm</a:t>
            </a:r>
            <a:endParaRPr kumimoji="0" lang="en-US" sz="15000" b="0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83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446538"/>
              </p:ext>
            </p:extLst>
          </p:nvPr>
        </p:nvGraphicFramePr>
        <p:xfrm>
          <a:off x="660606" y="486654"/>
          <a:ext cx="10940848" cy="5825997"/>
        </p:xfrm>
        <a:graphic>
          <a:graphicData uri="http://schemas.openxmlformats.org/drawingml/2006/table">
            <a:tbl>
              <a:tblPr firstRow="1" bandRow="1"/>
              <a:tblGrid>
                <a:gridCol w="683803">
                  <a:extLst>
                    <a:ext uri="{9D8B030D-6E8A-4147-A177-3AD203B41FA5}">
                      <a16:colId xmlns:a16="http://schemas.microsoft.com/office/drawing/2014/main" val="1895160968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241996217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1337087442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1481220513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909310799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425198789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4294324764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678912067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2018419441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401022921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679903894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1014042238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26307267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2395798715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350041768"/>
                    </a:ext>
                  </a:extLst>
                </a:gridCol>
                <a:gridCol w="683803">
                  <a:extLst>
                    <a:ext uri="{9D8B030D-6E8A-4147-A177-3AD203B41FA5}">
                      <a16:colId xmlns:a16="http://schemas.microsoft.com/office/drawing/2014/main" val="3616921658"/>
                    </a:ext>
                  </a:extLst>
                </a:gridCol>
              </a:tblGrid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238937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550658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136335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900691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427997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214691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886741"/>
                  </a:ext>
                </a:extLst>
              </a:tr>
              <a:tr h="64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12964"/>
                  </a:ext>
                </a:extLst>
              </a:tr>
              <a:tr h="64733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36725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84279" y="2211039"/>
            <a:ext cx="7554003" cy="22872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</a:rPr>
              <a:t>n</a:t>
            </a:r>
            <a:r>
              <a:rPr lang="en-US" sz="15000" noProof="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</a:rPr>
              <a:t>ấm</a:t>
            </a:r>
            <a:endParaRPr kumimoji="0" lang="en-US" sz="15000" b="0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1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35413" y="614366"/>
            <a:ext cx="7814305" cy="5673240"/>
            <a:chOff x="304800" y="228599"/>
            <a:chExt cx="11432011" cy="7078798"/>
          </a:xfrm>
        </p:grpSpPr>
        <p:pic>
          <p:nvPicPr>
            <p:cNvPr id="1026" name="Picture 2" descr="Luyện viết chữ hoa cỡ nhỏ cho học sinh tiểu học - Giáo viên Việt Nam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3" t="47647" r="19631" b="24508"/>
            <a:stretch/>
          </p:blipFill>
          <p:spPr bwMode="auto">
            <a:xfrm>
              <a:off x="304800" y="228599"/>
              <a:ext cx="11430000" cy="3581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Luyện viết chữ hoa cỡ nhỏ cho học sinh tiểu học - Giáo viên Việt Nam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3" t="47639" r="19631" b="24838"/>
            <a:stretch/>
          </p:blipFill>
          <p:spPr bwMode="auto">
            <a:xfrm>
              <a:off x="306811" y="3767348"/>
              <a:ext cx="11430000" cy="3540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06305" y="552637"/>
            <a:ext cx="24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HP001 5 hàng" panose="020B0603050302020204" pitchFamily="34" charset="0"/>
              </a:rPr>
              <a:t>am</a:t>
            </a:r>
            <a:endParaRPr lang="en-AU" sz="7200" b="1" dirty="0">
              <a:latin typeface="HP001 5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6741" y="519859"/>
            <a:ext cx="364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HP001 5 hàng" panose="020B0603050302020204" pitchFamily="34" charset="0"/>
              </a:rPr>
              <a:t> cam</a:t>
            </a:r>
            <a:endParaRPr lang="en-AU" sz="7200" b="1" dirty="0">
              <a:latin typeface="HP001 5 hàng" panose="020B0603050302020204" pitchFamily="34" charset="0"/>
            </a:endParaRPr>
          </a:p>
        </p:txBody>
      </p:sp>
      <p:pic>
        <p:nvPicPr>
          <p:cNvPr id="15" name="Picture 2" descr="Luyện viết chữ hoa cỡ nhỏ cho học sinh tiểu học - Giáo viên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3" t="47647" r="50608" b="24508"/>
          <a:stretch/>
        </p:blipFill>
        <p:spPr bwMode="auto">
          <a:xfrm>
            <a:off x="8003373" y="616135"/>
            <a:ext cx="3912270" cy="287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uyện viết chữ hoa cỡ nhỏ cho học sinh tiểu học - Giáo viên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3" t="47647" r="50608" b="24508"/>
          <a:stretch/>
        </p:blipFill>
        <p:spPr bwMode="auto">
          <a:xfrm>
            <a:off x="8003373" y="3450102"/>
            <a:ext cx="3912270" cy="287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06303" y="1931482"/>
            <a:ext cx="24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HP001 5 hàng" panose="020B0603050302020204" pitchFamily="34" charset="0"/>
              </a:rPr>
              <a:t>ăm</a:t>
            </a:r>
            <a:endParaRPr lang="en-AU" sz="7200" b="1" dirty="0">
              <a:latin typeface="HP001 5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7362" y="1928741"/>
            <a:ext cx="3362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HP001 5 hàng" panose="020B0603050302020204" pitchFamily="34" charset="0"/>
              </a:rPr>
              <a:t>cá</a:t>
            </a:r>
            <a:r>
              <a:rPr lang="en-US" sz="7200" b="1" dirty="0">
                <a:latin typeface="HP001 5 hàng" panose="020B0603050302020204" pitchFamily="34" charset="0"/>
              </a:rPr>
              <a:t> </a:t>
            </a:r>
            <a:r>
              <a:rPr lang="en-US" sz="7200" b="1" dirty="0" err="1">
                <a:latin typeface="HP001 5 hàng" panose="020B0603050302020204" pitchFamily="34" charset="0"/>
              </a:rPr>
              <a:t>trắm</a:t>
            </a:r>
            <a:endParaRPr lang="en-AU" sz="7200" b="1" dirty="0">
              <a:latin typeface="HP001 5 hàng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6303" y="3354189"/>
            <a:ext cx="24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HP001 5 hàng" panose="020B0603050302020204" pitchFamily="34" charset="0"/>
              </a:rPr>
              <a:t>âm</a:t>
            </a:r>
            <a:endParaRPr lang="en-AU" sz="7200" b="1" dirty="0">
              <a:latin typeface="HP001 5 hàng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1898" y="3349200"/>
            <a:ext cx="24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HP001 5 hàng" panose="020B0603050302020204" pitchFamily="34" charset="0"/>
              </a:rPr>
              <a:t>nấm</a:t>
            </a:r>
            <a:endParaRPr lang="en-AU" sz="72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79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424" y="1916832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thúc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thầy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22" y="4151342"/>
            <a:ext cx="1783813" cy="1783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20" y="4151341"/>
            <a:ext cx="1783813" cy="178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18" y="4151340"/>
            <a:ext cx="1783813" cy="1783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63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743"/>
    </mc:Choice>
    <mc:Fallback xmlns="">
      <p:transition spd="slow" advClick="0" advTm="1574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2162175" y="318134"/>
            <a:ext cx="46589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Tiếng</a:t>
            </a:r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việt</a:t>
            </a:r>
            <a:r>
              <a:rPr kumimoji="0" lang="en-US" sz="30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</a:p>
        </p:txBody>
      </p:sp>
      <p:sp>
        <p:nvSpPr>
          <p:cNvPr id="2" name="AutoShape 2" descr="Hình ảnh Nhóm Trẻ Vui Vẻ đến Trường PNG , Bọn Trẻ, Trẻ Em, Trường Học PNG  trong suốt và Vector để tải xuống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7000" y="653219"/>
            <a:ext cx="40005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Avo" pitchFamily="2" charset="0"/>
              </a:rPr>
              <a:t>quaû</a:t>
            </a:r>
            <a:r>
              <a:rPr lang="en-US" sz="3600" b="1" dirty="0">
                <a:latin typeface="VNI-Avo" pitchFamily="2" charset="0"/>
              </a:rPr>
              <a:t> cam</a:t>
            </a:r>
            <a:endParaRPr lang="en-AU" sz="3600" b="1" dirty="0"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7000" y="1838146"/>
            <a:ext cx="40005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Avo" pitchFamily="2" charset="0"/>
              </a:rPr>
              <a:t>caây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traøm</a:t>
            </a:r>
            <a:endParaRPr lang="en-AU" sz="3600" b="1" dirty="0"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1450" y="3023073"/>
            <a:ext cx="39116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Avo" pitchFamily="2" charset="0"/>
              </a:rPr>
              <a:t>caûm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ôn</a:t>
            </a:r>
            <a:endParaRPr lang="en-AU" sz="36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5900" y="5399242"/>
            <a:ext cx="39116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Avo" pitchFamily="2" charset="0"/>
              </a:rPr>
              <a:t>naám</a:t>
            </a:r>
            <a:endParaRPr lang="en-AU" sz="3600" b="1" dirty="0">
              <a:latin typeface="VNI-Avo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83000" y="774700"/>
            <a:ext cx="17399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16" t="4975" b="1653"/>
          <a:stretch/>
        </p:blipFill>
        <p:spPr>
          <a:xfrm>
            <a:off x="818859" y="1327785"/>
            <a:ext cx="6337011" cy="485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835900" y="4208000"/>
            <a:ext cx="39116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Avo" pitchFamily="2" charset="0"/>
              </a:rPr>
              <a:t>chaêm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soùc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caây</a:t>
            </a:r>
            <a:endParaRPr lang="en-AU" sz="36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8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2162175" y="318134"/>
            <a:ext cx="46589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Tiếng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việt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:</a:t>
            </a:r>
          </a:p>
        </p:txBody>
      </p:sp>
      <p:sp>
        <p:nvSpPr>
          <p:cNvPr id="2" name="AutoShape 2" descr="Hình ảnh Nhóm Trẻ Vui Vẻ đến Trường PNG , Bọn Trẻ, Trẻ Em, Trường Học PNG  trong suốt và Vector để tải xuống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7000" y="653219"/>
            <a:ext cx="40005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quaû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am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7000" y="1838146"/>
            <a:ext cx="40005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caây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tr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aøm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1450" y="3023073"/>
            <a:ext cx="39116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aûm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ôn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5900" y="5399242"/>
            <a:ext cx="39116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naám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83000" y="774700"/>
            <a:ext cx="17399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16" t="4975" b="1653"/>
          <a:stretch/>
        </p:blipFill>
        <p:spPr>
          <a:xfrm>
            <a:off x="818859" y="1327785"/>
            <a:ext cx="6337011" cy="485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835900" y="4208000"/>
            <a:ext cx="39116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chaêm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soùc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caây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9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2162175" y="318134"/>
            <a:ext cx="46589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Tiếng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việt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:</a:t>
            </a:r>
          </a:p>
        </p:txBody>
      </p:sp>
      <p:sp>
        <p:nvSpPr>
          <p:cNvPr id="2" name="AutoShape 2" descr="Hình ảnh Nhóm Trẻ Vui Vẻ đến Trường PNG , Bọn Trẻ, Trẻ Em, Trường Học PNG  trong suốt và Vector để tải xuống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7000" y="653219"/>
            <a:ext cx="40005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quaû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am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7000" y="1838146"/>
            <a:ext cx="40005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caây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tr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aøm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1450" y="3023073"/>
            <a:ext cx="39116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aûm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ôn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5900" y="5399242"/>
            <a:ext cx="39116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naám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83000" y="774700"/>
            <a:ext cx="17399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16" t="4975" b="1653"/>
          <a:stretch/>
        </p:blipFill>
        <p:spPr>
          <a:xfrm>
            <a:off x="818859" y="1327785"/>
            <a:ext cx="6337011" cy="485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835900" y="4208000"/>
            <a:ext cx="39116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soùc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caây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5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2162175" y="318134"/>
            <a:ext cx="46589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Tiếng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việt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:</a:t>
            </a:r>
          </a:p>
        </p:txBody>
      </p:sp>
      <p:sp>
        <p:nvSpPr>
          <p:cNvPr id="2" name="AutoShape 2" descr="Hình ảnh Nhóm Trẻ Vui Vẻ đến Trường PNG , Bọn Trẻ, Trẻ Em, Trường Học PNG  trong suốt và Vector để tải xuống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7000" y="653219"/>
            <a:ext cx="40005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quaû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am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7000" y="1838146"/>
            <a:ext cx="40005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caây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tr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aøm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1450" y="3023073"/>
            <a:ext cx="39116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aûm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ôn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5900" y="5399242"/>
            <a:ext cx="39116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aám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83000" y="774700"/>
            <a:ext cx="17399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16" t="4975" b="1653"/>
          <a:stretch/>
        </p:blipFill>
        <p:spPr>
          <a:xfrm>
            <a:off x="818859" y="1327785"/>
            <a:ext cx="6337011" cy="485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835900" y="4208000"/>
            <a:ext cx="3911600" cy="715089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soùc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caây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1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/>
          <p:nvPr/>
        </p:nvSpPr>
        <p:spPr>
          <a:xfrm>
            <a:off x="283210" y="299085"/>
            <a:ext cx="116649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26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12 năm 2024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</a:b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việt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charset="0"/>
                <a:ea typeface="+mn-ea"/>
                <a:cs typeface="HP001 5 hàng" panose="020B0603050302020204" charset="0"/>
                <a:sym typeface="+mn-ea"/>
              </a:rPr>
              <a:t>: </a:t>
            </a:r>
          </a:p>
        </p:txBody>
      </p:sp>
      <p:sp>
        <p:nvSpPr>
          <p:cNvPr id="2" name="AutoShape 2" descr="Hình ảnh Nhóm Trẻ Vui Vẻ đến Trường PNG , Bọn Trẻ, Trẻ Em, Trường Học PNG  trong suốt và Vector để tải xuống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32400" y="1816100"/>
            <a:ext cx="1905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96788" y="2368440"/>
            <a:ext cx="8334612" cy="1736646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pPr lvl="0" algn="ctr"/>
            <a:r>
              <a:rPr lang="en-US" sz="6000" b="1" dirty="0" err="1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Bài</a:t>
            </a:r>
            <a:r>
              <a:rPr lang="en-US" sz="6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 1</a:t>
            </a:r>
            <a:r>
              <a:rPr lang="en-US" sz="6000" b="1" dirty="0">
                <a:solidFill>
                  <a:srgbClr val="FF0000"/>
                </a:solidFill>
                <a:latin typeface="HP001 5 hàng" panose="020B0603050302020204" charset="0"/>
                <a:cs typeface="Arial" panose="020B0604020202020204" pitchFamily="34" charset="0"/>
                <a:sym typeface="+mn-ea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HP001 5 hàng" panose="020B060305030202020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  <a:sym typeface="+mn-ea"/>
              </a:rPr>
              <a:t>am   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  <a:sym typeface="+mn-ea"/>
              </a:rPr>
              <a:t>aêm</a:t>
            </a:r>
            <a:r>
              <a:rPr lang="en-US" sz="6000" b="1" dirty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  <a:sym typeface="+mn-ea"/>
              </a:rPr>
              <a:t>   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  <a:sym typeface="+mn-ea"/>
              </a:rPr>
              <a:t>aâm</a:t>
            </a:r>
            <a:endParaRPr lang="en-US" sz="6000" b="1" u="sng" dirty="0">
              <a:solidFill>
                <a:srgbClr val="FF0000"/>
              </a:solidFill>
              <a:latin typeface="VNI-Avo" pitchFamily="2" charset="0"/>
              <a:cs typeface="HP001 5 hàng" panose="020B0603050302020204" charset="0"/>
              <a:sym typeface="+mn-ea"/>
            </a:endParaRPr>
          </a:p>
          <a:p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2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Nhóm Trẻ Vui Vẻ đến Trường PNG , Bọn Trẻ, Trẻ Em, Trường Học PNG  trong suốt và Vector để tải xuống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0631" y="1718449"/>
            <a:ext cx="7429500" cy="3779758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endParaRPr 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4489" y="2533337"/>
            <a:ext cx="3790061" cy="173632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am</a:t>
            </a:r>
            <a:endParaRPr lang="en-US" sz="9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9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Nhóm Trẻ Vui Vẻ đến Trường PNG , Bọn Trẻ, Trẻ Em, Trường Học PNG  trong suốt và Vector để tải xuống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0631" y="1718449"/>
            <a:ext cx="7429500" cy="3779758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  <a:p>
            <a:endParaRPr 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endParaRPr lang="en-US" b="1" dirty="0">
              <a:solidFill>
                <a:srgbClr val="FF0000"/>
              </a:solidFill>
              <a:latin typeface="HP001 5 hàng" panose="020B060305030202020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4489" y="2533337"/>
            <a:ext cx="3790061" cy="173632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aêm</a:t>
            </a:r>
            <a:endParaRPr lang="en-US" sz="9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9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ời chào"/>
  <p:tag name="ISPRING_SLIDE_INDENT_LEVEL" val="0"/>
  <p:tag name="ISPRING_CUSTOM_TIMING_USED" val="1"/>
  <p:tag name="GENSWF_ADVANCE_TIME" val="15.743"/>
  <p:tag name="ISPRING_SLIDE_ID_2" val="{84AB1A00-94C4-41EC-8EE8-69DA586528B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233</Words>
  <Application>Microsoft Office PowerPoint</Application>
  <PresentationFormat>Widescreen</PresentationFormat>
  <Paragraphs>172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HP001 5 hàng</vt:lpstr>
      <vt:lpstr>Times New Roman</vt:lpstr>
      <vt:lpstr>UTM HelvetIns</vt:lpstr>
      <vt:lpstr>UTM Spring</vt:lpstr>
      <vt:lpstr>VNI-Avo</vt:lpstr>
      <vt:lpstr>Wingdings</vt:lpstr>
      <vt:lpstr>Office Theme</vt:lpstr>
      <vt:lpstr>1_Office Theme</vt:lpstr>
      <vt:lpstr>3_Office Theme</vt:lpstr>
      <vt:lpstr>UỶ BAN NHÂN DÂN XÃ BÌNH HIỆP TRƯỜNG TIỂU HỌC BÌNH THUẬN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56</cp:revision>
  <dcterms:created xsi:type="dcterms:W3CDTF">2024-12-21T05:54:40Z</dcterms:created>
  <dcterms:modified xsi:type="dcterms:W3CDTF">2026-01-22T09:12:54Z</dcterms:modified>
</cp:coreProperties>
</file>