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1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94" r:id="rId2"/>
    <p:sldId id="281" r:id="rId3"/>
    <p:sldId id="298" r:id="rId4"/>
    <p:sldId id="312" r:id="rId5"/>
    <p:sldId id="299" r:id="rId6"/>
    <p:sldId id="301" r:id="rId7"/>
    <p:sldId id="302" r:id="rId8"/>
    <p:sldId id="303" r:id="rId9"/>
    <p:sldId id="304" r:id="rId10"/>
    <p:sldId id="300" r:id="rId11"/>
    <p:sldId id="307" r:id="rId12"/>
    <p:sldId id="308" r:id="rId13"/>
    <p:sldId id="313" r:id="rId14"/>
    <p:sldId id="305" r:id="rId15"/>
    <p:sldId id="310" r:id="rId16"/>
    <p:sldId id="311" r:id="rId17"/>
    <p:sldId id="309" r:id="rId18"/>
    <p:sldId id="296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ubai" panose="020B0503030403030204" pitchFamily="34" charset="-78"/>
      <p:regular r:id="rId25"/>
      <p:bold r:id="rId26"/>
    </p:embeddedFont>
    <p:embeddedFont>
      <p:font typeface="Fredoka One" panose="020B0604020202020204" charset="0"/>
      <p:regular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F80"/>
    <a:srgbClr val="FDA8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428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59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99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73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21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45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56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9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72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54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81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26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89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73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2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80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9171435" cy="51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466422" y="288795"/>
            <a:ext cx="5833872" cy="569312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BÌNH HIỆP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233" y="903040"/>
            <a:ext cx="5698358" cy="6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BÌNH THUẬN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229358" y="2236825"/>
            <a:ext cx="8707582" cy="1000199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TIẾT HỌC</a:t>
            </a:r>
          </a:p>
          <a:p>
            <a:pPr algn="ctr"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275" y="4139649"/>
            <a:ext cx="6112273" cy="56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sz="28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endParaRPr lang="en-US" altLang="en-US" sz="28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4453082" y="1416348"/>
            <a:ext cx="14332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8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9960" y="2732481"/>
            <a:ext cx="8521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văn 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-&gt; Save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500" y="631583"/>
            <a:ext cx="8521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d) Hoàn thiện và lưu văn bản</a:t>
            </a:r>
          </a:p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Xem lại và sửa các lỗi chính tả để hoàn thiện văn bản. </a:t>
            </a:r>
          </a:p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</a:rPr>
              <a:t>Bước 2: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Lưu văn bản với tên tệp TreEmHomNay.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3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5781" y="217788"/>
            <a:ext cx="8521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TreEmHomNay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774" y="1540234"/>
            <a:ext cx="5135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a) Chỉnh sửa văn bản</a:t>
            </a:r>
          </a:p>
          <a:p>
            <a:pPr marL="114300" indent="0">
              <a:buNone/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Bước 1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: Nháy chuột để đặt con trỏ soạn thảo ở vị trí cuối câu của dòng 3. Nhấn phím Enter để xuống dòng.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Gõ (Lần 1) và định dạng kiểu chữ gạch chân và chữ nghiêng như minh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trong Hình 39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89" y="1749400"/>
            <a:ext cx="3548974" cy="2623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01EED4-E820-1288-EBC4-A6E82A717B61}"/>
              </a:ext>
            </a:extLst>
          </p:cNvPr>
          <p:cNvSpPr txBox="1"/>
          <p:nvPr/>
        </p:nvSpPr>
        <p:spPr>
          <a:xfrm>
            <a:off x="5442747" y="4237181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>
                <a:solidFill>
                  <a:schemeClr val="tx1"/>
                </a:solidFill>
                <a:latin typeface="+mj-lt"/>
              </a:rPr>
              <a:t>Hình 39. Kết quả sau khi 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1800" b="1" dirty="0">
                <a:solidFill>
                  <a:schemeClr val="tx1"/>
                </a:solidFill>
                <a:latin typeface="+mj-lt"/>
              </a:rPr>
              <a:t>thực hiện Bước 1 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84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788" y="217788"/>
            <a:ext cx="8521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vi-VN" sz="2800" b="1" dirty="0">
                <a:solidFill>
                  <a:srgbClr val="C00000"/>
                </a:solidFill>
                <a:latin typeface="+mj-lt"/>
              </a:rPr>
              <a:t>Bước 2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: Sao chép phần văn bản từ dòng 4 đến hết, đặt vào vị trí cuối cùng của văn bản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lvl="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(Lần 1) của phần văn bản mới được sao chép thành (Lần 2). </a:t>
            </a:r>
          </a:p>
          <a:p>
            <a:pPr lvl="0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Xoá dòng nguồn hình ảnh ở trước dòng (Lần 2).</a:t>
            </a:r>
          </a:p>
          <a:p>
            <a:pPr marL="114300" indent="0" algn="just">
              <a:buNone/>
            </a:pPr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 rotWithShape="1">
          <a:blip r:embed="rId4"/>
          <a:srcRect l="7024" t="11583" r="9091"/>
          <a:stretch/>
        </p:blipFill>
        <p:spPr>
          <a:xfrm>
            <a:off x="4436918" y="2441864"/>
            <a:ext cx="3943556" cy="24003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31" y="2441864"/>
            <a:ext cx="3548974" cy="24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0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11100" y="606639"/>
            <a:ext cx="8521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SzPts val="1800"/>
              <a:buNone/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b) Hoàn thiện và lưu văn bản </a:t>
            </a:r>
          </a:p>
          <a:p>
            <a:pPr lvl="0"/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Xem lại và sửa các lỗi chính tả để hoàn thiện văn bản.</a:t>
            </a:r>
          </a:p>
          <a:p>
            <a:pPr lvl="0"/>
            <a:r>
              <a:rPr lang="vi-VN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</a:rPr>
              <a:t>Bước 2: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 Lưu văn bản.</a:t>
            </a:r>
          </a:p>
          <a:p>
            <a:pPr marL="114300" indent="0" algn="just">
              <a:buNone/>
            </a:pP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10888" y="154932"/>
            <a:ext cx="7138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 algn="just">
              <a:buSzPts val="1800"/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2875" y="974237"/>
            <a:ext cx="7543800" cy="3951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26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65497" y="1419820"/>
            <a:ext cx="798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0">
              <a:buSzPts val="1800"/>
              <a:buNone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DỤNG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48" r:id="rId2" imgW="8740800" imgH="4738680"/>
        </mc:Choice>
        <mc:Fallback>
          <p:control r:id="rId2" imgW="8740800" imgH="47386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7488" y="187325"/>
                  <a:ext cx="8740775" cy="47386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055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eo ket thuc tiet h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9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416" y="3328626"/>
            <a:ext cx="6911165" cy="12256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92876" y="431475"/>
            <a:ext cx="6987708" cy="9796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09" y="1453865"/>
            <a:ext cx="2646981" cy="14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3;p13"/>
          <p:cNvSpPr txBox="1"/>
          <p:nvPr/>
        </p:nvSpPr>
        <p:spPr>
          <a:xfrm>
            <a:off x="185781" y="1730024"/>
            <a:ext cx="8626667" cy="10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3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025-11-29-193143_1704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708" y="4401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9;p12"/>
          <p:cNvSpPr txBox="1">
            <a:spLocks/>
          </p:cNvSpPr>
          <p:nvPr/>
        </p:nvSpPr>
        <p:spPr>
          <a:xfrm>
            <a:off x="967100" y="240644"/>
            <a:ext cx="7345627" cy="7623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C00000"/>
                </a:solidFill>
                <a:latin typeface="+mj-lt"/>
              </a:rPr>
              <a:t>Em hãy quan sát văn bản ở Hình 38 và cho biết cần thực hiện các thao tác nào để có được văn bản như vậy.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801FC1F-586F-FAEB-3A30-563AA7DA9798}"/>
              </a:ext>
            </a:extLst>
          </p:cNvPr>
          <p:cNvSpPr txBox="1">
            <a:spLocks/>
          </p:cNvSpPr>
          <p:nvPr/>
        </p:nvSpPr>
        <p:spPr>
          <a:xfrm>
            <a:off x="2133600" y="4439211"/>
            <a:ext cx="5649903" cy="2810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8927" y="1189938"/>
            <a:ext cx="7543800" cy="31950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7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3;p13"/>
          <p:cNvSpPr txBox="1"/>
          <p:nvPr/>
        </p:nvSpPr>
        <p:spPr>
          <a:xfrm>
            <a:off x="185781" y="2057115"/>
            <a:ext cx="8626667" cy="10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3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BÀI 7: THỰC HÀNH SOẠN THẢO VĂN BẢN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19003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6322" y="423165"/>
            <a:ext cx="796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8;p13"/>
          <p:cNvSpPr txBox="1">
            <a:spLocks/>
          </p:cNvSpPr>
          <p:nvPr/>
        </p:nvSpPr>
        <p:spPr>
          <a:xfrm>
            <a:off x="1359900" y="112777"/>
            <a:ext cx="6424200" cy="676611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vi-VN" sz="3600" b="1" dirty="0">
                <a:solidFill>
                  <a:srgbClr val="C00000"/>
                </a:solidFill>
                <a:latin typeface="+mj-lt"/>
                <a:cs typeface="Dubai" panose="020B0503030403030204" pitchFamily="34" charset="-78"/>
              </a:rPr>
              <a:t>THỰC HÀNH</a:t>
            </a:r>
            <a:endParaRPr lang="en-US" sz="3600" b="1" dirty="0">
              <a:solidFill>
                <a:srgbClr val="C00000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217714" y="719101"/>
            <a:ext cx="881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Nhiệm vụ 1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Soạn thảo và định dạng để được văn bản như Hình 38</a:t>
            </a:r>
          </a:p>
          <a:p>
            <a:pPr marL="0" lvl="0" indent="0" algn="just">
              <a:buNone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Quan sát Hình 38 để nhận biết những phần văn bản giống nhau.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 rotWithShape="1">
          <a:blip r:embed="rId4"/>
          <a:srcRect l="7139" t="12516" r="47383" b="2602"/>
          <a:stretch/>
        </p:blipFill>
        <p:spPr>
          <a:xfrm>
            <a:off x="758537" y="1604346"/>
            <a:ext cx="7366699" cy="30709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0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73325" y="2406742"/>
            <a:ext cx="8811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Chọn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nội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dung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văn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bản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cần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chép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342900" lvl="0" indent="-342900" algn="just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Nháy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Copy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lệnh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Clipboard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hoặc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gõ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tổ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hợp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phím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Ctrl + C</a:t>
            </a:r>
          </a:p>
          <a:p>
            <a:pPr marL="342900" lvl="0" indent="-342900" algn="just"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+mj-lt"/>
              </a:rPr>
              <a:t>Nháy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tại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vị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trí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cần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dán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bấm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Paste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hoặc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gõ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tổ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hợp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phím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Ctrl + V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342900" lvl="0" indent="-342900" algn="just">
              <a:buFontTx/>
              <a:buChar char="-"/>
            </a:pP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342900" lvl="0" indent="-342900" algn="just">
              <a:buFontTx/>
              <a:buChar char="-"/>
            </a:pPr>
            <a:endParaRPr lang="vi-VN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328741" y="1210014"/>
            <a:ext cx="512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239540" y="340589"/>
            <a:ext cx="868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Thực hiện gõ và sao chép những phần văn bản giống nhau để không phải gõ lại nhiều lần.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32" b="78695"/>
          <a:stretch/>
        </p:blipFill>
        <p:spPr bwMode="auto">
          <a:xfrm>
            <a:off x="5882062" y="1171586"/>
            <a:ext cx="178562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47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364435" y="375803"/>
            <a:ext cx="8413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gõ nhầm hoặc sai thì sử dụng phím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xoá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643815" y="976027"/>
            <a:ext cx="881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hím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7439" y="2900868"/>
            <a:ext cx="8107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gõ chữ hoa em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518213" y="3599493"/>
            <a:ext cx="881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gõ chữ hoa em nhấn giữ phím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và gõ phím chữ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CapsLock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3815" y="2205430"/>
            <a:ext cx="8107796" cy="523220"/>
            <a:chOff x="643815" y="2205430"/>
            <a:chExt cx="8107796" cy="523220"/>
          </a:xfrm>
        </p:grpSpPr>
        <p:sp>
          <p:nvSpPr>
            <p:cNvPr id="14" name="Rectangle 13"/>
            <p:cNvSpPr/>
            <p:nvPr/>
          </p:nvSpPr>
          <p:spPr>
            <a:xfrm>
              <a:off x="643815" y="2205430"/>
              <a:ext cx="81077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0" indent="0" algn="just">
                <a:buNone/>
              </a:pP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Tin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366682" y="2312213"/>
              <a:ext cx="10758" cy="38231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2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239540" y="132726"/>
            <a:ext cx="88115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</a:rPr>
              <a:t>b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Chèn hình ảnh </a:t>
            </a:r>
          </a:p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Chèn hình ảnh minh h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ọa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văn bản </a:t>
            </a:r>
            <a:r>
              <a:rPr 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(Gõ thông tin nguồn hình ảnh tương tự dòng văn bản cuối cùng ở Hình 38 ).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ACD26-175B-313D-30C1-BABF613A03F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91498" r="61301" b="3884"/>
          <a:stretch/>
        </p:blipFill>
        <p:spPr bwMode="auto">
          <a:xfrm>
            <a:off x="4185621" y="1728502"/>
            <a:ext cx="2251797" cy="565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332430" y="3871928"/>
            <a:ext cx="881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đổi kích thước và vị trí của hình ảnh cho phù hợp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166214" y="2300860"/>
            <a:ext cx="881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-&gt; Picture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37571" y="2826955"/>
            <a:ext cx="2268855" cy="1078718"/>
            <a:chOff x="0" y="0"/>
            <a:chExt cx="2268855" cy="1371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201" b="83018"/>
            <a:stretch/>
          </p:blipFill>
          <p:spPr bwMode="auto">
            <a:xfrm>
              <a:off x="0" y="0"/>
              <a:ext cx="2268855" cy="1371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1019175" y="771525"/>
              <a:ext cx="695325" cy="5715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78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185783" y="132726"/>
            <a:ext cx="8772436" cy="4823800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217788" y="163540"/>
            <a:ext cx="8708424" cy="4762172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712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C421D-D39B-75AB-6EC3-9C6865E277A8}"/>
              </a:ext>
            </a:extLst>
          </p:cNvPr>
          <p:cNvSpPr txBox="1"/>
          <p:nvPr/>
        </p:nvSpPr>
        <p:spPr>
          <a:xfrm>
            <a:off x="217788" y="370655"/>
            <a:ext cx="88115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Định dạng văn bản</a:t>
            </a:r>
          </a:p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toàn bộ văn bản. Trong nhóm lệnh Font của dải lệnh Home, thực hiện các lệnh định dạng chữ màu xanh, phông chữ Calibri, cỡ chữ 13. </a:t>
            </a:r>
          </a:p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tên bài hát Trẻ em hôm nay thế giới ngày mai, thực hiện các lệnh định dạng kiểu chữ đậm, cỡ chữ 16, chữ màu đỏ.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 Chọn dòng 2, 3 (thông tin tác giả), thực hiện định dạng kiểu chữ nghiêng. Thực hiện tương tự với dòng cuối cùng (nguồn hình ảnh).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Bước 4: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 Thực hiện định dạng màu chữ cho các cụm từ Trẻ em hôm nay, Thế giới ngày mai thành màu vàng như minh hoạ ở Hình 38.</a:t>
            </a:r>
          </a:p>
          <a:p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2999"/>
      </p:ext>
    </p:extLst>
  </p:cSld>
  <p:clrMapOvr>
    <a:masterClrMapping/>
  </p:clrMapOvr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729</Words>
  <Application>Microsoft Office PowerPoint</Application>
  <PresentationFormat>On-screen Show (16:9)</PresentationFormat>
  <Paragraphs>58</Paragraphs>
  <Slides>18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Calibri</vt:lpstr>
      <vt:lpstr>Fredoka One</vt:lpstr>
      <vt:lpstr>Dubai</vt:lpstr>
      <vt:lpstr>#9Slide02 Noi dung rat dai</vt:lpstr>
      <vt:lpstr>Nunito</vt:lpstr>
      <vt:lpstr>Arial</vt:lpstr>
      <vt:lpstr>Sandys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Thực hành soạn thảo văn bản</dc:title>
  <dc:creator>MINH CHAU</dc:creator>
  <cp:lastModifiedBy>Administrator</cp:lastModifiedBy>
  <cp:revision>49</cp:revision>
  <dcterms:modified xsi:type="dcterms:W3CDTF">2026-01-19T02:36:52Z</dcterms:modified>
</cp:coreProperties>
</file>