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1" r:id="rId2"/>
    <p:sldId id="529" r:id="rId3"/>
    <p:sldId id="256" r:id="rId4"/>
    <p:sldId id="534" r:id="rId5"/>
    <p:sldId id="290" r:id="rId6"/>
    <p:sldId id="292" r:id="rId7"/>
    <p:sldId id="289" r:id="rId8"/>
    <p:sldId id="535" r:id="rId9"/>
    <p:sldId id="295" r:id="rId10"/>
    <p:sldId id="297" r:id="rId11"/>
    <p:sldId id="298" r:id="rId12"/>
    <p:sldId id="536" r:id="rId13"/>
    <p:sldId id="260" r:id="rId14"/>
    <p:sldId id="258" r:id="rId15"/>
    <p:sldId id="257" r:id="rId16"/>
    <p:sldId id="531" r:id="rId17"/>
    <p:sldId id="299" r:id="rId18"/>
    <p:sldId id="268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A0B5E-7CE9-4677-8C0D-FE3877E29DF5}" v="4" dt="2025-12-04T23:37:02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826" y="4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BÌNH THUẬN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46919" y="5105148"/>
            <a:ext cx="140207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75" y="664808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0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108B38F-3DA3-6F45-851A-6806C9EB1AB6}"/>
              </a:ext>
            </a:extLst>
          </p:cNvPr>
          <p:cNvSpPr txBox="1"/>
          <p:nvPr/>
        </p:nvSpPr>
        <p:spPr>
          <a:xfrm>
            <a:off x="1757074" y="834675"/>
            <a:ext cx="1295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887BFB-FEC9-FCE5-48A1-FFA53A263DC8}"/>
              </a:ext>
            </a:extLst>
          </p:cNvPr>
          <p:cNvSpPr txBox="1"/>
          <p:nvPr/>
        </p:nvSpPr>
        <p:spPr>
          <a:xfrm>
            <a:off x="2347119" y="3394244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đi xe ô tô to là:</a:t>
            </a:r>
            <a:r>
              <a:rPr lang="it-IT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học sinh</a:t>
            </a:r>
            <a:endParaRPr lang="it-IT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13B28E-4676-06BD-C5DC-5B7E73998D78}"/>
              </a:ext>
            </a:extLst>
          </p:cNvPr>
          <p:cNvSpPr txBox="1"/>
          <p:nvPr/>
        </p:nvSpPr>
        <p:spPr>
          <a:xfrm>
            <a:off x="2118519" y="4267200"/>
            <a:ext cx="8153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54 – (2 x 7) = 40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40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DFD90E-6F68-9F5D-D627-D1B2654ECF22}"/>
              </a:ext>
            </a:extLst>
          </p:cNvPr>
          <p:cNvSpPr txBox="1"/>
          <p:nvPr/>
        </p:nvSpPr>
        <p:spPr>
          <a:xfrm>
            <a:off x="1493838" y="1528860"/>
            <a:ext cx="13654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(+, -, x, :)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()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2596EA-5C7D-DAF7-5A01-BA1192261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2394560" y="2964136"/>
            <a:ext cx="1012428" cy="13213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769FEF-7ED9-C10B-06A9-B9EA49D96036}"/>
              </a:ext>
            </a:extLst>
          </p:cNvPr>
          <p:cNvSpPr txBox="1"/>
          <p:nvPr/>
        </p:nvSpPr>
        <p:spPr>
          <a:xfrm>
            <a:off x="457847" y="3328761"/>
            <a:ext cx="5623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8         4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1 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ED70A-ABA5-B4A0-CB42-68BD4971B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2194563" y="4051061"/>
            <a:ext cx="1012428" cy="13213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8AFCFE-35A3-8963-778A-09A1327C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3626947" y="4059256"/>
            <a:ext cx="1012428" cy="1321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03A222-5067-9918-045D-A329FDC7F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9077738" y="2964136"/>
            <a:ext cx="1012428" cy="1321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9173A0-7EEA-2293-562B-26514421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10449338" y="2990105"/>
            <a:ext cx="1012428" cy="13213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41DBD-0480-8DC0-0DB1-91F34F9D5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3587478" y="2990105"/>
            <a:ext cx="1012428" cy="13213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1AACE2-E7B0-90BC-BE5E-DC2DD4EB441F}"/>
              </a:ext>
            </a:extLst>
          </p:cNvPr>
          <p:cNvSpPr txBox="1"/>
          <p:nvPr/>
        </p:nvSpPr>
        <p:spPr>
          <a:xfrm>
            <a:off x="8088044" y="3328761"/>
            <a:ext cx="5099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8         4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10 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30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5DFE241-CC6F-E894-3520-24F810B3D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9052718" y="3989445"/>
            <a:ext cx="1012428" cy="13213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EAC37F-2509-F785-F30C-F047EE5F2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3" t="-23864" r="84234"/>
          <a:stretch/>
        </p:blipFill>
        <p:spPr>
          <a:xfrm>
            <a:off x="10500519" y="4064569"/>
            <a:ext cx="1012428" cy="13213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873D76-C2D8-0C09-D194-5205EEEB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025" y="3125247"/>
            <a:ext cx="888669" cy="9489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69F4608-11B7-9213-0FE5-9D4EBC7E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22" y="3112117"/>
            <a:ext cx="888669" cy="9751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67CF97-966C-489D-4F16-CC004F81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211" y="4212410"/>
            <a:ext cx="888669" cy="9489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0C3526-BF86-0575-5361-484A0EB27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229" y="4260389"/>
            <a:ext cx="940291" cy="8777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739A4-888C-DA6C-E04B-BF2A52F69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966" y="4285505"/>
            <a:ext cx="888670" cy="8688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F7375F-792B-F4C8-B9B4-89061F949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188" y="3109842"/>
            <a:ext cx="947509" cy="10139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57E159D-368F-6929-7338-3E9BEA7BB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9026" y="4095791"/>
            <a:ext cx="1049635" cy="10655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15BD29-E91A-9967-5F3C-53658CAA4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5811" y="3059531"/>
            <a:ext cx="1012428" cy="10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8020C-59E0-4E50-9816-2DD2CD073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0AE075-B63F-4D64-B5B7-EB6083DFF49C}"/>
              </a:ext>
            </a:extLst>
          </p:cNvPr>
          <p:cNvSpPr txBox="1">
            <a:spLocks/>
          </p:cNvSpPr>
          <p:nvPr/>
        </p:nvSpPr>
        <p:spPr>
          <a:xfrm>
            <a:off x="4733198" y="1047250"/>
            <a:ext cx="6172200" cy="8001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267" dirty="0">
              <a:solidFill>
                <a:srgbClr val="0000CC"/>
              </a:solidFill>
            </a:endParaRP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D69BEFD6-ED0B-4C74-BAF8-CC01B79251B1}"/>
              </a:ext>
            </a:extLst>
          </p:cNvPr>
          <p:cNvSpPr txBox="1">
            <a:spLocks noGrp="1"/>
          </p:cNvSpPr>
          <p:nvPr/>
        </p:nvSpPr>
        <p:spPr bwMode="auto">
          <a:xfrm>
            <a:off x="6411119" y="5859067"/>
            <a:ext cx="1600200" cy="1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30FCC5-D27D-40EE-B869-1498104B32D7}" type="slidenum">
              <a:rPr lang="en-US" altLang="en-US" sz="751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7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0AE075-B63F-4D64-B5B7-EB6083DFF49C}"/>
              </a:ext>
            </a:extLst>
          </p:cNvPr>
          <p:cNvSpPr txBox="1">
            <a:spLocks/>
          </p:cNvSpPr>
          <p:nvPr/>
        </p:nvSpPr>
        <p:spPr>
          <a:xfrm>
            <a:off x="5304468" y="2669118"/>
            <a:ext cx="6172200" cy="8001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TOÁN HỌC NHỎ TUỔI</a:t>
            </a:r>
            <a:endParaRPr lang="en-US" sz="3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68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68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6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6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-58740"/>
            <a:ext cx="16256000" cy="9143999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5" y="1491853"/>
            <a:ext cx="184731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29" y="253052"/>
            <a:ext cx="1485900" cy="112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307" y="1164968"/>
            <a:ext cx="882101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4267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6539" y="6309217"/>
            <a:ext cx="2286000" cy="9715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964" y="6348719"/>
            <a:ext cx="2286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876" y="6315693"/>
            <a:ext cx="2571751" cy="9715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732" y="6244923"/>
            <a:ext cx="2518172" cy="103584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366" y="6198155"/>
            <a:ext cx="2628900" cy="10858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939" y="6176580"/>
            <a:ext cx="2743200" cy="1143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467" y="2083780"/>
            <a:ext cx="1338498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Trong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) ta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7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7" y="3163275"/>
            <a:ext cx="54387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033" y="4462318"/>
            <a:ext cx="586004" cy="549149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6832" y="5859067"/>
            <a:ext cx="1600200" cy="1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751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7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5" y="3800559"/>
            <a:ext cx="8331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033" y="4422588"/>
            <a:ext cx="6560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5" y="5181113"/>
            <a:ext cx="6749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Theo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07951"/>
            <a:ext cx="16256000" cy="9143999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5" y="1491853"/>
            <a:ext cx="184731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29" y="253052"/>
            <a:ext cx="1485900" cy="112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031" y="1464147"/>
            <a:ext cx="882101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4267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6539" y="6309217"/>
            <a:ext cx="2286000" cy="9715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964" y="6348719"/>
            <a:ext cx="2286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876" y="6315693"/>
            <a:ext cx="2571751" cy="9715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732" y="6244923"/>
            <a:ext cx="2518172" cy="103584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366" y="6198155"/>
            <a:ext cx="2628900" cy="10858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939" y="6176580"/>
            <a:ext cx="2743200" cy="1143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870" y="2175417"/>
            <a:ext cx="117856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+ 2 x 5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7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7" y="3163275"/>
            <a:ext cx="335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50</a:t>
            </a: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861" y="4319166"/>
            <a:ext cx="835087" cy="83054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6832" y="5859067"/>
            <a:ext cx="1600200" cy="1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751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7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5" y="3800559"/>
            <a:ext cx="1321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42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998" y="4433558"/>
            <a:ext cx="15320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18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6" y="5181114"/>
            <a:ext cx="15320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80</a:t>
            </a:r>
          </a:p>
        </p:txBody>
      </p:sp>
    </p:spTree>
    <p:extLst>
      <p:ext uri="{BB962C8B-B14F-4D97-AF65-F5344CB8AC3E}">
        <p14:creationId xmlns:p14="http://schemas.microsoft.com/office/powerpoint/2010/main" val="20718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07951"/>
            <a:ext cx="16256000" cy="9143999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5" y="1491853"/>
            <a:ext cx="184731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29" y="253052"/>
            <a:ext cx="1485900" cy="112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031" y="1189179"/>
            <a:ext cx="882101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4267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6539" y="6309217"/>
            <a:ext cx="2286000" cy="9715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964" y="6348719"/>
            <a:ext cx="2286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876" y="6315693"/>
            <a:ext cx="2571751" cy="9715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732" y="6244923"/>
            <a:ext cx="2518172" cy="103584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366" y="6198155"/>
            <a:ext cx="2628900" cy="108585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150" y="6169580"/>
            <a:ext cx="2743200" cy="1143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288" y="2175417"/>
            <a:ext cx="14709057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pt-BR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x (4 + 2) - 4 </a:t>
            </a:r>
            <a:r>
              <a:rPr lang="en-US" altLang="pt-B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pt-B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7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7" y="3163275"/>
            <a:ext cx="532327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114" y="3908054"/>
            <a:ext cx="901808" cy="659007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6832" y="5859067"/>
            <a:ext cx="1600200" cy="1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751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7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872" y="3860979"/>
            <a:ext cx="5931312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6" y="4513261"/>
            <a:ext cx="478324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075" y="5181113"/>
            <a:ext cx="545183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1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051866" y="234534"/>
            <a:ext cx="5872120" cy="930735"/>
            <a:chOff x="4539228" y="172432"/>
            <a:chExt cx="5773040" cy="930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539228" y="172432"/>
              <a:ext cx="5773040" cy="930735"/>
              <a:chOff x="4539228" y="172432"/>
              <a:chExt cx="5773040" cy="93073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7730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Sáu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05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256" y="1186123"/>
            <a:ext cx="9753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TÍNH GIÁ TRỊ CỦA BIỂU THỨC SỐ (TIẾP THEO)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339C0-B76F-3192-8A10-373CCB5FA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19" y="2590800"/>
            <a:ext cx="13711092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8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et thuc tiet hoc">
            <a:hlinkClick r:id="" action="ppaction://media"/>
            <a:extLst>
              <a:ext uri="{FF2B5EF4-FFF2-40B4-BE49-F238E27FC236}">
                <a16:creationId xmlns:a16="http://schemas.microsoft.com/office/drawing/2014/main" id="{2B6D5E23-6729-D820-1206-92BB3B425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719" y="609600"/>
            <a:ext cx="131826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" y="212326"/>
            <a:ext cx="16276638" cy="8661417"/>
          </a:xfrm>
          <a:prstGeom prst="rect">
            <a:avLst/>
          </a:prstGeom>
        </p:spPr>
      </p:pic>
      <p:pic>
        <p:nvPicPr>
          <p:cNvPr id="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12933560" y="5482890"/>
            <a:ext cx="3204417" cy="35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185150" y="3332189"/>
            <a:ext cx="7228582" cy="247962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911" tIns="126454" rIns="252911" bIns="126454" rtlCol="0" anchor="ctr"/>
          <a:lstStyle/>
          <a:p>
            <a:pPr algn="ctr" defTabSz="1546254"/>
            <a:r>
              <a:rPr lang="nl-NL" sz="6781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tôi yêu tôi thương</a:t>
            </a:r>
            <a:endParaRPr lang="en-US" sz="678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905603" y="3595416"/>
            <a:ext cx="3302168" cy="150071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911" tIns="126454" rIns="252911" bIns="126454" rtlCol="0" anchor="ctr"/>
          <a:lstStyle/>
          <a:p>
            <a:pPr algn="ctr" defTabSz="1546254"/>
            <a:r>
              <a:rPr lang="en-US" sz="542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1118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0" y="212405"/>
            <a:ext cx="2595001" cy="27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92" y="1184472"/>
            <a:ext cx="2195842" cy="26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6518572" y="360601"/>
            <a:ext cx="5648160" cy="2779410"/>
          </a:xfrm>
          <a:prstGeom prst="cloudCallout">
            <a:avLst>
              <a:gd name="adj1" fmla="val 4278"/>
              <a:gd name="adj2" fmla="val 67134"/>
            </a:avLst>
          </a:prstGeom>
          <a:solidFill>
            <a:srgbClr val="FF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square" lIns="15502" tIns="77333" rIns="15502" bIns="77333">
            <a:spAutoFit/>
          </a:bodyPr>
          <a:lstStyle/>
          <a:p>
            <a:pPr algn="ctr" defTabSz="1546254">
              <a:spcBef>
                <a:spcPct val="50000"/>
              </a:spcBef>
              <a:buClr>
                <a:srgbClr val="00CC99"/>
              </a:buClr>
            </a:pPr>
            <a:r>
              <a:rPr lang="en-US" altLang="en-US" sz="5425" b="1" dirty="0">
                <a:solidFill>
                  <a:srgbClr val="0000CC"/>
                </a:solidFill>
                <a:latin typeface="Times New Roman" pitchFamily="18" charset="0"/>
              </a:rPr>
              <a:t>KHỞI ĐỘNG</a:t>
            </a:r>
            <a:endParaRPr lang="en-US" altLang="en-US" sz="5425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93C7-6137-6ABF-8DF2-ADC631830F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31B75-95C8-CC60-81D8-CF368C9A3C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khởi động tiết học ｜ Người tôi yêu tôi thương ｜ THIENTUONG KNS">
            <a:hlinkClick r:id="" action="ppaction://media"/>
            <a:extLst>
              <a:ext uri="{FF2B5EF4-FFF2-40B4-BE49-F238E27FC236}">
                <a16:creationId xmlns:a16="http://schemas.microsoft.com/office/drawing/2014/main" id="{1E475105-5D09-2428-1198-98B844DA9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35" y="233314"/>
            <a:ext cx="14341312" cy="80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9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236910" y="0"/>
            <a:ext cx="5872120" cy="930735"/>
            <a:chOff x="4539228" y="172432"/>
            <a:chExt cx="5773040" cy="930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539228" y="172432"/>
              <a:ext cx="5773040" cy="930735"/>
              <a:chOff x="4539228" y="172432"/>
              <a:chExt cx="5773040" cy="93073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7730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05 tháng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12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898134"/>
            <a:ext cx="12496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44: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TÍNH GIÁ TRỊ CỦA BIỂU THỨC SỐ (TIẾP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THEO)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817D1-C2DB-27B9-41B3-CFDABE2D9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119" y="1622119"/>
            <a:ext cx="9143999" cy="4321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2D737-0FA2-01B7-95B2-08815F52A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319" y="5715000"/>
            <a:ext cx="11658600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6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319" y="1143000"/>
            <a:ext cx="12115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44: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TÍNH GIÁ TRỊ CỦA BIỂU THỨC SỐ (TIẾP THEO)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B3447-EA8C-0BD2-B0CE-6EFD2B47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9" t="9906" r="2809" b="69179"/>
          <a:stretch/>
        </p:blipFill>
        <p:spPr>
          <a:xfrm>
            <a:off x="558503" y="1883876"/>
            <a:ext cx="13828216" cy="1742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E20C4-E3DE-EF2E-718A-99C3E3DC3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" t="29376" r="2910" b="47758"/>
          <a:stretch/>
        </p:blipFill>
        <p:spPr>
          <a:xfrm>
            <a:off x="396334" y="3595493"/>
            <a:ext cx="13990385" cy="1738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0E3BAA-C2A8-11F2-FCFD-A4EA61A38451}"/>
              </a:ext>
            </a:extLst>
          </p:cNvPr>
          <p:cNvSpPr txBox="1"/>
          <p:nvPr/>
        </p:nvSpPr>
        <p:spPr>
          <a:xfrm>
            <a:off x="283440" y="5726888"/>
            <a:ext cx="3276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</a:p>
          <a:p>
            <a:pPr algn="just"/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(16 +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20) : 4</a:t>
            </a:r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DBFC8E-01C5-93E9-3CFA-580CE555983B}"/>
              </a:ext>
            </a:extLst>
          </p:cNvPr>
          <p:cNvSpPr txBox="1"/>
          <p:nvPr/>
        </p:nvSpPr>
        <p:spPr>
          <a:xfrm>
            <a:off x="8535751" y="6317456"/>
            <a:ext cx="205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84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</a:t>
            </a:r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72F8CC-682A-CBB7-557F-FC80EB5A318F}"/>
              </a:ext>
            </a:extLst>
          </p:cNvPr>
          <p:cNvSpPr txBox="1"/>
          <p:nvPr/>
        </p:nvSpPr>
        <p:spPr>
          <a:xfrm>
            <a:off x="8555083" y="6794206"/>
            <a:ext cx="129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B4E5EA-443A-4066-5012-166EADD03A68}"/>
              </a:ext>
            </a:extLst>
          </p:cNvPr>
          <p:cNvSpPr txBox="1"/>
          <p:nvPr/>
        </p:nvSpPr>
        <p:spPr>
          <a:xfrm>
            <a:off x="3154183" y="6272080"/>
            <a:ext cx="2175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: 4</a:t>
            </a:r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B9ABE-36FF-2468-9F29-EFEF5394937D}"/>
              </a:ext>
            </a:extLst>
          </p:cNvPr>
          <p:cNvSpPr txBox="1"/>
          <p:nvPr/>
        </p:nvSpPr>
        <p:spPr>
          <a:xfrm>
            <a:off x="3170976" y="6826078"/>
            <a:ext cx="1247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6CF542-F912-CBB9-1014-5DBFC7A55F83}"/>
              </a:ext>
            </a:extLst>
          </p:cNvPr>
          <p:cNvSpPr txBox="1"/>
          <p:nvPr/>
        </p:nvSpPr>
        <p:spPr>
          <a:xfrm>
            <a:off x="14209319" y="6343174"/>
            <a:ext cx="205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8</a:t>
            </a:r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1B2612-48AA-EC66-DA64-86CA3359AE62}"/>
              </a:ext>
            </a:extLst>
          </p:cNvPr>
          <p:cNvSpPr txBox="1"/>
          <p:nvPr/>
        </p:nvSpPr>
        <p:spPr>
          <a:xfrm>
            <a:off x="14203610" y="6876734"/>
            <a:ext cx="2328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pt-BR" sz="36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E2E8A2-A36C-728E-B42F-C5FEDFD58FD5}"/>
              </a:ext>
            </a:extLst>
          </p:cNvPr>
          <p:cNvSpPr txBox="1"/>
          <p:nvPr/>
        </p:nvSpPr>
        <p:spPr>
          <a:xfrm>
            <a:off x="5117232" y="6272080"/>
            <a:ext cx="4261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84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(19 – 15</a:t>
            </a:r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360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pt-BR" sz="36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D99B7B-01CD-3AC0-823E-39FC7062089D}"/>
              </a:ext>
            </a:extLst>
          </p:cNvPr>
          <p:cNvSpPr txBox="1"/>
          <p:nvPr/>
        </p:nvSpPr>
        <p:spPr>
          <a:xfrm>
            <a:off x="11338719" y="6317457"/>
            <a:ext cx="329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(73 - 65)</a:t>
            </a:r>
            <a:endParaRPr lang="pt-BR" sz="36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709F556-A32B-B9FE-4197-459C4C2AF092}"/>
              </a:ext>
            </a:extLst>
          </p:cNvPr>
          <p:cNvCxnSpPr>
            <a:cxnSpLocks/>
          </p:cNvCxnSpPr>
          <p:nvPr/>
        </p:nvCxnSpPr>
        <p:spPr>
          <a:xfrm>
            <a:off x="4937919" y="6272080"/>
            <a:ext cx="0" cy="96580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4B6B01-E29E-24F8-7F0F-F1E0336FB200}"/>
              </a:ext>
            </a:extLst>
          </p:cNvPr>
          <p:cNvCxnSpPr>
            <a:cxnSpLocks/>
          </p:cNvCxnSpPr>
          <p:nvPr/>
        </p:nvCxnSpPr>
        <p:spPr>
          <a:xfrm>
            <a:off x="11186319" y="6343174"/>
            <a:ext cx="0" cy="96580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046892" y="261610"/>
            <a:ext cx="5872120" cy="930735"/>
            <a:chOff x="4539228" y="172432"/>
            <a:chExt cx="5773040" cy="9307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539228" y="172432"/>
              <a:ext cx="5773040" cy="930735"/>
              <a:chOff x="4539228" y="172432"/>
              <a:chExt cx="5773040" cy="93073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7730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Sáu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05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27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D00D97-24B4-5EBB-9C35-C0FEA5D5688D}"/>
              </a:ext>
            </a:extLst>
          </p:cNvPr>
          <p:cNvSpPr txBox="1"/>
          <p:nvPr/>
        </p:nvSpPr>
        <p:spPr>
          <a:xfrm>
            <a:off x="1722392" y="1219996"/>
            <a:ext cx="129691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1: Tính:</a:t>
            </a:r>
          </a:p>
          <a:p>
            <a:pPr algn="l"/>
            <a:endParaRPr lang="pt-BR" sz="36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(37 – 18) + 17                                          b) 56 – (35 – 16)</a:t>
            </a:r>
          </a:p>
          <a:p>
            <a:pPr algn="l"/>
            <a:endParaRPr lang="pt-BR" sz="36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t-BR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(6 + 5) x 8                                                d) 36 : (62 – 56)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B6A50F-0698-FA41-E6BE-02835CE83219}"/>
              </a:ext>
            </a:extLst>
          </p:cNvPr>
          <p:cNvSpPr txBox="1"/>
          <p:nvPr/>
        </p:nvSpPr>
        <p:spPr>
          <a:xfrm>
            <a:off x="4840888" y="2353805"/>
            <a:ext cx="2318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19 + 17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298B10-F3F2-DE1C-37D5-BCB284461F6D}"/>
              </a:ext>
            </a:extLst>
          </p:cNvPr>
          <p:cNvSpPr txBox="1"/>
          <p:nvPr/>
        </p:nvSpPr>
        <p:spPr>
          <a:xfrm>
            <a:off x="4818831" y="2975685"/>
            <a:ext cx="1448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36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E999DE-58D4-44C2-83A0-36D9CAF440C9}"/>
              </a:ext>
            </a:extLst>
          </p:cNvPr>
          <p:cNvSpPr txBox="1"/>
          <p:nvPr/>
        </p:nvSpPr>
        <p:spPr>
          <a:xfrm>
            <a:off x="12862719" y="2353805"/>
            <a:ext cx="205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56 - </a:t>
            </a:r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001AA-1A3E-0CDC-00A2-00FD6D531303}"/>
              </a:ext>
            </a:extLst>
          </p:cNvPr>
          <p:cNvSpPr txBox="1"/>
          <p:nvPr/>
        </p:nvSpPr>
        <p:spPr>
          <a:xfrm>
            <a:off x="12889203" y="2981665"/>
            <a:ext cx="129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37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70E777-9197-5491-C1F0-71D9C8170586}"/>
              </a:ext>
            </a:extLst>
          </p:cNvPr>
          <p:cNvSpPr txBox="1"/>
          <p:nvPr/>
        </p:nvSpPr>
        <p:spPr>
          <a:xfrm>
            <a:off x="4230698" y="3989985"/>
            <a:ext cx="2148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x 8</a:t>
            </a:r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74168-9EBA-E2E5-690A-AACB437B9CD1}"/>
              </a:ext>
            </a:extLst>
          </p:cNvPr>
          <p:cNvSpPr txBox="1"/>
          <p:nvPr/>
        </p:nvSpPr>
        <p:spPr>
          <a:xfrm>
            <a:off x="4230698" y="4552487"/>
            <a:ext cx="167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pt-BR" sz="360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CA223-1AEE-E38B-0E59-5A76AC0D89DD}"/>
              </a:ext>
            </a:extLst>
          </p:cNvPr>
          <p:cNvSpPr txBox="1"/>
          <p:nvPr/>
        </p:nvSpPr>
        <p:spPr>
          <a:xfrm>
            <a:off x="12657092" y="3989985"/>
            <a:ext cx="2148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36 : 6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AFA16F-A671-2B45-A03A-6CEF6DE53200}"/>
              </a:ext>
            </a:extLst>
          </p:cNvPr>
          <p:cNvSpPr txBox="1"/>
          <p:nvPr/>
        </p:nvSpPr>
        <p:spPr>
          <a:xfrm>
            <a:off x="12641682" y="4581331"/>
            <a:ext cx="167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6010F584-D379-1531-4018-248BA7918CFB}"/>
              </a:ext>
            </a:extLst>
          </p:cNvPr>
          <p:cNvSpPr txBox="1"/>
          <p:nvPr/>
        </p:nvSpPr>
        <p:spPr>
          <a:xfrm>
            <a:off x="1127919" y="1252251"/>
            <a:ext cx="143124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2: </a:t>
            </a:r>
            <a:r>
              <a:rPr lang="vi-VN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biểu thức 56 : (45 – 38) x 2. Thứ tự thực hiện các phép tính trong biểu thức đó là: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DB0C08-26E8-8D21-7CEA-252EF268BE30}"/>
              </a:ext>
            </a:extLst>
          </p:cNvPr>
          <p:cNvSpPr txBox="1"/>
          <p:nvPr/>
        </p:nvSpPr>
        <p:spPr>
          <a:xfrm>
            <a:off x="1700885" y="3554406"/>
            <a:ext cx="472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Nhân, chia, trừ</a:t>
            </a:r>
          </a:p>
          <a:p>
            <a:r>
              <a:rPr lang="it-IT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Trừ, nhân, chia</a:t>
            </a:r>
            <a:endParaRPr lang="it-IT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3B42BF-4A6B-4D93-E21C-6118C1C331BB}"/>
              </a:ext>
            </a:extLst>
          </p:cNvPr>
          <p:cNvSpPr txBox="1"/>
          <p:nvPr/>
        </p:nvSpPr>
        <p:spPr>
          <a:xfrm>
            <a:off x="9052719" y="3554405"/>
            <a:ext cx="472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Trừ, chia, nhân</a:t>
            </a:r>
            <a:endParaRPr lang="it-IT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Chia, trừ, nhân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338DB8F-8002-D7DA-D502-2CEDA6919823}"/>
              </a:ext>
            </a:extLst>
          </p:cNvPr>
          <p:cNvSpPr/>
          <p:nvPr/>
        </p:nvSpPr>
        <p:spPr>
          <a:xfrm>
            <a:off x="8966370" y="3616314"/>
            <a:ext cx="685800" cy="538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441327-4084-18C7-7F8B-51F1142EAC28}"/>
              </a:ext>
            </a:extLst>
          </p:cNvPr>
          <p:cNvSpPr txBox="1"/>
          <p:nvPr/>
        </p:nvSpPr>
        <p:spPr>
          <a:xfrm>
            <a:off x="2804319" y="5302562"/>
            <a:ext cx="11201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56 : (45 – 38) x 2 = 56 : 7 x 2 </a:t>
            </a:r>
            <a:endParaRPr lang="en-US" sz="3600" b="0" i="0" dirty="0">
              <a:solidFill>
                <a:srgbClr val="00000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l"/>
            <a:r>
              <a:rPr lang="en-US" sz="3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                           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= 8 x 2 </a:t>
            </a:r>
            <a:endParaRPr lang="en-US" sz="3600" b="0" i="0" dirty="0">
              <a:solidFill>
                <a:srgbClr val="00000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l"/>
            <a:r>
              <a:rPr lang="en-US" sz="3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                           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= 16</a:t>
            </a:r>
          </a:p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Em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lần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lượt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thực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hiện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các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phép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tính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: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trừ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, chia, nhân</a:t>
            </a:r>
          </a:p>
          <a:p>
            <a:pPr algn="l"/>
            <a:r>
              <a:rPr lang="vi-VN" sz="3600" b="0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Chọn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25779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108B38F-3DA3-6F45-851A-6806C9EB1AB6}"/>
              </a:ext>
            </a:extLst>
          </p:cNvPr>
          <p:cNvSpPr txBox="1"/>
          <p:nvPr/>
        </p:nvSpPr>
        <p:spPr>
          <a:xfrm>
            <a:off x="1757074" y="416548"/>
            <a:ext cx="1295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i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i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to.</a:t>
            </a:r>
          </a:p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Nêu biểu thức tính số học sinh đi xe ô tô to</a:t>
            </a:r>
            <a:endParaRPr lang="en-US" sz="3600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73" y="3271496"/>
            <a:ext cx="1237914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4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108B38F-3DA3-6F45-851A-6806C9EB1AB6}"/>
              </a:ext>
            </a:extLst>
          </p:cNvPr>
          <p:cNvSpPr txBox="1"/>
          <p:nvPr/>
        </p:nvSpPr>
        <p:spPr>
          <a:xfrm>
            <a:off x="1280319" y="921983"/>
            <a:ext cx="1371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54CCE6-CCC6-2221-E3A1-218111854A9C}"/>
              </a:ext>
            </a:extLst>
          </p:cNvPr>
          <p:cNvSpPr txBox="1"/>
          <p:nvPr/>
        </p:nvSpPr>
        <p:spPr>
          <a:xfrm>
            <a:off x="1737519" y="3505200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it-IT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(7 x 2)</a:t>
            </a:r>
            <a:endParaRPr lang="it-IT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D87C38-9865-3C2C-DD56-8F9307E27EEB}"/>
              </a:ext>
            </a:extLst>
          </p:cNvPr>
          <p:cNvSpPr txBox="1"/>
          <p:nvPr/>
        </p:nvSpPr>
        <p:spPr>
          <a:xfrm>
            <a:off x="2349103" y="4724400"/>
            <a:ext cx="115784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x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54 – (7 × 2).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629</Words>
  <Application>Microsoft Office PowerPoint</Application>
  <PresentationFormat>Custom</PresentationFormat>
  <Paragraphs>119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264</cp:revision>
  <cp:lastPrinted>2025-12-04T06:49:23Z</cp:lastPrinted>
  <dcterms:created xsi:type="dcterms:W3CDTF">2022-07-10T01:37:20Z</dcterms:created>
  <dcterms:modified xsi:type="dcterms:W3CDTF">2026-01-09T08:01:38Z</dcterms:modified>
</cp:coreProperties>
</file>