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8"/>
  </p:notesMasterIdLst>
  <p:sldIdLst>
    <p:sldId id="256" r:id="rId3"/>
    <p:sldId id="257" r:id="rId4"/>
    <p:sldId id="269" r:id="rId5"/>
    <p:sldId id="270" r:id="rId6"/>
    <p:sldId id="259" r:id="rId7"/>
    <p:sldId id="271" r:id="rId8"/>
    <p:sldId id="272" r:id="rId9"/>
    <p:sldId id="273" r:id="rId10"/>
    <p:sldId id="274" r:id="rId11"/>
    <p:sldId id="275" r:id="rId12"/>
    <p:sldId id="276" r:id="rId13"/>
    <p:sldId id="277" r:id="rId14"/>
    <p:sldId id="278" r:id="rId15"/>
    <p:sldId id="281" r:id="rId16"/>
    <p:sldId id="282" r:id="rId17"/>
    <p:sldId id="298" r:id="rId18"/>
    <p:sldId id="283" r:id="rId19"/>
    <p:sldId id="284" r:id="rId20"/>
    <p:sldId id="280" r:id="rId21"/>
    <p:sldId id="279" r:id="rId22"/>
    <p:sldId id="299" r:id="rId23"/>
    <p:sldId id="285" r:id="rId24"/>
    <p:sldId id="286" r:id="rId25"/>
    <p:sldId id="287" r:id="rId26"/>
    <p:sldId id="288" r:id="rId27"/>
    <p:sldId id="261" r:id="rId28"/>
    <p:sldId id="289" r:id="rId29"/>
    <p:sldId id="290" r:id="rId30"/>
    <p:sldId id="291" r:id="rId31"/>
    <p:sldId id="292" r:id="rId32"/>
    <p:sldId id="293" r:id="rId33"/>
    <p:sldId id="294" r:id="rId34"/>
    <p:sldId id="295" r:id="rId35"/>
    <p:sldId id="296" r:id="rId36"/>
    <p:sldId id="297" r:id="rId37"/>
  </p:sldIdLst>
  <p:sldSz cx="12192000" cy="6858000"/>
  <p:notesSz cx="6858000" cy="9144000"/>
  <p:embeddedFontLst>
    <p:embeddedFont>
      <p:font typeface="Calibri" panose="020F050202020403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4" roundtripDataSignature="AMtx7mgQNYjlZ1pvhJ/ScxwfOAeHqMY8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36" autoAdjust="0"/>
    <p:restoredTop sz="94660"/>
  </p:normalViewPr>
  <p:slideViewPr>
    <p:cSldViewPr>
      <p:cViewPr varScale="1">
        <p:scale>
          <a:sx n="54" d="100"/>
          <a:sy n="54" d="100"/>
        </p:scale>
        <p:origin x="699" y="2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customschemas.google.com/relationships/presentationmetadata" Target="meta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42576486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a:t>Để</a:t>
            </a:r>
            <a:r>
              <a:rPr lang="vi-VN" baseline="0"/>
              <a:t> hiển thị đáp án, thầy cô bấm vào chữ cái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8D135-187F-4673-8620-186BB63AD0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49283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a:t>Để</a:t>
            </a:r>
            <a:r>
              <a:rPr lang="vi-VN" baseline="0"/>
              <a:t> hiển thị đáp án, thầy cô bấm vào chữ cái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8D135-187F-4673-8620-186BB63AD0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324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8D135-187F-4673-8620-186BB63AD0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8486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8D135-187F-4673-8620-186BB63AD0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4414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0" name="Google Shape;9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a:t>GV giải</a:t>
            </a:r>
            <a:r>
              <a:rPr lang="vi-VN" baseline="0"/>
              <a:t> thích cho HS Canxi oxit chính là đá vôi.</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8D135-187F-4673-8620-186BB63AD0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08735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3" name="Google Shape;83;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0" name="Google Shape;11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a:t>Để</a:t>
            </a:r>
            <a:r>
              <a:rPr lang="vi-VN" baseline="0"/>
              <a:t> hiển thị đáp án, thầy cô bấm vào chữ cái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8D135-187F-4673-8620-186BB63AD0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042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a:t>Để</a:t>
            </a:r>
            <a:r>
              <a:rPr lang="vi-VN" baseline="0"/>
              <a:t> hiển thị đáp án, thầy cô bấm vào chữ cái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8D135-187F-4673-8620-186BB63AD0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077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a:t>Để</a:t>
            </a:r>
            <a:r>
              <a:rPr lang="vi-VN" baseline="0"/>
              <a:t> hiển thị đáp án, thầy cô bấm vào chữ cái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A8D135-187F-4673-8620-186BB63AD0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9230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1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9"/>
        <p:cNvGrpSpPr/>
        <p:nvPr/>
      </p:nvGrpSpPr>
      <p:grpSpPr>
        <a:xfrm>
          <a:off x="0" y="0"/>
          <a:ext cx="0" cy="0"/>
          <a:chOff x="0" y="0"/>
          <a:chExt cx="0" cy="0"/>
        </a:xfrm>
      </p:grpSpPr>
      <p:sp>
        <p:nvSpPr>
          <p:cNvPr id="70" name="Google Shape;7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5"/>
        <p:cNvGrpSpPr/>
        <p:nvPr/>
      </p:nvGrpSpPr>
      <p:grpSpPr>
        <a:xfrm>
          <a:off x="0" y="0"/>
          <a:ext cx="0" cy="0"/>
          <a:chOff x="0" y="0"/>
          <a:chExt cx="0" cy="0"/>
        </a:xfrm>
      </p:grpSpPr>
      <p:sp>
        <p:nvSpPr>
          <p:cNvPr id="76" name="Google Shape;76;p2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2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5030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29204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0197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936085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1/9/2026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805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1/9/2026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52464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1/9/2026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67972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980267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8"/>
        <p:cNvGrpSpPr/>
        <p:nvPr/>
      </p:nvGrpSpPr>
      <p:grpSpPr>
        <a:xfrm>
          <a:off x="0" y="0"/>
          <a:ext cx="0" cy="0"/>
          <a:chOff x="0" y="0"/>
          <a:chExt cx="0" cy="0"/>
        </a:xfrm>
      </p:grpSpPr>
      <p:sp>
        <p:nvSpPr>
          <p:cNvPr id="19" name="Google Shape;19;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1/9/2026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406318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99447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1/9/2026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0230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2"/>
        <p:cNvGrpSpPr/>
        <p:nvPr/>
      </p:nvGrpSpPr>
      <p:grpSpPr>
        <a:xfrm>
          <a:off x="0" y="0"/>
          <a:ext cx="0" cy="0"/>
          <a:chOff x="0" y="0"/>
          <a:chExt cx="0" cy="0"/>
        </a:xfrm>
      </p:grpSpPr>
      <p:sp>
        <p:nvSpPr>
          <p:cNvPr id="23" name="Google Shape;23;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8"/>
        <p:cNvGrpSpPr/>
        <p:nvPr/>
      </p:nvGrpSpPr>
      <p:grpSpPr>
        <a:xfrm>
          <a:off x="0" y="0"/>
          <a:ext cx="0" cy="0"/>
          <a:chOff x="0" y="0"/>
          <a:chExt cx="0" cy="0"/>
        </a:xfrm>
      </p:grpSpPr>
      <p:sp>
        <p:nvSpPr>
          <p:cNvPr id="29" name="Google Shape;29;p1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1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1" name="Google Shape;3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4"/>
        <p:cNvGrpSpPr/>
        <p:nvPr/>
      </p:nvGrpSpPr>
      <p:grpSpPr>
        <a:xfrm>
          <a:off x="0" y="0"/>
          <a:ext cx="0" cy="0"/>
          <a:chOff x="0" y="0"/>
          <a:chExt cx="0" cy="0"/>
        </a:xfrm>
      </p:grpSpPr>
      <p:sp>
        <p:nvSpPr>
          <p:cNvPr id="35" name="Google Shape;35;p1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1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1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1"/>
        <p:cNvGrpSpPr/>
        <p:nvPr/>
      </p:nvGrpSpPr>
      <p:grpSpPr>
        <a:xfrm>
          <a:off x="0" y="0"/>
          <a:ext cx="0" cy="0"/>
          <a:chOff x="0" y="0"/>
          <a:chExt cx="0" cy="0"/>
        </a:xfrm>
      </p:grpSpPr>
      <p:sp>
        <p:nvSpPr>
          <p:cNvPr id="42" name="Google Shape;42;p2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2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2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0"/>
        <p:cNvGrpSpPr/>
        <p:nvPr/>
      </p:nvGrpSpPr>
      <p:grpSpPr>
        <a:xfrm>
          <a:off x="0" y="0"/>
          <a:ext cx="0" cy="0"/>
          <a:chOff x="0" y="0"/>
          <a:chExt cx="0" cy="0"/>
        </a:xfrm>
      </p:grpSpPr>
      <p:sp>
        <p:nvSpPr>
          <p:cNvPr id="51" name="Google Shape;51;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2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2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2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9" name="Google Shape;59;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2"/>
        <p:cNvGrpSpPr/>
        <p:nvPr/>
      </p:nvGrpSpPr>
      <p:grpSpPr>
        <a:xfrm>
          <a:off x="0" y="0"/>
          <a:ext cx="0" cy="0"/>
          <a:chOff x="0" y="0"/>
          <a:chExt cx="0" cy="0"/>
        </a:xfrm>
      </p:grpSpPr>
      <p:sp>
        <p:nvSpPr>
          <p:cNvPr id="63" name="Google Shape;63;p2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23"/>
          <p:cNvSpPr>
            <a:spLocks noGrp="1"/>
          </p:cNvSpPr>
          <p:nvPr>
            <p:ph type="pic" idx="2"/>
          </p:nvPr>
        </p:nvSpPr>
        <p:spPr>
          <a:xfrm>
            <a:off x="5183188" y="987425"/>
            <a:ext cx="6172200" cy="4873625"/>
          </a:xfrm>
          <a:prstGeom prst="rect">
            <a:avLst/>
          </a:prstGeom>
          <a:noFill/>
          <a:ln>
            <a:noFill/>
          </a:ln>
        </p:spPr>
      </p:sp>
      <p:sp>
        <p:nvSpPr>
          <p:cNvPr id="65" name="Google Shape;65;p2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6" name="Google Shape;66;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4"/>
          <p:cNvSpPr txBox="1"/>
          <p:nvPr/>
        </p:nvSpPr>
        <p:spPr>
          <a:xfrm>
            <a:off x="0" y="-2734965"/>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b="0" i="0" u="none" strike="noStrike" cap="none">
                <a:solidFill>
                  <a:srgbClr val="CFCFCF"/>
                </a:solidFill>
                <a:latin typeface="Arial"/>
                <a:ea typeface="Arial"/>
                <a:cs typeface="Arial"/>
                <a:sym typeface="Arial"/>
              </a:rPr>
              <a:t>www.9slide.vn</a:t>
            </a:r>
            <a:endParaRPr/>
          </a:p>
        </p:txBody>
      </p:sp>
      <p:sp>
        <p:nvSpPr>
          <p:cNvPr id="7" name="Google Shape;7;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 name="Google Shape;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1" name="Google Shape;1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1/9/2026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08222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7.jpg"/><Relationship Id="rId1" Type="http://schemas.openxmlformats.org/officeDocument/2006/relationships/slideLayout" Target="../slideLayouts/slideLayout1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7.jpg"/><Relationship Id="rId1" Type="http://schemas.openxmlformats.org/officeDocument/2006/relationships/slideLayout" Target="../slideLayouts/slideLayout1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7.jpg"/><Relationship Id="rId1" Type="http://schemas.openxmlformats.org/officeDocument/2006/relationships/slideLayout" Target="../slideLayouts/slideLayout18.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7.jpg"/><Relationship Id="rId1" Type="http://schemas.openxmlformats.org/officeDocument/2006/relationships/slideLayout" Target="../slideLayouts/slideLayout18.xml"/><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5.png"/><Relationship Id="rId2" Type="http://schemas.openxmlformats.org/officeDocument/2006/relationships/image" Target="../media/image17.jp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7.jpg"/><Relationship Id="rId1" Type="http://schemas.openxmlformats.org/officeDocument/2006/relationships/slideLayout" Target="../slideLayouts/slideLayout18.xml"/><Relationship Id="rId5" Type="http://schemas.openxmlformats.org/officeDocument/2006/relationships/image" Target="../media/image48.png"/><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7.jpg"/><Relationship Id="rId1" Type="http://schemas.openxmlformats.org/officeDocument/2006/relationships/slideLayout" Target="../slideLayouts/slideLayout18.xml"/><Relationship Id="rId6" Type="http://schemas.openxmlformats.org/officeDocument/2006/relationships/image" Target="../media/image51.png"/><Relationship Id="rId5" Type="http://schemas.openxmlformats.org/officeDocument/2006/relationships/hyperlink" Target="https://youtu.be/eTOswnBj8NM" TargetMode="Externa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hoc10.vn/doc-sach/khoa-hoc-5/1/683/21"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7.jpg"/><Relationship Id="rId1" Type="http://schemas.openxmlformats.org/officeDocument/2006/relationships/slideLayout" Target="../slideLayouts/slideLayout18.xml"/><Relationship Id="rId5" Type="http://schemas.openxmlformats.org/officeDocument/2006/relationships/image" Target="../media/image53.png"/><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6.sv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7.jpg"/><Relationship Id="rId1" Type="http://schemas.openxmlformats.org/officeDocument/2006/relationships/slideLayout" Target="../slideLayouts/slideLayout18.xml"/><Relationship Id="rId5" Type="http://schemas.openxmlformats.org/officeDocument/2006/relationships/image" Target="../media/image56.png"/><Relationship Id="rId4" Type="http://schemas.openxmlformats.org/officeDocument/2006/relationships/image" Target="../media/image55.png"/></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7.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58.png"/><Relationship Id="rId7" Type="http://schemas.openxmlformats.org/officeDocument/2006/relationships/image" Target="../media/image14.jpg"/><Relationship Id="rId2" Type="http://schemas.openxmlformats.org/officeDocument/2006/relationships/image" Target="../media/image17.jp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60.png"/><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hoc10.vn/doc-sach/khoa-hoc-5/1/683/21" TargetMode="External"/></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63.png"/><Relationship Id="rId5" Type="http://schemas.openxmlformats.org/officeDocument/2006/relationships/image" Target="../media/image62.jpg"/><Relationship Id="rId4" Type="http://schemas.openxmlformats.org/officeDocument/2006/relationships/audio" Target="../media/audio2.wav"/></Relationships>
</file>

<file path=ppt/slides/_rels/slide2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audio" Target="../media/audio2.wav"/><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2.jpg"/><Relationship Id="rId4" Type="http://schemas.openxmlformats.org/officeDocument/2006/relationships/audio" Target="../media/audio1.wav"/><Relationship Id="rId9" Type="http://schemas.openxmlformats.org/officeDocument/2006/relationships/image" Target="../media/image67.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62.jpg"/><Relationship Id="rId4" Type="http://schemas.openxmlformats.org/officeDocument/2006/relationships/audio" Target="../media/audio2.wav"/></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slides/_rels/slide30.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audio" Target="../media/audio2.wav"/><Relationship Id="rId7" Type="http://schemas.openxmlformats.org/officeDocument/2006/relationships/image" Target="../media/image69.pn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68.jpg"/><Relationship Id="rId5" Type="http://schemas.openxmlformats.org/officeDocument/2006/relationships/image" Target="../media/image62.jpg"/><Relationship Id="rId4" Type="http://schemas.openxmlformats.org/officeDocument/2006/relationships/audio" Target="../media/audio1.wav"/><Relationship Id="rId9" Type="http://schemas.openxmlformats.org/officeDocument/2006/relationships/image" Target="../media/image71.png"/></Relationships>
</file>

<file path=ppt/slides/_rels/slide31.xml.rels><?xml version="1.0" encoding="UTF-8" standalone="yes"?>
<Relationships xmlns="http://schemas.openxmlformats.org/package/2006/relationships"><Relationship Id="rId8" Type="http://schemas.openxmlformats.org/officeDocument/2006/relationships/image" Target="../media/image74.jpg"/><Relationship Id="rId3" Type="http://schemas.openxmlformats.org/officeDocument/2006/relationships/audio" Target="../media/audio2.wav"/><Relationship Id="rId7" Type="http://schemas.openxmlformats.org/officeDocument/2006/relationships/image" Target="../media/image73.jp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72.jpg"/><Relationship Id="rId5" Type="http://schemas.openxmlformats.org/officeDocument/2006/relationships/image" Target="../media/image62.jpg"/><Relationship Id="rId4" Type="http://schemas.openxmlformats.org/officeDocument/2006/relationships/audio" Target="../media/audio1.wav"/><Relationship Id="rId9"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76.png"/><Relationship Id="rId4" Type="http://schemas.openxmlformats.org/officeDocument/2006/relationships/image" Target="../media/image21.png"/></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62.jp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2.jpg"/><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6.svg"/></Relationships>
</file>

<file path=ppt/slides/_rels/slide3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sv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hyperlink" Target="https://www.hoc10.vn/doc-sach/khoa-hoc-5/1/683/2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8.png"/><Relationship Id="rId4" Type="http://schemas.openxmlformats.org/officeDocument/2006/relationships/image" Target="../media/image6.sv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18.xml"/><Relationship Id="rId7" Type="http://schemas.openxmlformats.org/officeDocument/2006/relationships/image" Target="../media/image20.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9.png"/><Relationship Id="rId5" Type="http://schemas.openxmlformats.org/officeDocument/2006/relationships/image" Target="../media/image17.jp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7.jpg"/><Relationship Id="rId1" Type="http://schemas.openxmlformats.org/officeDocument/2006/relationships/slideLayout" Target="../slideLayouts/slideLayout18.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jpg"/><Relationship Id="rId1" Type="http://schemas.openxmlformats.org/officeDocument/2006/relationships/slideLayout" Target="../slideLayouts/slideLayout18.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sp>
        <p:nvSpPr>
          <p:cNvPr id="86" name="Google Shape;86;p1"/>
          <p:cNvSpPr txBox="1"/>
          <p:nvPr/>
        </p:nvSpPr>
        <p:spPr>
          <a:xfrm>
            <a:off x="1532211" y="2819053"/>
            <a:ext cx="9127577" cy="14604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dk1"/>
              </a:buClr>
              <a:buSzPts val="4400"/>
              <a:buFont typeface="Calibri"/>
              <a:buNone/>
            </a:pPr>
            <a:r>
              <a:rPr lang="en-US" sz="5200" b="1" i="0" u="none" strike="noStrike" cap="none" dirty="0" err="1">
                <a:solidFill>
                  <a:srgbClr val="FF0000"/>
                </a:solidFill>
                <a:latin typeface="+mn-lt"/>
                <a:ea typeface="+mn-ea"/>
                <a:cs typeface="+mn-ea"/>
                <a:sym typeface="+mn-lt"/>
              </a:rPr>
              <a:t>Bài</a:t>
            </a:r>
            <a:r>
              <a:rPr lang="en-US" sz="5200" b="1" i="0" u="none" strike="noStrike" cap="none" dirty="0">
                <a:solidFill>
                  <a:srgbClr val="FF0000"/>
                </a:solidFill>
                <a:latin typeface="+mn-lt"/>
                <a:ea typeface="+mn-ea"/>
                <a:cs typeface="+mn-ea"/>
                <a:sym typeface="+mn-lt"/>
              </a:rPr>
              <a:t> 4. </a:t>
            </a:r>
            <a:r>
              <a:rPr lang="en-US" sz="5200" b="1" i="0" u="none" strike="noStrike" cap="none" dirty="0" err="1">
                <a:solidFill>
                  <a:srgbClr val="FF0000"/>
                </a:solidFill>
                <a:latin typeface="+mn-lt"/>
                <a:ea typeface="+mn-ea"/>
                <a:cs typeface="+mn-ea"/>
                <a:sym typeface="+mn-lt"/>
              </a:rPr>
              <a:t>Sự</a:t>
            </a:r>
            <a:r>
              <a:rPr lang="en-US" sz="5200" b="1" i="0" u="none" strike="noStrike" cap="none" dirty="0">
                <a:solidFill>
                  <a:srgbClr val="FF0000"/>
                </a:solidFill>
                <a:latin typeface="+mn-lt"/>
                <a:ea typeface="+mn-ea"/>
                <a:cs typeface="+mn-ea"/>
                <a:sym typeface="+mn-lt"/>
              </a:rPr>
              <a:t> </a:t>
            </a:r>
            <a:r>
              <a:rPr lang="en-US" sz="5200" b="1" i="0" u="none" strike="noStrike" cap="none" dirty="0" err="1">
                <a:solidFill>
                  <a:srgbClr val="FF0000"/>
                </a:solidFill>
                <a:latin typeface="+mn-lt"/>
                <a:ea typeface="+mn-ea"/>
                <a:cs typeface="+mn-ea"/>
                <a:sym typeface="+mn-lt"/>
              </a:rPr>
              <a:t>biến</a:t>
            </a:r>
            <a:r>
              <a:rPr lang="en-US" sz="5200" b="1" i="0" u="none" strike="noStrike" cap="none" dirty="0">
                <a:solidFill>
                  <a:srgbClr val="FF0000"/>
                </a:solidFill>
                <a:latin typeface="+mn-lt"/>
                <a:ea typeface="+mn-ea"/>
                <a:cs typeface="+mn-ea"/>
                <a:sym typeface="+mn-lt"/>
              </a:rPr>
              <a:t> </a:t>
            </a:r>
            <a:r>
              <a:rPr lang="en-US" sz="5200" b="1" i="0" u="none" strike="noStrike" cap="none" dirty="0" err="1">
                <a:solidFill>
                  <a:srgbClr val="FF0000"/>
                </a:solidFill>
                <a:latin typeface="+mn-lt"/>
                <a:ea typeface="+mn-ea"/>
                <a:cs typeface="+mn-ea"/>
                <a:sym typeface="+mn-lt"/>
              </a:rPr>
              <a:t>đổi</a:t>
            </a:r>
            <a:r>
              <a:rPr lang="en-US" sz="5200" b="1" i="0" u="none" strike="noStrike" cap="none" dirty="0">
                <a:solidFill>
                  <a:srgbClr val="FF0000"/>
                </a:solidFill>
                <a:latin typeface="+mn-lt"/>
                <a:ea typeface="+mn-ea"/>
                <a:cs typeface="+mn-ea"/>
                <a:sym typeface="+mn-lt"/>
              </a:rPr>
              <a:t> </a:t>
            </a:r>
            <a:r>
              <a:rPr lang="en-US" sz="5200" b="1" i="0" u="none" strike="noStrike" cap="none" dirty="0" err="1">
                <a:solidFill>
                  <a:srgbClr val="FF0000"/>
                </a:solidFill>
                <a:latin typeface="+mn-lt"/>
                <a:ea typeface="+mn-ea"/>
                <a:cs typeface="+mn-ea"/>
                <a:sym typeface="+mn-lt"/>
              </a:rPr>
              <a:t>hoá</a:t>
            </a:r>
            <a:r>
              <a:rPr lang="en-US" sz="5200" b="1" i="0" u="none" strike="noStrike" cap="none" dirty="0">
                <a:solidFill>
                  <a:srgbClr val="FF0000"/>
                </a:solidFill>
                <a:latin typeface="+mn-lt"/>
                <a:ea typeface="+mn-ea"/>
                <a:cs typeface="+mn-ea"/>
                <a:sym typeface="+mn-lt"/>
              </a:rPr>
              <a:t> </a:t>
            </a:r>
            <a:r>
              <a:rPr lang="en-US" sz="5200" b="1" i="0" u="none" strike="noStrike" cap="none" dirty="0" err="1">
                <a:solidFill>
                  <a:srgbClr val="FF0000"/>
                </a:solidFill>
                <a:latin typeface="+mn-lt"/>
                <a:ea typeface="+mn-ea"/>
                <a:cs typeface="+mn-ea"/>
                <a:sym typeface="+mn-lt"/>
              </a:rPr>
              <a:t>học</a:t>
            </a:r>
            <a:r>
              <a:rPr lang="en-US" sz="5200" b="1" i="0" u="none" strike="noStrike" cap="none" dirty="0">
                <a:solidFill>
                  <a:srgbClr val="FF0000"/>
                </a:solidFill>
                <a:latin typeface="+mn-lt"/>
                <a:ea typeface="+mn-ea"/>
                <a:cs typeface="+mn-ea"/>
                <a:sym typeface="+mn-lt"/>
              </a:rPr>
              <a:t> </a:t>
            </a:r>
            <a:r>
              <a:rPr lang="en-US" sz="5200" b="1" i="0" u="none" strike="noStrike" cap="none" dirty="0" err="1">
                <a:solidFill>
                  <a:srgbClr val="FF0000"/>
                </a:solidFill>
                <a:latin typeface="+mn-lt"/>
                <a:ea typeface="+mn-ea"/>
                <a:cs typeface="+mn-ea"/>
                <a:sym typeface="+mn-lt"/>
              </a:rPr>
              <a:t>của</a:t>
            </a:r>
            <a:r>
              <a:rPr lang="en-US" sz="5200" b="1" i="0" u="none" strike="noStrike" cap="none" dirty="0">
                <a:solidFill>
                  <a:srgbClr val="FF0000"/>
                </a:solidFill>
                <a:latin typeface="+mn-lt"/>
                <a:ea typeface="+mn-ea"/>
                <a:cs typeface="+mn-ea"/>
                <a:sym typeface="+mn-lt"/>
              </a:rPr>
              <a:t> </a:t>
            </a:r>
            <a:r>
              <a:rPr lang="en-US" sz="5200" b="1" i="0" u="none" strike="noStrike" cap="none" dirty="0" err="1">
                <a:solidFill>
                  <a:srgbClr val="FF0000"/>
                </a:solidFill>
                <a:latin typeface="+mn-lt"/>
                <a:ea typeface="+mn-ea"/>
                <a:cs typeface="+mn-ea"/>
                <a:sym typeface="+mn-lt"/>
              </a:rPr>
              <a:t>chất</a:t>
            </a:r>
            <a:r>
              <a:rPr lang="en-US" sz="5200" b="1" i="0" u="none" strike="noStrike" cap="none" dirty="0">
                <a:solidFill>
                  <a:srgbClr val="FF0000"/>
                </a:solidFill>
                <a:latin typeface="+mn-lt"/>
                <a:ea typeface="+mn-ea"/>
                <a:cs typeface="+mn-ea"/>
                <a:sym typeface="+mn-lt"/>
              </a:rPr>
              <a:t> (</a:t>
            </a:r>
            <a:r>
              <a:rPr lang="en-US" sz="5200" b="1" i="0" u="none" strike="noStrike" cap="none" dirty="0" err="1">
                <a:solidFill>
                  <a:srgbClr val="FF0000"/>
                </a:solidFill>
                <a:latin typeface="+mn-lt"/>
                <a:ea typeface="+mn-ea"/>
                <a:cs typeface="+mn-ea"/>
                <a:sym typeface="+mn-lt"/>
              </a:rPr>
              <a:t>tiết</a:t>
            </a:r>
            <a:r>
              <a:rPr lang="en-US" sz="5200" b="1" i="0" u="none" strike="noStrike" cap="none" dirty="0">
                <a:solidFill>
                  <a:srgbClr val="FF0000"/>
                </a:solidFill>
                <a:latin typeface="+mn-lt"/>
                <a:ea typeface="+mn-ea"/>
                <a:cs typeface="+mn-ea"/>
                <a:sym typeface="+mn-lt"/>
              </a:rPr>
              <a:t> 1)</a:t>
            </a:r>
            <a:endParaRPr sz="5200" b="1" i="0" u="none" strike="noStrike" cap="none" dirty="0">
              <a:solidFill>
                <a:srgbClr val="FF0000"/>
              </a:solidFill>
              <a:latin typeface="+mn-lt"/>
              <a:ea typeface="+mn-ea"/>
              <a:cs typeface="+mn-ea"/>
              <a:sym typeface="+mn-lt"/>
            </a:endParaRPr>
          </a:p>
        </p:txBody>
      </p:sp>
      <p:sp>
        <p:nvSpPr>
          <p:cNvPr id="87" name="Google Shape;87;p1"/>
          <p:cNvSpPr txBox="1"/>
          <p:nvPr/>
        </p:nvSpPr>
        <p:spPr>
          <a:xfrm>
            <a:off x="-521851" y="1676400"/>
            <a:ext cx="13235700" cy="2467200"/>
          </a:xfrm>
          <a:prstGeom prst="rect">
            <a:avLst/>
          </a:prstGeom>
          <a:noFill/>
          <a:ln>
            <a:noFill/>
          </a:ln>
        </p:spPr>
        <p:txBody>
          <a:bodyPr spcFirstLastPara="1" wrap="square" lIns="91425" tIns="45700" rIns="91425" bIns="45700" anchor="t" anchorCtr="0">
            <a:noAutofit/>
          </a:bodyPr>
          <a:lstStyle/>
          <a:p>
            <a:pPr marL="0" marR="0" lvl="0" indent="0" algn="ctr" rtl="0">
              <a:lnSpc>
                <a:spcPct val="150000"/>
              </a:lnSpc>
              <a:spcBef>
                <a:spcPts val="0"/>
              </a:spcBef>
              <a:spcAft>
                <a:spcPts val="0"/>
              </a:spcAft>
              <a:buClr>
                <a:schemeClr val="dk1"/>
              </a:buClr>
              <a:buSzPts val="990"/>
              <a:buFont typeface="Arial"/>
              <a:buNone/>
            </a:pPr>
            <a:r>
              <a:rPr lang="en-US" sz="5200" b="1" i="0" u="none" strike="noStrike" cap="none" dirty="0" err="1">
                <a:solidFill>
                  <a:srgbClr val="002060"/>
                </a:solidFill>
                <a:latin typeface="+mn-lt"/>
                <a:ea typeface="+mn-ea"/>
                <a:cs typeface="+mn-ea"/>
                <a:sym typeface="+mn-lt"/>
              </a:rPr>
              <a:t>Chủ</a:t>
            </a:r>
            <a:r>
              <a:rPr lang="en-US" sz="5200" b="1" i="0" u="none" strike="noStrike" cap="none" dirty="0">
                <a:solidFill>
                  <a:srgbClr val="002060"/>
                </a:solidFill>
                <a:latin typeface="+mn-lt"/>
                <a:ea typeface="+mn-ea"/>
                <a:cs typeface="+mn-ea"/>
                <a:sym typeface="+mn-lt"/>
              </a:rPr>
              <a:t> </a:t>
            </a:r>
            <a:r>
              <a:rPr lang="en-US" sz="5200" b="1" i="0" u="none" strike="noStrike" cap="none" dirty="0" err="1">
                <a:solidFill>
                  <a:srgbClr val="002060"/>
                </a:solidFill>
                <a:latin typeface="+mn-lt"/>
                <a:ea typeface="+mn-ea"/>
                <a:cs typeface="+mn-ea"/>
                <a:sym typeface="+mn-lt"/>
              </a:rPr>
              <a:t>đề</a:t>
            </a:r>
            <a:r>
              <a:rPr lang="en-US" sz="5200" b="1" i="0" u="none" strike="noStrike" cap="none" dirty="0">
                <a:solidFill>
                  <a:srgbClr val="002060"/>
                </a:solidFill>
                <a:latin typeface="+mn-lt"/>
                <a:ea typeface="+mn-ea"/>
                <a:cs typeface="+mn-ea"/>
                <a:sym typeface="+mn-lt"/>
              </a:rPr>
              <a:t> 1: </a:t>
            </a:r>
            <a:r>
              <a:rPr lang="en-US" sz="5200" b="1" i="0" u="none" strike="noStrike" cap="none" dirty="0" err="1">
                <a:solidFill>
                  <a:srgbClr val="002060"/>
                </a:solidFill>
                <a:latin typeface="+mn-lt"/>
                <a:ea typeface="+mn-ea"/>
                <a:cs typeface="+mn-ea"/>
                <a:sym typeface="+mn-lt"/>
              </a:rPr>
              <a:t>Chất</a:t>
            </a:r>
            <a:endParaRPr dirty="0">
              <a:latin typeface="+mn-lt"/>
              <a:ea typeface="+mn-ea"/>
              <a:cs typeface="+mn-ea"/>
              <a:sym typeface="+mn-lt"/>
            </a:endParaRPr>
          </a:p>
        </p:txBody>
      </p:sp>
      <p:sp>
        <p:nvSpPr>
          <p:cNvPr id="3" name="Rectangle 2"/>
          <p:cNvSpPr/>
          <p:nvPr/>
        </p:nvSpPr>
        <p:spPr>
          <a:xfrm>
            <a:off x="0" y="0"/>
            <a:ext cx="2667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KHOA HỌC</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762000" y="1468326"/>
            <a:ext cx="4724400" cy="833192"/>
            <a:chOff x="1143000" y="571500"/>
            <a:chExt cx="7086600" cy="124978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571500"/>
              <a:ext cx="1749704" cy="1249788"/>
            </a:xfrm>
            <a:prstGeom prst="rect">
              <a:avLst/>
            </a:prstGeom>
          </p:spPr>
        </p:pic>
        <p:sp>
          <p:nvSpPr>
            <p:cNvPr id="3" name="TextBox 2"/>
            <p:cNvSpPr txBox="1"/>
            <p:nvPr/>
          </p:nvSpPr>
          <p:spPr>
            <a:xfrm>
              <a:off x="3048000" y="842451"/>
              <a:ext cx="5181600" cy="692498"/>
            </a:xfrm>
            <a:prstGeom prst="rect">
              <a:avLst/>
            </a:prstGeom>
            <a:noFill/>
          </p:spPr>
          <p:txBody>
            <a:bodyPr wrap="square" rtlCol="0">
              <a:spAutoFit/>
            </a:bodyPr>
            <a:lstStyle/>
            <a:p>
              <a:pPr defTabSz="609630">
                <a:buClrTx/>
              </a:pPr>
              <a:r>
                <a:rPr lang="vi-VN" sz="2400" b="1" kern="1200" dirty="0">
                  <a:solidFill>
                    <a:schemeClr val="tx1"/>
                  </a:solidFill>
                  <a:latin typeface="+mj-lt"/>
                  <a:cs typeface="+mn-ea"/>
                  <a:sym typeface="+mn-lt"/>
                </a:rPr>
                <a:t>Thảo luận nhóm đôi</a:t>
              </a:r>
              <a:endParaRPr lang="en-US" sz="2400" b="1" kern="1200" dirty="0">
                <a:solidFill>
                  <a:schemeClr val="tx1"/>
                </a:solidFill>
                <a:latin typeface="+mj-lt"/>
                <a:cs typeface="+mn-ea"/>
                <a:sym typeface="+mn-lt"/>
              </a:endParaRPr>
            </a:p>
          </p:txBody>
        </p:sp>
      </p:grpSp>
      <p:grpSp>
        <p:nvGrpSpPr>
          <p:cNvPr id="12" name="Group 11"/>
          <p:cNvGrpSpPr/>
          <p:nvPr/>
        </p:nvGrpSpPr>
        <p:grpSpPr>
          <a:xfrm>
            <a:off x="963507" y="3772217"/>
            <a:ext cx="7620000" cy="2184400"/>
            <a:chOff x="990600" y="4457700"/>
            <a:chExt cx="11430000" cy="3276600"/>
          </a:xfrm>
          <a:solidFill>
            <a:schemeClr val="accent6">
              <a:lumMod val="20000"/>
              <a:lumOff val="80000"/>
            </a:schemeClr>
          </a:solidFill>
        </p:grpSpPr>
        <p:sp>
          <p:nvSpPr>
            <p:cNvPr id="11" name="Rounded Rectangular Callout 10"/>
            <p:cNvSpPr/>
            <p:nvPr/>
          </p:nvSpPr>
          <p:spPr>
            <a:xfrm>
              <a:off x="990600" y="4457700"/>
              <a:ext cx="11430000" cy="3276600"/>
            </a:xfrm>
            <a:prstGeom prst="wedgeRoundRectCallout">
              <a:avLst>
                <a:gd name="adj1" fmla="val 64715"/>
                <a:gd name="adj2" fmla="val 44289"/>
                <a:gd name="adj3" fmla="val 16667"/>
              </a:avLst>
            </a:prstGeom>
            <a:grpFill/>
            <a:ln w="38100">
              <a:solidFill>
                <a:srgbClr val="4F2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UTM Avo"/>
                <a:cs typeface="+mn-ea"/>
                <a:sym typeface="+mn-lt"/>
              </a:endParaRPr>
            </a:p>
          </p:txBody>
        </p:sp>
        <p:sp>
          <p:nvSpPr>
            <p:cNvPr id="5" name="Rectangle 4"/>
            <p:cNvSpPr/>
            <p:nvPr/>
          </p:nvSpPr>
          <p:spPr>
            <a:xfrm>
              <a:off x="1386840" y="4645673"/>
              <a:ext cx="10637520" cy="2513765"/>
            </a:xfrm>
            <a:prstGeom prst="rect">
              <a:avLst/>
            </a:prstGeom>
            <a:grpFill/>
          </p:spPr>
          <p:txBody>
            <a:bodyPr wrap="square">
              <a:spAutoFit/>
            </a:bodyPr>
            <a:lstStyle/>
            <a:p>
              <a:pPr algn="just" defTabSz="609630">
                <a:lnSpc>
                  <a:spcPct val="150000"/>
                </a:lnSpc>
                <a:buClrTx/>
              </a:pPr>
              <a:r>
                <a:rPr lang="vi-VN" sz="2400" kern="1200" dirty="0">
                  <a:solidFill>
                    <a:prstClr val="black"/>
                  </a:solidFill>
                  <a:latin typeface="+mj-lt"/>
                  <a:cs typeface="+mn-ea"/>
                  <a:sym typeface="+mn-lt"/>
                </a:rPr>
                <a:t>Sự biến đổi của đường trong trường hợp nào dưới đây là biến đổi hóa học và trường hợp nào không phải biến đổi hóa học? Vì sao? </a:t>
              </a:r>
              <a:endParaRPr lang="en-US" sz="2400" kern="1200" dirty="0">
                <a:solidFill>
                  <a:prstClr val="black"/>
                </a:solidFill>
                <a:latin typeface="+mj-lt"/>
                <a:cs typeface="+mn-ea"/>
                <a:sym typeface="+mn-lt"/>
              </a:endParaRPr>
            </a:p>
          </p:txBody>
        </p:sp>
      </p:grpSp>
      <p:pic>
        <p:nvPicPr>
          <p:cNvPr id="6" name="Picture 5"/>
          <p:cNvPicPr>
            <a:picLocks noChangeAspect="1"/>
          </p:cNvPicPr>
          <p:nvPr/>
        </p:nvPicPr>
        <p:blipFill>
          <a:blip r:embed="rId4"/>
          <a:stretch>
            <a:fillRect/>
          </a:stretch>
        </p:blipFill>
        <p:spPr>
          <a:xfrm>
            <a:off x="10846785" y="1154313"/>
            <a:ext cx="1166429" cy="989293"/>
          </a:xfrm>
          <a:prstGeom prst="rect">
            <a:avLst/>
          </a:prstGeom>
        </p:spPr>
      </p:pic>
      <p:sp>
        <p:nvSpPr>
          <p:cNvPr id="10" name="Rectangle 9"/>
          <p:cNvSpPr/>
          <p:nvPr/>
        </p:nvSpPr>
        <p:spPr>
          <a:xfrm>
            <a:off x="963507" y="2319183"/>
            <a:ext cx="10210800" cy="1245597"/>
          </a:xfrm>
          <a:prstGeom prst="rect">
            <a:avLst/>
          </a:prstGeom>
        </p:spPr>
        <p:txBody>
          <a:bodyPr wrap="square">
            <a:spAutoFit/>
          </a:bodyPr>
          <a:lstStyle/>
          <a:p>
            <a:pPr algn="just" defTabSz="609630">
              <a:lnSpc>
                <a:spcPct val="150000"/>
              </a:lnSpc>
              <a:buClrTx/>
            </a:pPr>
            <a:r>
              <a:rPr lang="vi-VN" sz="2667" i="1" kern="1200" dirty="0">
                <a:solidFill>
                  <a:schemeClr val="tx1"/>
                </a:solidFill>
                <a:latin typeface="+mj-lt"/>
                <a:cs typeface="+mn-ea"/>
                <a:sym typeface="+mn-lt"/>
              </a:rPr>
              <a:t>T</a:t>
            </a:r>
            <a:r>
              <a:rPr lang="en-US" sz="2667" i="1" kern="1200" dirty="0">
                <a:solidFill>
                  <a:schemeClr val="tx1"/>
                </a:solidFill>
                <a:latin typeface="+mj-lt"/>
                <a:cs typeface="+mn-ea"/>
                <a:sym typeface="+mn-lt"/>
              </a:rPr>
              <a:t>ừ </a:t>
            </a:r>
            <a:r>
              <a:rPr lang="en-US" sz="2667" i="1" kern="1200" dirty="0" err="1">
                <a:solidFill>
                  <a:schemeClr val="tx1"/>
                </a:solidFill>
                <a:latin typeface="+mj-lt"/>
                <a:cs typeface="+mn-ea"/>
                <a:sym typeface="+mn-lt"/>
              </a:rPr>
              <a:t>định</a:t>
            </a:r>
            <a:r>
              <a:rPr lang="en-US" sz="2667" i="1" kern="1200" dirty="0">
                <a:solidFill>
                  <a:schemeClr val="tx1"/>
                </a:solidFill>
                <a:latin typeface="+mj-lt"/>
                <a:cs typeface="+mn-ea"/>
                <a:sym typeface="+mn-lt"/>
              </a:rPr>
              <a:t> </a:t>
            </a:r>
            <a:r>
              <a:rPr lang="en-US" sz="2667" i="1" kern="1200" dirty="0" err="1">
                <a:solidFill>
                  <a:schemeClr val="tx1"/>
                </a:solidFill>
                <a:latin typeface="+mj-lt"/>
                <a:cs typeface="+mn-ea"/>
                <a:sym typeface="+mn-lt"/>
              </a:rPr>
              <a:t>nghĩa</a:t>
            </a:r>
            <a:r>
              <a:rPr lang="en-US" sz="2667" i="1" kern="1200" dirty="0">
                <a:solidFill>
                  <a:schemeClr val="tx1"/>
                </a:solidFill>
                <a:latin typeface="+mj-lt"/>
                <a:cs typeface="+mn-ea"/>
                <a:sym typeface="+mn-lt"/>
              </a:rPr>
              <a:t> </a:t>
            </a:r>
            <a:r>
              <a:rPr lang="en-US" sz="2667" i="1" kern="1200" dirty="0" err="1">
                <a:solidFill>
                  <a:schemeClr val="tx1"/>
                </a:solidFill>
                <a:latin typeface="+mj-lt"/>
                <a:cs typeface="+mn-ea"/>
                <a:sym typeface="+mn-lt"/>
              </a:rPr>
              <a:t>về</a:t>
            </a:r>
            <a:r>
              <a:rPr lang="en-US" sz="2667" i="1" kern="1200" dirty="0">
                <a:solidFill>
                  <a:schemeClr val="tx1"/>
                </a:solidFill>
                <a:latin typeface="+mj-lt"/>
                <a:cs typeface="+mn-ea"/>
                <a:sym typeface="+mn-lt"/>
              </a:rPr>
              <a:t> </a:t>
            </a:r>
            <a:r>
              <a:rPr lang="en-US" sz="2667" i="1" kern="1200" dirty="0" err="1">
                <a:solidFill>
                  <a:schemeClr val="tx1"/>
                </a:solidFill>
                <a:latin typeface="+mj-lt"/>
                <a:cs typeface="+mn-ea"/>
                <a:sym typeface="+mn-lt"/>
              </a:rPr>
              <a:t>sự</a:t>
            </a:r>
            <a:r>
              <a:rPr lang="en-US" sz="2667" i="1" kern="1200" dirty="0">
                <a:solidFill>
                  <a:schemeClr val="tx1"/>
                </a:solidFill>
                <a:latin typeface="+mj-lt"/>
                <a:cs typeface="+mn-ea"/>
                <a:sym typeface="+mn-lt"/>
              </a:rPr>
              <a:t> </a:t>
            </a:r>
            <a:r>
              <a:rPr lang="en-US" sz="2667" i="1" kern="1200" dirty="0" err="1">
                <a:solidFill>
                  <a:schemeClr val="tx1"/>
                </a:solidFill>
                <a:latin typeface="+mj-lt"/>
                <a:cs typeface="+mn-ea"/>
                <a:sym typeface="+mn-lt"/>
              </a:rPr>
              <a:t>biến</a:t>
            </a:r>
            <a:r>
              <a:rPr lang="en-US" sz="2667" i="1" kern="1200" dirty="0">
                <a:solidFill>
                  <a:schemeClr val="tx1"/>
                </a:solidFill>
                <a:latin typeface="+mj-lt"/>
                <a:cs typeface="+mn-ea"/>
                <a:sym typeface="+mn-lt"/>
              </a:rPr>
              <a:t> </a:t>
            </a:r>
            <a:r>
              <a:rPr lang="en-US" sz="2667" i="1" kern="1200" dirty="0" err="1">
                <a:solidFill>
                  <a:schemeClr val="tx1"/>
                </a:solidFill>
                <a:latin typeface="+mj-lt"/>
                <a:cs typeface="+mn-ea"/>
                <a:sym typeface="+mn-lt"/>
              </a:rPr>
              <a:t>đổi</a:t>
            </a:r>
            <a:r>
              <a:rPr lang="en-US" sz="2667" i="1" kern="1200" dirty="0">
                <a:solidFill>
                  <a:schemeClr val="tx1"/>
                </a:solidFill>
                <a:latin typeface="+mj-lt"/>
                <a:cs typeface="+mn-ea"/>
                <a:sym typeface="+mn-lt"/>
              </a:rPr>
              <a:t> </a:t>
            </a:r>
            <a:r>
              <a:rPr lang="en-US" sz="2667" i="1" kern="1200" dirty="0" err="1">
                <a:solidFill>
                  <a:schemeClr val="tx1"/>
                </a:solidFill>
                <a:latin typeface="+mj-lt"/>
                <a:cs typeface="+mn-ea"/>
                <a:sym typeface="+mn-lt"/>
              </a:rPr>
              <a:t>hóa</a:t>
            </a:r>
            <a:r>
              <a:rPr lang="en-US" sz="2667" i="1" kern="1200" dirty="0">
                <a:solidFill>
                  <a:schemeClr val="tx1"/>
                </a:solidFill>
                <a:latin typeface="+mj-lt"/>
                <a:cs typeface="+mn-ea"/>
                <a:sym typeface="+mn-lt"/>
              </a:rPr>
              <a:t> </a:t>
            </a:r>
            <a:r>
              <a:rPr lang="en-US" sz="2667" i="1" kern="1200" dirty="0" err="1">
                <a:solidFill>
                  <a:schemeClr val="tx1"/>
                </a:solidFill>
                <a:latin typeface="+mj-lt"/>
                <a:cs typeface="+mn-ea"/>
                <a:sym typeface="+mn-lt"/>
              </a:rPr>
              <a:t>học</a:t>
            </a:r>
            <a:r>
              <a:rPr lang="vi-VN" sz="2667" i="1" kern="1200" dirty="0">
                <a:solidFill>
                  <a:schemeClr val="tx1"/>
                </a:solidFill>
                <a:latin typeface="+mj-lt"/>
                <a:cs typeface="+mn-ea"/>
                <a:sym typeface="+mn-lt"/>
              </a:rPr>
              <a:t>, quan sát trường hợp 1, 2 SGK trang 20 và trả lời câu hỏi:</a:t>
            </a:r>
            <a:endParaRPr lang="en-US" sz="2667" i="1" kern="1200" dirty="0">
              <a:solidFill>
                <a:schemeClr val="tx1"/>
              </a:solidFill>
              <a:latin typeface="+mj-lt"/>
              <a:cs typeface="+mn-ea"/>
              <a:sym typeface="+mn-lt"/>
            </a:endParaRPr>
          </a:p>
        </p:txBody>
      </p:sp>
      <p:pic>
        <p:nvPicPr>
          <p:cNvPr id="14" name="Picture 13"/>
          <p:cNvPicPr>
            <a:picLocks noChangeAspect="1"/>
          </p:cNvPicPr>
          <p:nvPr/>
        </p:nvPicPr>
        <p:blipFill>
          <a:blip r:embed="rId5"/>
          <a:stretch>
            <a:fillRect/>
          </a:stretch>
        </p:blipFill>
        <p:spPr>
          <a:xfrm flipH="1">
            <a:off x="9499598" y="3099810"/>
            <a:ext cx="1981200" cy="3987165"/>
          </a:xfrm>
          <a:prstGeom prst="rect">
            <a:avLst/>
          </a:prstGeom>
        </p:spPr>
      </p:pic>
      <p:sp>
        <p:nvSpPr>
          <p:cNvPr id="13" name="Rectangle 12"/>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75877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left)">
                                      <p:cBhvr>
                                        <p:cTn id="12" dur="500"/>
                                        <p:tgtEl>
                                          <p:spTgt spid="10"/>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anim calcmode="lin" valueType="num">
                                      <p:cBhvr>
                                        <p:cTn id="17" dur="500" fill="hold"/>
                                        <p:tgtEl>
                                          <p:spTgt spid="14"/>
                                        </p:tgtEl>
                                        <p:attrNameLst>
                                          <p:attrName>ppt_x</p:attrName>
                                        </p:attrNameLst>
                                      </p:cBhvr>
                                      <p:tavLst>
                                        <p:tav tm="0">
                                          <p:val>
                                            <p:strVal val="#ppt_x"/>
                                          </p:val>
                                        </p:tav>
                                        <p:tav tm="100000">
                                          <p:val>
                                            <p:strVal val="#ppt_x"/>
                                          </p:val>
                                        </p:tav>
                                      </p:tavLst>
                                    </p:anim>
                                    <p:anim calcmode="lin" valueType="num">
                                      <p:cBhvr>
                                        <p:cTn id="18" dur="500" fill="hold"/>
                                        <p:tgtEl>
                                          <p:spTgt spid="1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anim calcmode="lin" valueType="num">
                                      <p:cBhvr>
                                        <p:cTn id="22" dur="500" fill="hold"/>
                                        <p:tgtEl>
                                          <p:spTgt spid="12"/>
                                        </p:tgtEl>
                                        <p:attrNameLst>
                                          <p:attrName>ppt_x</p:attrName>
                                        </p:attrNameLst>
                                      </p:cBhvr>
                                      <p:tavLst>
                                        <p:tav tm="0">
                                          <p:val>
                                            <p:strVal val="#ppt_x"/>
                                          </p:val>
                                        </p:tav>
                                        <p:tav tm="100000">
                                          <p:val>
                                            <p:strVal val="#ppt_x"/>
                                          </p:val>
                                        </p:tav>
                                      </p:tavLst>
                                    </p:anim>
                                    <p:anim calcmode="lin" valueType="num">
                                      <p:cBhvr>
                                        <p:cTn id="23"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ounded Rectangle 1"/>
          <p:cNvSpPr/>
          <p:nvPr/>
        </p:nvSpPr>
        <p:spPr>
          <a:xfrm>
            <a:off x="0" y="1595735"/>
            <a:ext cx="2771987" cy="46166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defTabSz="609630">
              <a:buClrTx/>
            </a:pPr>
            <a:r>
              <a:rPr lang="vi-VN" sz="2400" b="1" kern="1200" dirty="0">
                <a:solidFill>
                  <a:prstClr val="black"/>
                </a:solidFill>
                <a:latin typeface="+mj-lt"/>
                <a:cs typeface="+mn-ea"/>
                <a:sym typeface="+mn-lt"/>
              </a:rPr>
              <a:t> Trường hợp 1:</a:t>
            </a:r>
            <a:endParaRPr lang="en-US" sz="2400" b="1" kern="1200" dirty="0">
              <a:solidFill>
                <a:prstClr val="black"/>
              </a:solidFill>
              <a:latin typeface="+mj-lt"/>
              <a:cs typeface="+mn-ea"/>
              <a:sym typeface="+mn-lt"/>
            </a:endParaRPr>
          </a:p>
        </p:txBody>
      </p:sp>
      <p:sp>
        <p:nvSpPr>
          <p:cNvPr id="3" name="Rectangle 2"/>
          <p:cNvSpPr/>
          <p:nvPr/>
        </p:nvSpPr>
        <p:spPr>
          <a:xfrm>
            <a:off x="2835348" y="1595735"/>
            <a:ext cx="4296369" cy="461665"/>
          </a:xfrm>
          <a:prstGeom prst="rect">
            <a:avLst/>
          </a:prstGeom>
        </p:spPr>
        <p:txBody>
          <a:bodyPr wrap="none">
            <a:spAutoFit/>
          </a:bodyPr>
          <a:lstStyle/>
          <a:p>
            <a:pPr defTabSz="609630">
              <a:buClrTx/>
            </a:pPr>
            <a:r>
              <a:rPr lang="vi-VN" sz="2400" kern="1200" dirty="0">
                <a:solidFill>
                  <a:prstClr val="black"/>
                </a:solidFill>
                <a:latin typeface="+mj-lt"/>
                <a:cs typeface="+mn-ea"/>
                <a:sym typeface="+mn-lt"/>
              </a:rPr>
              <a:t>Hòa tan đường trong nước.</a:t>
            </a:r>
            <a:endParaRPr lang="en-US" sz="2400" kern="1200" dirty="0">
              <a:solidFill>
                <a:prstClr val="black"/>
              </a:solidFill>
              <a:latin typeface="+mj-lt"/>
              <a:cs typeface="+mn-ea"/>
              <a:sym typeface="+mn-lt"/>
            </a:endParaRPr>
          </a:p>
        </p:txBody>
      </p:sp>
      <p:grpSp>
        <p:nvGrpSpPr>
          <p:cNvPr id="16" name="Group 15"/>
          <p:cNvGrpSpPr/>
          <p:nvPr/>
        </p:nvGrpSpPr>
        <p:grpSpPr>
          <a:xfrm>
            <a:off x="2133600" y="2347440"/>
            <a:ext cx="7364497" cy="1919760"/>
            <a:chOff x="3369872" y="1999039"/>
            <a:chExt cx="11046745" cy="2879641"/>
          </a:xfrm>
        </p:grpSpPr>
        <p:pic>
          <p:nvPicPr>
            <p:cNvPr id="6" name="Picture 5"/>
            <p:cNvPicPr>
              <a:picLocks noChangeAspect="1"/>
            </p:cNvPicPr>
            <p:nvPr/>
          </p:nvPicPr>
          <p:blipFill>
            <a:blip r:embed="rId3"/>
            <a:stretch>
              <a:fillRect/>
            </a:stretch>
          </p:blipFill>
          <p:spPr>
            <a:xfrm>
              <a:off x="3369872" y="1999039"/>
              <a:ext cx="4267200" cy="2693912"/>
            </a:xfrm>
            <a:prstGeom prst="rect">
              <a:avLst/>
            </a:prstGeom>
          </p:spPr>
        </p:pic>
        <p:pic>
          <p:nvPicPr>
            <p:cNvPr id="7" name="Picture 6"/>
            <p:cNvPicPr>
              <a:picLocks noChangeAspect="1"/>
            </p:cNvPicPr>
            <p:nvPr/>
          </p:nvPicPr>
          <p:blipFill>
            <a:blip r:embed="rId4"/>
            <a:stretch>
              <a:fillRect/>
            </a:stretch>
          </p:blipFill>
          <p:spPr>
            <a:xfrm>
              <a:off x="12832287" y="2184768"/>
              <a:ext cx="1584330" cy="2693912"/>
            </a:xfrm>
            <a:prstGeom prst="rect">
              <a:avLst/>
            </a:prstGeom>
          </p:spPr>
        </p:pic>
        <p:cxnSp>
          <p:nvCxnSpPr>
            <p:cNvPr id="9" name="Straight Arrow Connector 8"/>
            <p:cNvCxnSpPr/>
            <p:nvPr/>
          </p:nvCxnSpPr>
          <p:spPr>
            <a:xfrm>
              <a:off x="8322872" y="3370639"/>
              <a:ext cx="3823616"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13" name="Rounded Rectangle 12"/>
          <p:cNvSpPr/>
          <p:nvPr/>
        </p:nvSpPr>
        <p:spPr>
          <a:xfrm>
            <a:off x="6773" y="4491335"/>
            <a:ext cx="2660227" cy="46166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609630">
              <a:buClrTx/>
            </a:pPr>
            <a:r>
              <a:rPr lang="vi-VN" sz="2400" b="1" kern="1200" dirty="0">
                <a:solidFill>
                  <a:prstClr val="black"/>
                </a:solidFill>
                <a:latin typeface="+mj-lt"/>
                <a:cs typeface="+mn-ea"/>
                <a:sym typeface="+mn-lt"/>
              </a:rPr>
              <a:t> Trường hợp 2:</a:t>
            </a:r>
            <a:endParaRPr lang="en-US" sz="2400" b="1" kern="1200" dirty="0">
              <a:solidFill>
                <a:prstClr val="black"/>
              </a:solidFill>
              <a:latin typeface="+mj-lt"/>
              <a:cs typeface="+mn-ea"/>
              <a:sym typeface="+mn-lt"/>
            </a:endParaRPr>
          </a:p>
        </p:txBody>
      </p:sp>
      <p:sp>
        <p:nvSpPr>
          <p:cNvPr id="14" name="Rectangle 13"/>
          <p:cNvSpPr/>
          <p:nvPr/>
        </p:nvSpPr>
        <p:spPr>
          <a:xfrm>
            <a:off x="2792307" y="4491334"/>
            <a:ext cx="9287723" cy="461665"/>
          </a:xfrm>
          <a:prstGeom prst="rect">
            <a:avLst/>
          </a:prstGeom>
        </p:spPr>
        <p:txBody>
          <a:bodyPr wrap="square">
            <a:spAutoFit/>
          </a:bodyPr>
          <a:lstStyle/>
          <a:p>
            <a:pPr defTabSz="609630">
              <a:buClrTx/>
            </a:pPr>
            <a:r>
              <a:rPr lang="en-US" sz="2400" kern="1200" dirty="0" err="1">
                <a:solidFill>
                  <a:prstClr val="black"/>
                </a:solidFill>
                <a:latin typeface="+mj-lt"/>
                <a:cs typeface="+mn-ea"/>
                <a:sym typeface="+mn-lt"/>
              </a:rPr>
              <a:t>Đun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nóng</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đường</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đến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khi</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đường</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đổi</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màu</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sắc</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và</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có</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mùi</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khét</a:t>
            </a:r>
            <a:r>
              <a:rPr lang="en-US" sz="2400" kern="1200" dirty="0">
                <a:solidFill>
                  <a:prstClr val="black"/>
                </a:solidFill>
                <a:latin typeface="+mj-lt"/>
                <a:cs typeface="+mn-ea"/>
                <a:sym typeface="+mn-lt"/>
              </a:rPr>
              <a:t>. </a:t>
            </a:r>
          </a:p>
        </p:txBody>
      </p:sp>
      <p:grpSp>
        <p:nvGrpSpPr>
          <p:cNvPr id="4" name="Group 3"/>
          <p:cNvGrpSpPr/>
          <p:nvPr/>
        </p:nvGrpSpPr>
        <p:grpSpPr>
          <a:xfrm>
            <a:off x="3161748" y="5181600"/>
            <a:ext cx="5868504" cy="1408211"/>
            <a:chOff x="3369502" y="6776538"/>
            <a:chExt cx="12296678" cy="2950720"/>
          </a:xfrm>
        </p:grpSpPr>
        <p:cxnSp>
          <p:nvCxnSpPr>
            <p:cNvPr id="18" name="Straight Arrow Connector 17"/>
            <p:cNvCxnSpPr/>
            <p:nvPr/>
          </p:nvCxnSpPr>
          <p:spPr>
            <a:xfrm>
              <a:off x="7969723" y="8256346"/>
              <a:ext cx="3321808"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5"/>
            <a:stretch>
              <a:fillRect/>
            </a:stretch>
          </p:blipFill>
          <p:spPr>
            <a:xfrm>
              <a:off x="3369502" y="6776538"/>
              <a:ext cx="4267570" cy="2950720"/>
            </a:xfrm>
            <a:prstGeom prst="rect">
              <a:avLst/>
            </a:prstGeom>
          </p:spPr>
        </p:pic>
        <p:pic>
          <p:nvPicPr>
            <p:cNvPr id="21" name="Picture 20"/>
            <p:cNvPicPr>
              <a:picLocks noChangeAspect="1"/>
            </p:cNvPicPr>
            <p:nvPr/>
          </p:nvPicPr>
          <p:blipFill>
            <a:blip r:embed="rId6"/>
            <a:stretch>
              <a:fillRect/>
            </a:stretch>
          </p:blipFill>
          <p:spPr>
            <a:xfrm>
              <a:off x="11624182" y="6776538"/>
              <a:ext cx="4041998" cy="2950720"/>
            </a:xfrm>
            <a:prstGeom prst="rect">
              <a:avLst/>
            </a:prstGeom>
          </p:spPr>
        </p:pic>
      </p:grpSp>
      <p:sp>
        <p:nvSpPr>
          <p:cNvPr id="15" name="Rectangle 14"/>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3974854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5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3" grpId="0" animBg="1"/>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ounded Rectangle 12"/>
          <p:cNvSpPr/>
          <p:nvPr/>
        </p:nvSpPr>
        <p:spPr>
          <a:xfrm>
            <a:off x="-139636" y="3965096"/>
            <a:ext cx="2736427" cy="461665"/>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609630">
              <a:buClrTx/>
            </a:pPr>
            <a:r>
              <a:rPr lang="vi-VN" sz="2400" b="1" kern="1200">
                <a:solidFill>
                  <a:prstClr val="black"/>
                </a:solidFill>
                <a:latin typeface="+mj-lt"/>
                <a:cs typeface="+mn-ea"/>
                <a:sym typeface="+mn-lt"/>
              </a:rPr>
              <a:t> Trường hợp 2:</a:t>
            </a:r>
            <a:endParaRPr lang="en-US" sz="2400" b="1" kern="1200">
              <a:solidFill>
                <a:prstClr val="black"/>
              </a:solidFill>
              <a:latin typeface="+mj-lt"/>
              <a:cs typeface="+mn-ea"/>
              <a:sym typeface="+mn-lt"/>
            </a:endParaRPr>
          </a:p>
        </p:txBody>
      </p:sp>
      <p:sp>
        <p:nvSpPr>
          <p:cNvPr id="14" name="Rectangle 13"/>
          <p:cNvSpPr/>
          <p:nvPr/>
        </p:nvSpPr>
        <p:spPr>
          <a:xfrm>
            <a:off x="2703920" y="3992329"/>
            <a:ext cx="9287723" cy="461665"/>
          </a:xfrm>
          <a:prstGeom prst="rect">
            <a:avLst/>
          </a:prstGeom>
        </p:spPr>
        <p:txBody>
          <a:bodyPr wrap="square">
            <a:spAutoFit/>
          </a:bodyPr>
          <a:lstStyle/>
          <a:p>
            <a:pPr defTabSz="609630">
              <a:buClrTx/>
            </a:pPr>
            <a:r>
              <a:rPr lang="en-US" sz="2400" kern="1200">
                <a:solidFill>
                  <a:prstClr val="black"/>
                </a:solidFill>
                <a:latin typeface="+mj-lt"/>
                <a:cs typeface="+mn-ea"/>
                <a:sym typeface="+mn-lt"/>
              </a:rPr>
              <a:t>Đun nóng đường đến khi đường đổi màu sắc và có mùi khét. </a:t>
            </a:r>
          </a:p>
        </p:txBody>
      </p:sp>
      <p:cxnSp>
        <p:nvCxnSpPr>
          <p:cNvPr id="18" name="Straight Arrow Connector 17"/>
          <p:cNvCxnSpPr>
            <a:cxnSpLocks/>
          </p:cNvCxnSpPr>
          <p:nvPr/>
        </p:nvCxnSpPr>
        <p:spPr>
          <a:xfrm flipV="1">
            <a:off x="4982523" y="5943600"/>
            <a:ext cx="1858362" cy="1"/>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20" name="Picture 19"/>
          <p:cNvPicPr>
            <a:picLocks noChangeAspect="1"/>
          </p:cNvPicPr>
          <p:nvPr/>
        </p:nvPicPr>
        <p:blipFill>
          <a:blip r:embed="rId3"/>
          <a:stretch>
            <a:fillRect/>
          </a:stretch>
        </p:blipFill>
        <p:spPr>
          <a:xfrm>
            <a:off x="1988667" y="5052685"/>
            <a:ext cx="2387462" cy="1650760"/>
          </a:xfrm>
          <a:prstGeom prst="rect">
            <a:avLst/>
          </a:prstGeom>
        </p:spPr>
      </p:pic>
      <p:pic>
        <p:nvPicPr>
          <p:cNvPr id="21" name="Picture 20"/>
          <p:cNvPicPr>
            <a:picLocks noChangeAspect="1"/>
          </p:cNvPicPr>
          <p:nvPr/>
        </p:nvPicPr>
        <p:blipFill>
          <a:blip r:embed="rId4"/>
          <a:stretch>
            <a:fillRect/>
          </a:stretch>
        </p:blipFill>
        <p:spPr>
          <a:xfrm>
            <a:off x="7467600" y="5052685"/>
            <a:ext cx="2261267" cy="1650760"/>
          </a:xfrm>
          <a:prstGeom prst="rect">
            <a:avLst/>
          </a:prstGeom>
        </p:spPr>
      </p:pic>
      <p:pic>
        <p:nvPicPr>
          <p:cNvPr id="4" name="Picture 3"/>
          <p:cNvPicPr>
            <a:picLocks noChangeAspect="1"/>
          </p:cNvPicPr>
          <p:nvPr/>
        </p:nvPicPr>
        <p:blipFill>
          <a:blip r:embed="rId5">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rot="5798288" flipH="1">
            <a:off x="200429" y="2368612"/>
            <a:ext cx="1597679" cy="1387655"/>
          </a:xfrm>
          <a:prstGeom prst="rect">
            <a:avLst/>
          </a:prstGeom>
        </p:spPr>
      </p:pic>
      <p:grpSp>
        <p:nvGrpSpPr>
          <p:cNvPr id="10" name="Group 9"/>
          <p:cNvGrpSpPr/>
          <p:nvPr/>
        </p:nvGrpSpPr>
        <p:grpSpPr>
          <a:xfrm>
            <a:off x="1491014" y="1452173"/>
            <a:ext cx="8237853" cy="1227784"/>
            <a:chOff x="1676400" y="461294"/>
            <a:chExt cx="12356779" cy="1841676"/>
          </a:xfrm>
        </p:grpSpPr>
        <p:sp>
          <p:nvSpPr>
            <p:cNvPr id="5" name="Rectangle 4"/>
            <p:cNvSpPr/>
            <p:nvPr/>
          </p:nvSpPr>
          <p:spPr>
            <a:xfrm>
              <a:off x="3907540" y="461294"/>
              <a:ext cx="10125639" cy="1682769"/>
            </a:xfrm>
            <a:prstGeom prst="rect">
              <a:avLst/>
            </a:prstGeom>
          </p:spPr>
          <p:txBody>
            <a:bodyPr wrap="square">
              <a:spAutoFit/>
            </a:bodyPr>
            <a:lstStyle/>
            <a:p>
              <a:pPr algn="just" defTabSz="609630">
                <a:lnSpc>
                  <a:spcPct val="150000"/>
                </a:lnSpc>
                <a:buClrTx/>
              </a:pPr>
              <a:r>
                <a:rPr lang="vi-VN" sz="2400" kern="1200" dirty="0">
                  <a:solidFill>
                    <a:prstClr val="black"/>
                  </a:solidFill>
                  <a:latin typeface="+mj-lt"/>
                  <a:cs typeface="+mn-ea"/>
                  <a:sym typeface="+mn-lt"/>
                </a:rPr>
                <a:t>Sự biến đổi của đường trong trường hợp 2 là sự biến đổi hóa học. </a:t>
              </a:r>
              <a:endParaRPr lang="en-US" sz="2400" kern="1200" dirty="0">
                <a:solidFill>
                  <a:prstClr val="black"/>
                </a:solidFill>
                <a:latin typeface="+mj-lt"/>
                <a:cs typeface="+mn-ea"/>
                <a:sym typeface="+mn-lt"/>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6400" y="613136"/>
              <a:ext cx="2055206" cy="1689834"/>
            </a:xfrm>
            <a:prstGeom prst="rect">
              <a:avLst/>
            </a:prstGeom>
          </p:spPr>
        </p:pic>
      </p:grpSp>
      <p:sp>
        <p:nvSpPr>
          <p:cNvPr id="11" name="Rectangle 10"/>
          <p:cNvSpPr/>
          <p:nvPr/>
        </p:nvSpPr>
        <p:spPr>
          <a:xfrm>
            <a:off x="2971800" y="2625113"/>
            <a:ext cx="8776880" cy="1121846"/>
          </a:xfrm>
          <a:prstGeom prst="rect">
            <a:avLst/>
          </a:prstGeom>
        </p:spPr>
        <p:txBody>
          <a:bodyPr wrap="square">
            <a:spAutoFit/>
          </a:bodyPr>
          <a:lstStyle/>
          <a:p>
            <a:pPr algn="just" defTabSz="609630">
              <a:lnSpc>
                <a:spcPct val="150000"/>
              </a:lnSpc>
              <a:buClrTx/>
            </a:pPr>
            <a:r>
              <a:rPr lang="vi-VN" sz="2400" kern="1200" dirty="0">
                <a:solidFill>
                  <a:prstClr val="black"/>
                </a:solidFill>
                <a:latin typeface="+mj-lt"/>
                <a:cs typeface="+mn-ea"/>
                <a:sym typeface="+mn-lt"/>
              </a:rPr>
              <a:t>Vì dưới tác dụng của nhiệt, đường không còn giữ được tính chất của nó nữa, đường đã bị đổi màu và có mùi. </a:t>
            </a:r>
            <a:endParaRPr lang="en-US" sz="2400" kern="1200" dirty="0">
              <a:solidFill>
                <a:prstClr val="black"/>
              </a:solidFill>
              <a:latin typeface="+mj-lt"/>
              <a:cs typeface="+mn-ea"/>
              <a:sym typeface="+mn-lt"/>
            </a:endParaRPr>
          </a:p>
        </p:txBody>
      </p:sp>
      <p:sp>
        <p:nvSpPr>
          <p:cNvPr id="12" name="Rectangle 11"/>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1540700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6928419" y="1186923"/>
            <a:ext cx="4893733" cy="987339"/>
            <a:chOff x="1127760" y="495299"/>
            <a:chExt cx="7340600" cy="1481009"/>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7760" y="495299"/>
              <a:ext cx="1295400" cy="1481009"/>
            </a:xfrm>
            <a:prstGeom prst="rect">
              <a:avLst/>
            </a:prstGeom>
          </p:spPr>
        </p:pic>
        <p:sp>
          <p:nvSpPr>
            <p:cNvPr id="4" name="TextBox 3"/>
            <p:cNvSpPr txBox="1"/>
            <p:nvPr/>
          </p:nvSpPr>
          <p:spPr>
            <a:xfrm>
              <a:off x="2448560" y="881861"/>
              <a:ext cx="6019800" cy="692498"/>
            </a:xfrm>
            <a:prstGeom prst="rect">
              <a:avLst/>
            </a:prstGeom>
            <a:noFill/>
          </p:spPr>
          <p:txBody>
            <a:bodyPr wrap="square" rtlCol="0">
              <a:spAutoFit/>
            </a:bodyPr>
            <a:lstStyle/>
            <a:p>
              <a:pPr defTabSz="609630">
                <a:buClrTx/>
              </a:pPr>
              <a:r>
                <a:rPr lang="vi-VN" sz="2400" b="1" kern="1200" dirty="0">
                  <a:solidFill>
                    <a:schemeClr val="tx1"/>
                  </a:solidFill>
                  <a:latin typeface="+mj-lt"/>
                  <a:cs typeface="+mn-ea"/>
                  <a:sym typeface="+mn-lt"/>
                </a:rPr>
                <a:t>Liên hệ phần Khởi động</a:t>
              </a:r>
              <a:endParaRPr lang="en-US" sz="2400" b="1" kern="1200" dirty="0">
                <a:solidFill>
                  <a:schemeClr val="tx1"/>
                </a:solidFill>
                <a:latin typeface="+mj-lt"/>
                <a:cs typeface="+mn-ea"/>
                <a:sym typeface="+mn-lt"/>
              </a:endParaRPr>
            </a:p>
          </p:txBody>
        </p:sp>
      </p:grpSp>
      <p:pic>
        <p:nvPicPr>
          <p:cNvPr id="7" name="Picture 6"/>
          <p:cNvPicPr>
            <a:picLocks noChangeAspect="1"/>
          </p:cNvPicPr>
          <p:nvPr/>
        </p:nvPicPr>
        <p:blipFill>
          <a:blip r:embed="rId4"/>
          <a:stretch>
            <a:fillRect/>
          </a:stretch>
        </p:blipFill>
        <p:spPr>
          <a:xfrm>
            <a:off x="695960" y="3301692"/>
            <a:ext cx="2097206" cy="3556308"/>
          </a:xfrm>
          <a:prstGeom prst="rect">
            <a:avLst/>
          </a:prstGeom>
        </p:spPr>
      </p:pic>
      <p:grpSp>
        <p:nvGrpSpPr>
          <p:cNvPr id="10" name="Group 9"/>
          <p:cNvGrpSpPr/>
          <p:nvPr/>
        </p:nvGrpSpPr>
        <p:grpSpPr>
          <a:xfrm>
            <a:off x="2508822" y="1528429"/>
            <a:ext cx="4419599" cy="2822661"/>
            <a:chOff x="4495799" y="1976308"/>
            <a:chExt cx="6629399" cy="4233992"/>
          </a:xfrm>
        </p:grpSpPr>
        <p:sp>
          <p:nvSpPr>
            <p:cNvPr id="9" name="Oval Callout 8"/>
            <p:cNvSpPr/>
            <p:nvPr/>
          </p:nvSpPr>
          <p:spPr>
            <a:xfrm>
              <a:off x="4495799" y="1976308"/>
              <a:ext cx="6629399" cy="4233992"/>
            </a:xfrm>
            <a:prstGeom prst="wedgeEllipseCallout">
              <a:avLst>
                <a:gd name="adj1" fmla="val -49239"/>
                <a:gd name="adj2" fmla="val 55301"/>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400" kern="1200">
                <a:solidFill>
                  <a:prstClr val="white"/>
                </a:solidFill>
                <a:latin typeface="+mj-lt"/>
                <a:cs typeface="+mn-ea"/>
                <a:sym typeface="+mn-lt"/>
              </a:endParaRPr>
            </a:p>
          </p:txBody>
        </p:sp>
        <p:sp>
          <p:nvSpPr>
            <p:cNvPr id="8" name="Rectangle 7"/>
            <p:cNvSpPr/>
            <p:nvPr/>
          </p:nvSpPr>
          <p:spPr>
            <a:xfrm>
              <a:off x="4686298" y="2678782"/>
              <a:ext cx="6248399" cy="2513765"/>
            </a:xfrm>
            <a:prstGeom prst="rect">
              <a:avLst/>
            </a:prstGeom>
          </p:spPr>
          <p:txBody>
            <a:bodyPr wrap="square">
              <a:spAutoFit/>
            </a:bodyPr>
            <a:lstStyle/>
            <a:p>
              <a:pPr algn="ctr" defTabSz="609630">
                <a:lnSpc>
                  <a:spcPct val="150000"/>
                </a:lnSpc>
                <a:buClrTx/>
              </a:pPr>
              <a:r>
                <a:rPr lang="en-US" sz="2400" kern="1200">
                  <a:solidFill>
                    <a:prstClr val="black"/>
                  </a:solidFill>
                  <a:latin typeface="+mj-lt"/>
                  <a:cs typeface="+mn-ea"/>
                  <a:sym typeface="+mn-lt"/>
                </a:rPr>
                <a:t>Vậy mảnh giấy bị xé vụn có phải là sự biến đổi hóa học không? Tại sao?</a:t>
              </a:r>
            </a:p>
          </p:txBody>
        </p:sp>
      </p:grpSp>
      <p:pic>
        <p:nvPicPr>
          <p:cNvPr id="11" name="Picture 10" descr="Workshop tái chế thiếu nhi - Cùng bé làm tranh xé dán đầy sáng tạo"/>
          <p:cNvPicPr/>
          <p:nvPr/>
        </p:nvPicPr>
        <p:blipFill rotWithShape="1">
          <a:blip r:embed="rId5" cstate="print">
            <a:extLst>
              <a:ext uri="{28A0092B-C50C-407E-A947-70E740481C1C}">
                <a14:useLocalDpi xmlns:a14="http://schemas.microsoft.com/office/drawing/2010/main" val="0"/>
              </a:ext>
            </a:extLst>
          </a:blip>
          <a:srcRect t="10798"/>
          <a:stretch/>
        </p:blipFill>
        <p:spPr bwMode="auto">
          <a:xfrm>
            <a:off x="7339764" y="2560881"/>
            <a:ext cx="4398995" cy="2615848"/>
          </a:xfrm>
          <a:prstGeom prst="rect">
            <a:avLst/>
          </a:prstGeom>
          <a:noFill/>
          <a:ln>
            <a:noFill/>
          </a:ln>
          <a:extLst>
            <a:ext uri="{53640926-AAD7-44D8-BBD7-CCE9431645EC}">
              <a14:shadowObscured xmlns:a14="http://schemas.microsoft.com/office/drawing/2010/main"/>
            </a:ext>
          </a:extLst>
        </p:spPr>
      </p:pic>
      <p:sp>
        <p:nvSpPr>
          <p:cNvPr id="12" name="Rectangle 11"/>
          <p:cNvSpPr/>
          <p:nvPr/>
        </p:nvSpPr>
        <p:spPr>
          <a:xfrm>
            <a:off x="3429000" y="5383248"/>
            <a:ext cx="8309759" cy="1121846"/>
          </a:xfrm>
          <a:prstGeom prst="rect">
            <a:avLst/>
          </a:prstGeom>
        </p:spPr>
        <p:txBody>
          <a:bodyPr wrap="square">
            <a:spAutoFit/>
          </a:bodyPr>
          <a:lstStyle/>
          <a:p>
            <a:pPr algn="just" defTabSz="609630">
              <a:lnSpc>
                <a:spcPct val="150000"/>
              </a:lnSpc>
              <a:buClrTx/>
            </a:pPr>
            <a:r>
              <a:rPr lang="vi-VN" sz="2400" b="1" kern="1200" dirty="0">
                <a:solidFill>
                  <a:prstClr val="black"/>
                </a:solidFill>
                <a:latin typeface="+mj-lt"/>
                <a:cs typeface="+mn-ea"/>
                <a:sym typeface="+mn-lt"/>
              </a:rPr>
              <a:t>Không</a:t>
            </a:r>
            <a:r>
              <a:rPr lang="vi-VN" sz="2400" kern="1200" dirty="0">
                <a:solidFill>
                  <a:prstClr val="black"/>
                </a:solidFill>
                <a:latin typeface="+mj-lt"/>
                <a:cs typeface="+mn-ea"/>
                <a:sym typeface="+mn-lt"/>
              </a:rPr>
              <a:t> vì mảnh giấy bị xé vụn nhưng vẫn giữ nguyên tính chất của nó, không bị biến đổi thành chất khác. </a:t>
            </a:r>
            <a:endParaRPr lang="en-US" sz="2400" kern="1200" dirty="0">
              <a:solidFill>
                <a:prstClr val="black"/>
              </a:solidFill>
              <a:latin typeface="+mj-lt"/>
              <a:cs typeface="+mn-ea"/>
              <a:sym typeface="+mn-lt"/>
            </a:endParaRPr>
          </a:p>
        </p:txBody>
      </p:sp>
      <p:pic>
        <p:nvPicPr>
          <p:cNvPr id="13" name="Picture 12"/>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517079" y="4712309"/>
            <a:ext cx="1066800" cy="724746"/>
          </a:xfrm>
          <a:prstGeom prst="rect">
            <a:avLst/>
          </a:prstGeom>
          <a:effectLst>
            <a:outerShdw blurRad="50800" dist="38100" dir="18900000" algn="bl" rotWithShape="0">
              <a:prstClr val="black">
                <a:alpha val="40000"/>
              </a:prstClr>
            </a:outerShdw>
          </a:effectLst>
        </p:spPr>
      </p:pic>
      <p:sp>
        <p:nvSpPr>
          <p:cNvPr id="14" name="Rectangle 13"/>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1619923889"/>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500"/>
                            </p:stCondLst>
                            <p:childTnLst>
                              <p:par>
                                <p:cTn id="21" presetID="16" presetClass="entr" presetSubtype="21"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barn(inVertical)">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up)">
                                      <p:cBhvr>
                                        <p:cTn id="28" dur="500"/>
                                        <p:tgtEl>
                                          <p:spTgt spid="13"/>
                                        </p:tgtEl>
                                      </p:cBhvr>
                                    </p:animEffect>
                                  </p:childTnLst>
                                </p:cTn>
                              </p:par>
                            </p:childTnLst>
                          </p:cTn>
                        </p:par>
                        <p:par>
                          <p:cTn id="29" fill="hold">
                            <p:stCondLst>
                              <p:cond delay="500"/>
                            </p:stCondLst>
                            <p:childTnLst>
                              <p:par>
                                <p:cTn id="30" presetID="14" presetClass="entr" presetSubtype="1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randombar(horizont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90E3FD4-9BFF-6BDF-37A0-D9F5D5EAB9A1}"/>
              </a:ext>
            </a:extLst>
          </p:cNvPr>
          <p:cNvPicPr>
            <a:picLocks noChangeAspect="1"/>
          </p:cNvPicPr>
          <p:nvPr/>
        </p:nvPicPr>
        <p:blipFill>
          <a:blip r:embed="rId3"/>
          <a:stretch>
            <a:fillRect/>
          </a:stretch>
        </p:blipFill>
        <p:spPr>
          <a:xfrm>
            <a:off x="1447799" y="4185803"/>
            <a:ext cx="8840289" cy="2519797"/>
          </a:xfrm>
          <a:prstGeom prst="rect">
            <a:avLst/>
          </a:prstGeom>
        </p:spPr>
      </p:pic>
      <p:grpSp>
        <p:nvGrpSpPr>
          <p:cNvPr id="4" name="Group 3"/>
          <p:cNvGrpSpPr/>
          <p:nvPr/>
        </p:nvGrpSpPr>
        <p:grpSpPr>
          <a:xfrm>
            <a:off x="406400" y="1529013"/>
            <a:ext cx="3759200" cy="1176573"/>
            <a:chOff x="914400" y="603470"/>
            <a:chExt cx="5638800" cy="1764859"/>
          </a:xfrm>
        </p:grpSpPr>
        <p:sp>
          <p:nvSpPr>
            <p:cNvPr id="2" name="Rounded Rectangle 1"/>
            <p:cNvSpPr/>
            <p:nvPr/>
          </p:nvSpPr>
          <p:spPr>
            <a:xfrm>
              <a:off x="1981200" y="800100"/>
              <a:ext cx="4572000" cy="1371600"/>
            </a:xfrm>
            <a:prstGeom prst="roundRect">
              <a:avLst/>
            </a:prstGeom>
            <a:solidFill>
              <a:srgbClr val="4F233F"/>
            </a:solidFill>
          </p:spPr>
          <p:style>
            <a:lnRef idx="3">
              <a:schemeClr val="lt1"/>
            </a:lnRef>
            <a:fillRef idx="1">
              <a:schemeClr val="accent2"/>
            </a:fillRef>
            <a:effectRef idx="1">
              <a:schemeClr val="accent2"/>
            </a:effectRef>
            <a:fontRef idx="minor">
              <a:schemeClr val="lt1"/>
            </a:fontRef>
          </p:style>
          <p:txBody>
            <a:bodyPr rtlCol="0" anchor="ctr"/>
            <a:lstStyle/>
            <a:p>
              <a:pPr algn="ctr" defTabSz="609630">
                <a:buClrTx/>
              </a:pPr>
              <a:r>
                <a:rPr lang="vi-VN" sz="2400" b="1" kern="1200">
                  <a:solidFill>
                    <a:prstClr val="white"/>
                  </a:solidFill>
                  <a:latin typeface="+mj-lt"/>
                  <a:cs typeface="+mn-ea"/>
                  <a:sym typeface="+mn-lt"/>
                </a:rPr>
                <a:t>    Thí nghiệm</a:t>
              </a:r>
              <a:endParaRPr lang="en-US" sz="2400" b="1" kern="1200">
                <a:solidFill>
                  <a:prstClr val="white"/>
                </a:solidFill>
                <a:latin typeface="+mj-lt"/>
                <a:cs typeface="+mn-ea"/>
                <a:sym typeface="+mn-l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 y="603470"/>
              <a:ext cx="1764859" cy="1764859"/>
            </a:xfrm>
            <a:prstGeom prst="rect">
              <a:avLst/>
            </a:prstGeom>
            <a:effectLst>
              <a:outerShdw blurRad="50800" dist="38100" dir="10800000" algn="r" rotWithShape="0">
                <a:prstClr val="black">
                  <a:alpha val="40000"/>
                </a:prstClr>
              </a:outerShdw>
            </a:effectLst>
          </p:spPr>
        </p:pic>
      </p:grpSp>
      <p:sp>
        <p:nvSpPr>
          <p:cNvPr id="5" name="TextBox 4"/>
          <p:cNvSpPr txBox="1"/>
          <p:nvPr/>
        </p:nvSpPr>
        <p:spPr>
          <a:xfrm>
            <a:off x="4419600" y="1881337"/>
            <a:ext cx="6959600" cy="461665"/>
          </a:xfrm>
          <a:prstGeom prst="rect">
            <a:avLst/>
          </a:prstGeom>
          <a:noFill/>
        </p:spPr>
        <p:txBody>
          <a:bodyPr wrap="square" rtlCol="0">
            <a:spAutoFit/>
          </a:bodyPr>
          <a:lstStyle/>
          <a:p>
            <a:pPr defTabSz="609630">
              <a:buClrTx/>
            </a:pPr>
            <a:r>
              <a:rPr lang="vi-VN" sz="2400" kern="1200">
                <a:solidFill>
                  <a:prstClr val="black"/>
                </a:solidFill>
                <a:latin typeface="+mj-lt"/>
                <a:cs typeface="+mn-ea"/>
                <a:sym typeface="+mn-lt"/>
              </a:rPr>
              <a:t>Tiến hành thí nghiệm theo nhóm 4 HS.</a:t>
            </a:r>
            <a:endParaRPr lang="en-US" sz="2400" kern="1200">
              <a:solidFill>
                <a:prstClr val="black"/>
              </a:solidFill>
              <a:latin typeface="+mj-lt"/>
              <a:cs typeface="+mn-ea"/>
              <a:sym typeface="+mn-lt"/>
            </a:endParaRPr>
          </a:p>
        </p:txBody>
      </p:sp>
      <p:sp>
        <p:nvSpPr>
          <p:cNvPr id="6" name="Pentagon 5"/>
          <p:cNvSpPr/>
          <p:nvPr/>
        </p:nvSpPr>
        <p:spPr>
          <a:xfrm>
            <a:off x="10160" y="2996807"/>
            <a:ext cx="508000" cy="406400"/>
          </a:xfrm>
          <a:prstGeom prst="homePlat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400" kern="1200">
              <a:solidFill>
                <a:prstClr val="white"/>
              </a:solidFill>
              <a:latin typeface="+mj-lt"/>
              <a:cs typeface="+mn-ea"/>
              <a:sym typeface="+mn-lt"/>
            </a:endParaRPr>
          </a:p>
        </p:txBody>
      </p:sp>
      <p:sp>
        <p:nvSpPr>
          <p:cNvPr id="7" name="Rectangle 6"/>
          <p:cNvSpPr/>
          <p:nvPr/>
        </p:nvSpPr>
        <p:spPr>
          <a:xfrm>
            <a:off x="702556" y="2900929"/>
            <a:ext cx="6960560" cy="461665"/>
          </a:xfrm>
          <a:prstGeom prst="rect">
            <a:avLst/>
          </a:prstGeom>
        </p:spPr>
        <p:txBody>
          <a:bodyPr wrap="none">
            <a:spAutoFit/>
          </a:bodyPr>
          <a:lstStyle/>
          <a:p>
            <a:pPr defTabSz="609630">
              <a:buClrTx/>
            </a:pPr>
            <a:r>
              <a:rPr lang="en-US" sz="2400" b="1" u="sng" kern="1200">
                <a:solidFill>
                  <a:srgbClr val="F79646">
                    <a:lumMod val="75000"/>
                  </a:srgbClr>
                </a:solidFill>
                <a:latin typeface="+mj-lt"/>
                <a:cs typeface="+mn-ea"/>
                <a:sym typeface="+mn-lt"/>
              </a:rPr>
              <a:t>Thí nghiệm 1</a:t>
            </a:r>
            <a:r>
              <a:rPr lang="en-US" sz="2400" b="1" kern="1200">
                <a:solidFill>
                  <a:srgbClr val="F79646">
                    <a:lumMod val="75000"/>
                  </a:srgbClr>
                </a:solidFill>
                <a:latin typeface="+mj-lt"/>
                <a:cs typeface="+mn-ea"/>
                <a:sym typeface="+mn-lt"/>
              </a:rPr>
              <a:t>. Tìm hiểu sự biến đổi của gạo</a:t>
            </a:r>
          </a:p>
        </p:txBody>
      </p:sp>
      <p:sp>
        <p:nvSpPr>
          <p:cNvPr id="8" name="TextBox 7"/>
          <p:cNvSpPr txBox="1"/>
          <p:nvPr/>
        </p:nvSpPr>
        <p:spPr>
          <a:xfrm>
            <a:off x="508000" y="3594092"/>
            <a:ext cx="2206591" cy="461665"/>
          </a:xfrm>
          <a:prstGeom prst="rect">
            <a:avLst/>
          </a:prstGeom>
          <a:noFill/>
        </p:spPr>
        <p:txBody>
          <a:bodyPr wrap="square" rtlCol="0">
            <a:spAutoFit/>
          </a:bodyPr>
          <a:lstStyle/>
          <a:p>
            <a:pPr marL="381019" indent="-381019" defTabSz="609630">
              <a:buClrTx/>
              <a:buFont typeface="Wingdings" panose="05000000000000000000" pitchFamily="2" charset="2"/>
              <a:buChar char="§"/>
            </a:pPr>
            <a:r>
              <a:rPr lang="vi-VN" sz="2400" b="1" kern="1200" dirty="0">
                <a:solidFill>
                  <a:schemeClr val="tx1"/>
                </a:solidFill>
                <a:latin typeface="+mj-lt"/>
                <a:cs typeface="+mn-ea"/>
                <a:sym typeface="+mn-lt"/>
              </a:rPr>
              <a:t>Chuẩn bị:</a:t>
            </a:r>
            <a:endParaRPr lang="en-US" sz="2400" b="1" kern="1200" dirty="0">
              <a:solidFill>
                <a:schemeClr val="tx1"/>
              </a:solidFill>
              <a:latin typeface="+mj-lt"/>
              <a:cs typeface="+mn-ea"/>
              <a:sym typeface="+mn-lt"/>
            </a:endParaRPr>
          </a:p>
        </p:txBody>
      </p:sp>
      <p:sp>
        <p:nvSpPr>
          <p:cNvPr id="10" name="Rectangle 9"/>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2472257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p:tgtEl>
                                          <p:spTgt spid="6"/>
                                        </p:tgtEl>
                                        <p:attrNameLst>
                                          <p:attrName>ppt_x</p:attrName>
                                        </p:attrNameLst>
                                      </p:cBhvr>
                                      <p:tavLst>
                                        <p:tav tm="0">
                                          <p:val>
                                            <p:strVal val="#ppt_x-#ppt_w*1.125000"/>
                                          </p:val>
                                        </p:tav>
                                        <p:tav tm="100000">
                                          <p:val>
                                            <p:strVal val="#ppt_x"/>
                                          </p:val>
                                        </p:tav>
                                      </p:tavLst>
                                    </p:anim>
                                    <p:animEffect transition="in" filter="wipe(right)">
                                      <p:cBhvr>
                                        <p:cTn id="18" dur="500"/>
                                        <p:tgtEl>
                                          <p:spTgt spid="6"/>
                                        </p:tgtEl>
                                      </p:cBhvr>
                                    </p:animEffect>
                                  </p:childTnLst>
                                </p:cTn>
                              </p:par>
                            </p:childTnLst>
                          </p:cTn>
                        </p:par>
                        <p:par>
                          <p:cTn id="19" fill="hold">
                            <p:stCondLst>
                              <p:cond delay="500"/>
                            </p:stCondLst>
                            <p:childTnLst>
                              <p:par>
                                <p:cTn id="20" presetID="22" presetClass="entr" presetSubtype="8"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additive="base">
                                        <p:cTn id="32" dur="500" fill="hold"/>
                                        <p:tgtEl>
                                          <p:spTgt spid="11"/>
                                        </p:tgtEl>
                                        <p:attrNameLst>
                                          <p:attrName>ppt_x</p:attrName>
                                        </p:attrNameLst>
                                      </p:cBhvr>
                                      <p:tavLst>
                                        <p:tav tm="0">
                                          <p:val>
                                            <p:strVal val="#ppt_x"/>
                                          </p:val>
                                        </p:tav>
                                        <p:tav tm="100000">
                                          <p:val>
                                            <p:strVal val="#ppt_x"/>
                                          </p:val>
                                        </p:tav>
                                      </p:tavLst>
                                    </p:anim>
                                    <p:anim calcmode="lin" valueType="num">
                                      <p:cBhvr additive="base">
                                        <p:cTn id="3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6" name="Group 15"/>
          <p:cNvGrpSpPr/>
          <p:nvPr/>
        </p:nvGrpSpPr>
        <p:grpSpPr>
          <a:xfrm>
            <a:off x="508000" y="1752600"/>
            <a:ext cx="11176000" cy="2737088"/>
            <a:chOff x="762000" y="0"/>
            <a:chExt cx="16764000" cy="4105632"/>
          </a:xfrm>
          <a:solidFill>
            <a:schemeClr val="accent6">
              <a:lumMod val="20000"/>
              <a:lumOff val="80000"/>
            </a:schemeClr>
          </a:solidFill>
        </p:grpSpPr>
        <p:sp>
          <p:nvSpPr>
            <p:cNvPr id="4" name="Rectangle 3"/>
            <p:cNvSpPr/>
            <p:nvPr/>
          </p:nvSpPr>
          <p:spPr>
            <a:xfrm>
              <a:off x="762000" y="0"/>
              <a:ext cx="16764000" cy="4105632"/>
            </a:xfrm>
            <a:prstGeom prst="rect">
              <a:avLst/>
            </a:prstGeom>
            <a:grp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400" kern="1200">
                <a:solidFill>
                  <a:prstClr val="white"/>
                </a:solidFill>
                <a:latin typeface="+mj-lt"/>
                <a:cs typeface="+mn-ea"/>
                <a:sym typeface="+mn-lt"/>
              </a:endParaRPr>
            </a:p>
          </p:txBody>
        </p:sp>
        <p:sp>
          <p:nvSpPr>
            <p:cNvPr id="2" name="TextBox 1"/>
            <p:cNvSpPr txBox="1"/>
            <p:nvPr/>
          </p:nvSpPr>
          <p:spPr>
            <a:xfrm>
              <a:off x="990600" y="504647"/>
              <a:ext cx="3810000" cy="692498"/>
            </a:xfrm>
            <a:prstGeom prst="rect">
              <a:avLst/>
            </a:prstGeom>
            <a:grpFill/>
          </p:spPr>
          <p:txBody>
            <a:bodyPr wrap="square" rtlCol="0">
              <a:spAutoFit/>
            </a:bodyPr>
            <a:lstStyle/>
            <a:p>
              <a:pPr marL="381019" indent="-381019" defTabSz="609630">
                <a:buClrTx/>
                <a:buFont typeface="Wingdings" panose="05000000000000000000" pitchFamily="2" charset="2"/>
                <a:buChar char="§"/>
              </a:pPr>
              <a:r>
                <a:rPr lang="vi-VN" sz="2400" b="1" kern="1200">
                  <a:solidFill>
                    <a:srgbClr val="1F497D">
                      <a:lumMod val="75000"/>
                    </a:srgbClr>
                  </a:solidFill>
                  <a:latin typeface="+mj-lt"/>
                  <a:cs typeface="+mn-ea"/>
                  <a:sym typeface="+mn-lt"/>
                </a:rPr>
                <a:t>Tiến hành:</a:t>
              </a:r>
              <a:endParaRPr lang="en-US" sz="2400" b="1" kern="1200">
                <a:solidFill>
                  <a:srgbClr val="1F497D">
                    <a:lumMod val="75000"/>
                  </a:srgbClr>
                </a:solidFill>
                <a:latin typeface="+mj-lt"/>
                <a:cs typeface="+mn-ea"/>
                <a:sym typeface="+mn-lt"/>
              </a:endParaRPr>
            </a:p>
          </p:txBody>
        </p:sp>
        <p:sp>
          <p:nvSpPr>
            <p:cNvPr id="3" name="Rectangle 2"/>
            <p:cNvSpPr/>
            <p:nvPr/>
          </p:nvSpPr>
          <p:spPr>
            <a:xfrm>
              <a:off x="1600200" y="1243310"/>
              <a:ext cx="15316200" cy="2513765"/>
            </a:xfrm>
            <a:prstGeom prst="rect">
              <a:avLst/>
            </a:prstGeom>
            <a:grpFill/>
          </p:spPr>
          <p:txBody>
            <a:bodyPr wrap="square">
              <a:spAutoFit/>
            </a:bodyPr>
            <a:lstStyle/>
            <a:p>
              <a:pPr marL="381019" indent="-381019" algn="just" defTabSz="609630">
                <a:lnSpc>
                  <a:spcPct val="150000"/>
                </a:lnSpc>
                <a:buClrTx/>
                <a:buFont typeface="Wingdings" panose="05000000000000000000" pitchFamily="2" charset="2"/>
                <a:buChar char="Ø"/>
              </a:pPr>
              <a:r>
                <a:rPr lang="vi-VN" sz="2400" kern="1200">
                  <a:solidFill>
                    <a:prstClr val="black"/>
                  </a:solidFill>
                  <a:latin typeface="+mj-lt"/>
                  <a:cs typeface="+mn-ea"/>
                  <a:sym typeface="+mn-lt"/>
                </a:rPr>
                <a:t>Quan sát màu sắc, ngửi mùi và nếm vị của gạo và cơm.</a:t>
              </a:r>
            </a:p>
            <a:p>
              <a:pPr marL="381019" indent="-381019" algn="just" defTabSz="609630">
                <a:lnSpc>
                  <a:spcPct val="150000"/>
                </a:lnSpc>
                <a:buClrTx/>
                <a:buFont typeface="Wingdings" panose="05000000000000000000" pitchFamily="2" charset="2"/>
                <a:buChar char="Ø"/>
              </a:pPr>
              <a:r>
                <a:rPr lang="vi-VN" sz="2400" kern="1200">
                  <a:solidFill>
                    <a:prstClr val="black"/>
                  </a:solidFill>
                  <a:latin typeface="+mj-lt"/>
                  <a:cs typeface="+mn-ea"/>
                  <a:sym typeface="+mn-lt"/>
                </a:rPr>
                <a:t>Nghiền nhỏ một thìa gạo bằng bộ chày cối, quan sát màu sắc, ngửi mùi và nếm gạo sau khi nghiền nhỏ.</a:t>
              </a:r>
            </a:p>
          </p:txBody>
        </p:sp>
      </p:grpSp>
      <p:pic>
        <p:nvPicPr>
          <p:cNvPr id="22" name="Picture 21"/>
          <p:cNvPicPr>
            <a:picLocks noChangeAspect="1"/>
          </p:cNvPicPr>
          <p:nvPr/>
        </p:nvPicPr>
        <p:blipFill>
          <a:blip r:embed="rId3"/>
          <a:stretch>
            <a:fillRect/>
          </a:stretch>
        </p:blipFill>
        <p:spPr>
          <a:xfrm>
            <a:off x="8763000" y="3962400"/>
            <a:ext cx="3255546" cy="1511939"/>
          </a:xfrm>
          <a:prstGeom prst="rect">
            <a:avLst/>
          </a:prstGeom>
        </p:spPr>
      </p:pic>
      <p:sp>
        <p:nvSpPr>
          <p:cNvPr id="7" name="Rectangle 6"/>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3364232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36600" y="1956908"/>
            <a:ext cx="2540000" cy="461665"/>
          </a:xfrm>
          <a:prstGeom prst="rect">
            <a:avLst/>
          </a:prstGeom>
          <a:noFill/>
        </p:spPr>
        <p:txBody>
          <a:bodyPr wrap="square" rtlCol="0">
            <a:spAutoFit/>
          </a:bodyPr>
          <a:lstStyle/>
          <a:p>
            <a:pPr marL="381019" indent="-381019" defTabSz="609630">
              <a:buClrTx/>
              <a:buFont typeface="Wingdings" panose="05000000000000000000" pitchFamily="2" charset="2"/>
              <a:buChar char="§"/>
            </a:pPr>
            <a:r>
              <a:rPr lang="vi-VN" sz="2400" b="1" kern="1200">
                <a:solidFill>
                  <a:srgbClr val="1F497D">
                    <a:lumMod val="75000"/>
                  </a:srgbClr>
                </a:solidFill>
                <a:latin typeface="+mj-lt"/>
                <a:cs typeface="+mn-ea"/>
                <a:sym typeface="+mn-lt"/>
              </a:rPr>
              <a:t>Thảo luận:</a:t>
            </a:r>
            <a:endParaRPr lang="en-US" sz="2400" b="1" kern="1200">
              <a:solidFill>
                <a:srgbClr val="1F497D">
                  <a:lumMod val="75000"/>
                </a:srgbClr>
              </a:solidFill>
              <a:latin typeface="+mj-lt"/>
              <a:cs typeface="+mn-ea"/>
              <a:sym typeface="+mn-lt"/>
            </a:endParaRPr>
          </a:p>
        </p:txBody>
      </p:sp>
      <p:grpSp>
        <p:nvGrpSpPr>
          <p:cNvPr id="6" name="Group 5"/>
          <p:cNvGrpSpPr/>
          <p:nvPr/>
        </p:nvGrpSpPr>
        <p:grpSpPr>
          <a:xfrm>
            <a:off x="794174" y="2669415"/>
            <a:ext cx="3627245" cy="2858141"/>
            <a:chOff x="3865116" y="2225873"/>
            <a:chExt cx="6961108" cy="4287212"/>
          </a:xfrm>
        </p:grpSpPr>
        <p:sp>
          <p:nvSpPr>
            <p:cNvPr id="7" name="Oval Callout 6"/>
            <p:cNvSpPr/>
            <p:nvPr/>
          </p:nvSpPr>
          <p:spPr>
            <a:xfrm>
              <a:off x="3865116" y="2225873"/>
              <a:ext cx="6961108" cy="4287212"/>
            </a:xfrm>
            <a:prstGeom prst="wedgeEllipseCallout">
              <a:avLst>
                <a:gd name="adj1" fmla="val 58212"/>
                <a:gd name="adj2" fmla="val 41863"/>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40000"/>
                </a:lnSpc>
                <a:buClrTx/>
              </a:pPr>
              <a:endParaRPr lang="en-US" sz="2400" kern="1200">
                <a:solidFill>
                  <a:prstClr val="white"/>
                </a:solidFill>
                <a:latin typeface="+mj-lt"/>
                <a:cs typeface="+mn-ea"/>
                <a:sym typeface="+mn-lt"/>
              </a:endParaRPr>
            </a:p>
          </p:txBody>
        </p:sp>
        <p:sp>
          <p:nvSpPr>
            <p:cNvPr id="8" name="Rectangle 7"/>
            <p:cNvSpPr/>
            <p:nvPr/>
          </p:nvSpPr>
          <p:spPr>
            <a:xfrm>
              <a:off x="3889709" y="2757284"/>
              <a:ext cx="6731372" cy="3137013"/>
            </a:xfrm>
            <a:prstGeom prst="rect">
              <a:avLst/>
            </a:prstGeom>
          </p:spPr>
          <p:txBody>
            <a:bodyPr wrap="square">
              <a:spAutoFit/>
            </a:bodyPr>
            <a:lstStyle/>
            <a:p>
              <a:pPr algn="ctr" defTabSz="609630">
                <a:lnSpc>
                  <a:spcPct val="140000"/>
                </a:lnSpc>
                <a:buClrTx/>
              </a:pPr>
              <a:r>
                <a:rPr lang="vi-VN" sz="2400" kern="1200">
                  <a:solidFill>
                    <a:prstClr val="black"/>
                  </a:solidFill>
                  <a:latin typeface="+mj-lt"/>
                  <a:cs typeface="+mn-ea"/>
                  <a:sym typeface="+mn-lt"/>
                </a:rPr>
                <a:t>Hạt gạo khi được nghiền nhỏ có sự biến đổi gì so với hạt gạo chưa nghiền?</a:t>
              </a:r>
              <a:endParaRPr lang="en-US" sz="2400" kern="1200">
                <a:solidFill>
                  <a:prstClr val="black"/>
                </a:solidFill>
                <a:latin typeface="+mj-lt"/>
                <a:cs typeface="+mn-ea"/>
                <a:sym typeface="+mn-lt"/>
              </a:endParaRPr>
            </a:p>
          </p:txBody>
        </p:sp>
      </p:grpSp>
      <p:grpSp>
        <p:nvGrpSpPr>
          <p:cNvPr id="11" name="Group 10"/>
          <p:cNvGrpSpPr/>
          <p:nvPr/>
        </p:nvGrpSpPr>
        <p:grpSpPr>
          <a:xfrm>
            <a:off x="4481272" y="1956908"/>
            <a:ext cx="3627245" cy="1945048"/>
            <a:chOff x="6781800" y="4538624"/>
            <a:chExt cx="5440867" cy="2917572"/>
          </a:xfrm>
        </p:grpSpPr>
        <p:sp>
          <p:nvSpPr>
            <p:cNvPr id="9" name="Oval Callout 8"/>
            <p:cNvSpPr/>
            <p:nvPr/>
          </p:nvSpPr>
          <p:spPr>
            <a:xfrm>
              <a:off x="6781800" y="4538624"/>
              <a:ext cx="5440867" cy="2917572"/>
            </a:xfrm>
            <a:prstGeom prst="wedgeEllipseCallout">
              <a:avLst>
                <a:gd name="adj1" fmla="val 1445"/>
                <a:gd name="adj2" fmla="val 70011"/>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400" kern="1200">
                <a:solidFill>
                  <a:prstClr val="white"/>
                </a:solidFill>
                <a:latin typeface="+mj-lt"/>
                <a:cs typeface="+mn-ea"/>
                <a:sym typeface="+mn-lt"/>
              </a:endParaRPr>
            </a:p>
          </p:txBody>
        </p:sp>
        <p:sp>
          <p:nvSpPr>
            <p:cNvPr id="10" name="Rectangle 9"/>
            <p:cNvSpPr/>
            <p:nvPr/>
          </p:nvSpPr>
          <p:spPr>
            <a:xfrm>
              <a:off x="6825537" y="4764671"/>
              <a:ext cx="5353392" cy="2361416"/>
            </a:xfrm>
            <a:prstGeom prst="rect">
              <a:avLst/>
            </a:prstGeom>
          </p:spPr>
          <p:txBody>
            <a:bodyPr wrap="square">
              <a:spAutoFit/>
            </a:bodyPr>
            <a:lstStyle/>
            <a:p>
              <a:pPr algn="ctr" defTabSz="609630">
                <a:lnSpc>
                  <a:spcPct val="140000"/>
                </a:lnSpc>
                <a:buClrTx/>
              </a:pPr>
              <a:r>
                <a:rPr lang="vi-VN" sz="2400" kern="1200">
                  <a:solidFill>
                    <a:prstClr val="black"/>
                  </a:solidFill>
                  <a:latin typeface="+mj-lt"/>
                  <a:cs typeface="+mn-ea"/>
                  <a:sym typeface="+mn-lt"/>
                </a:rPr>
                <a:t>Gạo và cơm có </a:t>
              </a:r>
            </a:p>
            <a:p>
              <a:pPr algn="ctr" defTabSz="609630">
                <a:lnSpc>
                  <a:spcPct val="140000"/>
                </a:lnSpc>
                <a:buClrTx/>
              </a:pPr>
              <a:r>
                <a:rPr lang="vi-VN" sz="2400" kern="1200">
                  <a:solidFill>
                    <a:prstClr val="black"/>
                  </a:solidFill>
                  <a:latin typeface="+mj-lt"/>
                  <a:cs typeface="+mn-ea"/>
                  <a:sym typeface="+mn-lt"/>
                </a:rPr>
                <a:t>màu sắc, mùi, vị giống nhau không?</a:t>
              </a:r>
              <a:endParaRPr lang="en-US" sz="2400" kern="1200">
                <a:solidFill>
                  <a:prstClr val="black"/>
                </a:solidFill>
                <a:latin typeface="+mj-lt"/>
                <a:cs typeface="+mn-ea"/>
                <a:sym typeface="+mn-lt"/>
              </a:endParaRPr>
            </a:p>
          </p:txBody>
        </p:sp>
      </p:grpSp>
      <p:pic>
        <p:nvPicPr>
          <p:cNvPr id="12" name="Picture 11"/>
          <p:cNvPicPr>
            <a:picLocks noChangeAspect="1"/>
          </p:cNvPicPr>
          <p:nvPr/>
        </p:nvPicPr>
        <p:blipFill>
          <a:blip r:embed="rId3"/>
          <a:stretch>
            <a:fillRect/>
          </a:stretch>
        </p:blipFill>
        <p:spPr>
          <a:xfrm>
            <a:off x="5029200" y="4114800"/>
            <a:ext cx="2489200" cy="1742957"/>
          </a:xfrm>
          <a:prstGeom prst="rect">
            <a:avLst/>
          </a:prstGeom>
        </p:spPr>
      </p:pic>
      <p:grpSp>
        <p:nvGrpSpPr>
          <p:cNvPr id="13" name="Group 12"/>
          <p:cNvGrpSpPr/>
          <p:nvPr/>
        </p:nvGrpSpPr>
        <p:grpSpPr>
          <a:xfrm>
            <a:off x="8112636" y="2963422"/>
            <a:ext cx="3342765" cy="2461046"/>
            <a:chOff x="3865116" y="2398285"/>
            <a:chExt cx="6961108" cy="3691569"/>
          </a:xfrm>
        </p:grpSpPr>
        <p:sp>
          <p:nvSpPr>
            <p:cNvPr id="14" name="Oval Callout 13"/>
            <p:cNvSpPr/>
            <p:nvPr/>
          </p:nvSpPr>
          <p:spPr>
            <a:xfrm>
              <a:off x="3865116" y="2398285"/>
              <a:ext cx="6961108" cy="3691569"/>
            </a:xfrm>
            <a:prstGeom prst="wedgeEllipseCallout">
              <a:avLst>
                <a:gd name="adj1" fmla="val -63166"/>
                <a:gd name="adj2" fmla="val 42337"/>
              </a:avLst>
            </a:prstGeom>
            <a:solidFill>
              <a:schemeClr val="accent6">
                <a:lumMod val="40000"/>
                <a:lumOff val="60000"/>
              </a:schemeClr>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40000"/>
                </a:lnSpc>
                <a:buClrTx/>
              </a:pPr>
              <a:endParaRPr lang="en-US" sz="2400" kern="1200">
                <a:solidFill>
                  <a:prstClr val="white"/>
                </a:solidFill>
                <a:latin typeface="+mj-lt"/>
                <a:cs typeface="+mn-ea"/>
                <a:sym typeface="+mn-lt"/>
              </a:endParaRPr>
            </a:p>
          </p:txBody>
        </p:sp>
        <p:sp>
          <p:nvSpPr>
            <p:cNvPr id="15" name="Rectangle 14"/>
            <p:cNvSpPr/>
            <p:nvPr/>
          </p:nvSpPr>
          <p:spPr>
            <a:xfrm>
              <a:off x="4023496" y="2936339"/>
              <a:ext cx="6731371" cy="2513765"/>
            </a:xfrm>
            <a:prstGeom prst="rect">
              <a:avLst/>
            </a:prstGeom>
          </p:spPr>
          <p:txBody>
            <a:bodyPr wrap="square">
              <a:spAutoFit/>
            </a:bodyPr>
            <a:lstStyle/>
            <a:p>
              <a:pPr algn="ctr" defTabSz="609630">
                <a:lnSpc>
                  <a:spcPct val="150000"/>
                </a:lnSpc>
                <a:buClrTx/>
              </a:pPr>
              <a:r>
                <a:rPr lang="nl-NL" sz="2400" kern="1200">
                  <a:solidFill>
                    <a:prstClr val="black"/>
                  </a:solidFill>
                  <a:latin typeface="+mj-lt"/>
                  <a:cs typeface="+mn-ea"/>
                  <a:sym typeface="+mn-lt"/>
                </a:rPr>
                <a:t>Khi nấu thành cơm, hạt gạo đã có sự biến đổi gì? </a:t>
              </a:r>
              <a:endParaRPr lang="en-US" sz="2400" kern="1200">
                <a:solidFill>
                  <a:prstClr val="black"/>
                </a:solidFill>
                <a:latin typeface="+mj-lt"/>
                <a:cs typeface="+mn-ea"/>
                <a:sym typeface="+mn-lt"/>
              </a:endParaRPr>
            </a:p>
          </p:txBody>
        </p:sp>
      </p:grpSp>
      <p:sp>
        <p:nvSpPr>
          <p:cNvPr id="16" name="Rectangle 15"/>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3728566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8" presetClass="entr" presetSubtype="9"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strips(upLeft)">
                                      <p:cBhvr>
                                        <p:cTn id="16" dur="500"/>
                                        <p:tgtEl>
                                          <p:spTgt spid="6"/>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childTnLst>
                          </p:cTn>
                        </p:par>
                        <p:par>
                          <p:cTn id="21" fill="hold">
                            <p:stCondLst>
                              <p:cond delay="1500"/>
                            </p:stCondLst>
                            <p:childTnLst>
                              <p:par>
                                <p:cTn id="22" presetID="18" presetClass="entr" presetSubtype="3"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strips(upRigh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5212743" y="622623"/>
            <a:ext cx="2296155" cy="787400"/>
            <a:chOff x="6629400" y="0"/>
            <a:chExt cx="4572000" cy="1181100"/>
          </a:xfrm>
        </p:grpSpPr>
        <p:sp>
          <p:nvSpPr>
            <p:cNvPr id="5" name="Round Same Side Corner Rectangle 4"/>
            <p:cNvSpPr/>
            <p:nvPr/>
          </p:nvSpPr>
          <p:spPr>
            <a:xfrm flipV="1">
              <a:off x="6629400" y="0"/>
              <a:ext cx="4572000" cy="1181100"/>
            </a:xfrm>
            <a:prstGeom prst="round2SameRect">
              <a:avLst>
                <a:gd name="adj1" fmla="val 50000"/>
                <a:gd name="adj2" fmla="val 0"/>
              </a:avLst>
            </a:prstGeom>
            <a:solidFill>
              <a:schemeClr val="accent6">
                <a:lumMod val="20000"/>
                <a:lumOff val="8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400" kern="1200">
                <a:solidFill>
                  <a:prstClr val="white"/>
                </a:solidFill>
                <a:latin typeface="+mj-lt"/>
                <a:cs typeface="+mn-ea"/>
                <a:sym typeface="+mn-lt"/>
              </a:endParaRPr>
            </a:p>
          </p:txBody>
        </p:sp>
        <p:sp>
          <p:nvSpPr>
            <p:cNvPr id="6" name="TextBox 5"/>
            <p:cNvSpPr txBox="1"/>
            <p:nvPr/>
          </p:nvSpPr>
          <p:spPr>
            <a:xfrm>
              <a:off x="7086599" y="205829"/>
              <a:ext cx="3657598" cy="692498"/>
            </a:xfrm>
            <a:prstGeom prst="rect">
              <a:avLst/>
            </a:prstGeom>
            <a:noFill/>
          </p:spPr>
          <p:txBody>
            <a:bodyPr wrap="square" rtlCol="0">
              <a:spAutoFit/>
            </a:bodyPr>
            <a:lstStyle/>
            <a:p>
              <a:pPr algn="ctr" defTabSz="609630">
                <a:buClrTx/>
              </a:pPr>
              <a:r>
                <a:rPr lang="vi-VN" sz="2400" b="1" kern="1200" dirty="0">
                  <a:solidFill>
                    <a:prstClr val="black">
                      <a:lumMod val="100000"/>
                    </a:prstClr>
                  </a:solidFill>
                  <a:latin typeface="+mj-lt"/>
                  <a:cs typeface="+mn-ea"/>
                  <a:sym typeface="+mn-lt"/>
                </a:rPr>
                <a:t>Kết quả</a:t>
              </a:r>
              <a:endParaRPr lang="en-US" sz="2400" b="1" kern="1200" dirty="0">
                <a:solidFill>
                  <a:prstClr val="black">
                    <a:lumMod val="100000"/>
                  </a:prstClr>
                </a:solidFill>
                <a:latin typeface="+mj-lt"/>
                <a:cs typeface="+mn-ea"/>
                <a:sym typeface="+mn-lt"/>
              </a:endParaRPr>
            </a:p>
          </p:txBody>
        </p:sp>
      </p:grpSp>
      <p:sp>
        <p:nvSpPr>
          <p:cNvPr id="2" name="Rectangle 1"/>
          <p:cNvSpPr/>
          <p:nvPr/>
        </p:nvSpPr>
        <p:spPr>
          <a:xfrm>
            <a:off x="607744" y="1952421"/>
            <a:ext cx="7315200" cy="1121846"/>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Ø"/>
            </a:pPr>
            <a:r>
              <a:rPr lang="vi-VN" sz="2400" kern="1200" dirty="0">
                <a:solidFill>
                  <a:prstClr val="black"/>
                </a:solidFill>
                <a:latin typeface="+mj-lt"/>
                <a:cs typeface="+mn-ea"/>
                <a:sym typeface="+mn-lt"/>
              </a:rPr>
              <a:t>Hạt gạo khi được nghiền nhỏ có sự biến đổi hình dạng so với hạt gạo chưa nghiền. </a:t>
            </a:r>
            <a:endParaRPr lang="en-US" sz="2400" kern="1200" dirty="0">
              <a:solidFill>
                <a:prstClr val="black"/>
              </a:solidFill>
              <a:latin typeface="+mj-lt"/>
              <a:cs typeface="+mn-ea"/>
              <a:sym typeface="+mn-lt"/>
            </a:endParaRPr>
          </a:p>
        </p:txBody>
      </p:sp>
      <p:sp>
        <p:nvSpPr>
          <p:cNvPr id="16" name="Rectangle 15"/>
          <p:cNvSpPr/>
          <p:nvPr/>
        </p:nvSpPr>
        <p:spPr>
          <a:xfrm>
            <a:off x="592504" y="3130529"/>
            <a:ext cx="7315200" cy="1121846"/>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Ø"/>
            </a:pPr>
            <a:r>
              <a:rPr lang="vi-VN" sz="2400" kern="1200" dirty="0">
                <a:solidFill>
                  <a:prstClr val="black"/>
                </a:solidFill>
                <a:latin typeface="+mj-lt"/>
                <a:cs typeface="+mn-ea"/>
                <a:sym typeface="+mn-lt"/>
              </a:rPr>
              <a:t>Gạo và cơm có màu sắc giống nhau (màu trắng); mùi, vị khác nhau.</a:t>
            </a:r>
            <a:endParaRPr lang="en-US" sz="2400" kern="1200" dirty="0">
              <a:solidFill>
                <a:prstClr val="black"/>
              </a:solidFill>
              <a:latin typeface="+mj-lt"/>
              <a:cs typeface="+mn-ea"/>
              <a:sym typeface="+mn-lt"/>
            </a:endParaRPr>
          </a:p>
        </p:txBody>
      </p:sp>
      <p:grpSp>
        <p:nvGrpSpPr>
          <p:cNvPr id="20" name="Group 19"/>
          <p:cNvGrpSpPr/>
          <p:nvPr/>
        </p:nvGrpSpPr>
        <p:grpSpPr>
          <a:xfrm>
            <a:off x="8204581" y="1607036"/>
            <a:ext cx="3764405" cy="1340597"/>
            <a:chOff x="12295168" y="1526148"/>
            <a:chExt cx="5646608" cy="2010896"/>
          </a:xfrm>
        </p:grpSpPr>
        <p:grpSp>
          <p:nvGrpSpPr>
            <p:cNvPr id="10" name="Group 9"/>
            <p:cNvGrpSpPr/>
            <p:nvPr/>
          </p:nvGrpSpPr>
          <p:grpSpPr>
            <a:xfrm>
              <a:off x="12295168" y="1526148"/>
              <a:ext cx="2010896" cy="2010896"/>
              <a:chOff x="12768972" y="1526148"/>
              <a:chExt cx="2010896" cy="2010896"/>
            </a:xfrm>
          </p:grpSpPr>
          <p:sp>
            <p:nvSpPr>
              <p:cNvPr id="8" name="Oval 7"/>
              <p:cNvSpPr/>
              <p:nvPr/>
            </p:nvSpPr>
            <p:spPr>
              <a:xfrm>
                <a:off x="12768972" y="1526148"/>
                <a:ext cx="2010896" cy="2010896"/>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500" kern="1200">
                  <a:solidFill>
                    <a:prstClr val="white"/>
                  </a:solidFill>
                  <a:latin typeface="+mj-lt"/>
                  <a:cs typeface="+mn-ea"/>
                  <a:sym typeface="+mn-lt"/>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1904" y="1749080"/>
                <a:ext cx="1565032" cy="1565032"/>
              </a:xfrm>
              <a:prstGeom prst="rect">
                <a:avLst/>
              </a:prstGeom>
            </p:spPr>
          </p:pic>
        </p:grpSp>
        <p:grpSp>
          <p:nvGrpSpPr>
            <p:cNvPr id="12" name="Group 11"/>
            <p:cNvGrpSpPr/>
            <p:nvPr/>
          </p:nvGrpSpPr>
          <p:grpSpPr>
            <a:xfrm>
              <a:off x="15463520" y="1526148"/>
              <a:ext cx="2478256" cy="2010896"/>
              <a:chOff x="15463520" y="1490196"/>
              <a:chExt cx="2478256" cy="2010896"/>
            </a:xfrm>
          </p:grpSpPr>
          <p:sp>
            <p:nvSpPr>
              <p:cNvPr id="7" name="Oval 6"/>
              <p:cNvSpPr/>
              <p:nvPr/>
            </p:nvSpPr>
            <p:spPr>
              <a:xfrm>
                <a:off x="15697200" y="1490196"/>
                <a:ext cx="2010896" cy="2010896"/>
              </a:xfrm>
              <a:prstGeom prst="ellipse">
                <a:avLst/>
              </a:prstGeom>
              <a:solidFill>
                <a:schemeClr val="accent5"/>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500" kern="1200">
                  <a:solidFill>
                    <a:prstClr val="white"/>
                  </a:solidFill>
                  <a:latin typeface="+mj-lt"/>
                  <a:cs typeface="+mn-ea"/>
                  <a:sym typeface="+mn-lt"/>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463520" y="1490196"/>
                <a:ext cx="2478256" cy="1858692"/>
              </a:xfrm>
              <a:prstGeom prst="rect">
                <a:avLst/>
              </a:prstGeom>
            </p:spPr>
          </p:pic>
        </p:grpSp>
        <p:cxnSp>
          <p:nvCxnSpPr>
            <p:cNvPr id="14" name="Straight Arrow Connector 13"/>
            <p:cNvCxnSpPr/>
            <p:nvPr/>
          </p:nvCxnSpPr>
          <p:spPr>
            <a:xfrm>
              <a:off x="14387344" y="2531596"/>
              <a:ext cx="1299696"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306064" y="1950054"/>
              <a:ext cx="1380977" cy="484748"/>
            </a:xfrm>
            <a:prstGeom prst="rect">
              <a:avLst/>
            </a:prstGeom>
            <a:noFill/>
          </p:spPr>
          <p:txBody>
            <a:bodyPr wrap="square" rtlCol="0">
              <a:spAutoFit/>
            </a:bodyPr>
            <a:lstStyle/>
            <a:p>
              <a:pPr algn="ctr" defTabSz="609630">
                <a:buClrTx/>
              </a:pPr>
              <a:r>
                <a:rPr lang="vi-VN" sz="1500" kern="1200" dirty="0">
                  <a:solidFill>
                    <a:srgbClr val="4BACC6">
                      <a:lumMod val="75000"/>
                    </a:srgbClr>
                  </a:solidFill>
                  <a:latin typeface="+mj-lt"/>
                  <a:cs typeface="+mn-ea"/>
                  <a:sym typeface="+mn-lt"/>
                </a:rPr>
                <a:t>Nghiền</a:t>
              </a:r>
              <a:endParaRPr lang="en-US" sz="1500" kern="1200" dirty="0">
                <a:solidFill>
                  <a:srgbClr val="4BACC6">
                    <a:lumMod val="75000"/>
                  </a:srgbClr>
                </a:solidFill>
                <a:latin typeface="+mj-lt"/>
                <a:cs typeface="+mn-ea"/>
                <a:sym typeface="+mn-lt"/>
              </a:endParaRPr>
            </a:p>
          </p:txBody>
        </p:sp>
      </p:grpSp>
      <p:grpSp>
        <p:nvGrpSpPr>
          <p:cNvPr id="31" name="Group 30"/>
          <p:cNvGrpSpPr/>
          <p:nvPr/>
        </p:nvGrpSpPr>
        <p:grpSpPr>
          <a:xfrm>
            <a:off x="8194421" y="3298337"/>
            <a:ext cx="3632205" cy="1364184"/>
            <a:chOff x="12295168" y="3715228"/>
            <a:chExt cx="5448308" cy="2046276"/>
          </a:xfrm>
        </p:grpSpPr>
        <p:grpSp>
          <p:nvGrpSpPr>
            <p:cNvPr id="22" name="Group 21"/>
            <p:cNvGrpSpPr/>
            <p:nvPr/>
          </p:nvGrpSpPr>
          <p:grpSpPr>
            <a:xfrm>
              <a:off x="12295168" y="3715228"/>
              <a:ext cx="2010896" cy="2010896"/>
              <a:chOff x="12768972" y="1526148"/>
              <a:chExt cx="2010896" cy="2010896"/>
            </a:xfrm>
          </p:grpSpPr>
          <p:sp>
            <p:nvSpPr>
              <p:cNvPr id="28" name="Oval 27"/>
              <p:cNvSpPr/>
              <p:nvPr/>
            </p:nvSpPr>
            <p:spPr>
              <a:xfrm>
                <a:off x="12768972" y="1526148"/>
                <a:ext cx="2010896" cy="201089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500" kern="1200">
                  <a:solidFill>
                    <a:prstClr val="white"/>
                  </a:solidFill>
                  <a:latin typeface="+mj-lt"/>
                  <a:cs typeface="+mn-ea"/>
                  <a:sym typeface="+mn-lt"/>
                </a:endParaRPr>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91904" y="1749080"/>
                <a:ext cx="1565032" cy="1565032"/>
              </a:xfrm>
              <a:prstGeom prst="rect">
                <a:avLst/>
              </a:prstGeom>
            </p:spPr>
          </p:pic>
        </p:grpSp>
        <p:sp>
          <p:nvSpPr>
            <p:cNvPr id="26" name="Oval 25"/>
            <p:cNvSpPr/>
            <p:nvPr/>
          </p:nvSpPr>
          <p:spPr>
            <a:xfrm>
              <a:off x="15692120" y="3715228"/>
              <a:ext cx="2010896" cy="2010896"/>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500" kern="1200">
                <a:solidFill>
                  <a:prstClr val="white"/>
                </a:solidFill>
                <a:latin typeface="+mj-lt"/>
                <a:cs typeface="+mn-ea"/>
                <a:sym typeface="+mn-lt"/>
              </a:endParaRPr>
            </a:p>
          </p:txBody>
        </p:sp>
        <p:cxnSp>
          <p:nvCxnSpPr>
            <p:cNvPr id="24" name="Straight Arrow Connector 23"/>
            <p:cNvCxnSpPr/>
            <p:nvPr/>
          </p:nvCxnSpPr>
          <p:spPr>
            <a:xfrm>
              <a:off x="14387344" y="4720676"/>
              <a:ext cx="1299696" cy="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4306064" y="4139134"/>
              <a:ext cx="1380977" cy="484748"/>
            </a:xfrm>
            <a:prstGeom prst="rect">
              <a:avLst/>
            </a:prstGeom>
            <a:noFill/>
          </p:spPr>
          <p:txBody>
            <a:bodyPr wrap="square" rtlCol="0">
              <a:spAutoFit/>
            </a:bodyPr>
            <a:lstStyle/>
            <a:p>
              <a:pPr algn="ctr" defTabSz="609630">
                <a:buClrTx/>
              </a:pPr>
              <a:r>
                <a:rPr lang="vi-VN" sz="1500" kern="1200" dirty="0">
                  <a:solidFill>
                    <a:srgbClr val="C0504D">
                      <a:lumMod val="75000"/>
                    </a:srgbClr>
                  </a:solidFill>
                  <a:latin typeface="+mj-lt"/>
                  <a:cs typeface="+mn-ea"/>
                  <a:sym typeface="+mn-lt"/>
                </a:rPr>
                <a:t>Nấu</a:t>
              </a:r>
              <a:endParaRPr lang="en-US" sz="1500" kern="1200" dirty="0">
                <a:solidFill>
                  <a:srgbClr val="C0504D">
                    <a:lumMod val="75000"/>
                  </a:srgbClr>
                </a:solidFill>
                <a:latin typeface="+mj-lt"/>
                <a:cs typeface="+mn-ea"/>
                <a:sym typeface="+mn-lt"/>
              </a:endParaRPr>
            </a:p>
          </p:txBody>
        </p:sp>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97200" y="3715228"/>
              <a:ext cx="2046276" cy="2046276"/>
            </a:xfrm>
            <a:prstGeom prst="rect">
              <a:avLst/>
            </a:prstGeom>
          </p:spPr>
        </p:pic>
      </p:grpSp>
      <p:pic>
        <p:nvPicPr>
          <p:cNvPr id="32" name="Picture 3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7226243" flipH="1">
            <a:off x="8981319" y="4368493"/>
            <a:ext cx="1394498" cy="1211183"/>
          </a:xfrm>
          <a:prstGeom prst="rect">
            <a:avLst/>
          </a:prstGeom>
        </p:spPr>
      </p:pic>
      <p:grpSp>
        <p:nvGrpSpPr>
          <p:cNvPr id="35" name="Group 34"/>
          <p:cNvGrpSpPr/>
          <p:nvPr/>
        </p:nvGrpSpPr>
        <p:grpSpPr>
          <a:xfrm>
            <a:off x="381000" y="5029200"/>
            <a:ext cx="10283243" cy="1579093"/>
            <a:chOff x="539656" y="6737261"/>
            <a:chExt cx="15424865" cy="2368639"/>
          </a:xfrm>
        </p:grpSpPr>
        <p:sp>
          <p:nvSpPr>
            <p:cNvPr id="33" name="Rectangle 32"/>
            <p:cNvSpPr/>
            <p:nvPr/>
          </p:nvSpPr>
          <p:spPr>
            <a:xfrm>
              <a:off x="3054256" y="7854029"/>
              <a:ext cx="12910265" cy="692497"/>
            </a:xfrm>
            <a:prstGeom prst="rect">
              <a:avLst/>
            </a:prstGeom>
          </p:spPr>
          <p:txBody>
            <a:bodyPr wrap="none">
              <a:spAutoFit/>
            </a:bodyPr>
            <a:lstStyle/>
            <a:p>
              <a:pPr defTabSz="609630">
                <a:buClrTx/>
              </a:pPr>
              <a:r>
                <a:rPr lang="vi-VN" sz="2400" kern="1200" dirty="0">
                  <a:solidFill>
                    <a:prstClr val="black"/>
                  </a:solidFill>
                  <a:latin typeface="+mj-lt"/>
                  <a:cs typeface="+mn-ea"/>
                  <a:sym typeface="+mn-lt"/>
                </a:rPr>
                <a:t>Khi nấu thành cơm, hạt gạo đã có sự biến đổi hóa học. </a:t>
              </a:r>
              <a:endParaRPr lang="en-US" sz="2400" kern="1200" dirty="0">
                <a:solidFill>
                  <a:prstClr val="black"/>
                </a:solidFill>
                <a:latin typeface="+mj-lt"/>
                <a:cs typeface="+mn-ea"/>
                <a:sym typeface="+mn-lt"/>
              </a:endParaRPr>
            </a:p>
          </p:txBody>
        </p:sp>
        <p:pic>
          <p:nvPicPr>
            <p:cNvPr id="34" name="Picture 33"/>
            <p:cNvPicPr>
              <a:picLocks noChangeAspect="1"/>
            </p:cNvPicPr>
            <p:nvPr/>
          </p:nvPicPr>
          <p:blipFill>
            <a:blip r:embed="rId7"/>
            <a:stretch>
              <a:fillRect/>
            </a:stretch>
          </p:blipFill>
          <p:spPr>
            <a:xfrm>
              <a:off x="539656" y="6737261"/>
              <a:ext cx="2276981" cy="2368639"/>
            </a:xfrm>
            <a:prstGeom prst="rect">
              <a:avLst/>
            </a:prstGeom>
          </p:spPr>
        </p:pic>
      </p:grpSp>
      <p:sp>
        <p:nvSpPr>
          <p:cNvPr id="3" name="Rectangle 2"/>
          <p:cNvSpPr/>
          <p:nvPr/>
        </p:nvSpPr>
        <p:spPr>
          <a:xfrm>
            <a:off x="0" y="0"/>
            <a:ext cx="12192000" cy="622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98927921"/>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left)">
                                      <p:cBhvr>
                                        <p:cTn id="13" dur="500"/>
                                        <p:tgtEl>
                                          <p:spTgt spid="2"/>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childTnLst>
                          </p:cTn>
                        </p:par>
                        <p:par>
                          <p:cTn id="23" fill="hold">
                            <p:stCondLst>
                              <p:cond delay="500"/>
                            </p:stCondLst>
                            <p:childTnLst>
                              <p:par>
                                <p:cTn id="24" presetID="10" presetClass="entr" presetSubtype="0" fill="hold" nodeType="after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wipe(up)">
                                      <p:cBhvr>
                                        <p:cTn id="31" dur="500"/>
                                        <p:tgtEl>
                                          <p:spTgt spid="32"/>
                                        </p:tgtEl>
                                      </p:cBhvr>
                                    </p:animEffect>
                                  </p:childTnLst>
                                </p:cTn>
                              </p:par>
                            </p:childTnLst>
                          </p:cTn>
                        </p:par>
                        <p:par>
                          <p:cTn id="32" fill="hold">
                            <p:stCondLst>
                              <p:cond delay="500"/>
                            </p:stCondLst>
                            <p:childTnLst>
                              <p:par>
                                <p:cTn id="33" presetID="14" presetClass="entr" presetSubtype="10"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randombar(horizontal)">
                                      <p:cBhvr>
                                        <p:cTn id="3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p:cNvSpPr/>
          <p:nvPr/>
        </p:nvSpPr>
        <p:spPr>
          <a:xfrm>
            <a:off x="591151" y="1520706"/>
            <a:ext cx="7630615" cy="461665"/>
          </a:xfrm>
          <a:prstGeom prst="rect">
            <a:avLst/>
          </a:prstGeom>
        </p:spPr>
        <p:txBody>
          <a:bodyPr wrap="none">
            <a:spAutoFit/>
          </a:bodyPr>
          <a:lstStyle/>
          <a:p>
            <a:pPr defTabSz="609630">
              <a:buClrTx/>
            </a:pPr>
            <a:r>
              <a:rPr lang="en-US" sz="2400" b="1" u="sng" kern="1200" dirty="0" err="1">
                <a:solidFill>
                  <a:schemeClr val="tx1"/>
                </a:solidFill>
                <a:latin typeface="+mj-lt"/>
                <a:cs typeface="+mn-ea"/>
                <a:sym typeface="+mn-lt"/>
              </a:rPr>
              <a:t>Thí</a:t>
            </a:r>
            <a:r>
              <a:rPr lang="en-US" sz="2400" b="1" u="sng" kern="1200" dirty="0">
                <a:solidFill>
                  <a:schemeClr val="tx1"/>
                </a:solidFill>
                <a:latin typeface="+mj-lt"/>
                <a:cs typeface="+mn-ea"/>
                <a:sym typeface="+mn-lt"/>
              </a:rPr>
              <a:t> </a:t>
            </a:r>
            <a:r>
              <a:rPr lang="en-US" sz="2400" b="1" u="sng" kern="1200" dirty="0" err="1">
                <a:solidFill>
                  <a:schemeClr val="tx1"/>
                </a:solidFill>
                <a:latin typeface="+mj-lt"/>
                <a:cs typeface="+mn-ea"/>
                <a:sym typeface="+mn-lt"/>
              </a:rPr>
              <a:t>nghiệm</a:t>
            </a:r>
            <a:r>
              <a:rPr lang="en-US" sz="2400" b="1" u="sng" kern="1200" dirty="0">
                <a:solidFill>
                  <a:schemeClr val="tx1"/>
                </a:solidFill>
                <a:latin typeface="+mj-lt"/>
                <a:cs typeface="+mn-ea"/>
                <a:sym typeface="+mn-lt"/>
              </a:rPr>
              <a:t> </a:t>
            </a:r>
            <a:r>
              <a:rPr lang="vi-VN" sz="2400" b="1" u="sng" kern="1200" dirty="0">
                <a:solidFill>
                  <a:schemeClr val="tx1"/>
                </a:solidFill>
                <a:latin typeface="+mj-lt"/>
                <a:cs typeface="+mn-ea"/>
                <a:sym typeface="+mn-lt"/>
              </a:rPr>
              <a:t>2</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Tìm</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hiểu</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sự</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biến</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đổi</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của</a:t>
            </a:r>
            <a:r>
              <a:rPr lang="en-US" sz="2400" b="1" kern="1200" dirty="0">
                <a:solidFill>
                  <a:schemeClr val="tx1"/>
                </a:solidFill>
                <a:latin typeface="+mj-lt"/>
                <a:cs typeface="+mn-ea"/>
                <a:sym typeface="+mn-lt"/>
              </a:rPr>
              <a:t> </a:t>
            </a:r>
            <a:r>
              <a:rPr lang="vi-VN" sz="2400" b="1" kern="1200" dirty="0">
                <a:solidFill>
                  <a:schemeClr val="tx1"/>
                </a:solidFill>
                <a:latin typeface="+mj-lt"/>
                <a:cs typeface="+mn-ea"/>
                <a:sym typeface="+mn-lt"/>
              </a:rPr>
              <a:t>vỏ trứng</a:t>
            </a:r>
            <a:endParaRPr lang="en-US" sz="2400" b="1" kern="1200" dirty="0">
              <a:solidFill>
                <a:schemeClr val="tx1"/>
              </a:solidFill>
              <a:latin typeface="+mj-lt"/>
              <a:cs typeface="+mn-ea"/>
              <a:sym typeface="+mn-lt"/>
            </a:endParaRPr>
          </a:p>
        </p:txBody>
      </p:sp>
      <p:sp>
        <p:nvSpPr>
          <p:cNvPr id="6" name="TextBox 5"/>
          <p:cNvSpPr txBox="1"/>
          <p:nvPr/>
        </p:nvSpPr>
        <p:spPr>
          <a:xfrm>
            <a:off x="581869" y="2235980"/>
            <a:ext cx="2206591" cy="461665"/>
          </a:xfrm>
          <a:prstGeom prst="rect">
            <a:avLst/>
          </a:prstGeom>
          <a:noFill/>
        </p:spPr>
        <p:txBody>
          <a:bodyPr wrap="square" rtlCol="0">
            <a:spAutoFit/>
          </a:bodyPr>
          <a:lstStyle/>
          <a:p>
            <a:pPr marL="381019" indent="-381019" defTabSz="609630">
              <a:buClrTx/>
              <a:buFont typeface="Wingdings" panose="05000000000000000000" pitchFamily="2" charset="2"/>
              <a:buChar char="§"/>
            </a:pPr>
            <a:r>
              <a:rPr lang="vi-VN" sz="2400" b="1" kern="1200" dirty="0">
                <a:solidFill>
                  <a:schemeClr val="tx1"/>
                </a:solidFill>
                <a:latin typeface="+mj-lt"/>
                <a:cs typeface="+mn-ea"/>
                <a:sym typeface="+mn-lt"/>
              </a:rPr>
              <a:t>Chuẩn bị:</a:t>
            </a:r>
            <a:endParaRPr lang="en-US" sz="2400" b="1" kern="1200" dirty="0">
              <a:solidFill>
                <a:schemeClr val="tx1"/>
              </a:solidFill>
              <a:latin typeface="+mj-lt"/>
              <a:cs typeface="+mn-ea"/>
              <a:sym typeface="+mn-lt"/>
            </a:endParaRPr>
          </a:p>
        </p:txBody>
      </p:sp>
      <p:sp>
        <p:nvSpPr>
          <p:cNvPr id="2" name="Rectangle 1"/>
          <p:cNvSpPr/>
          <p:nvPr/>
        </p:nvSpPr>
        <p:spPr>
          <a:xfrm>
            <a:off x="591151" y="2695306"/>
            <a:ext cx="6592324" cy="1675843"/>
          </a:xfrm>
          <a:prstGeom prst="rect">
            <a:avLst/>
          </a:prstGeom>
        </p:spPr>
        <p:txBody>
          <a:bodyPr wrap="square">
            <a:spAutoFit/>
          </a:bodyPr>
          <a:lstStyle/>
          <a:p>
            <a:pPr algn="just" defTabSz="609630">
              <a:lnSpc>
                <a:spcPct val="150000"/>
              </a:lnSpc>
              <a:buClrTx/>
            </a:pPr>
            <a:r>
              <a:rPr lang="vi-VN" sz="2400" kern="1200" dirty="0">
                <a:solidFill>
                  <a:prstClr val="black"/>
                </a:solidFill>
                <a:latin typeface="+mj-lt"/>
                <a:cs typeface="+mn-ea"/>
                <a:sym typeface="+mn-lt"/>
              </a:rPr>
              <a:t>Ba mảnh vỏ trứng gà (kí hiệu 1, 2, 3), nước, giấm, hai cốc thủy tinh (A và B) và một khay đựng. </a:t>
            </a:r>
            <a:endParaRPr lang="en-US" sz="2400" kern="1200" dirty="0">
              <a:solidFill>
                <a:prstClr val="black"/>
              </a:solidFill>
              <a:latin typeface="+mj-lt"/>
              <a:cs typeface="+mn-ea"/>
              <a:sym typeface="+mn-lt"/>
            </a:endParaRPr>
          </a:p>
        </p:txBody>
      </p:sp>
      <p:pic>
        <p:nvPicPr>
          <p:cNvPr id="11" name="Picture 10"/>
          <p:cNvPicPr>
            <a:picLocks noChangeAspect="1"/>
          </p:cNvPicPr>
          <p:nvPr/>
        </p:nvPicPr>
        <p:blipFill>
          <a:blip r:embed="rId3"/>
          <a:stretch>
            <a:fillRect/>
          </a:stretch>
        </p:blipFill>
        <p:spPr>
          <a:xfrm>
            <a:off x="7620000" y="2049718"/>
            <a:ext cx="4274435" cy="2967017"/>
          </a:xfrm>
          <a:prstGeom prst="rect">
            <a:avLst/>
          </a:prstGeom>
        </p:spPr>
      </p:pic>
      <p:sp>
        <p:nvSpPr>
          <p:cNvPr id="16" name="Rounded Rectangular Callout 15"/>
          <p:cNvSpPr/>
          <p:nvPr/>
        </p:nvSpPr>
        <p:spPr>
          <a:xfrm>
            <a:off x="4487383" y="4935285"/>
            <a:ext cx="6908800" cy="1451593"/>
          </a:xfrm>
          <a:prstGeom prst="wedgeRoundRectCallout">
            <a:avLst>
              <a:gd name="adj1" fmla="val -64406"/>
              <a:gd name="adj2" fmla="val -16823"/>
              <a:gd name="adj3" fmla="val 16667"/>
            </a:avLst>
          </a:prstGeom>
          <a:solidFill>
            <a:schemeClr val="accent6">
              <a:lumMod val="20000"/>
              <a:lumOff val="80000"/>
            </a:schemeClr>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50000"/>
              </a:lnSpc>
              <a:buClrTx/>
            </a:pPr>
            <a:r>
              <a:rPr lang="vi-VN" sz="2400" kern="1200">
                <a:solidFill>
                  <a:prstClr val="black"/>
                </a:solidFill>
                <a:latin typeface="+mj-lt"/>
                <a:cs typeface="+mn-ea"/>
                <a:sym typeface="+mn-lt"/>
              </a:rPr>
              <a:t>Dự đoán vỏ trứng ngâm trong giấm, trong nước hay để nguyên sẽ bị biến đổi hóa học.</a:t>
            </a:r>
            <a:endParaRPr lang="en-US" sz="2400" kern="1200">
              <a:solidFill>
                <a:prstClr val="black"/>
              </a:solidFill>
              <a:latin typeface="+mj-lt"/>
              <a:cs typeface="+mn-ea"/>
              <a:sym typeface="+mn-lt"/>
            </a:endParaRPr>
          </a:p>
        </p:txBody>
      </p:sp>
      <p:grpSp>
        <p:nvGrpSpPr>
          <p:cNvPr id="18" name="Group 17"/>
          <p:cNvGrpSpPr/>
          <p:nvPr/>
        </p:nvGrpSpPr>
        <p:grpSpPr>
          <a:xfrm>
            <a:off x="1143000" y="4618707"/>
            <a:ext cx="2387600" cy="2684501"/>
            <a:chOff x="1600200" y="6262042"/>
            <a:chExt cx="3581400" cy="4026752"/>
          </a:xfrm>
        </p:grpSpPr>
        <p:pic>
          <p:nvPicPr>
            <p:cNvPr id="15" name="Picture 14"/>
            <p:cNvPicPr>
              <a:picLocks noChangeAspect="1"/>
            </p:cNvPicPr>
            <p:nvPr/>
          </p:nvPicPr>
          <p:blipFill rotWithShape="1">
            <a:blip r:embed="rId4"/>
            <a:srcRect b="35186"/>
            <a:stretch/>
          </p:blipFill>
          <p:spPr>
            <a:xfrm>
              <a:off x="1600200" y="6391201"/>
              <a:ext cx="3581400" cy="3897593"/>
            </a:xfrm>
            <a:prstGeom prst="rect">
              <a:avLst/>
            </a:prstGeom>
          </p:spPr>
        </p:pic>
        <p:pic>
          <p:nvPicPr>
            <p:cNvPr id="17" name="Picture 16"/>
            <p:cNvPicPr>
              <a:picLocks noChangeAspect="1"/>
            </p:cNvPicPr>
            <p:nvPr/>
          </p:nvPicPr>
          <p:blipFill>
            <a:blip r:embed="rId5"/>
            <a:stretch>
              <a:fillRect/>
            </a:stretch>
          </p:blipFill>
          <p:spPr>
            <a:xfrm>
              <a:off x="2413447" y="6262042"/>
              <a:ext cx="621853" cy="934137"/>
            </a:xfrm>
            <a:prstGeom prst="rect">
              <a:avLst/>
            </a:prstGeom>
          </p:spPr>
        </p:pic>
      </p:grpSp>
      <p:sp>
        <p:nvSpPr>
          <p:cNvPr id="10" name="Rectangle 9"/>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309197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anim calcmode="lin" valueType="num">
                                      <p:cBhvr>
                                        <p:cTn id="23" dur="500" fill="hold"/>
                                        <p:tgtEl>
                                          <p:spTgt spid="11"/>
                                        </p:tgtEl>
                                        <p:attrNameLst>
                                          <p:attrName>ppt_x</p:attrName>
                                        </p:attrNameLst>
                                      </p:cBhvr>
                                      <p:tavLst>
                                        <p:tav tm="0">
                                          <p:val>
                                            <p:strVal val="#ppt_x"/>
                                          </p:val>
                                        </p:tav>
                                        <p:tav tm="100000">
                                          <p:val>
                                            <p:strVal val="#ppt_x"/>
                                          </p:val>
                                        </p:tav>
                                      </p:tavLst>
                                    </p:anim>
                                    <p:anim calcmode="lin" valueType="num">
                                      <p:cBhvr>
                                        <p:cTn id="2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500"/>
                                        <p:tgtEl>
                                          <p:spTgt spid="18"/>
                                        </p:tgtEl>
                                      </p:cBhvr>
                                    </p:animEffect>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696687" y="1896353"/>
            <a:ext cx="7644611" cy="461665"/>
          </a:xfrm>
          <a:prstGeom prst="rect">
            <a:avLst/>
          </a:prstGeom>
          <a:noFill/>
        </p:spPr>
        <p:txBody>
          <a:bodyPr wrap="square" rtlCol="0">
            <a:spAutoFit/>
          </a:bodyPr>
          <a:lstStyle/>
          <a:p>
            <a:pPr marL="381019" indent="-381019" defTabSz="609630">
              <a:buClrTx/>
              <a:buFont typeface="Wingdings" panose="05000000000000000000" pitchFamily="2" charset="2"/>
              <a:buChar char="§"/>
            </a:pPr>
            <a:r>
              <a:rPr lang="vi-VN" sz="2400" b="1" kern="1200" dirty="0">
                <a:solidFill>
                  <a:srgbClr val="1F497D">
                    <a:lumMod val="75000"/>
                  </a:srgbClr>
                </a:solidFill>
                <a:latin typeface="+mn-ea"/>
                <a:ea typeface="+mn-ea"/>
                <a:cs typeface="+mn-ea"/>
                <a:sym typeface="+mn-lt"/>
              </a:rPr>
              <a:t>Thảo luận: </a:t>
            </a:r>
            <a:r>
              <a:rPr lang="vi-VN" sz="2400" kern="1200" dirty="0">
                <a:solidFill>
                  <a:prstClr val="black"/>
                </a:solidFill>
                <a:latin typeface="+mn-ea"/>
                <a:ea typeface="+mn-ea"/>
                <a:cs typeface="+mn-ea"/>
                <a:sym typeface="+mn-lt"/>
              </a:rPr>
              <a:t>Quan sát video thí nghiệm, hãy:</a:t>
            </a:r>
            <a:r>
              <a:rPr lang="vi-VN" sz="2400" b="1" kern="1200" dirty="0">
                <a:solidFill>
                  <a:prstClr val="black"/>
                </a:solidFill>
                <a:latin typeface="+mn-ea"/>
                <a:ea typeface="+mn-ea"/>
                <a:cs typeface="+mn-ea"/>
                <a:sym typeface="+mn-lt"/>
              </a:rPr>
              <a:t> </a:t>
            </a:r>
            <a:endParaRPr lang="en-US" sz="2400" b="1" kern="1200" dirty="0">
              <a:solidFill>
                <a:prstClr val="black"/>
              </a:solidFill>
              <a:latin typeface="+mn-ea"/>
              <a:ea typeface="+mn-ea"/>
              <a:cs typeface="+mn-ea"/>
              <a:sym typeface="+mn-lt"/>
            </a:endParaRPr>
          </a:p>
        </p:txBody>
      </p:sp>
      <p:sp>
        <p:nvSpPr>
          <p:cNvPr id="5" name="Rectangle 4"/>
          <p:cNvSpPr/>
          <p:nvPr/>
        </p:nvSpPr>
        <p:spPr>
          <a:xfrm>
            <a:off x="696687" y="2546639"/>
            <a:ext cx="10312400" cy="1121846"/>
          </a:xfrm>
          <a:prstGeom prst="rect">
            <a:avLst/>
          </a:prstGeom>
        </p:spPr>
        <p:txBody>
          <a:bodyPr wrap="square">
            <a:spAutoFit/>
          </a:bodyPr>
          <a:lstStyle/>
          <a:p>
            <a:pPr marL="495325" indent="-495325" algn="just" defTabSz="609630">
              <a:lnSpc>
                <a:spcPct val="150000"/>
              </a:lnSpc>
              <a:buClrTx/>
              <a:buFont typeface="+mj-lt"/>
              <a:buAutoNum type="arabicPeriod"/>
            </a:pPr>
            <a:r>
              <a:rPr lang="vi-VN" sz="2400" kern="1200" dirty="0">
                <a:solidFill>
                  <a:prstClr val="black"/>
                </a:solidFill>
                <a:latin typeface="+mn-ea"/>
                <a:ea typeface="+mn-ea"/>
                <a:cs typeface="+mn-ea"/>
                <a:sym typeface="+mn-lt"/>
              </a:rPr>
              <a:t>Cho biết vỏ trứng nào bị biến đổi hóa học. Vì sao em biết? </a:t>
            </a:r>
          </a:p>
          <a:p>
            <a:pPr marL="495325" indent="-495325" algn="just" defTabSz="609630">
              <a:lnSpc>
                <a:spcPct val="150000"/>
              </a:lnSpc>
              <a:buClrTx/>
              <a:buFont typeface="+mj-lt"/>
              <a:buAutoNum type="arabicPeriod"/>
            </a:pPr>
            <a:r>
              <a:rPr lang="vi-VN" sz="2400" kern="1200" dirty="0">
                <a:solidFill>
                  <a:prstClr val="black"/>
                </a:solidFill>
                <a:latin typeface="+mn-ea"/>
                <a:ea typeface="+mn-ea"/>
                <a:cs typeface="+mn-ea"/>
                <a:sym typeface="+mn-lt"/>
              </a:rPr>
              <a:t>So sánh kết quả với dự đoán của em. </a:t>
            </a:r>
          </a:p>
        </p:txBody>
      </p:sp>
      <p:pic>
        <p:nvPicPr>
          <p:cNvPr id="8" name="Picture 7"/>
          <p:cNvPicPr>
            <a:picLocks noChangeAspect="1"/>
          </p:cNvPicPr>
          <p:nvPr/>
        </p:nvPicPr>
        <p:blipFill>
          <a:blip r:embed="rId3"/>
          <a:stretch>
            <a:fillRect/>
          </a:stretch>
        </p:blipFill>
        <p:spPr>
          <a:xfrm>
            <a:off x="696687" y="4532702"/>
            <a:ext cx="1565198" cy="1537898"/>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77814" y="4089400"/>
            <a:ext cx="1636121" cy="2031692"/>
          </a:xfrm>
          <a:prstGeom prst="rect">
            <a:avLst/>
          </a:prstGeom>
        </p:spPr>
      </p:pic>
      <p:pic>
        <p:nvPicPr>
          <p:cNvPr id="11" name="Picture 10" descr="A red and white play button&#10;&#10;Description automatically generated">
            <a:hlinkClick r:id="rId5"/>
            <a:extLst>
              <a:ext uri="{FF2B5EF4-FFF2-40B4-BE49-F238E27FC236}">
                <a16:creationId xmlns:a16="http://schemas.microsoft.com/office/drawing/2014/main" id="{5F070CBE-1A1E-5716-A670-ED9E365453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6402" y="5105246"/>
            <a:ext cx="1902489" cy="1374702"/>
          </a:xfrm>
          <a:prstGeom prst="rect">
            <a:avLst/>
          </a:prstGeom>
        </p:spPr>
      </p:pic>
      <p:sp>
        <p:nvSpPr>
          <p:cNvPr id="2" name="Arrow: Down 1">
            <a:extLst>
              <a:ext uri="{FF2B5EF4-FFF2-40B4-BE49-F238E27FC236}">
                <a16:creationId xmlns:a16="http://schemas.microsoft.com/office/drawing/2014/main" id="{88A0CFFA-1FF5-4089-2D24-FF1161E9D26E}"/>
              </a:ext>
            </a:extLst>
          </p:cNvPr>
          <p:cNvSpPr/>
          <p:nvPr/>
        </p:nvSpPr>
        <p:spPr>
          <a:xfrm>
            <a:off x="5418546" y="4151702"/>
            <a:ext cx="838200" cy="762000"/>
          </a:xfrm>
          <a:prstGeom prst="downArrow">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55161396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anim calcmode="lin" valueType="num">
                                      <p:cBhvr>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500"/>
                                        <p:tgtEl>
                                          <p:spTgt spid="5">
                                            <p:txEl>
                                              <p:pRg st="1" end="1"/>
                                            </p:txEl>
                                          </p:spTgt>
                                        </p:tgtEl>
                                      </p:cBhvr>
                                    </p:animEffect>
                                    <p:anim calcmode="lin" valueType="num">
                                      <p:cBhvr>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1"/>
        <p:cNvGrpSpPr/>
        <p:nvPr/>
      </p:nvGrpSpPr>
      <p:grpSpPr>
        <a:xfrm>
          <a:off x="0" y="0"/>
          <a:ext cx="0" cy="0"/>
          <a:chOff x="0" y="0"/>
          <a:chExt cx="0" cy="0"/>
        </a:xfrm>
      </p:grpSpPr>
      <p:pic>
        <p:nvPicPr>
          <p:cNvPr id="92" name="Google Shape;92;p2">
            <a:hlinkClick r:id="rId4"/>
          </p:cNvPr>
          <p:cNvPicPr preferRelativeResize="0"/>
          <p:nvPr/>
        </p:nvPicPr>
        <p:blipFill rotWithShape="1">
          <a:blip r:embed="rId5">
            <a:alphaModFix/>
          </a:blip>
          <a:srcRect/>
          <a:stretch/>
        </p:blipFill>
        <p:spPr>
          <a:xfrm>
            <a:off x="4501083" y="3015453"/>
            <a:ext cx="3189835" cy="1764777"/>
          </a:xfrm>
          <a:prstGeom prst="rect">
            <a:avLst/>
          </a:prstGeom>
          <a:noFill/>
          <a:ln>
            <a:noFill/>
          </a:ln>
        </p:spPr>
      </p:pic>
      <p:sp>
        <p:nvSpPr>
          <p:cNvPr id="2" name="Rectangle 1"/>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err="1"/>
              <a:t>Thứ</a:t>
            </a:r>
            <a:r>
              <a:rPr lang="en-US" sz="3200" dirty="0"/>
              <a:t> </a:t>
            </a:r>
            <a:r>
              <a:rPr lang="en-US" sz="3200" dirty="0" err="1"/>
              <a:t>năm</a:t>
            </a:r>
            <a:r>
              <a:rPr lang="en-US" sz="3200" dirty="0"/>
              <a:t> </a:t>
            </a:r>
            <a:r>
              <a:rPr lang="en-US" sz="3200" dirty="0" err="1"/>
              <a:t>ngày</a:t>
            </a:r>
            <a:r>
              <a:rPr lang="en-US" sz="3200" dirty="0"/>
              <a:t> 09 </a:t>
            </a:r>
            <a:r>
              <a:rPr lang="en-US" sz="3200" dirty="0" err="1"/>
              <a:t>tháng</a:t>
            </a:r>
            <a:r>
              <a:rPr lang="en-US" sz="3200" dirty="0"/>
              <a:t> 10 </a:t>
            </a:r>
            <a:r>
              <a:rPr lang="en-US" sz="3200" dirty="0" err="1"/>
              <a:t>năm</a:t>
            </a:r>
            <a:r>
              <a:rPr lang="en-US" sz="3200" dirty="0"/>
              <a:t> 2025</a:t>
            </a:r>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68745FB-D695-2B42-A1D8-8D69B9152A84}"/>
              </a:ext>
            </a:extLst>
          </p:cNvPr>
          <p:cNvPicPr>
            <a:picLocks noChangeAspect="1"/>
          </p:cNvPicPr>
          <p:nvPr/>
        </p:nvPicPr>
        <p:blipFill>
          <a:blip r:embed="rId3"/>
          <a:stretch>
            <a:fillRect/>
          </a:stretch>
        </p:blipFill>
        <p:spPr>
          <a:xfrm>
            <a:off x="7011939" y="1638041"/>
            <a:ext cx="4911825" cy="3046779"/>
          </a:xfrm>
          <a:prstGeom prst="rect">
            <a:avLst/>
          </a:prstGeom>
        </p:spPr>
      </p:pic>
      <p:grpSp>
        <p:nvGrpSpPr>
          <p:cNvPr id="4" name="Group 3"/>
          <p:cNvGrpSpPr/>
          <p:nvPr/>
        </p:nvGrpSpPr>
        <p:grpSpPr>
          <a:xfrm>
            <a:off x="5142653" y="713422"/>
            <a:ext cx="1906693" cy="787400"/>
            <a:chOff x="6629400" y="0"/>
            <a:chExt cx="4572000" cy="1181100"/>
          </a:xfrm>
        </p:grpSpPr>
        <p:sp>
          <p:nvSpPr>
            <p:cNvPr id="5" name="Round Same Side Corner Rectangle 4"/>
            <p:cNvSpPr/>
            <p:nvPr/>
          </p:nvSpPr>
          <p:spPr>
            <a:xfrm flipV="1">
              <a:off x="6629400" y="0"/>
              <a:ext cx="4572000" cy="1181100"/>
            </a:xfrm>
            <a:prstGeom prst="round2SameRect">
              <a:avLst>
                <a:gd name="adj1" fmla="val 50000"/>
                <a:gd name="adj2" fmla="val 0"/>
              </a:avLst>
            </a:prstGeom>
            <a:solidFill>
              <a:schemeClr val="accent6">
                <a:lumMod val="20000"/>
                <a:lumOff val="80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2400" kern="1200">
                <a:solidFill>
                  <a:schemeClr val="tx1"/>
                </a:solidFill>
                <a:latin typeface="+mj-lt"/>
                <a:cs typeface="+mn-ea"/>
                <a:sym typeface="+mn-lt"/>
              </a:endParaRPr>
            </a:p>
          </p:txBody>
        </p:sp>
        <p:sp>
          <p:nvSpPr>
            <p:cNvPr id="6" name="TextBox 5"/>
            <p:cNvSpPr txBox="1"/>
            <p:nvPr/>
          </p:nvSpPr>
          <p:spPr>
            <a:xfrm>
              <a:off x="6763762" y="205829"/>
              <a:ext cx="4433209" cy="692498"/>
            </a:xfrm>
            <a:prstGeom prst="rect">
              <a:avLst/>
            </a:prstGeom>
            <a:noFill/>
          </p:spPr>
          <p:txBody>
            <a:bodyPr wrap="square" rtlCol="0">
              <a:spAutoFit/>
            </a:bodyPr>
            <a:lstStyle/>
            <a:p>
              <a:pPr algn="ctr" defTabSz="609630">
                <a:buClrTx/>
              </a:pPr>
              <a:r>
                <a:rPr lang="vi-VN" sz="2400" b="1" kern="1200" dirty="0">
                  <a:solidFill>
                    <a:schemeClr val="tx1"/>
                  </a:solidFill>
                  <a:latin typeface="+mj-lt"/>
                  <a:cs typeface="+mn-ea"/>
                  <a:sym typeface="+mn-lt"/>
                </a:rPr>
                <a:t>Kết quả</a:t>
              </a:r>
              <a:endParaRPr lang="en-US" sz="2400" b="1" kern="1200" dirty="0">
                <a:solidFill>
                  <a:schemeClr val="tx1"/>
                </a:solidFill>
                <a:latin typeface="+mj-lt"/>
                <a:cs typeface="+mn-ea"/>
                <a:sym typeface="+mn-lt"/>
              </a:endParaRPr>
            </a:p>
          </p:txBody>
        </p:sp>
      </p:gr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29508" flipH="1" flipV="1">
            <a:off x="5779677" y="2159425"/>
            <a:ext cx="1648646" cy="1431921"/>
          </a:xfrm>
          <a:prstGeom prst="rect">
            <a:avLst/>
          </a:prstGeom>
          <a:effectLst>
            <a:outerShdw blurRad="50800" dist="38100" algn="l" rotWithShape="0">
              <a:prstClr val="black">
                <a:alpha val="40000"/>
              </a:prstClr>
            </a:outerShdw>
          </a:effectLst>
        </p:spPr>
      </p:pic>
      <p:sp>
        <p:nvSpPr>
          <p:cNvPr id="8" name="Rectangle 7"/>
          <p:cNvSpPr/>
          <p:nvPr/>
        </p:nvSpPr>
        <p:spPr>
          <a:xfrm>
            <a:off x="791029" y="1896958"/>
            <a:ext cx="4746171" cy="2229841"/>
          </a:xfrm>
          <a:prstGeom prst="rect">
            <a:avLst/>
          </a:prstGeom>
        </p:spPr>
        <p:txBody>
          <a:bodyPr wrap="square">
            <a:spAutoFit/>
          </a:bodyPr>
          <a:lstStyle/>
          <a:p>
            <a:pPr algn="just" defTabSz="609630">
              <a:lnSpc>
                <a:spcPct val="150000"/>
              </a:lnSpc>
              <a:buClrTx/>
            </a:pPr>
            <a:r>
              <a:rPr lang="vi-VN" sz="2400" kern="1200" dirty="0">
                <a:solidFill>
                  <a:prstClr val="black"/>
                </a:solidFill>
                <a:latin typeface="+mj-lt"/>
                <a:cs typeface="+mn-ea"/>
                <a:sym typeface="+mn-lt"/>
              </a:rPr>
              <a:t>Vỏ trứng 1 ở cốc A bị biến đổi hóa học vì có khí được tạo thành, </a:t>
            </a:r>
            <a:r>
              <a:rPr lang="en-US" sz="2400" kern="1200" dirty="0" err="1">
                <a:solidFill>
                  <a:prstClr val="black"/>
                </a:solidFill>
                <a:latin typeface="+mj-lt"/>
                <a:cs typeface="+mn-ea"/>
                <a:sym typeface="+mn-lt"/>
              </a:rPr>
              <a:t>vỏ</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trứng</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biến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đổi</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tính</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chất</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khi</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cho</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giấm</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ăn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vào</a:t>
            </a:r>
            <a:r>
              <a:rPr lang="en-US" sz="2400" kern="1200" dirty="0">
                <a:solidFill>
                  <a:prstClr val="black"/>
                </a:solidFill>
                <a:latin typeface="+mj-lt"/>
                <a:cs typeface="+mn-ea"/>
                <a:sym typeface="+mn-lt"/>
              </a:rPr>
              <a:t>. </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67200" y="4658703"/>
            <a:ext cx="2130382" cy="2199297"/>
          </a:xfrm>
          <a:prstGeom prst="rect">
            <a:avLst/>
          </a:prstGeom>
          <a:effectLst>
            <a:outerShdw blurRad="50800" dist="38100" dir="16200000" rotWithShape="0">
              <a:prstClr val="black">
                <a:alpha val="40000"/>
              </a:prstClr>
            </a:outerShdw>
          </a:effectLst>
        </p:spPr>
      </p:pic>
      <p:sp>
        <p:nvSpPr>
          <p:cNvPr id="10" name="Rectangle 9"/>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231228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1+#ppt_w/2"/>
                                          </p:val>
                                        </p:tav>
                                        <p:tav tm="100000">
                                          <p:val>
                                            <p:strVal val="#ppt_x"/>
                                          </p:val>
                                        </p:tav>
                                      </p:tavLst>
                                    </p:anim>
                                    <p:anim calcmode="lin" valueType="num">
                                      <p:cBhvr additive="base">
                                        <p:cTn id="20"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right)">
                                      <p:cBhvr>
                                        <p:cTn id="25" dur="500"/>
                                        <p:tgtEl>
                                          <p:spTgt spid="8"/>
                                        </p:tgtEl>
                                      </p:cBhvr>
                                    </p:animEffect>
                                  </p:childTnLst>
                                </p:cTn>
                              </p:par>
                              <p:par>
                                <p:cTn id="26" presetID="10" presetClass="entr" presetSubtype="0"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4"/>
        <p:cNvGrpSpPr/>
        <p:nvPr/>
      </p:nvGrpSpPr>
      <p:grpSpPr>
        <a:xfrm>
          <a:off x="0" y="0"/>
          <a:ext cx="0" cy="0"/>
          <a:chOff x="0" y="0"/>
          <a:chExt cx="0" cy="0"/>
        </a:xfrm>
      </p:grpSpPr>
      <p:sp>
        <p:nvSpPr>
          <p:cNvPr id="86" name="Google Shape;86;p1"/>
          <p:cNvSpPr txBox="1"/>
          <p:nvPr/>
        </p:nvSpPr>
        <p:spPr>
          <a:xfrm>
            <a:off x="1532211" y="2819053"/>
            <a:ext cx="9127577" cy="1460400"/>
          </a:xfrm>
          <a:prstGeom prst="rect">
            <a:avLst/>
          </a:prstGeom>
          <a:noFill/>
          <a:ln>
            <a:noFill/>
          </a:ln>
        </p:spPr>
        <p:txBody>
          <a:bodyPr spcFirstLastPara="1" wrap="square" lIns="91425" tIns="45700" rIns="91425" bIns="45700" anchor="t" anchorCtr="0">
            <a:noAutofit/>
          </a:bodyPr>
          <a:lstStyle/>
          <a:p>
            <a:pPr algn="ctr">
              <a:lnSpc>
                <a:spcPct val="150000"/>
              </a:lnSpc>
              <a:buSzPts val="4400"/>
              <a:buFont typeface="Calibri"/>
              <a:buNone/>
            </a:pPr>
            <a:r>
              <a:rPr lang="en-US" sz="5200" b="1" dirty="0" err="1">
                <a:solidFill>
                  <a:srgbClr val="FF0000"/>
                </a:solidFill>
                <a:latin typeface="UTM Avo"/>
                <a:ea typeface="+mn-ea"/>
                <a:cs typeface="+mn-ea"/>
                <a:sym typeface="+mn-lt"/>
              </a:rPr>
              <a:t>Bài</a:t>
            </a:r>
            <a:r>
              <a:rPr lang="en-US" sz="5200" b="1" dirty="0">
                <a:solidFill>
                  <a:srgbClr val="FF0000"/>
                </a:solidFill>
                <a:latin typeface="UTM Avo"/>
                <a:ea typeface="+mn-ea"/>
                <a:cs typeface="+mn-ea"/>
                <a:sym typeface="+mn-lt"/>
              </a:rPr>
              <a:t> 4. </a:t>
            </a:r>
            <a:r>
              <a:rPr lang="en-US" sz="5200" b="1" dirty="0" err="1">
                <a:solidFill>
                  <a:srgbClr val="FF0000"/>
                </a:solidFill>
                <a:latin typeface="UTM Avo"/>
                <a:ea typeface="+mn-ea"/>
                <a:cs typeface="+mn-ea"/>
                <a:sym typeface="+mn-lt"/>
              </a:rPr>
              <a:t>Sự</a:t>
            </a:r>
            <a:r>
              <a:rPr lang="en-US" sz="5200" b="1" dirty="0">
                <a:solidFill>
                  <a:srgbClr val="FF0000"/>
                </a:solidFill>
                <a:latin typeface="UTM Avo"/>
                <a:ea typeface="+mn-ea"/>
                <a:cs typeface="+mn-ea"/>
                <a:sym typeface="+mn-lt"/>
              </a:rPr>
              <a:t> </a:t>
            </a:r>
            <a:r>
              <a:rPr lang="en-US" sz="5200" b="1" dirty="0" err="1">
                <a:solidFill>
                  <a:srgbClr val="FF0000"/>
                </a:solidFill>
                <a:latin typeface="UTM Avo"/>
                <a:ea typeface="+mn-ea"/>
                <a:cs typeface="+mn-ea"/>
                <a:sym typeface="+mn-lt"/>
              </a:rPr>
              <a:t>biến</a:t>
            </a:r>
            <a:r>
              <a:rPr lang="en-US" sz="5200" b="1" dirty="0">
                <a:solidFill>
                  <a:srgbClr val="FF0000"/>
                </a:solidFill>
                <a:latin typeface="UTM Avo"/>
                <a:ea typeface="+mn-ea"/>
                <a:cs typeface="+mn-ea"/>
                <a:sym typeface="+mn-lt"/>
              </a:rPr>
              <a:t> </a:t>
            </a:r>
            <a:r>
              <a:rPr lang="en-US" sz="5200" b="1" dirty="0" err="1">
                <a:solidFill>
                  <a:srgbClr val="FF0000"/>
                </a:solidFill>
                <a:latin typeface="UTM Avo"/>
                <a:ea typeface="+mn-ea"/>
                <a:cs typeface="+mn-ea"/>
                <a:sym typeface="+mn-lt"/>
              </a:rPr>
              <a:t>đổi</a:t>
            </a:r>
            <a:r>
              <a:rPr lang="en-US" sz="5200" b="1" dirty="0">
                <a:solidFill>
                  <a:srgbClr val="FF0000"/>
                </a:solidFill>
                <a:latin typeface="UTM Avo"/>
                <a:ea typeface="+mn-ea"/>
                <a:cs typeface="+mn-ea"/>
                <a:sym typeface="+mn-lt"/>
              </a:rPr>
              <a:t> </a:t>
            </a:r>
            <a:r>
              <a:rPr lang="en-US" sz="5200" b="1" dirty="0" err="1">
                <a:solidFill>
                  <a:srgbClr val="FF0000"/>
                </a:solidFill>
                <a:latin typeface="UTM Avo"/>
                <a:ea typeface="+mn-ea"/>
                <a:cs typeface="+mn-ea"/>
                <a:sym typeface="+mn-lt"/>
              </a:rPr>
              <a:t>hoá</a:t>
            </a:r>
            <a:r>
              <a:rPr lang="en-US" sz="5200" b="1" dirty="0">
                <a:solidFill>
                  <a:srgbClr val="FF0000"/>
                </a:solidFill>
                <a:latin typeface="UTM Avo"/>
                <a:ea typeface="+mn-ea"/>
                <a:cs typeface="+mn-ea"/>
                <a:sym typeface="+mn-lt"/>
              </a:rPr>
              <a:t> </a:t>
            </a:r>
            <a:r>
              <a:rPr lang="en-US" sz="5200" b="1" dirty="0" err="1">
                <a:solidFill>
                  <a:srgbClr val="FF0000"/>
                </a:solidFill>
                <a:latin typeface="UTM Avo"/>
                <a:ea typeface="+mn-ea"/>
                <a:cs typeface="+mn-ea"/>
                <a:sym typeface="+mn-lt"/>
              </a:rPr>
              <a:t>học</a:t>
            </a:r>
            <a:r>
              <a:rPr lang="en-US" sz="5200" b="1" dirty="0">
                <a:solidFill>
                  <a:srgbClr val="FF0000"/>
                </a:solidFill>
                <a:latin typeface="UTM Avo"/>
                <a:ea typeface="+mn-ea"/>
                <a:cs typeface="+mn-ea"/>
                <a:sym typeface="+mn-lt"/>
              </a:rPr>
              <a:t> </a:t>
            </a:r>
            <a:r>
              <a:rPr lang="en-US" sz="5200" b="1" dirty="0" err="1">
                <a:solidFill>
                  <a:srgbClr val="FF0000"/>
                </a:solidFill>
                <a:latin typeface="UTM Avo"/>
                <a:ea typeface="+mn-ea"/>
                <a:cs typeface="+mn-ea"/>
                <a:sym typeface="+mn-lt"/>
              </a:rPr>
              <a:t>của</a:t>
            </a:r>
            <a:r>
              <a:rPr lang="en-US" sz="5200" b="1" dirty="0">
                <a:solidFill>
                  <a:srgbClr val="FF0000"/>
                </a:solidFill>
                <a:latin typeface="UTM Avo"/>
                <a:ea typeface="+mn-ea"/>
                <a:cs typeface="+mn-ea"/>
                <a:sym typeface="+mn-lt"/>
              </a:rPr>
              <a:t> </a:t>
            </a:r>
            <a:r>
              <a:rPr lang="en-US" sz="5200" b="1" dirty="0" err="1">
                <a:solidFill>
                  <a:srgbClr val="FF0000"/>
                </a:solidFill>
                <a:latin typeface="UTM Avo"/>
                <a:ea typeface="+mn-ea"/>
                <a:cs typeface="+mn-ea"/>
                <a:sym typeface="+mn-lt"/>
              </a:rPr>
              <a:t>chất</a:t>
            </a:r>
            <a:r>
              <a:rPr lang="en-US" sz="5200" b="1" dirty="0">
                <a:solidFill>
                  <a:srgbClr val="FF0000"/>
                </a:solidFill>
                <a:latin typeface="UTM Avo"/>
                <a:ea typeface="+mn-ea"/>
                <a:cs typeface="+mn-ea"/>
                <a:sym typeface="+mn-lt"/>
              </a:rPr>
              <a:t> (</a:t>
            </a:r>
            <a:r>
              <a:rPr lang="en-US" sz="5200" b="1" dirty="0" err="1">
                <a:solidFill>
                  <a:srgbClr val="FF0000"/>
                </a:solidFill>
                <a:latin typeface="UTM Avo"/>
                <a:ea typeface="+mn-ea"/>
                <a:cs typeface="+mn-ea"/>
                <a:sym typeface="+mn-lt"/>
              </a:rPr>
              <a:t>tiết</a:t>
            </a:r>
            <a:r>
              <a:rPr lang="en-US" sz="5200" b="1">
                <a:solidFill>
                  <a:srgbClr val="FF0000"/>
                </a:solidFill>
                <a:latin typeface="UTM Avo"/>
                <a:ea typeface="+mn-ea"/>
                <a:cs typeface="+mn-ea"/>
                <a:sym typeface="+mn-lt"/>
              </a:rPr>
              <a:t> 2)</a:t>
            </a:r>
            <a:endParaRPr sz="5200" b="1" dirty="0">
              <a:solidFill>
                <a:srgbClr val="FF0000"/>
              </a:solidFill>
              <a:latin typeface="UTM Avo"/>
              <a:ea typeface="+mn-ea"/>
              <a:cs typeface="+mn-ea"/>
              <a:sym typeface="+mn-lt"/>
            </a:endParaRPr>
          </a:p>
        </p:txBody>
      </p:sp>
      <p:sp>
        <p:nvSpPr>
          <p:cNvPr id="87" name="Google Shape;87;p1"/>
          <p:cNvSpPr txBox="1"/>
          <p:nvPr/>
        </p:nvSpPr>
        <p:spPr>
          <a:xfrm>
            <a:off x="-521851" y="1676400"/>
            <a:ext cx="13235700" cy="2467200"/>
          </a:xfrm>
          <a:prstGeom prst="rect">
            <a:avLst/>
          </a:prstGeom>
          <a:noFill/>
          <a:ln>
            <a:noFill/>
          </a:ln>
        </p:spPr>
        <p:txBody>
          <a:bodyPr spcFirstLastPara="1" wrap="square" lIns="91425" tIns="45700" rIns="91425" bIns="45700" anchor="t" anchorCtr="0">
            <a:noAutofit/>
          </a:bodyPr>
          <a:lstStyle/>
          <a:p>
            <a:pPr algn="ctr">
              <a:lnSpc>
                <a:spcPct val="150000"/>
              </a:lnSpc>
              <a:buSzPts val="990"/>
            </a:pPr>
            <a:r>
              <a:rPr lang="en-US" sz="5200" b="1" dirty="0" err="1">
                <a:solidFill>
                  <a:srgbClr val="002060"/>
                </a:solidFill>
                <a:latin typeface="UTM Avo"/>
                <a:ea typeface="+mn-ea"/>
                <a:cs typeface="+mn-ea"/>
                <a:sym typeface="+mn-lt"/>
              </a:rPr>
              <a:t>Chủ</a:t>
            </a:r>
            <a:r>
              <a:rPr lang="en-US" sz="5200" b="1" dirty="0">
                <a:solidFill>
                  <a:srgbClr val="002060"/>
                </a:solidFill>
                <a:latin typeface="UTM Avo"/>
                <a:ea typeface="+mn-ea"/>
                <a:cs typeface="+mn-ea"/>
                <a:sym typeface="+mn-lt"/>
              </a:rPr>
              <a:t> </a:t>
            </a:r>
            <a:r>
              <a:rPr lang="en-US" sz="5200" b="1" dirty="0" err="1">
                <a:solidFill>
                  <a:srgbClr val="002060"/>
                </a:solidFill>
                <a:latin typeface="UTM Avo"/>
                <a:ea typeface="+mn-ea"/>
                <a:cs typeface="+mn-ea"/>
                <a:sym typeface="+mn-lt"/>
              </a:rPr>
              <a:t>đề</a:t>
            </a:r>
            <a:r>
              <a:rPr lang="en-US" sz="5200" b="1" dirty="0">
                <a:solidFill>
                  <a:srgbClr val="002060"/>
                </a:solidFill>
                <a:latin typeface="UTM Avo"/>
                <a:ea typeface="+mn-ea"/>
                <a:cs typeface="+mn-ea"/>
                <a:sym typeface="+mn-lt"/>
              </a:rPr>
              <a:t> 1: </a:t>
            </a:r>
            <a:r>
              <a:rPr lang="en-US" sz="5200" b="1" dirty="0" err="1">
                <a:solidFill>
                  <a:srgbClr val="002060"/>
                </a:solidFill>
                <a:latin typeface="UTM Avo"/>
                <a:ea typeface="+mn-ea"/>
                <a:cs typeface="+mn-ea"/>
                <a:sym typeface="+mn-lt"/>
              </a:rPr>
              <a:t>Chất</a:t>
            </a:r>
            <a:endParaRPr dirty="0">
              <a:latin typeface="UTM Avo"/>
              <a:ea typeface="+mn-ea"/>
              <a:cs typeface="+mn-ea"/>
              <a:sym typeface="+mn-lt"/>
            </a:endParaRPr>
          </a:p>
        </p:txBody>
      </p:sp>
      <p:sp>
        <p:nvSpPr>
          <p:cNvPr id="3" name="Rectangle 2"/>
          <p:cNvSpPr/>
          <p:nvPr/>
        </p:nvSpPr>
        <p:spPr>
          <a:xfrm>
            <a:off x="0" y="0"/>
            <a:ext cx="2667000" cy="990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FFFFFF"/>
                </a:solidFill>
              </a:rPr>
              <a:t>KHOA HỌC</a:t>
            </a:r>
          </a:p>
        </p:txBody>
      </p:sp>
    </p:spTree>
    <p:extLst>
      <p:ext uri="{BB962C8B-B14F-4D97-AF65-F5344CB8AC3E}">
        <p14:creationId xmlns:p14="http://schemas.microsoft.com/office/powerpoint/2010/main" val="47762593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5"/>
          <p:cNvSpPr/>
          <p:nvPr/>
        </p:nvSpPr>
        <p:spPr>
          <a:xfrm>
            <a:off x="413785" y="1752600"/>
            <a:ext cx="7941166" cy="4851331"/>
          </a:xfrm>
          <a:custGeom>
            <a:avLst/>
            <a:gdLst/>
            <a:ahLst/>
            <a:cxnLst/>
            <a:rect l="l" t="t" r="r" b="b"/>
            <a:pathLst>
              <a:path w="11118477" h="6792379">
                <a:moveTo>
                  <a:pt x="0" y="0"/>
                </a:moveTo>
                <a:lnTo>
                  <a:pt x="11118477" y="0"/>
                </a:lnTo>
                <a:lnTo>
                  <a:pt x="11118477" y="6792379"/>
                </a:lnTo>
                <a:lnTo>
                  <a:pt x="0" y="67923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a:solidFill>
                <a:prstClr val="black"/>
              </a:solidFill>
              <a:latin typeface="UTM Avo"/>
              <a:cs typeface="+mn-ea"/>
              <a:sym typeface="+mn-lt"/>
            </a:endParaRPr>
          </a:p>
        </p:txBody>
      </p:sp>
      <p:grpSp>
        <p:nvGrpSpPr>
          <p:cNvPr id="16" name="Group 15"/>
          <p:cNvGrpSpPr/>
          <p:nvPr/>
        </p:nvGrpSpPr>
        <p:grpSpPr>
          <a:xfrm>
            <a:off x="481386" y="2895600"/>
            <a:ext cx="7366000" cy="1490416"/>
            <a:chOff x="914400" y="1350306"/>
            <a:chExt cx="11049000" cy="2235624"/>
          </a:xfrm>
        </p:grpSpPr>
        <p:sp>
          <p:nvSpPr>
            <p:cNvPr id="13" name="TextBox 6"/>
            <p:cNvSpPr txBox="1"/>
            <p:nvPr/>
          </p:nvSpPr>
          <p:spPr>
            <a:xfrm>
              <a:off x="2521625" y="1350306"/>
              <a:ext cx="8109855" cy="1268424"/>
            </a:xfrm>
            <a:prstGeom prst="rect">
              <a:avLst/>
            </a:prstGeom>
          </p:spPr>
          <p:txBody>
            <a:bodyPr lIns="0" tIns="0" rIns="0" bIns="0" rtlCol="0" anchor="t">
              <a:spAutoFit/>
            </a:bodyPr>
            <a:lstStyle/>
            <a:p>
              <a:pPr algn="ctr" defTabSz="609630">
                <a:lnSpc>
                  <a:spcPts val="8080"/>
                </a:lnSpc>
                <a:buClrTx/>
              </a:pPr>
              <a:r>
                <a:rPr lang="vi-VN" sz="2400" b="1" kern="1200">
                  <a:solidFill>
                    <a:srgbClr val="4F233F"/>
                  </a:solidFill>
                  <a:latin typeface="+mj-lt"/>
                  <a:cs typeface="+mn-ea"/>
                  <a:sym typeface="+mn-lt"/>
                </a:rPr>
                <a:t>2.</a:t>
              </a:r>
              <a:endParaRPr lang="en-US" sz="2400" b="1" kern="1200">
                <a:solidFill>
                  <a:srgbClr val="4F233F"/>
                </a:solidFill>
                <a:latin typeface="+mj-lt"/>
                <a:cs typeface="+mn-ea"/>
                <a:sym typeface="+mn-lt"/>
              </a:endParaRPr>
            </a:p>
          </p:txBody>
        </p:sp>
        <p:sp>
          <p:nvSpPr>
            <p:cNvPr id="14" name="Rectangle 13"/>
            <p:cNvSpPr/>
            <p:nvPr/>
          </p:nvSpPr>
          <p:spPr>
            <a:xfrm>
              <a:off x="914400" y="2724348"/>
              <a:ext cx="11049000" cy="861582"/>
            </a:xfrm>
            <a:prstGeom prst="rect">
              <a:avLst/>
            </a:prstGeom>
          </p:spPr>
          <p:txBody>
            <a:bodyPr wrap="square">
              <a:spAutoFit/>
            </a:bodyPr>
            <a:lstStyle/>
            <a:p>
              <a:pPr algn="ctr" defTabSz="609630">
                <a:lnSpc>
                  <a:spcPct val="150000"/>
                </a:lnSpc>
                <a:buClrTx/>
              </a:pPr>
              <a:r>
                <a:rPr lang="vi-VN" sz="2400" b="1" kern="1200" dirty="0">
                  <a:solidFill>
                    <a:srgbClr val="4F233F"/>
                  </a:solidFill>
                  <a:latin typeface="+mj-lt"/>
                  <a:cs typeface="+mn-ea"/>
                  <a:sym typeface="+mn-lt"/>
                </a:rPr>
                <a:t>MỘT SỐ VÍ DỤ VỀ </a:t>
              </a:r>
              <a:r>
                <a:rPr lang="en-US" sz="2400" b="1" kern="1200" dirty="0">
                  <a:solidFill>
                    <a:srgbClr val="4F233F"/>
                  </a:solidFill>
                  <a:latin typeface="+mj-lt"/>
                  <a:cs typeface="+mn-ea"/>
                  <a:sym typeface="+mn-lt"/>
                </a:rPr>
                <a:t>SỰ BIẾN ĐỔI HÓA HỌC</a:t>
              </a:r>
            </a:p>
          </p:txBody>
        </p:sp>
      </p:grpSp>
      <p:pic>
        <p:nvPicPr>
          <p:cNvPr id="15" name="Picture 14"/>
          <p:cNvPicPr>
            <a:picLocks noChangeAspect="1"/>
          </p:cNvPicPr>
          <p:nvPr/>
        </p:nvPicPr>
        <p:blipFill>
          <a:blip r:embed="rId5"/>
          <a:stretch>
            <a:fillRect/>
          </a:stretch>
        </p:blipFill>
        <p:spPr>
          <a:xfrm>
            <a:off x="8610600" y="1250476"/>
            <a:ext cx="3308301" cy="5696692"/>
          </a:xfrm>
          <a:prstGeom prst="rect">
            <a:avLst/>
          </a:prstGeom>
        </p:spPr>
      </p:pic>
      <p:sp>
        <p:nvSpPr>
          <p:cNvPr id="7" name="Rectangle 6"/>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randombar(horizontal)">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p:cNvGrpSpPr/>
          <p:nvPr/>
        </p:nvGrpSpPr>
        <p:grpSpPr>
          <a:xfrm>
            <a:off x="5181600" y="709221"/>
            <a:ext cx="4724400" cy="833192"/>
            <a:chOff x="1143000" y="571500"/>
            <a:chExt cx="7086600" cy="1249788"/>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571500"/>
              <a:ext cx="1749704" cy="1249788"/>
            </a:xfrm>
            <a:prstGeom prst="rect">
              <a:avLst/>
            </a:prstGeom>
          </p:spPr>
        </p:pic>
        <p:sp>
          <p:nvSpPr>
            <p:cNvPr id="6" name="TextBox 5"/>
            <p:cNvSpPr txBox="1"/>
            <p:nvPr/>
          </p:nvSpPr>
          <p:spPr>
            <a:xfrm>
              <a:off x="3048000" y="842451"/>
              <a:ext cx="5181600" cy="692498"/>
            </a:xfrm>
            <a:prstGeom prst="rect">
              <a:avLst/>
            </a:prstGeom>
            <a:noFill/>
          </p:spPr>
          <p:txBody>
            <a:bodyPr wrap="square" rtlCol="0">
              <a:spAutoFit/>
            </a:bodyPr>
            <a:lstStyle/>
            <a:p>
              <a:pPr defTabSz="609630">
                <a:buClrTx/>
              </a:pPr>
              <a:r>
                <a:rPr lang="vi-VN" sz="2400" b="1" kern="1200">
                  <a:solidFill>
                    <a:schemeClr val="tx1"/>
                  </a:solidFill>
                  <a:latin typeface="+mj-lt"/>
                  <a:cs typeface="+mn-ea"/>
                  <a:sym typeface="+mn-lt"/>
                </a:rPr>
                <a:t>Làm việc cặp đôi</a:t>
              </a:r>
              <a:endParaRPr lang="en-US" sz="2400" b="1" kern="1200">
                <a:solidFill>
                  <a:schemeClr val="tx1"/>
                </a:solidFill>
                <a:latin typeface="+mj-lt"/>
                <a:cs typeface="+mn-ea"/>
                <a:sym typeface="+mn-lt"/>
              </a:endParaRPr>
            </a:p>
          </p:txBody>
        </p:sp>
      </p:grpSp>
      <p:sp>
        <p:nvSpPr>
          <p:cNvPr id="2" name="Rectangle 1"/>
          <p:cNvSpPr/>
          <p:nvPr/>
        </p:nvSpPr>
        <p:spPr>
          <a:xfrm>
            <a:off x="564158" y="2632047"/>
            <a:ext cx="4368800" cy="2229841"/>
          </a:xfrm>
          <a:prstGeom prst="rect">
            <a:avLst/>
          </a:prstGeom>
        </p:spPr>
        <p:txBody>
          <a:bodyPr wrap="square">
            <a:spAutoFit/>
          </a:bodyPr>
          <a:lstStyle/>
          <a:p>
            <a:pPr algn="just" defTabSz="609630">
              <a:lnSpc>
                <a:spcPct val="150000"/>
              </a:lnSpc>
              <a:buClrTx/>
            </a:pPr>
            <a:r>
              <a:rPr lang="vi-VN" sz="2400" kern="1200" dirty="0">
                <a:solidFill>
                  <a:prstClr val="black"/>
                </a:solidFill>
                <a:latin typeface="+mj-lt"/>
                <a:cs typeface="+mn-ea"/>
                <a:sym typeface="+mn-lt"/>
              </a:rPr>
              <a:t>Trường hợp nào trong các trường hợp bên thể hiện sự biến đổi hóa học của chất? Vì sao? </a:t>
            </a:r>
            <a:endParaRPr lang="en-US" sz="2400" kern="1200" dirty="0">
              <a:solidFill>
                <a:prstClr val="black"/>
              </a:solidFill>
              <a:latin typeface="+mj-lt"/>
              <a:cs typeface="+mn-ea"/>
              <a:sym typeface="+mn-lt"/>
            </a:endParaRPr>
          </a:p>
        </p:txBody>
      </p:sp>
      <p:sp>
        <p:nvSpPr>
          <p:cNvPr id="8" name="TextBox 7"/>
          <p:cNvSpPr txBox="1"/>
          <p:nvPr/>
        </p:nvSpPr>
        <p:spPr>
          <a:xfrm>
            <a:off x="564158" y="1600200"/>
            <a:ext cx="4368800" cy="1121846"/>
          </a:xfrm>
          <a:prstGeom prst="rect">
            <a:avLst/>
          </a:prstGeom>
          <a:noFill/>
        </p:spPr>
        <p:txBody>
          <a:bodyPr wrap="square" rtlCol="0">
            <a:spAutoFit/>
          </a:bodyPr>
          <a:lstStyle/>
          <a:p>
            <a:pPr algn="just" defTabSz="609630">
              <a:lnSpc>
                <a:spcPct val="150000"/>
              </a:lnSpc>
              <a:buClrTx/>
            </a:pPr>
            <a:r>
              <a:rPr lang="vi-VN" sz="2400" i="1" kern="1200" dirty="0">
                <a:solidFill>
                  <a:schemeClr val="tx1"/>
                </a:solidFill>
                <a:latin typeface="+mj-lt"/>
                <a:cs typeface="+mn-ea"/>
                <a:sym typeface="+mn-lt"/>
              </a:rPr>
              <a:t>Quan sát hình 6 - 10 SGK trang 22 và cho biết:</a:t>
            </a:r>
            <a:endParaRPr lang="en-US" sz="2400" i="1" kern="1200" dirty="0">
              <a:solidFill>
                <a:schemeClr val="tx1"/>
              </a:solidFill>
              <a:latin typeface="+mj-lt"/>
              <a:cs typeface="+mn-ea"/>
              <a:sym typeface="+mn-lt"/>
            </a:endParaRPr>
          </a:p>
        </p:txBody>
      </p:sp>
      <p:pic>
        <p:nvPicPr>
          <p:cNvPr id="11" name="Picture 10"/>
          <p:cNvPicPr>
            <a:picLocks noChangeAspect="1"/>
          </p:cNvPicPr>
          <p:nvPr/>
        </p:nvPicPr>
        <p:blipFill>
          <a:blip r:embed="rId4"/>
          <a:stretch>
            <a:fillRect/>
          </a:stretch>
        </p:blipFill>
        <p:spPr>
          <a:xfrm>
            <a:off x="2753813" y="4775024"/>
            <a:ext cx="1874679" cy="2082976"/>
          </a:xfrm>
          <a:prstGeom prst="rect">
            <a:avLst/>
          </a:prstGeom>
        </p:spPr>
      </p:pic>
      <p:pic>
        <p:nvPicPr>
          <p:cNvPr id="9" name="Picture 8">
            <a:extLst>
              <a:ext uri="{FF2B5EF4-FFF2-40B4-BE49-F238E27FC236}">
                <a16:creationId xmlns:a16="http://schemas.microsoft.com/office/drawing/2014/main" id="{DC63D8EB-9414-63AE-8038-C96223453933}"/>
              </a:ext>
            </a:extLst>
          </p:cNvPr>
          <p:cNvPicPr>
            <a:picLocks noChangeAspect="1"/>
          </p:cNvPicPr>
          <p:nvPr/>
        </p:nvPicPr>
        <p:blipFill>
          <a:blip r:embed="rId5"/>
          <a:stretch>
            <a:fillRect/>
          </a:stretch>
        </p:blipFill>
        <p:spPr>
          <a:xfrm>
            <a:off x="5392887" y="1589272"/>
            <a:ext cx="6435528" cy="4937215"/>
          </a:xfrm>
          <a:prstGeom prst="rect">
            <a:avLst/>
          </a:prstGeom>
        </p:spPr>
      </p:pic>
      <p:sp>
        <p:nvSpPr>
          <p:cNvPr id="10" name="Rectangle 9"/>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209624702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left)">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anim calcmode="lin" valueType="num">
                                      <p:cBhvr>
                                        <p:cTn id="24" dur="500" fill="hold"/>
                                        <p:tgtEl>
                                          <p:spTgt spid="2"/>
                                        </p:tgtEl>
                                        <p:attrNameLst>
                                          <p:attrName>ppt_x</p:attrName>
                                        </p:attrNameLst>
                                      </p:cBhvr>
                                      <p:tavLst>
                                        <p:tav tm="0">
                                          <p:val>
                                            <p:strVal val="#ppt_x"/>
                                          </p:val>
                                        </p:tav>
                                        <p:tav tm="100000">
                                          <p:val>
                                            <p:strVal val="#ppt_x"/>
                                          </p:val>
                                        </p:tav>
                                      </p:tavLst>
                                    </p:anim>
                                    <p:anim calcmode="lin" valueType="num">
                                      <p:cBhvr>
                                        <p:cTn id="25" dur="500" fill="hold"/>
                                        <p:tgtEl>
                                          <p:spTgt spid="2"/>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anim calcmode="lin" valueType="num">
                                      <p:cBhvr>
                                        <p:cTn id="29" dur="500" fill="hold"/>
                                        <p:tgtEl>
                                          <p:spTgt spid="11"/>
                                        </p:tgtEl>
                                        <p:attrNameLst>
                                          <p:attrName>ppt_x</p:attrName>
                                        </p:attrNameLst>
                                      </p:cBhvr>
                                      <p:tavLst>
                                        <p:tav tm="0">
                                          <p:val>
                                            <p:strVal val="#ppt_x"/>
                                          </p:val>
                                        </p:tav>
                                        <p:tav tm="100000">
                                          <p:val>
                                            <p:strVal val="#ppt_x"/>
                                          </p:val>
                                        </p:tav>
                                      </p:tavLst>
                                    </p:anim>
                                    <p:anim calcmode="lin" valueType="num">
                                      <p:cBhvr>
                                        <p:cTn id="30"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9987A0A-BE38-C7FD-B518-EA6CCDF12F5D}"/>
              </a:ext>
            </a:extLst>
          </p:cNvPr>
          <p:cNvPicPr>
            <a:picLocks noChangeAspect="1"/>
          </p:cNvPicPr>
          <p:nvPr/>
        </p:nvPicPr>
        <p:blipFill>
          <a:blip r:embed="rId3"/>
          <a:stretch>
            <a:fillRect/>
          </a:stretch>
        </p:blipFill>
        <p:spPr>
          <a:xfrm>
            <a:off x="174077" y="1905000"/>
            <a:ext cx="12017923" cy="2262750"/>
          </a:xfrm>
          <a:prstGeom prst="rect">
            <a:avLst/>
          </a:prstGeom>
        </p:spPr>
      </p:pic>
      <p:sp>
        <p:nvSpPr>
          <p:cNvPr id="2" name="TextBox 1"/>
          <p:cNvSpPr txBox="1"/>
          <p:nvPr/>
        </p:nvSpPr>
        <p:spPr>
          <a:xfrm>
            <a:off x="1371600" y="1516659"/>
            <a:ext cx="9855200" cy="461665"/>
          </a:xfrm>
          <a:prstGeom prst="rect">
            <a:avLst/>
          </a:prstGeom>
          <a:noFill/>
        </p:spPr>
        <p:txBody>
          <a:bodyPr wrap="square" rtlCol="0">
            <a:spAutoFit/>
          </a:bodyPr>
          <a:lstStyle/>
          <a:p>
            <a:pPr defTabSz="609630">
              <a:buClrTx/>
            </a:pPr>
            <a:r>
              <a:rPr lang="vi-VN" sz="2400" b="1" kern="1200" dirty="0">
                <a:solidFill>
                  <a:schemeClr val="tx1"/>
                </a:solidFill>
                <a:latin typeface="+mj-lt"/>
                <a:cs typeface="+mn-ea"/>
                <a:sym typeface="+mn-lt"/>
              </a:rPr>
              <a:t>Các trường hợp thể hiện sự biến đổi hóa học của chất là:</a:t>
            </a:r>
            <a:endParaRPr lang="en-US" sz="2400" b="1" kern="1200" dirty="0">
              <a:solidFill>
                <a:schemeClr val="tx1"/>
              </a:solidFill>
              <a:latin typeface="+mj-lt"/>
              <a:cs typeface="+mn-ea"/>
              <a:sym typeface="+mn-lt"/>
            </a:endParaRPr>
          </a:p>
        </p:txBody>
      </p:sp>
      <p:sp>
        <p:nvSpPr>
          <p:cNvPr id="4" name="Right Arrow 3"/>
          <p:cNvSpPr/>
          <p:nvPr/>
        </p:nvSpPr>
        <p:spPr>
          <a:xfrm>
            <a:off x="762000" y="1569692"/>
            <a:ext cx="406400" cy="3556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defTabSz="609630">
              <a:buClrTx/>
            </a:pPr>
            <a:endParaRPr lang="en-US" sz="1200" kern="1200">
              <a:solidFill>
                <a:prstClr val="white"/>
              </a:solidFill>
              <a:latin typeface="UTM Avo"/>
              <a:cs typeface="+mn-ea"/>
              <a:sym typeface="+mn-lt"/>
            </a:endParaRPr>
          </a:p>
        </p:txBody>
      </p:sp>
      <p:cxnSp>
        <p:nvCxnSpPr>
          <p:cNvPr id="9" name="Straight Arrow Connector 8"/>
          <p:cNvCxnSpPr/>
          <p:nvPr/>
        </p:nvCxnSpPr>
        <p:spPr>
          <a:xfrm>
            <a:off x="2514600" y="4013200"/>
            <a:ext cx="0" cy="55880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51860" y="4495800"/>
            <a:ext cx="3708400" cy="2229841"/>
          </a:xfrm>
          <a:prstGeom prst="rect">
            <a:avLst/>
          </a:prstGeom>
        </p:spPr>
        <p:txBody>
          <a:bodyPr wrap="square">
            <a:spAutoFit/>
          </a:bodyPr>
          <a:lstStyle/>
          <a:p>
            <a:pPr algn="just" defTabSz="609630">
              <a:lnSpc>
                <a:spcPct val="150000"/>
              </a:lnSpc>
              <a:buClrTx/>
            </a:pPr>
            <a:r>
              <a:rPr lang="vi-VN" sz="2400" kern="1200" dirty="0">
                <a:solidFill>
                  <a:prstClr val="black"/>
                </a:solidFill>
                <a:latin typeface="+mj-lt"/>
                <a:cs typeface="+mn-ea"/>
                <a:sym typeface="+mn-lt"/>
              </a:rPr>
              <a:t>T</a:t>
            </a:r>
            <a:r>
              <a:rPr lang="en-US" sz="2400" kern="1200" dirty="0" err="1">
                <a:solidFill>
                  <a:prstClr val="black"/>
                </a:solidFill>
                <a:latin typeface="+mj-lt"/>
                <a:cs typeface="+mn-ea"/>
                <a:sym typeface="+mn-lt"/>
              </a:rPr>
              <a:t>ạo</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thành</a:t>
            </a:r>
            <a:r>
              <a:rPr lang="en-US" sz="2400" kern="1200" dirty="0">
                <a:solidFill>
                  <a:prstClr val="black"/>
                </a:solidFill>
                <a:latin typeface="+mj-lt"/>
                <a:cs typeface="+mn-ea"/>
                <a:sym typeface="+mn-lt"/>
              </a:rPr>
              <a:t> </a:t>
            </a:r>
            <a:r>
              <a:rPr lang="en-US" sz="2400" b="1" kern="1200" dirty="0" err="1">
                <a:solidFill>
                  <a:prstClr val="black"/>
                </a:solidFill>
                <a:latin typeface="+mj-lt"/>
                <a:cs typeface="+mn-ea"/>
                <a:sym typeface="+mn-lt"/>
              </a:rPr>
              <a:t>vữa</a:t>
            </a:r>
            <a:r>
              <a:rPr lang="en-US" sz="2400" kern="1200" dirty="0">
                <a:solidFill>
                  <a:prstClr val="black"/>
                </a:solidFill>
                <a:latin typeface="+mj-lt"/>
                <a:cs typeface="+mn-ea"/>
                <a:sym typeface="+mn-lt"/>
              </a:rPr>
              <a:t> xi </a:t>
            </a:r>
            <a:r>
              <a:rPr lang="en-US" sz="2400" kern="1200" dirty="0" err="1">
                <a:solidFill>
                  <a:prstClr val="black"/>
                </a:solidFill>
                <a:latin typeface="+mj-lt"/>
                <a:cs typeface="+mn-ea"/>
                <a:sym typeface="+mn-lt"/>
              </a:rPr>
              <a:t>măng</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có</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tính</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chất</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hoàn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toàn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khác</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với</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tính</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chất</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của</a:t>
            </a:r>
            <a:r>
              <a:rPr lang="en-US" sz="2400" kern="1200" dirty="0">
                <a:solidFill>
                  <a:prstClr val="black"/>
                </a:solidFill>
                <a:latin typeface="+mj-lt"/>
                <a:cs typeface="+mn-ea"/>
                <a:sym typeface="+mn-lt"/>
              </a:rPr>
              <a:t> 3 </a:t>
            </a:r>
            <a:r>
              <a:rPr lang="en-US" sz="2400" kern="1200" dirty="0" err="1">
                <a:solidFill>
                  <a:prstClr val="black"/>
                </a:solidFill>
                <a:latin typeface="+mj-lt"/>
                <a:cs typeface="+mn-ea"/>
                <a:sym typeface="+mn-lt"/>
              </a:rPr>
              <a:t>chất</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tạo</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thành</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nó</a:t>
            </a:r>
            <a:r>
              <a:rPr lang="en-US" sz="2400" kern="1200" dirty="0">
                <a:solidFill>
                  <a:prstClr val="black"/>
                </a:solidFill>
                <a:latin typeface="+mj-lt"/>
                <a:cs typeface="+mn-ea"/>
                <a:sym typeface="+mn-lt"/>
              </a:rPr>
              <a:t>.</a:t>
            </a:r>
          </a:p>
        </p:txBody>
      </p:sp>
      <p:cxnSp>
        <p:nvCxnSpPr>
          <p:cNvPr id="16" name="Straight Arrow Connector 15"/>
          <p:cNvCxnSpPr/>
          <p:nvPr/>
        </p:nvCxnSpPr>
        <p:spPr>
          <a:xfrm>
            <a:off x="6488853" y="4013200"/>
            <a:ext cx="0" cy="55880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5114314" y="4506686"/>
            <a:ext cx="2531999" cy="1675843"/>
          </a:xfrm>
          <a:prstGeom prst="rect">
            <a:avLst/>
          </a:prstGeom>
        </p:spPr>
        <p:txBody>
          <a:bodyPr wrap="square">
            <a:spAutoFit/>
          </a:bodyPr>
          <a:lstStyle/>
          <a:p>
            <a:pPr algn="just" defTabSz="609630">
              <a:lnSpc>
                <a:spcPct val="150000"/>
              </a:lnSpc>
              <a:buClrTx/>
            </a:pPr>
            <a:r>
              <a:rPr lang="vi-VN" sz="2400" kern="1200" dirty="0">
                <a:solidFill>
                  <a:prstClr val="black"/>
                </a:solidFill>
                <a:latin typeface="+mj-lt"/>
                <a:cs typeface="+mn-ea"/>
                <a:sym typeface="+mn-lt"/>
              </a:rPr>
              <a:t>Đinh bị biến đổi màu sắc và có tính chất mới. </a:t>
            </a:r>
            <a:endParaRPr lang="en-US" sz="2400" kern="1200" dirty="0">
              <a:solidFill>
                <a:prstClr val="black"/>
              </a:solidFill>
              <a:latin typeface="+mj-lt"/>
              <a:cs typeface="+mn-ea"/>
              <a:sym typeface="+mn-lt"/>
            </a:endParaRPr>
          </a:p>
        </p:txBody>
      </p:sp>
      <p:cxnSp>
        <p:nvCxnSpPr>
          <p:cNvPr id="18" name="Straight Arrow Connector 17"/>
          <p:cNvCxnSpPr/>
          <p:nvPr/>
        </p:nvCxnSpPr>
        <p:spPr>
          <a:xfrm>
            <a:off x="10077193" y="4013200"/>
            <a:ext cx="0" cy="558800"/>
          </a:xfrm>
          <a:prstGeom prst="straightConnector1">
            <a:avLst/>
          </a:prstGeom>
          <a:ln w="3810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8610600" y="4503058"/>
            <a:ext cx="2716107" cy="1675843"/>
          </a:xfrm>
          <a:prstGeom prst="rect">
            <a:avLst/>
          </a:prstGeom>
        </p:spPr>
        <p:txBody>
          <a:bodyPr wrap="square">
            <a:spAutoFit/>
          </a:bodyPr>
          <a:lstStyle/>
          <a:p>
            <a:pPr algn="just" defTabSz="609630">
              <a:lnSpc>
                <a:spcPct val="150000"/>
              </a:lnSpc>
              <a:buClrTx/>
            </a:pPr>
            <a:r>
              <a:rPr lang="vi-VN" sz="2400" kern="1200" dirty="0">
                <a:solidFill>
                  <a:prstClr val="black"/>
                </a:solidFill>
                <a:latin typeface="+mj-lt"/>
                <a:cs typeface="+mn-ea"/>
                <a:sym typeface="+mn-lt"/>
              </a:rPr>
              <a:t>Củi bị đốt cháy biến đổi thành màu đen, dễ vỡ. </a:t>
            </a:r>
            <a:endParaRPr lang="en-US" sz="2400" kern="1200" dirty="0">
              <a:solidFill>
                <a:prstClr val="black"/>
              </a:solidFill>
              <a:latin typeface="+mj-lt"/>
              <a:cs typeface="+mn-ea"/>
              <a:sym typeface="+mn-lt"/>
            </a:endParaRPr>
          </a:p>
        </p:txBody>
      </p:sp>
      <p:sp>
        <p:nvSpPr>
          <p:cNvPr id="11" name="Rectangle 10"/>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350629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up)">
                                      <p:cBhvr>
                                        <p:cTn id="23" dur="500"/>
                                        <p:tgtEl>
                                          <p:spTgt spid="9"/>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up)">
                                      <p:cBhvr>
                                        <p:cTn id="32" dur="500"/>
                                        <p:tgtEl>
                                          <p:spTgt spid="16"/>
                                        </p:tgtEl>
                                      </p:cBhvr>
                                    </p:animEffect>
                                  </p:childTnLst>
                                </p:cTn>
                              </p:par>
                            </p:childTnLst>
                          </p:cTn>
                        </p:par>
                        <p:par>
                          <p:cTn id="33" fill="hold">
                            <p:stCondLst>
                              <p:cond delay="500"/>
                            </p:stCondLst>
                            <p:childTnLst>
                              <p:par>
                                <p:cTn id="34" presetID="10"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up)">
                                      <p:cBhvr>
                                        <p:cTn id="41" dur="500"/>
                                        <p:tgtEl>
                                          <p:spTgt spid="18"/>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15" grpId="0"/>
      <p:bldP spid="17" grpId="0"/>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609600" y="1447923"/>
            <a:ext cx="10683789" cy="1121846"/>
            <a:chOff x="1066800" y="762000"/>
            <a:chExt cx="16025683" cy="1682769"/>
          </a:xfrm>
        </p:grpSpPr>
        <p:sp>
          <p:nvSpPr>
            <p:cNvPr id="2" name="Rectangle 1"/>
            <p:cNvSpPr/>
            <p:nvPr/>
          </p:nvSpPr>
          <p:spPr>
            <a:xfrm>
              <a:off x="2690683" y="762000"/>
              <a:ext cx="14401800" cy="1682769"/>
            </a:xfrm>
            <a:prstGeom prst="rect">
              <a:avLst/>
            </a:prstGeom>
          </p:spPr>
          <p:txBody>
            <a:bodyPr wrap="square">
              <a:spAutoFit/>
            </a:bodyPr>
            <a:lstStyle/>
            <a:p>
              <a:pPr algn="just" defTabSz="609630">
                <a:lnSpc>
                  <a:spcPct val="150000"/>
                </a:lnSpc>
                <a:buClrTx/>
              </a:pPr>
              <a:r>
                <a:rPr lang="en-US" sz="2400" b="1" kern="1200" dirty="0">
                  <a:solidFill>
                    <a:schemeClr val="tx1"/>
                  </a:solidFill>
                  <a:latin typeface="+mj-lt"/>
                  <a:cs typeface="+mn-ea"/>
                  <a:sym typeface="+mn-lt"/>
                </a:rPr>
                <a:t>Trong </a:t>
              </a:r>
              <a:r>
                <a:rPr lang="en-US" sz="2400" b="1" kern="1200" dirty="0" err="1">
                  <a:solidFill>
                    <a:schemeClr val="tx1"/>
                  </a:solidFill>
                  <a:latin typeface="+mj-lt"/>
                  <a:cs typeface="+mn-ea"/>
                  <a:sym typeface="+mn-lt"/>
                </a:rPr>
                <a:t>những</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cách</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em</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làm</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biến</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đổi</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tờ</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giấy</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cách</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nào</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làm</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cho</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tờ</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giấy</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có</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sự</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biến</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đổi</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hóa</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học</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Vì</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sao</a:t>
              </a:r>
              <a:r>
                <a:rPr lang="en-US" sz="2400" b="1" kern="1200" dirty="0">
                  <a:solidFill>
                    <a:schemeClr val="tx1"/>
                  </a:solidFill>
                  <a:latin typeface="+mj-lt"/>
                  <a:cs typeface="+mn-ea"/>
                  <a:sym typeface="+mn-lt"/>
                </a:rPr>
                <a: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762000"/>
              <a:ext cx="1460597" cy="1338263"/>
            </a:xfrm>
            <a:prstGeom prst="rect">
              <a:avLst/>
            </a:prstGeom>
          </p:spPr>
        </p:pic>
      </p:grpSp>
      <p:grpSp>
        <p:nvGrpSpPr>
          <p:cNvPr id="6" name="Group 5"/>
          <p:cNvGrpSpPr/>
          <p:nvPr/>
        </p:nvGrpSpPr>
        <p:grpSpPr>
          <a:xfrm>
            <a:off x="6400800" y="2667000"/>
            <a:ext cx="1875165" cy="2368624"/>
            <a:chOff x="8724900" y="740539"/>
            <a:chExt cx="3581400" cy="4523862"/>
          </a:xfrm>
        </p:grpSpPr>
        <p:pic>
          <p:nvPicPr>
            <p:cNvPr id="7" name="Picture 6"/>
            <p:cNvPicPr>
              <a:picLocks noChangeAspect="1"/>
            </p:cNvPicPr>
            <p:nvPr/>
          </p:nvPicPr>
          <p:blipFill>
            <a:blip r:embed="rId4"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8724900" y="740539"/>
              <a:ext cx="3581400" cy="3581400"/>
            </a:xfrm>
            <a:prstGeom prst="rect">
              <a:avLst/>
            </a:prstGeom>
          </p:spPr>
        </p:pic>
        <p:sp>
          <p:nvSpPr>
            <p:cNvPr id="8" name="TextBox 7"/>
            <p:cNvSpPr txBox="1"/>
            <p:nvPr/>
          </p:nvSpPr>
          <p:spPr>
            <a:xfrm>
              <a:off x="9206230" y="4382662"/>
              <a:ext cx="2865979" cy="881739"/>
            </a:xfrm>
            <a:prstGeom prst="rect">
              <a:avLst/>
            </a:prstGeom>
            <a:noFill/>
          </p:spPr>
          <p:txBody>
            <a:bodyPr wrap="square" rtlCol="0">
              <a:spAutoFit/>
            </a:bodyPr>
            <a:lstStyle/>
            <a:p>
              <a:pPr algn="ctr" defTabSz="609630">
                <a:buClrTx/>
              </a:pPr>
              <a:r>
                <a:rPr lang="vi-VN" sz="2400" kern="1200" dirty="0">
                  <a:solidFill>
                    <a:srgbClr val="0070C0"/>
                  </a:solidFill>
                  <a:latin typeface="+mj-lt"/>
                  <a:cs typeface="+mn-ea"/>
                  <a:sym typeface="+mn-lt"/>
                </a:rPr>
                <a:t>Cắt nhỏ </a:t>
              </a:r>
              <a:endParaRPr lang="en-US" sz="2400" kern="1200" dirty="0">
                <a:solidFill>
                  <a:srgbClr val="0070C0"/>
                </a:solidFill>
                <a:latin typeface="+mj-lt"/>
                <a:cs typeface="+mn-ea"/>
                <a:sym typeface="+mn-lt"/>
              </a:endParaRPr>
            </a:p>
          </p:txBody>
        </p:sp>
      </p:grpSp>
      <p:grpSp>
        <p:nvGrpSpPr>
          <p:cNvPr id="9" name="Group 8"/>
          <p:cNvGrpSpPr/>
          <p:nvPr/>
        </p:nvGrpSpPr>
        <p:grpSpPr>
          <a:xfrm>
            <a:off x="3771360" y="2526647"/>
            <a:ext cx="1715577" cy="2506090"/>
            <a:chOff x="14020800" y="441382"/>
            <a:chExt cx="3276601" cy="4786413"/>
          </a:xfrm>
        </p:grpSpPr>
        <p:pic>
          <p:nvPicPr>
            <p:cNvPr id="10" name="Picture 9"/>
            <p:cNvPicPr>
              <a:picLocks noChangeAspect="1"/>
            </p:cNvPicPr>
            <p:nvPr/>
          </p:nvPicPr>
          <p:blipFill rotWithShape="1">
            <a:blip r:embed="rId5" cstate="print">
              <a:extLst>
                <a:ext uri="{28A0092B-C50C-407E-A947-70E740481C1C}">
                  <a14:useLocalDpi xmlns:a14="http://schemas.microsoft.com/office/drawing/2010/main" val="0"/>
                </a:ext>
              </a:extLst>
            </a:blip>
            <a:srcRect l="5524" r="15300" b="2650"/>
            <a:stretch/>
          </p:blipFill>
          <p:spPr>
            <a:xfrm>
              <a:off x="14020800" y="441382"/>
              <a:ext cx="3276601" cy="4028684"/>
            </a:xfrm>
            <a:prstGeom prst="rect">
              <a:avLst/>
            </a:prstGeom>
          </p:spPr>
        </p:pic>
        <p:sp>
          <p:nvSpPr>
            <p:cNvPr id="11" name="TextBox 10"/>
            <p:cNvSpPr txBox="1"/>
            <p:nvPr/>
          </p:nvSpPr>
          <p:spPr>
            <a:xfrm>
              <a:off x="14610080" y="4346055"/>
              <a:ext cx="2098040" cy="881740"/>
            </a:xfrm>
            <a:prstGeom prst="rect">
              <a:avLst/>
            </a:prstGeom>
            <a:noFill/>
          </p:spPr>
          <p:txBody>
            <a:bodyPr wrap="square" rtlCol="0">
              <a:spAutoFit/>
            </a:bodyPr>
            <a:lstStyle/>
            <a:p>
              <a:pPr algn="ctr" defTabSz="609630">
                <a:buClrTx/>
              </a:pPr>
              <a:r>
                <a:rPr lang="vi-VN" sz="2400" kern="1200">
                  <a:solidFill>
                    <a:srgbClr val="0070C0"/>
                  </a:solidFill>
                  <a:latin typeface="+mj-lt"/>
                  <a:cs typeface="+mn-ea"/>
                  <a:sym typeface="+mn-lt"/>
                </a:rPr>
                <a:t>Đốt</a:t>
              </a:r>
              <a:endParaRPr lang="en-US" sz="2400" kern="1200">
                <a:solidFill>
                  <a:srgbClr val="0070C0"/>
                </a:solidFill>
                <a:latin typeface="+mj-lt"/>
                <a:cs typeface="+mn-ea"/>
                <a:sym typeface="+mn-lt"/>
              </a:endParaRPr>
            </a:p>
          </p:txBody>
        </p:sp>
      </p:grpSp>
      <p:grpSp>
        <p:nvGrpSpPr>
          <p:cNvPr id="12" name="Group 11"/>
          <p:cNvGrpSpPr/>
          <p:nvPr/>
        </p:nvGrpSpPr>
        <p:grpSpPr>
          <a:xfrm>
            <a:off x="959059" y="3074953"/>
            <a:ext cx="2194341" cy="1957369"/>
            <a:chOff x="10668000" y="5540222"/>
            <a:chExt cx="4191000" cy="3738402"/>
          </a:xfrm>
        </p:grpSpPr>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7042" t="16403" r="15492" b="14316"/>
            <a:stretch/>
          </p:blipFill>
          <p:spPr>
            <a:xfrm>
              <a:off x="10668000" y="5540222"/>
              <a:ext cx="4191000" cy="2895600"/>
            </a:xfrm>
            <a:prstGeom prst="rect">
              <a:avLst/>
            </a:prstGeom>
          </p:spPr>
        </p:pic>
        <p:sp>
          <p:nvSpPr>
            <p:cNvPr id="14" name="TextBox 13"/>
            <p:cNvSpPr txBox="1"/>
            <p:nvPr/>
          </p:nvSpPr>
          <p:spPr>
            <a:xfrm>
              <a:off x="11714481" y="8396885"/>
              <a:ext cx="2098039" cy="881739"/>
            </a:xfrm>
            <a:prstGeom prst="rect">
              <a:avLst/>
            </a:prstGeom>
            <a:noFill/>
          </p:spPr>
          <p:txBody>
            <a:bodyPr wrap="square" rtlCol="0">
              <a:spAutoFit/>
            </a:bodyPr>
            <a:lstStyle/>
            <a:p>
              <a:pPr algn="ctr" defTabSz="609630">
                <a:buClrTx/>
              </a:pPr>
              <a:r>
                <a:rPr lang="vi-VN" sz="2400" kern="1200">
                  <a:solidFill>
                    <a:srgbClr val="0070C0"/>
                  </a:solidFill>
                  <a:latin typeface="+mj-lt"/>
                  <a:cs typeface="+mn-ea"/>
                  <a:sym typeface="+mn-lt"/>
                </a:rPr>
                <a:t>Vò</a:t>
              </a:r>
              <a:endParaRPr lang="en-US" sz="2400" kern="1200">
                <a:solidFill>
                  <a:srgbClr val="0070C0"/>
                </a:solidFill>
                <a:latin typeface="+mj-lt"/>
                <a:cs typeface="+mn-ea"/>
                <a:sym typeface="+mn-lt"/>
              </a:endParaRPr>
            </a:p>
          </p:txBody>
        </p:sp>
      </p:grpSp>
      <p:grpSp>
        <p:nvGrpSpPr>
          <p:cNvPr id="15" name="Group 14"/>
          <p:cNvGrpSpPr/>
          <p:nvPr/>
        </p:nvGrpSpPr>
        <p:grpSpPr>
          <a:xfrm>
            <a:off x="9160791" y="2756133"/>
            <a:ext cx="1647104" cy="2259171"/>
            <a:chOff x="13975972" y="4988542"/>
            <a:chExt cx="3145824" cy="4314816"/>
          </a:xfrm>
        </p:grpSpPr>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975972" y="4988542"/>
              <a:ext cx="3145824" cy="3280405"/>
            </a:xfrm>
            <a:prstGeom prst="rect">
              <a:avLst/>
            </a:prstGeom>
          </p:spPr>
        </p:pic>
        <p:sp>
          <p:nvSpPr>
            <p:cNvPr id="17" name="TextBox 16"/>
            <p:cNvSpPr txBox="1"/>
            <p:nvPr/>
          </p:nvSpPr>
          <p:spPr>
            <a:xfrm>
              <a:off x="14499863" y="8421619"/>
              <a:ext cx="2098040" cy="881739"/>
            </a:xfrm>
            <a:prstGeom prst="rect">
              <a:avLst/>
            </a:prstGeom>
            <a:noFill/>
          </p:spPr>
          <p:txBody>
            <a:bodyPr wrap="square" rtlCol="0">
              <a:spAutoFit/>
            </a:bodyPr>
            <a:lstStyle/>
            <a:p>
              <a:pPr algn="ctr" defTabSz="609630">
                <a:buClrTx/>
              </a:pPr>
              <a:r>
                <a:rPr lang="vi-VN" sz="2400" kern="1200" dirty="0">
                  <a:solidFill>
                    <a:srgbClr val="0070C0"/>
                  </a:solidFill>
                  <a:latin typeface="+mj-lt"/>
                  <a:cs typeface="+mn-ea"/>
                  <a:sym typeface="+mn-lt"/>
                </a:rPr>
                <a:t>Gấp</a:t>
              </a:r>
              <a:endParaRPr lang="en-US" sz="2400" kern="1200" dirty="0">
                <a:solidFill>
                  <a:srgbClr val="0070C0"/>
                </a:solidFill>
                <a:latin typeface="+mj-lt"/>
                <a:cs typeface="+mn-ea"/>
                <a:sym typeface="+mn-lt"/>
              </a:endParaRPr>
            </a:p>
          </p:txBody>
        </p:sp>
      </p:grpSp>
      <p:sp>
        <p:nvSpPr>
          <p:cNvPr id="18" name="Right Arrow 17"/>
          <p:cNvSpPr/>
          <p:nvPr/>
        </p:nvSpPr>
        <p:spPr>
          <a:xfrm rot="5400000">
            <a:off x="4425948" y="5058479"/>
            <a:ext cx="406400" cy="355600"/>
          </a:xfrm>
          <a:prstGeom prst="right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defTabSz="609630">
              <a:buClrTx/>
            </a:pPr>
            <a:endParaRPr lang="en-US" sz="2400" kern="1200">
              <a:solidFill>
                <a:prstClr val="white"/>
              </a:solidFill>
              <a:latin typeface="+mj-lt"/>
              <a:cs typeface="+mn-ea"/>
              <a:sym typeface="+mn-lt"/>
            </a:endParaRPr>
          </a:p>
        </p:txBody>
      </p:sp>
      <p:grpSp>
        <p:nvGrpSpPr>
          <p:cNvPr id="21" name="Group 20"/>
          <p:cNvGrpSpPr/>
          <p:nvPr/>
        </p:nvGrpSpPr>
        <p:grpSpPr>
          <a:xfrm>
            <a:off x="1999207" y="5429560"/>
            <a:ext cx="6639685" cy="1320371"/>
            <a:chOff x="3199087" y="7125344"/>
            <a:chExt cx="9959527" cy="1980556"/>
          </a:xfrm>
        </p:grpSpPr>
        <p:sp>
          <p:nvSpPr>
            <p:cNvPr id="19" name="Rectangle 18"/>
            <p:cNvSpPr/>
            <p:nvPr/>
          </p:nvSpPr>
          <p:spPr>
            <a:xfrm>
              <a:off x="3199087" y="7125344"/>
              <a:ext cx="7889823" cy="1682768"/>
            </a:xfrm>
            <a:prstGeom prst="rect">
              <a:avLst/>
            </a:prstGeom>
          </p:spPr>
          <p:txBody>
            <a:bodyPr wrap="square">
              <a:spAutoFit/>
            </a:bodyPr>
            <a:lstStyle/>
            <a:p>
              <a:pPr algn="ctr" defTabSz="609630">
                <a:lnSpc>
                  <a:spcPct val="150000"/>
                </a:lnSpc>
                <a:buClrTx/>
              </a:pPr>
              <a:r>
                <a:rPr lang="vi-VN" sz="2400" kern="1200">
                  <a:solidFill>
                    <a:prstClr val="black"/>
                  </a:solidFill>
                  <a:latin typeface="+mj-lt"/>
                  <a:cs typeface="+mn-ea"/>
                  <a:sym typeface="+mn-lt"/>
                </a:rPr>
                <a:t>Vì tờ giấy bị đốt thành tro, không còn giữ được tính chất ban đầu.</a:t>
              </a:r>
              <a:endParaRPr lang="en-US" sz="2400" kern="1200">
                <a:solidFill>
                  <a:prstClr val="black"/>
                </a:solidFill>
                <a:latin typeface="+mj-lt"/>
                <a:cs typeface="+mn-ea"/>
                <a:sym typeface="+mn-lt"/>
              </a:endParaRPr>
            </a:p>
          </p:txBody>
        </p:sp>
        <p:pic>
          <p:nvPicPr>
            <p:cNvPr id="20" name="Picture 19"/>
            <p:cNvPicPr>
              <a:picLocks noChangeAspect="1"/>
            </p:cNvPicPr>
            <p:nvPr/>
          </p:nvPicPr>
          <p:blipFill>
            <a:blip r:embed="rId8"/>
            <a:stretch>
              <a:fillRect/>
            </a:stretch>
          </p:blipFill>
          <p:spPr>
            <a:xfrm flipH="1">
              <a:off x="11313773" y="7186796"/>
              <a:ext cx="1844841" cy="1919104"/>
            </a:xfrm>
            <a:prstGeom prst="rect">
              <a:avLst/>
            </a:prstGeom>
          </p:spPr>
        </p:pic>
      </p:grpSp>
      <p:sp>
        <p:nvSpPr>
          <p:cNvPr id="22" name="Rectangle 21"/>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331321250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par>
                    <p:cTn id="24" fill="hold">
                      <p:stCondLst>
                        <p:cond delay="indefinite"/>
                      </p:stCondLst>
                      <p:childTnLst>
                        <p:par>
                          <p:cTn id="25" fill="hold">
                            <p:stCondLst>
                              <p:cond delay="0"/>
                            </p:stCondLst>
                            <p:childTnLst>
                              <p:par>
                                <p:cTn id="26" presetID="12" presetClass="entr" presetSubtype="1"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500"/>
                                        <p:tgtEl>
                                          <p:spTgt spid="18"/>
                                        </p:tgtEl>
                                        <p:attrNameLst>
                                          <p:attrName>ppt_y</p:attrName>
                                        </p:attrNameLst>
                                      </p:cBhvr>
                                      <p:tavLst>
                                        <p:tav tm="0">
                                          <p:val>
                                            <p:strVal val="#ppt_y-#ppt_h*1.125000"/>
                                          </p:val>
                                        </p:tav>
                                        <p:tav tm="100000">
                                          <p:val>
                                            <p:strVal val="#ppt_y"/>
                                          </p:val>
                                        </p:tav>
                                      </p:tavLst>
                                    </p:anim>
                                    <p:animEffect transition="in" filter="wipe(down)">
                                      <p:cBhvr>
                                        <p:cTn id="29" dur="500"/>
                                        <p:tgtEl>
                                          <p:spTgt spid="18"/>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1"/>
        <p:cNvGrpSpPr/>
        <p:nvPr/>
      </p:nvGrpSpPr>
      <p:grpSpPr>
        <a:xfrm>
          <a:off x="0" y="0"/>
          <a:ext cx="0" cy="0"/>
          <a:chOff x="0" y="0"/>
          <a:chExt cx="0" cy="0"/>
        </a:xfrm>
      </p:grpSpPr>
      <p:pic>
        <p:nvPicPr>
          <p:cNvPr id="112" name="Google Shape;112;p6">
            <a:hlinkClick r:id="rId4"/>
          </p:cNvPr>
          <p:cNvPicPr preferRelativeResize="0"/>
          <p:nvPr/>
        </p:nvPicPr>
        <p:blipFill rotWithShape="1">
          <a:blip r:embed="rId5">
            <a:alphaModFix/>
          </a:blip>
          <a:srcRect/>
          <a:stretch/>
        </p:blipFill>
        <p:spPr>
          <a:xfrm>
            <a:off x="4501083" y="3015453"/>
            <a:ext cx="3189835" cy="1764777"/>
          </a:xfrm>
          <a:prstGeom prst="rect">
            <a:avLst/>
          </a:prstGeom>
          <a:noFill/>
          <a:ln>
            <a:noFill/>
          </a:ln>
        </p:spPr>
      </p:pic>
      <p:sp>
        <p:nvSpPr>
          <p:cNvPr id="3" name="Rectangle 2"/>
          <p:cNvSpPr/>
          <p:nvPr/>
        </p:nvSpPr>
        <p:spPr>
          <a:xfrm>
            <a:off x="0" y="0"/>
            <a:ext cx="12192000" cy="609600"/>
          </a:xfrm>
          <a:prstGeom prst="rect">
            <a:avLst/>
          </a:prstGeom>
          <a:solidFill>
            <a:srgbClr val="4F81BD"/>
          </a:solidFill>
          <a:ln w="25400" cap="flat" cmpd="sng" algn="ctr">
            <a:solidFill>
              <a:srgbClr val="4F81BD">
                <a:shade val="50000"/>
              </a:srgbClr>
            </a:solidFill>
            <a:prstDash val="solid"/>
          </a:ln>
          <a:effectLst/>
        </p:spPr>
        <p:txBody>
          <a:bodyPr rtlCol="0" anchor="ctr"/>
          <a:lstStyle/>
          <a:p>
            <a:pPr lvl="0" algn="ctr"/>
            <a:r>
              <a:rPr lang="en-US" sz="3200" dirty="0" err="1">
                <a:solidFill>
                  <a:srgbClr val="FFFFFF"/>
                </a:solidFill>
                <a:latin typeface="UTM Avo"/>
                <a:cs typeface="+mn-cs"/>
              </a:rPr>
              <a:t>Thứ</a:t>
            </a:r>
            <a:r>
              <a:rPr lang="en-US" sz="3200" dirty="0">
                <a:solidFill>
                  <a:srgbClr val="FFFFFF"/>
                </a:solidFill>
                <a:latin typeface="UTM Avo"/>
                <a:cs typeface="+mn-cs"/>
              </a:rPr>
              <a:t> </a:t>
            </a:r>
            <a:r>
              <a:rPr lang="en-US" sz="3200" dirty="0" err="1">
                <a:solidFill>
                  <a:srgbClr val="FFFFFF"/>
                </a:solidFill>
                <a:latin typeface="UTM Avo"/>
                <a:cs typeface="+mn-cs"/>
              </a:rPr>
              <a:t>năm</a:t>
            </a:r>
            <a:r>
              <a:rPr lang="en-US" sz="3200" dirty="0">
                <a:solidFill>
                  <a:srgbClr val="FFFFFF"/>
                </a:solidFill>
                <a:latin typeface="UTM Avo"/>
                <a:cs typeface="+mn-cs"/>
              </a:rPr>
              <a:t> </a:t>
            </a:r>
            <a:r>
              <a:rPr lang="en-US" sz="3200" dirty="0" err="1">
                <a:solidFill>
                  <a:srgbClr val="FFFFFF"/>
                </a:solidFill>
                <a:latin typeface="UTM Avo"/>
                <a:cs typeface="+mn-cs"/>
              </a:rPr>
              <a:t>ngày</a:t>
            </a:r>
            <a:r>
              <a:rPr lang="en-US" sz="3200" dirty="0">
                <a:solidFill>
                  <a:srgbClr val="FFFFFF"/>
                </a:solidFill>
                <a:latin typeface="UTM Avo"/>
                <a:cs typeface="+mn-cs"/>
              </a:rPr>
              <a:t> 09 </a:t>
            </a:r>
            <a:r>
              <a:rPr lang="en-US" sz="3200" dirty="0" err="1">
                <a:solidFill>
                  <a:srgbClr val="FFFFFF"/>
                </a:solidFill>
                <a:latin typeface="UTM Avo"/>
                <a:cs typeface="+mn-cs"/>
              </a:rPr>
              <a:t>tháng</a:t>
            </a:r>
            <a:r>
              <a:rPr lang="en-US" sz="3200" dirty="0">
                <a:solidFill>
                  <a:srgbClr val="FFFFFF"/>
                </a:solidFill>
                <a:latin typeface="UTM Avo"/>
                <a:cs typeface="+mn-cs"/>
              </a:rPr>
              <a:t> 10 </a:t>
            </a:r>
            <a:r>
              <a:rPr lang="en-US" sz="3200" dirty="0" err="1">
                <a:solidFill>
                  <a:srgbClr val="FFFFFF"/>
                </a:solidFill>
                <a:latin typeface="UTM Avo"/>
                <a:cs typeface="+mn-cs"/>
              </a:rPr>
              <a:t>năm</a:t>
            </a:r>
            <a:r>
              <a:rPr lang="en-US" sz="3200" dirty="0">
                <a:solidFill>
                  <a:srgbClr val="FFFFFF"/>
                </a:solidFill>
                <a:latin typeface="UTM Avo"/>
                <a:cs typeface="+mn-cs"/>
              </a:rPr>
              <a:t> 2025</a:t>
            </a:r>
          </a:p>
        </p:txBody>
      </p:sp>
    </p:spTree>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533400" y="1837452"/>
            <a:ext cx="11445766" cy="461665"/>
          </a:xfrm>
          <a:prstGeom prst="rect">
            <a:avLst/>
          </a:prstGeom>
          <a:solidFill>
            <a:schemeClr val="accent6">
              <a:lumMod val="20000"/>
              <a:lumOff val="80000"/>
            </a:schemeClr>
          </a:solidFill>
        </p:spPr>
        <p:txBody>
          <a:bodyPr wrap="square">
            <a:spAutoFit/>
          </a:bodyPr>
          <a:lstStyle/>
          <a:p>
            <a:pPr defTabSz="609630">
              <a:buClrTx/>
            </a:pPr>
            <a:r>
              <a:rPr lang="vi-VN" sz="2400" b="1" kern="1200">
                <a:solidFill>
                  <a:prstClr val="black"/>
                </a:solidFill>
                <a:latin typeface="+mj-lt"/>
                <a:cs typeface="+mn-ea"/>
                <a:sym typeface="+mn-lt"/>
              </a:rPr>
              <a:t>Câu 1: Hiện tượng chất này bị biến đổi thành chất khác được gọi là gì? </a:t>
            </a:r>
            <a:endParaRPr lang="en-US" sz="2400" b="1" kern="1200">
              <a:solidFill>
                <a:prstClr val="black"/>
              </a:solidFill>
              <a:latin typeface="+mj-lt"/>
              <a:cs typeface="+mn-ea"/>
              <a:sym typeface="+mn-lt"/>
            </a:endParaRPr>
          </a:p>
        </p:txBody>
      </p:sp>
      <p:sp>
        <p:nvSpPr>
          <p:cNvPr id="9" name="Rounded Rectangle 8"/>
          <p:cNvSpPr/>
          <p:nvPr/>
        </p:nvSpPr>
        <p:spPr>
          <a:xfrm>
            <a:off x="1244600" y="2717800"/>
            <a:ext cx="4140200" cy="965200"/>
          </a:xfrm>
          <a:prstGeom prst="roundRect">
            <a:avLst/>
          </a:prstGeom>
          <a:solidFill>
            <a:schemeClr val="bg1"/>
          </a:solidFill>
          <a:ln w="28575">
            <a:solidFill>
              <a:srgbClr val="4F2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kern="1200">
                <a:solidFill>
                  <a:prstClr val="black"/>
                </a:solidFill>
                <a:latin typeface="+mj-lt"/>
                <a:cs typeface="+mn-ea"/>
                <a:sym typeface="+mn-lt"/>
              </a:rPr>
              <a:t>Biến đổi lí học</a:t>
            </a:r>
            <a:endParaRPr lang="en-US" sz="2400" kern="1200">
              <a:solidFill>
                <a:prstClr val="black"/>
              </a:solidFill>
              <a:latin typeface="+mj-lt"/>
              <a:cs typeface="+mn-ea"/>
              <a:sym typeface="+mn-lt"/>
            </a:endParaRPr>
          </a:p>
        </p:txBody>
      </p:sp>
      <p:sp>
        <p:nvSpPr>
          <p:cNvPr id="8" name="Oval 7"/>
          <p:cNvSpPr/>
          <p:nvPr/>
        </p:nvSpPr>
        <p:spPr>
          <a:xfrm>
            <a:off x="762000" y="2717800"/>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400" b="1" kern="1200">
                <a:solidFill>
                  <a:prstClr val="black">
                    <a:lumMod val="100000"/>
                  </a:prstClr>
                </a:solidFill>
                <a:latin typeface="+mj-lt"/>
                <a:cs typeface="+mn-ea"/>
                <a:sym typeface="+mn-lt"/>
              </a:rPr>
              <a:t>A.</a:t>
            </a:r>
            <a:endParaRPr lang="en-US" sz="2400" b="1" kern="1200">
              <a:solidFill>
                <a:prstClr val="black">
                  <a:lumMod val="100000"/>
                </a:prstClr>
              </a:solidFill>
              <a:latin typeface="+mj-lt"/>
              <a:cs typeface="+mn-ea"/>
              <a:sym typeface="+mn-lt"/>
            </a:endParaRPr>
          </a:p>
        </p:txBody>
      </p:sp>
      <p:sp>
        <p:nvSpPr>
          <p:cNvPr id="10" name="Rounded Rectangle 9"/>
          <p:cNvSpPr/>
          <p:nvPr/>
        </p:nvSpPr>
        <p:spPr>
          <a:xfrm>
            <a:off x="6923315" y="2699657"/>
            <a:ext cx="4140200" cy="965200"/>
          </a:xfrm>
          <a:prstGeom prst="roundRect">
            <a:avLst/>
          </a:prstGeom>
          <a:solidFill>
            <a:schemeClr val="bg1"/>
          </a:solidFill>
          <a:ln w="28575">
            <a:solidFill>
              <a:srgbClr val="4F2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kern="1200">
                <a:solidFill>
                  <a:prstClr val="black"/>
                </a:solidFill>
                <a:latin typeface="+mj-lt"/>
                <a:cs typeface="+mn-ea"/>
                <a:sym typeface="+mn-lt"/>
              </a:rPr>
              <a:t>Biến đổi cơ học</a:t>
            </a:r>
            <a:endParaRPr lang="en-US" sz="2400" kern="1200">
              <a:solidFill>
                <a:prstClr val="black"/>
              </a:solidFill>
              <a:latin typeface="+mj-lt"/>
              <a:cs typeface="+mn-ea"/>
              <a:sym typeface="+mn-lt"/>
            </a:endParaRPr>
          </a:p>
        </p:txBody>
      </p:sp>
      <p:sp>
        <p:nvSpPr>
          <p:cNvPr id="11" name="Oval 10"/>
          <p:cNvSpPr/>
          <p:nvPr/>
        </p:nvSpPr>
        <p:spPr>
          <a:xfrm>
            <a:off x="6440715" y="2699657"/>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400" b="1" kern="1200">
                <a:solidFill>
                  <a:prstClr val="black">
                    <a:lumMod val="100000"/>
                  </a:prstClr>
                </a:solidFill>
                <a:latin typeface="+mj-lt"/>
                <a:cs typeface="+mn-ea"/>
                <a:sym typeface="+mn-lt"/>
              </a:rPr>
              <a:t>B.</a:t>
            </a:r>
            <a:endParaRPr lang="en-US" sz="2400" b="1" kern="1200">
              <a:solidFill>
                <a:prstClr val="black">
                  <a:lumMod val="100000"/>
                </a:prstClr>
              </a:solidFill>
              <a:latin typeface="+mj-lt"/>
              <a:cs typeface="+mn-ea"/>
              <a:sym typeface="+mn-lt"/>
            </a:endParaRPr>
          </a:p>
        </p:txBody>
      </p:sp>
      <p:sp>
        <p:nvSpPr>
          <p:cNvPr id="12" name="Rounded Rectangle 11"/>
          <p:cNvSpPr/>
          <p:nvPr/>
        </p:nvSpPr>
        <p:spPr>
          <a:xfrm>
            <a:off x="1244600" y="4305300"/>
            <a:ext cx="4140200" cy="965200"/>
          </a:xfrm>
          <a:prstGeom prst="roundRect">
            <a:avLst/>
          </a:prstGeom>
          <a:solidFill>
            <a:schemeClr val="bg1"/>
          </a:solidFill>
          <a:ln w="28575">
            <a:solidFill>
              <a:srgbClr val="4F2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kern="1200">
                <a:solidFill>
                  <a:prstClr val="black"/>
                </a:solidFill>
                <a:latin typeface="+mj-lt"/>
                <a:cs typeface="+mn-ea"/>
                <a:sym typeface="+mn-lt"/>
              </a:rPr>
              <a:t>Biến đổi sinh học</a:t>
            </a:r>
            <a:endParaRPr lang="en-US" sz="2400" kern="1200">
              <a:solidFill>
                <a:prstClr val="black"/>
              </a:solidFill>
              <a:latin typeface="+mj-lt"/>
              <a:cs typeface="+mn-ea"/>
              <a:sym typeface="+mn-lt"/>
            </a:endParaRPr>
          </a:p>
        </p:txBody>
      </p:sp>
      <p:sp>
        <p:nvSpPr>
          <p:cNvPr id="13" name="Oval 12"/>
          <p:cNvSpPr/>
          <p:nvPr/>
        </p:nvSpPr>
        <p:spPr>
          <a:xfrm>
            <a:off x="762000" y="4305300"/>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400" b="1" kern="1200">
                <a:solidFill>
                  <a:prstClr val="black">
                    <a:lumMod val="100000"/>
                  </a:prstClr>
                </a:solidFill>
                <a:latin typeface="+mj-lt"/>
                <a:cs typeface="+mn-ea"/>
                <a:sym typeface="+mn-lt"/>
              </a:rPr>
              <a:t>C.</a:t>
            </a:r>
            <a:endParaRPr lang="en-US" sz="2400" b="1" kern="1200">
              <a:solidFill>
                <a:prstClr val="black">
                  <a:lumMod val="100000"/>
                </a:prstClr>
              </a:solidFill>
              <a:latin typeface="+mj-lt"/>
              <a:cs typeface="+mn-ea"/>
              <a:sym typeface="+mn-lt"/>
            </a:endParaRPr>
          </a:p>
        </p:txBody>
      </p:sp>
      <p:sp>
        <p:nvSpPr>
          <p:cNvPr id="14" name="Rounded Rectangle 13"/>
          <p:cNvSpPr/>
          <p:nvPr/>
        </p:nvSpPr>
        <p:spPr>
          <a:xfrm>
            <a:off x="6923315" y="4296229"/>
            <a:ext cx="4140200" cy="965200"/>
          </a:xfrm>
          <a:prstGeom prst="roundRect">
            <a:avLst/>
          </a:prstGeom>
          <a:solidFill>
            <a:schemeClr val="bg1"/>
          </a:solidFill>
          <a:ln w="28575">
            <a:solidFill>
              <a:srgbClr val="4F2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kern="1200">
                <a:solidFill>
                  <a:prstClr val="black"/>
                </a:solidFill>
                <a:latin typeface="+mj-lt"/>
                <a:cs typeface="+mn-ea"/>
                <a:sym typeface="+mn-lt"/>
              </a:rPr>
              <a:t>Biến đổi hóa học</a:t>
            </a:r>
            <a:endParaRPr lang="en-US" sz="2400" kern="1200">
              <a:solidFill>
                <a:prstClr val="black"/>
              </a:solidFill>
              <a:latin typeface="+mj-lt"/>
              <a:cs typeface="+mn-ea"/>
              <a:sym typeface="+mn-lt"/>
            </a:endParaRPr>
          </a:p>
        </p:txBody>
      </p:sp>
      <p:sp>
        <p:nvSpPr>
          <p:cNvPr id="15" name="Oval 14"/>
          <p:cNvSpPr/>
          <p:nvPr/>
        </p:nvSpPr>
        <p:spPr>
          <a:xfrm>
            <a:off x="6440715" y="4296229"/>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400" b="1" kern="1200">
                <a:solidFill>
                  <a:prstClr val="black">
                    <a:lumMod val="100000"/>
                  </a:prstClr>
                </a:solidFill>
                <a:latin typeface="+mj-lt"/>
                <a:cs typeface="+mn-ea"/>
                <a:sym typeface="+mn-lt"/>
              </a:rPr>
              <a:t>D.</a:t>
            </a:r>
            <a:endParaRPr lang="en-US" sz="2400" b="1" kern="1200">
              <a:solidFill>
                <a:prstClr val="black">
                  <a:lumMod val="100000"/>
                </a:prstClr>
              </a:solidFill>
              <a:latin typeface="+mj-lt"/>
              <a:cs typeface="+mn-ea"/>
              <a:sym typeface="+mn-lt"/>
            </a:endParaRPr>
          </a:p>
        </p:txBody>
      </p:sp>
      <p:pic>
        <p:nvPicPr>
          <p:cNvPr id="18" name="Picture 17"/>
          <p:cNvPicPr>
            <a:picLocks noChangeAspect="1"/>
          </p:cNvPicPr>
          <p:nvPr/>
        </p:nvPicPr>
        <p:blipFill>
          <a:blip r:embed="rId6"/>
          <a:stretch>
            <a:fillRect/>
          </a:stretch>
        </p:blipFill>
        <p:spPr>
          <a:xfrm>
            <a:off x="4826001" y="5459188"/>
            <a:ext cx="2206943" cy="1450974"/>
          </a:xfrm>
          <a:prstGeom prst="rect">
            <a:avLst/>
          </a:prstGeom>
        </p:spPr>
      </p:pic>
      <p:sp>
        <p:nvSpPr>
          <p:cNvPr id="16" name="Rectangle 15"/>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2860531506"/>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anim calcmode="lin" valueType="num">
                                      <p:cBhvr>
                                        <p:cTn id="12" dur="500" fill="hold"/>
                                        <p:tgtEl>
                                          <p:spTgt spid="9"/>
                                        </p:tgtEl>
                                        <p:attrNameLst>
                                          <p:attrName>ppt_x</p:attrName>
                                        </p:attrNameLst>
                                      </p:cBhvr>
                                      <p:tavLst>
                                        <p:tav tm="0">
                                          <p:val>
                                            <p:strVal val="#ppt_x"/>
                                          </p:val>
                                        </p:tav>
                                        <p:tav tm="100000">
                                          <p:val>
                                            <p:strVal val="#ppt_x"/>
                                          </p:val>
                                        </p:tav>
                                      </p:tavLst>
                                    </p:anim>
                                    <p:anim calcmode="lin" valueType="num">
                                      <p:cBhvr>
                                        <p:cTn id="13" dur="500" fill="hold"/>
                                        <p:tgtEl>
                                          <p:spTgt spid="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anim calcmode="lin" valueType="num">
                                      <p:cBhvr>
                                        <p:cTn id="17" dur="500" fill="hold"/>
                                        <p:tgtEl>
                                          <p:spTgt spid="8"/>
                                        </p:tgtEl>
                                        <p:attrNameLst>
                                          <p:attrName>ppt_x</p:attrName>
                                        </p:attrNameLst>
                                      </p:cBhvr>
                                      <p:tavLst>
                                        <p:tav tm="0">
                                          <p:val>
                                            <p:strVal val="#ppt_x"/>
                                          </p:val>
                                        </p:tav>
                                        <p:tav tm="100000">
                                          <p:val>
                                            <p:strVal val="#ppt_x"/>
                                          </p:val>
                                        </p:tav>
                                      </p:tavLst>
                                    </p:anim>
                                    <p:anim calcmode="lin" valueType="num">
                                      <p:cBhvr>
                                        <p:cTn id="18" dur="500" fill="hold"/>
                                        <p:tgtEl>
                                          <p:spTgt spid="8"/>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anim calcmode="lin" valueType="num">
                                      <p:cBhvr>
                                        <p:cTn id="23" dur="500" fill="hold"/>
                                        <p:tgtEl>
                                          <p:spTgt spid="10"/>
                                        </p:tgtEl>
                                        <p:attrNameLst>
                                          <p:attrName>ppt_x</p:attrName>
                                        </p:attrNameLst>
                                      </p:cBhvr>
                                      <p:tavLst>
                                        <p:tav tm="0">
                                          <p:val>
                                            <p:strVal val="#ppt_x"/>
                                          </p:val>
                                        </p:tav>
                                        <p:tav tm="100000">
                                          <p:val>
                                            <p:strVal val="#ppt_x"/>
                                          </p:val>
                                        </p:tav>
                                      </p:tavLst>
                                    </p:anim>
                                    <p:anim calcmode="lin" valueType="num">
                                      <p:cBhvr>
                                        <p:cTn id="24" dur="5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strVal val="#ppt_x"/>
                                          </p:val>
                                        </p:tav>
                                        <p:tav tm="100000">
                                          <p:val>
                                            <p:strVal val="#ppt_x"/>
                                          </p:val>
                                        </p:tav>
                                      </p:tavLst>
                                    </p:anim>
                                    <p:anim calcmode="lin" valueType="num">
                                      <p:cBhvr>
                                        <p:cTn id="29" dur="500" fill="hold"/>
                                        <p:tgtEl>
                                          <p:spTgt spid="11"/>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anim calcmode="lin" valueType="num">
                                      <p:cBhvr>
                                        <p:cTn id="34" dur="500" fill="hold"/>
                                        <p:tgtEl>
                                          <p:spTgt spid="12"/>
                                        </p:tgtEl>
                                        <p:attrNameLst>
                                          <p:attrName>ppt_x</p:attrName>
                                        </p:attrNameLst>
                                      </p:cBhvr>
                                      <p:tavLst>
                                        <p:tav tm="0">
                                          <p:val>
                                            <p:strVal val="#ppt_x"/>
                                          </p:val>
                                        </p:tav>
                                        <p:tav tm="100000">
                                          <p:val>
                                            <p:strVal val="#ppt_x"/>
                                          </p:val>
                                        </p:tav>
                                      </p:tavLst>
                                    </p:anim>
                                    <p:anim calcmode="lin" valueType="num">
                                      <p:cBhvr>
                                        <p:cTn id="35" dur="5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anim calcmode="lin" valueType="num">
                                      <p:cBhvr>
                                        <p:cTn id="39" dur="500" fill="hold"/>
                                        <p:tgtEl>
                                          <p:spTgt spid="13"/>
                                        </p:tgtEl>
                                        <p:attrNameLst>
                                          <p:attrName>ppt_x</p:attrName>
                                        </p:attrNameLst>
                                      </p:cBhvr>
                                      <p:tavLst>
                                        <p:tav tm="0">
                                          <p:val>
                                            <p:strVal val="#ppt_x"/>
                                          </p:val>
                                        </p:tav>
                                        <p:tav tm="100000">
                                          <p:val>
                                            <p:strVal val="#ppt_x"/>
                                          </p:val>
                                        </p:tav>
                                      </p:tavLst>
                                    </p:anim>
                                    <p:anim calcmode="lin" valueType="num">
                                      <p:cBhvr>
                                        <p:cTn id="40" dur="500" fill="hold"/>
                                        <p:tgtEl>
                                          <p:spTgt spid="13"/>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anim calcmode="lin" valueType="num">
                                      <p:cBhvr>
                                        <p:cTn id="45" dur="500" fill="hold"/>
                                        <p:tgtEl>
                                          <p:spTgt spid="14"/>
                                        </p:tgtEl>
                                        <p:attrNameLst>
                                          <p:attrName>ppt_x</p:attrName>
                                        </p:attrNameLst>
                                      </p:cBhvr>
                                      <p:tavLst>
                                        <p:tav tm="0">
                                          <p:val>
                                            <p:strVal val="#ppt_x"/>
                                          </p:val>
                                        </p:tav>
                                        <p:tav tm="100000">
                                          <p:val>
                                            <p:strVal val="#ppt_x"/>
                                          </p:val>
                                        </p:tav>
                                      </p:tavLst>
                                    </p:anim>
                                    <p:anim calcmode="lin" valueType="num">
                                      <p:cBhvr>
                                        <p:cTn id="46" dur="5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500"/>
                                        <p:tgtEl>
                                          <p:spTgt spid="15"/>
                                        </p:tgtEl>
                                      </p:cBhvr>
                                    </p:animEffect>
                                    <p:anim calcmode="lin" valueType="num">
                                      <p:cBhvr>
                                        <p:cTn id="50" dur="500" fill="hold"/>
                                        <p:tgtEl>
                                          <p:spTgt spid="15"/>
                                        </p:tgtEl>
                                        <p:attrNameLst>
                                          <p:attrName>ppt_x</p:attrName>
                                        </p:attrNameLst>
                                      </p:cBhvr>
                                      <p:tavLst>
                                        <p:tav tm="0">
                                          <p:val>
                                            <p:strVal val="#ppt_x"/>
                                          </p:val>
                                        </p:tav>
                                        <p:tav tm="100000">
                                          <p:val>
                                            <p:strVal val="#ppt_x"/>
                                          </p:val>
                                        </p:tav>
                                      </p:tavLst>
                                    </p:anim>
                                    <p:anim calcmode="lin" valueType="num">
                                      <p:cBhvr>
                                        <p:cTn id="51" dur="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5"/>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5"/>
                                        </p:tgtEl>
                                        <p:attrNameLst>
                                          <p:attrName>fillcolor</p:attrName>
                                        </p:attrNameLst>
                                      </p:cBhvr>
                                      <p:to>
                                        <a:srgbClr val="76923C"/>
                                      </p:to>
                                    </p:animClr>
                                    <p:set>
                                      <p:cBhvr>
                                        <p:cTn id="57" dur="500" fill="hold"/>
                                        <p:tgtEl>
                                          <p:spTgt spid="15"/>
                                        </p:tgtEl>
                                        <p:attrNameLst>
                                          <p:attrName>fill.type</p:attrName>
                                        </p:attrNameLst>
                                      </p:cBhvr>
                                      <p:to>
                                        <p:strVal val="solid"/>
                                      </p:to>
                                    </p:set>
                                    <p:set>
                                      <p:cBhvr>
                                        <p:cTn id="58" dur="500" fill="hold"/>
                                        <p:tgtEl>
                                          <p:spTgt spid="15"/>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applause.wav"/>
                                        </p:tgtEl>
                                      </p:cMediaNode>
                                    </p:audio>
                                  </p:subTnLst>
                                </p:cTn>
                              </p:par>
                              <p:par>
                                <p:cTn id="59" presetID="26" presetClass="emph" presetSubtype="0" repeatCount="3000" fill="hold" grpId="1" nodeType="withEffect">
                                  <p:stCondLst>
                                    <p:cond delay="0"/>
                                  </p:stCondLst>
                                  <p:childTnLst>
                                    <p:animEffect transition="out" filter="fade">
                                      <p:cBhvr>
                                        <p:cTn id="60" dur="500" tmFilter="0, 0; .2, .5; .8, .5; 1, 0"/>
                                        <p:tgtEl>
                                          <p:spTgt spid="15"/>
                                        </p:tgtEl>
                                      </p:cBhvr>
                                    </p:animEffect>
                                    <p:animScale>
                                      <p:cBhvr>
                                        <p:cTn id="61"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8"/>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8"/>
                                        </p:tgtEl>
                                        <p:attrNameLst>
                                          <p:attrName>fillcolor</p:attrName>
                                        </p:attrNameLst>
                                      </p:cBhvr>
                                      <p:to>
                                        <a:srgbClr val="FF0000"/>
                                      </p:to>
                                    </p:animClr>
                                    <p:set>
                                      <p:cBhvr>
                                        <p:cTn id="67" dur="500" fill="hold"/>
                                        <p:tgtEl>
                                          <p:spTgt spid="8"/>
                                        </p:tgtEl>
                                        <p:attrNameLst>
                                          <p:attrName>fill.type</p:attrName>
                                        </p:attrNameLst>
                                      </p:cBhvr>
                                      <p:to>
                                        <p:strVal val="solid"/>
                                      </p:to>
                                    </p:set>
                                    <p:set>
                                      <p:cBhvr>
                                        <p:cTn id="68" dur="500" fill="hold"/>
                                        <p:tgtEl>
                                          <p:spTgt spid="8"/>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explode.wav"/>
                                        </p:tgtEl>
                                      </p:cMediaNode>
                                    </p:audio>
                                  </p:subTnLst>
                                </p:cTn>
                              </p:par>
                              <p:par>
                                <p:cTn id="69" presetID="26" presetClass="emph" presetSubtype="0" repeatCount="3000" fill="hold" grpId="1" nodeType="withEffect">
                                  <p:stCondLst>
                                    <p:cond delay="0"/>
                                  </p:stCondLst>
                                  <p:childTnLst>
                                    <p:animEffect transition="out" filter="fade">
                                      <p:cBhvr>
                                        <p:cTn id="70" dur="500" tmFilter="0, 0; .2, .5; .8, .5; 1, 0"/>
                                        <p:tgtEl>
                                          <p:spTgt spid="8"/>
                                        </p:tgtEl>
                                      </p:cBhvr>
                                    </p:animEffect>
                                    <p:animScale>
                                      <p:cBhvr>
                                        <p:cTn id="71" dur="250" autoRev="1" fill="hold"/>
                                        <p:tgtEl>
                                          <p:spTgt spid="8"/>
                                        </p:tgtEl>
                                      </p:cBhvr>
                                      <p:by x="105000" y="105000"/>
                                    </p:animScale>
                                  </p:childTnLst>
                                </p:cTn>
                              </p:par>
                            </p:childTnLst>
                          </p:cTn>
                        </p:par>
                      </p:childTnLst>
                    </p:cTn>
                  </p:par>
                </p:childTnLst>
              </p:cTn>
              <p:nextCondLst>
                <p:cond evt="onClick" delay="0">
                  <p:tgtEl>
                    <p:spTgt spid="8"/>
                  </p:tgtEl>
                </p:cond>
              </p:nextCondLst>
            </p:seq>
            <p:seq concurrent="1" nextAc="seek">
              <p:cTn id="72" restart="whenNotActive" fill="hold" evtFilter="cancelBubble" nodeType="interactiveSeq">
                <p:stCondLst>
                  <p:cond evt="onClick" delay="0">
                    <p:tgtEl>
                      <p:spTgt spid="11"/>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11"/>
                                        </p:tgtEl>
                                        <p:attrNameLst>
                                          <p:attrName>fillcolor</p:attrName>
                                        </p:attrNameLst>
                                      </p:cBhvr>
                                      <p:to>
                                        <a:srgbClr val="FF0000"/>
                                      </p:to>
                                    </p:animClr>
                                    <p:set>
                                      <p:cBhvr>
                                        <p:cTn id="77" dur="500" fill="hold"/>
                                        <p:tgtEl>
                                          <p:spTgt spid="11"/>
                                        </p:tgtEl>
                                        <p:attrNameLst>
                                          <p:attrName>fill.type</p:attrName>
                                        </p:attrNameLst>
                                      </p:cBhvr>
                                      <p:to>
                                        <p:strVal val="solid"/>
                                      </p:to>
                                    </p:set>
                                    <p:set>
                                      <p:cBhvr>
                                        <p:cTn id="78" dur="500" fill="hold"/>
                                        <p:tgtEl>
                                          <p:spTgt spid="11"/>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explode.wav"/>
                                        </p:tgtEl>
                                      </p:cMediaNode>
                                    </p:audio>
                                  </p:subTnLst>
                                </p:cTn>
                              </p:par>
                              <p:par>
                                <p:cTn id="79" presetID="26" presetClass="emph" presetSubtype="0" repeatCount="3000" fill="hold" grpId="1" nodeType="withEffect">
                                  <p:stCondLst>
                                    <p:cond delay="0"/>
                                  </p:stCondLst>
                                  <p:childTnLst>
                                    <p:animEffect transition="out" filter="fade">
                                      <p:cBhvr>
                                        <p:cTn id="80" dur="500" tmFilter="0, 0; .2, .5; .8, .5; 1, 0"/>
                                        <p:tgtEl>
                                          <p:spTgt spid="11"/>
                                        </p:tgtEl>
                                      </p:cBhvr>
                                    </p:animEffect>
                                    <p:animScale>
                                      <p:cBhvr>
                                        <p:cTn id="81"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82" restart="whenNotActive" fill="hold" evtFilter="cancelBubble" nodeType="interactiveSeq">
                <p:stCondLst>
                  <p:cond evt="onClick" delay="0">
                    <p:tgtEl>
                      <p:spTgt spid="13"/>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500" fill="hold"/>
                                        <p:tgtEl>
                                          <p:spTgt spid="13"/>
                                        </p:tgtEl>
                                        <p:attrNameLst>
                                          <p:attrName>fillcolor</p:attrName>
                                        </p:attrNameLst>
                                      </p:cBhvr>
                                      <p:to>
                                        <a:srgbClr val="FF0000"/>
                                      </p:to>
                                    </p:animClr>
                                    <p:set>
                                      <p:cBhvr>
                                        <p:cTn id="87" dur="500" fill="hold"/>
                                        <p:tgtEl>
                                          <p:spTgt spid="13"/>
                                        </p:tgtEl>
                                        <p:attrNameLst>
                                          <p:attrName>fill.type</p:attrName>
                                        </p:attrNameLst>
                                      </p:cBhvr>
                                      <p:to>
                                        <p:strVal val="solid"/>
                                      </p:to>
                                    </p:set>
                                    <p:set>
                                      <p:cBhvr>
                                        <p:cTn id="88" dur="500" fill="hold"/>
                                        <p:tgtEl>
                                          <p:spTgt spid="13"/>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explode.wav"/>
                                        </p:tgtEl>
                                      </p:cMediaNode>
                                    </p:audio>
                                  </p:subTnLst>
                                </p:cTn>
                              </p:par>
                              <p:par>
                                <p:cTn id="89" presetID="26" presetClass="emph" presetSubtype="0" repeatCount="3000" fill="hold" grpId="1" nodeType="withEffect">
                                  <p:stCondLst>
                                    <p:cond delay="0"/>
                                  </p:stCondLst>
                                  <p:childTnLst>
                                    <p:animEffect transition="out" filter="fade">
                                      <p:cBhvr>
                                        <p:cTn id="90" dur="500" tmFilter="0, 0; .2, .5; .8, .5; 1, 0"/>
                                        <p:tgtEl>
                                          <p:spTgt spid="13"/>
                                        </p:tgtEl>
                                      </p:cBhvr>
                                    </p:animEffect>
                                    <p:animScale>
                                      <p:cBhvr>
                                        <p:cTn id="91" dur="250" autoRev="1" fill="hold"/>
                                        <p:tgtEl>
                                          <p:spTgt spid="13"/>
                                        </p:tgtEl>
                                      </p:cBhvr>
                                      <p:by x="105000" y="105000"/>
                                    </p:animScale>
                                  </p:childTnLst>
                                </p:cTn>
                              </p:par>
                            </p:childTnLst>
                          </p:cTn>
                        </p:par>
                      </p:childTnLst>
                    </p:cTn>
                  </p:par>
                </p:childTnLst>
              </p:cTn>
              <p:nextCondLst>
                <p:cond evt="onClick" delay="0">
                  <p:tgtEl>
                    <p:spTgt spid="13"/>
                  </p:tgtEl>
                </p:cond>
              </p:nextCondLst>
            </p:seq>
          </p:childTnLst>
        </p:cTn>
      </p:par>
    </p:tnLst>
    <p:bldLst>
      <p:bldP spid="6" grpId="0" animBg="1"/>
      <p:bldP spid="9" grpId="0" animBg="1"/>
      <p:bldP spid="8" grpId="0" animBg="1"/>
      <p:bldP spid="8" grpId="1" animBg="1"/>
      <p:bldP spid="10" grpId="0" animBg="1"/>
      <p:bldP spid="11" grpId="0" animBg="1"/>
      <p:bldP spid="11" grpId="1" animBg="1"/>
      <p:bldP spid="12" grpId="0" animBg="1"/>
      <p:bldP spid="13" grpId="0" animBg="1"/>
      <p:bldP spid="13" grpId="1" animBg="1"/>
      <p:bldP spid="14" grpId="0" animBg="1"/>
      <p:bldP spid="15" grpId="0" animBg="1"/>
      <p:bldP spid="15"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90600" y="1723533"/>
            <a:ext cx="11025198" cy="461665"/>
          </a:xfrm>
          <a:prstGeom prst="rect">
            <a:avLst/>
          </a:prstGeom>
          <a:solidFill>
            <a:schemeClr val="accent6">
              <a:lumMod val="20000"/>
              <a:lumOff val="80000"/>
            </a:schemeClr>
          </a:solidFill>
        </p:spPr>
        <p:txBody>
          <a:bodyPr wrap="none">
            <a:spAutoFit/>
          </a:bodyPr>
          <a:lstStyle/>
          <a:p>
            <a:pPr defTabSz="609630">
              <a:buClrTx/>
            </a:pPr>
            <a:r>
              <a:rPr lang="vi-VN" sz="2400" b="1" kern="1200" dirty="0">
                <a:solidFill>
                  <a:prstClr val="black"/>
                </a:solidFill>
                <a:latin typeface="+mj-lt"/>
                <a:cs typeface="+mn-ea"/>
                <a:sym typeface="+mn-lt"/>
              </a:rPr>
              <a:t>Câu 2: Trường hợp nào trong hình dưới đây có sự biến đổi hóa học? </a:t>
            </a:r>
            <a:endParaRPr lang="en-US" sz="2400" b="1" kern="1200" dirty="0">
              <a:solidFill>
                <a:prstClr val="black"/>
              </a:solidFill>
              <a:latin typeface="+mj-lt"/>
              <a:cs typeface="+mn-ea"/>
              <a:sym typeface="+mn-lt"/>
            </a:endParaRPr>
          </a:p>
        </p:txBody>
      </p:sp>
      <p:sp>
        <p:nvSpPr>
          <p:cNvPr id="5" name="Oval 4"/>
          <p:cNvSpPr/>
          <p:nvPr/>
        </p:nvSpPr>
        <p:spPr>
          <a:xfrm>
            <a:off x="1537164" y="2454585"/>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400" b="1" kern="1200">
                <a:solidFill>
                  <a:prstClr val="black">
                    <a:lumMod val="100000"/>
                  </a:prstClr>
                </a:solidFill>
                <a:latin typeface="+mj-lt"/>
                <a:cs typeface="+mn-ea"/>
                <a:sym typeface="+mn-lt"/>
              </a:rPr>
              <a:t>A.</a:t>
            </a:r>
            <a:endParaRPr lang="en-US" sz="2400" b="1" kern="1200">
              <a:solidFill>
                <a:prstClr val="black">
                  <a:lumMod val="100000"/>
                </a:prstClr>
              </a:solidFill>
              <a:latin typeface="+mj-lt"/>
              <a:cs typeface="+mn-ea"/>
              <a:sym typeface="+mn-lt"/>
            </a:endParaRPr>
          </a:p>
        </p:txBody>
      </p:sp>
      <p:sp>
        <p:nvSpPr>
          <p:cNvPr id="6" name="Oval 5"/>
          <p:cNvSpPr/>
          <p:nvPr/>
        </p:nvSpPr>
        <p:spPr>
          <a:xfrm>
            <a:off x="6636657" y="2542510"/>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400" b="1" kern="1200">
                <a:solidFill>
                  <a:prstClr val="black">
                    <a:lumMod val="100000"/>
                  </a:prstClr>
                </a:solidFill>
                <a:latin typeface="+mj-lt"/>
                <a:cs typeface="+mn-ea"/>
                <a:sym typeface="+mn-lt"/>
              </a:rPr>
              <a:t>B.</a:t>
            </a:r>
            <a:endParaRPr lang="en-US" sz="2400" b="1" kern="1200">
              <a:solidFill>
                <a:prstClr val="black">
                  <a:lumMod val="100000"/>
                </a:prstClr>
              </a:solidFill>
              <a:latin typeface="+mj-lt"/>
              <a:cs typeface="+mn-ea"/>
              <a:sym typeface="+mn-lt"/>
            </a:endParaRPr>
          </a:p>
        </p:txBody>
      </p:sp>
      <p:sp>
        <p:nvSpPr>
          <p:cNvPr id="7" name="Oval 6"/>
          <p:cNvSpPr/>
          <p:nvPr/>
        </p:nvSpPr>
        <p:spPr>
          <a:xfrm>
            <a:off x="1564003" y="4807116"/>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400" b="1" kern="1200" dirty="0">
                <a:solidFill>
                  <a:prstClr val="black">
                    <a:lumMod val="100000"/>
                  </a:prstClr>
                </a:solidFill>
                <a:latin typeface="+mj-lt"/>
                <a:cs typeface="+mn-ea"/>
                <a:sym typeface="+mn-lt"/>
              </a:rPr>
              <a:t>C.</a:t>
            </a:r>
            <a:endParaRPr lang="en-US" sz="2400" b="1" kern="1200" dirty="0">
              <a:solidFill>
                <a:prstClr val="black">
                  <a:lumMod val="100000"/>
                </a:prstClr>
              </a:solidFill>
              <a:latin typeface="+mj-lt"/>
              <a:cs typeface="+mn-ea"/>
              <a:sym typeface="+mn-lt"/>
            </a:endParaRPr>
          </a:p>
        </p:txBody>
      </p:sp>
      <p:sp>
        <p:nvSpPr>
          <p:cNvPr id="8" name="Oval 7"/>
          <p:cNvSpPr/>
          <p:nvPr/>
        </p:nvSpPr>
        <p:spPr>
          <a:xfrm>
            <a:off x="6636657" y="4860037"/>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400" b="1" kern="1200">
                <a:solidFill>
                  <a:prstClr val="black">
                    <a:lumMod val="100000"/>
                  </a:prstClr>
                </a:solidFill>
                <a:latin typeface="+mj-lt"/>
                <a:cs typeface="+mn-ea"/>
                <a:sym typeface="+mn-lt"/>
              </a:rPr>
              <a:t>D.</a:t>
            </a:r>
            <a:endParaRPr lang="en-US" sz="2400" b="1" kern="1200">
              <a:solidFill>
                <a:prstClr val="black">
                  <a:lumMod val="100000"/>
                </a:prstClr>
              </a:solidFill>
              <a:latin typeface="+mj-lt"/>
              <a:cs typeface="+mn-ea"/>
              <a:sym typeface="+mn-lt"/>
            </a:endParaRPr>
          </a:p>
        </p:txBody>
      </p:sp>
      <p:pic>
        <p:nvPicPr>
          <p:cNvPr id="9" name="Picture 8"/>
          <p:cNvPicPr/>
          <p:nvPr/>
        </p:nvPicPr>
        <p:blipFill>
          <a:blip r:embed="rId6">
            <a:extLst>
              <a:ext uri="{28A0092B-C50C-407E-A947-70E740481C1C}">
                <a14:useLocalDpi xmlns:a14="http://schemas.microsoft.com/office/drawing/2010/main" val="0"/>
              </a:ext>
            </a:extLst>
          </a:blip>
          <a:stretch>
            <a:fillRect/>
          </a:stretch>
        </p:blipFill>
        <p:spPr bwMode="auto">
          <a:xfrm>
            <a:off x="2839649" y="2561813"/>
            <a:ext cx="2617494" cy="1734374"/>
          </a:xfrm>
          <a:prstGeom prst="rect">
            <a:avLst/>
          </a:prstGeom>
          <a:noFill/>
          <a:ln w="38100">
            <a:solidFill>
              <a:schemeClr val="bg1"/>
            </a:solid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10" name="Picture 9"/>
          <p:cNvPicPr>
            <a:picLocks noChangeAspect="1"/>
          </p:cNvPicPr>
          <p:nvPr/>
        </p:nvPicPr>
        <p:blipFill>
          <a:blip r:embed="rId7"/>
          <a:stretch>
            <a:fillRect/>
          </a:stretch>
        </p:blipFill>
        <p:spPr>
          <a:xfrm>
            <a:off x="8006523" y="2590800"/>
            <a:ext cx="2649640" cy="1795895"/>
          </a:xfrm>
          <a:prstGeom prst="rect">
            <a:avLst/>
          </a:prstGeom>
          <a:ln w="38100">
            <a:solidFill>
              <a:schemeClr val="bg1"/>
            </a:solidFill>
          </a:ln>
          <a:effectLst>
            <a:outerShdw blurRad="63500" sx="102000" sy="102000" algn="ctr" rotWithShape="0">
              <a:prstClr val="black">
                <a:alpha val="40000"/>
              </a:prstClr>
            </a:outerShdw>
          </a:effectLst>
        </p:spPr>
      </p:pic>
      <p:pic>
        <p:nvPicPr>
          <p:cNvPr id="11" name="Picture 10"/>
          <p:cNvPicPr>
            <a:picLocks noChangeAspect="1"/>
          </p:cNvPicPr>
          <p:nvPr/>
        </p:nvPicPr>
        <p:blipFill>
          <a:blip r:embed="rId8"/>
          <a:stretch>
            <a:fillRect/>
          </a:stretch>
        </p:blipFill>
        <p:spPr>
          <a:xfrm>
            <a:off x="2845967" y="4903146"/>
            <a:ext cx="2611176" cy="1738340"/>
          </a:xfrm>
          <a:prstGeom prst="rect">
            <a:avLst/>
          </a:prstGeom>
          <a:ln w="38100">
            <a:solidFill>
              <a:schemeClr val="bg1"/>
            </a:solidFill>
          </a:ln>
          <a:effectLst>
            <a:outerShdw blurRad="63500" sx="102000" sy="102000" algn="ctr" rotWithShape="0">
              <a:prstClr val="black">
                <a:alpha val="40000"/>
              </a:prstClr>
            </a:outerShdw>
          </a:effectLst>
        </p:spPr>
      </p:pic>
      <p:pic>
        <p:nvPicPr>
          <p:cNvPr id="12" name="Picture 11"/>
          <p:cNvPicPr>
            <a:picLocks noChangeAspect="1"/>
          </p:cNvPicPr>
          <p:nvPr/>
        </p:nvPicPr>
        <p:blipFill rotWithShape="1">
          <a:blip r:embed="rId9"/>
          <a:srcRect b="2646"/>
          <a:stretch/>
        </p:blipFill>
        <p:spPr>
          <a:xfrm>
            <a:off x="8006523" y="4903634"/>
            <a:ext cx="2679020" cy="1737852"/>
          </a:xfrm>
          <a:prstGeom prst="rect">
            <a:avLst/>
          </a:prstGeom>
          <a:ln w="38100">
            <a:solidFill>
              <a:schemeClr val="bg1"/>
            </a:solidFill>
          </a:ln>
          <a:effectLst>
            <a:outerShdw blurRad="63500" sx="102000" sy="102000" algn="ctr" rotWithShape="0">
              <a:prstClr val="black">
                <a:alpha val="40000"/>
              </a:prstClr>
            </a:outerShdw>
          </a:effectLst>
        </p:spPr>
      </p:pic>
      <p:sp>
        <p:nvSpPr>
          <p:cNvPr id="13" name="Rectangle 12"/>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3224339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anim calcmode="lin" valueType="num">
                                      <p:cBhvr>
                                        <p:cTn id="17" dur="500" fill="hold"/>
                                        <p:tgtEl>
                                          <p:spTgt spid="9"/>
                                        </p:tgtEl>
                                        <p:attrNameLst>
                                          <p:attrName>ppt_x</p:attrName>
                                        </p:attrNameLst>
                                      </p:cBhvr>
                                      <p:tavLst>
                                        <p:tav tm="0">
                                          <p:val>
                                            <p:strVal val="#ppt_x"/>
                                          </p:val>
                                        </p:tav>
                                        <p:tav tm="100000">
                                          <p:val>
                                            <p:strVal val="#ppt_x"/>
                                          </p:val>
                                        </p:tav>
                                      </p:tavLst>
                                    </p:anim>
                                    <p:anim calcmode="lin" valueType="num">
                                      <p:cBhvr>
                                        <p:cTn id="18" dur="500" fill="hold"/>
                                        <p:tgtEl>
                                          <p:spTgt spid="9"/>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anim calcmode="lin" valueType="num">
                                      <p:cBhvr>
                                        <p:cTn id="28" dur="500" fill="hold"/>
                                        <p:tgtEl>
                                          <p:spTgt spid="10"/>
                                        </p:tgtEl>
                                        <p:attrNameLst>
                                          <p:attrName>ppt_x</p:attrName>
                                        </p:attrNameLst>
                                      </p:cBhvr>
                                      <p:tavLst>
                                        <p:tav tm="0">
                                          <p:val>
                                            <p:strVal val="#ppt_x"/>
                                          </p:val>
                                        </p:tav>
                                        <p:tav tm="100000">
                                          <p:val>
                                            <p:strVal val="#ppt_x"/>
                                          </p:val>
                                        </p:tav>
                                      </p:tavLst>
                                    </p:anim>
                                    <p:anim calcmode="lin" valueType="num">
                                      <p:cBhvr>
                                        <p:cTn id="29" dur="500" fill="hold"/>
                                        <p:tgtEl>
                                          <p:spTgt spid="10"/>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anim calcmode="lin" valueType="num">
                                      <p:cBhvr>
                                        <p:cTn id="39" dur="500" fill="hold"/>
                                        <p:tgtEl>
                                          <p:spTgt spid="11"/>
                                        </p:tgtEl>
                                        <p:attrNameLst>
                                          <p:attrName>ppt_x</p:attrName>
                                        </p:attrNameLst>
                                      </p:cBhvr>
                                      <p:tavLst>
                                        <p:tav tm="0">
                                          <p:val>
                                            <p:strVal val="#ppt_x"/>
                                          </p:val>
                                        </p:tav>
                                        <p:tav tm="100000">
                                          <p:val>
                                            <p:strVal val="#ppt_x"/>
                                          </p:val>
                                        </p:tav>
                                      </p:tavLst>
                                    </p:anim>
                                    <p:anim calcmode="lin" valueType="num">
                                      <p:cBhvr>
                                        <p:cTn id="40" dur="500" fill="hold"/>
                                        <p:tgtEl>
                                          <p:spTgt spid="11"/>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500"/>
                                        <p:tgtEl>
                                          <p:spTgt spid="12"/>
                                        </p:tgtEl>
                                      </p:cBhvr>
                                    </p:animEffect>
                                    <p:anim calcmode="lin" valueType="num">
                                      <p:cBhvr>
                                        <p:cTn id="50" dur="500" fill="hold"/>
                                        <p:tgtEl>
                                          <p:spTgt spid="12"/>
                                        </p:tgtEl>
                                        <p:attrNameLst>
                                          <p:attrName>ppt_x</p:attrName>
                                        </p:attrNameLst>
                                      </p:cBhvr>
                                      <p:tavLst>
                                        <p:tav tm="0">
                                          <p:val>
                                            <p:strVal val="#ppt_x"/>
                                          </p:val>
                                        </p:tav>
                                        <p:tav tm="100000">
                                          <p:val>
                                            <p:strVal val="#ppt_x"/>
                                          </p:val>
                                        </p:tav>
                                      </p:tavLst>
                                    </p:anim>
                                    <p:anim calcmode="lin" valueType="num">
                                      <p:cBhvr>
                                        <p:cTn id="51" dur="5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5"/>
                                        </p:tgtEl>
                                        <p:attrNameLst>
                                          <p:attrName>fillcolor</p:attrName>
                                        </p:attrNameLst>
                                      </p:cBhvr>
                                      <p:to>
                                        <a:srgbClr val="FF0000"/>
                                      </p:to>
                                    </p:animClr>
                                    <p:set>
                                      <p:cBhvr>
                                        <p:cTn id="57" dur="500" fill="hold"/>
                                        <p:tgtEl>
                                          <p:spTgt spid="5"/>
                                        </p:tgtEl>
                                        <p:attrNameLst>
                                          <p:attrName>fill.type</p:attrName>
                                        </p:attrNameLst>
                                      </p:cBhvr>
                                      <p:to>
                                        <p:strVal val="solid"/>
                                      </p:to>
                                    </p:set>
                                    <p:set>
                                      <p:cBhvr>
                                        <p:cTn id="58" dur="500" fill="hold"/>
                                        <p:tgtEl>
                                          <p:spTgt spid="5"/>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explode.wav"/>
                                        </p:tgtEl>
                                      </p:cMediaNode>
                                    </p:audio>
                                  </p:subTnLst>
                                </p:cTn>
                              </p:par>
                              <p:par>
                                <p:cTn id="59" presetID="26" presetClass="emph" presetSubtype="0" repeatCount="3000" fill="hold" grpId="1" nodeType="withEffect">
                                  <p:stCondLst>
                                    <p:cond delay="0"/>
                                  </p:stCondLst>
                                  <p:childTnLst>
                                    <p:animEffect transition="out" filter="fade">
                                      <p:cBhvr>
                                        <p:cTn id="60" dur="500" tmFilter="0, 0; .2, .5; .8, .5; 1, 0"/>
                                        <p:tgtEl>
                                          <p:spTgt spid="5"/>
                                        </p:tgtEl>
                                      </p:cBhvr>
                                    </p:animEffect>
                                    <p:animScale>
                                      <p:cBhvr>
                                        <p:cTn id="61"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6"/>
                                        </p:tgtEl>
                                        <p:attrNameLst>
                                          <p:attrName>fillcolor</p:attrName>
                                        </p:attrNameLst>
                                      </p:cBhvr>
                                      <p:to>
                                        <a:srgbClr val="76923C"/>
                                      </p:to>
                                    </p:animClr>
                                    <p:set>
                                      <p:cBhvr>
                                        <p:cTn id="67" dur="500" fill="hold"/>
                                        <p:tgtEl>
                                          <p:spTgt spid="6"/>
                                        </p:tgtEl>
                                        <p:attrNameLst>
                                          <p:attrName>fill.type</p:attrName>
                                        </p:attrNameLst>
                                      </p:cBhvr>
                                      <p:to>
                                        <p:strVal val="solid"/>
                                      </p:to>
                                    </p:set>
                                    <p:set>
                                      <p:cBhvr>
                                        <p:cTn id="68" dur="500" fill="hold"/>
                                        <p:tgtEl>
                                          <p:spTgt spid="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applause.wav"/>
                                        </p:tgtEl>
                                      </p:cMediaNode>
                                    </p:audio>
                                  </p:subTnLst>
                                </p:cTn>
                              </p:par>
                              <p:par>
                                <p:cTn id="69" presetID="26" presetClass="emph" presetSubtype="0" repeatCount="3000" fill="hold" grpId="1" nodeType="withEffect">
                                  <p:stCondLst>
                                    <p:cond delay="0"/>
                                  </p:stCondLst>
                                  <p:childTnLst>
                                    <p:animEffect transition="out" filter="fade">
                                      <p:cBhvr>
                                        <p:cTn id="70" dur="500" tmFilter="0, 0; .2, .5; .8, .5; 1, 0"/>
                                        <p:tgtEl>
                                          <p:spTgt spid="6"/>
                                        </p:tgtEl>
                                      </p:cBhvr>
                                    </p:animEffect>
                                    <p:animScale>
                                      <p:cBhvr>
                                        <p:cTn id="71"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72" restart="whenNotActive" fill="hold" evtFilter="cancelBubble" nodeType="interactiveSeq">
                <p:stCondLst>
                  <p:cond evt="onClick" delay="0">
                    <p:tgtEl>
                      <p:spTgt spid="7"/>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7"/>
                                        </p:tgtEl>
                                        <p:attrNameLst>
                                          <p:attrName>fillcolor</p:attrName>
                                        </p:attrNameLst>
                                      </p:cBhvr>
                                      <p:to>
                                        <a:srgbClr val="FF0000"/>
                                      </p:to>
                                    </p:animClr>
                                    <p:set>
                                      <p:cBhvr>
                                        <p:cTn id="77" dur="500" fill="hold"/>
                                        <p:tgtEl>
                                          <p:spTgt spid="7"/>
                                        </p:tgtEl>
                                        <p:attrNameLst>
                                          <p:attrName>fill.type</p:attrName>
                                        </p:attrNameLst>
                                      </p:cBhvr>
                                      <p:to>
                                        <p:strVal val="solid"/>
                                      </p:to>
                                    </p:set>
                                    <p:set>
                                      <p:cBhvr>
                                        <p:cTn id="78" dur="500" fill="hold"/>
                                        <p:tgtEl>
                                          <p:spTgt spid="7"/>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3" name="explode.wav"/>
                                        </p:tgtEl>
                                      </p:cMediaNode>
                                    </p:audio>
                                  </p:subTnLst>
                                </p:cTn>
                              </p:par>
                              <p:par>
                                <p:cTn id="79" presetID="26" presetClass="emph" presetSubtype="0" repeatCount="3000" fill="hold" grpId="1" nodeType="withEffect">
                                  <p:stCondLst>
                                    <p:cond delay="0"/>
                                  </p:stCondLst>
                                  <p:childTnLst>
                                    <p:animEffect transition="out" filter="fade">
                                      <p:cBhvr>
                                        <p:cTn id="80" dur="500" tmFilter="0, 0; .2, .5; .8, .5; 1, 0"/>
                                        <p:tgtEl>
                                          <p:spTgt spid="7"/>
                                        </p:tgtEl>
                                      </p:cBhvr>
                                    </p:animEffect>
                                    <p:animScale>
                                      <p:cBhvr>
                                        <p:cTn id="81"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500" fill="hold"/>
                                        <p:tgtEl>
                                          <p:spTgt spid="8"/>
                                        </p:tgtEl>
                                        <p:attrNameLst>
                                          <p:attrName>fillcolor</p:attrName>
                                        </p:attrNameLst>
                                      </p:cBhvr>
                                      <p:to>
                                        <a:srgbClr val="FF0000"/>
                                      </p:to>
                                    </p:animClr>
                                    <p:set>
                                      <p:cBhvr>
                                        <p:cTn id="87" dur="500" fill="hold"/>
                                        <p:tgtEl>
                                          <p:spTgt spid="8"/>
                                        </p:tgtEl>
                                        <p:attrNameLst>
                                          <p:attrName>fill.type</p:attrName>
                                        </p:attrNameLst>
                                      </p:cBhvr>
                                      <p:to>
                                        <p:strVal val="solid"/>
                                      </p:to>
                                    </p:set>
                                    <p:set>
                                      <p:cBhvr>
                                        <p:cTn id="88" dur="500" fill="hold"/>
                                        <p:tgtEl>
                                          <p:spTgt spid="8"/>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3" name="explode.wav"/>
                                        </p:tgtEl>
                                      </p:cMediaNode>
                                    </p:audio>
                                  </p:subTnLst>
                                </p:cTn>
                              </p:par>
                              <p:par>
                                <p:cTn id="89" presetID="26" presetClass="emph" presetSubtype="0" repeatCount="3000" fill="hold" grpId="1" nodeType="withEffect">
                                  <p:stCondLst>
                                    <p:cond delay="0"/>
                                  </p:stCondLst>
                                  <p:childTnLst>
                                    <p:animEffect transition="out" filter="fade">
                                      <p:cBhvr>
                                        <p:cTn id="90" dur="500" tmFilter="0, 0; .2, .5; .8, .5; 1, 0"/>
                                        <p:tgtEl>
                                          <p:spTgt spid="8"/>
                                        </p:tgtEl>
                                      </p:cBhvr>
                                    </p:animEffect>
                                    <p:animScale>
                                      <p:cBhvr>
                                        <p:cTn id="9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837990" y="1905000"/>
            <a:ext cx="10516020" cy="461665"/>
          </a:xfrm>
          <a:prstGeom prst="rect">
            <a:avLst/>
          </a:prstGeom>
          <a:solidFill>
            <a:schemeClr val="accent6">
              <a:lumMod val="20000"/>
              <a:lumOff val="80000"/>
            </a:schemeClr>
          </a:solidFill>
        </p:spPr>
        <p:txBody>
          <a:bodyPr wrap="none">
            <a:spAutoFit/>
          </a:bodyPr>
          <a:lstStyle/>
          <a:p>
            <a:pPr defTabSz="609630">
              <a:buClrTx/>
            </a:pPr>
            <a:r>
              <a:rPr lang="vi-VN" sz="2400" b="1" kern="1200" dirty="0">
                <a:solidFill>
                  <a:prstClr val="black"/>
                </a:solidFill>
                <a:latin typeface="+mj-lt"/>
                <a:cs typeface="+mn-ea"/>
                <a:sym typeface="+mn-lt"/>
              </a:rPr>
              <a:t>Câu 3: </a:t>
            </a:r>
            <a:r>
              <a:rPr lang="nl-NL" sz="2400" kern="1200" dirty="0">
                <a:solidFill>
                  <a:prstClr val="black"/>
                </a:solidFill>
                <a:latin typeface="+mj-lt"/>
                <a:cs typeface="+mn-ea"/>
                <a:sym typeface="+mn-lt"/>
              </a:rPr>
              <a:t>Dấu hiệu nào dưới đây </a:t>
            </a:r>
            <a:r>
              <a:rPr lang="nl-NL" sz="2400" b="1" kern="1200" dirty="0">
                <a:solidFill>
                  <a:prstClr val="black"/>
                </a:solidFill>
                <a:latin typeface="+mj-lt"/>
                <a:cs typeface="+mn-ea"/>
                <a:sym typeface="+mn-lt"/>
              </a:rPr>
              <a:t>không</a:t>
            </a:r>
            <a:r>
              <a:rPr lang="nl-NL" sz="2400" kern="1200" dirty="0">
                <a:solidFill>
                  <a:prstClr val="black"/>
                </a:solidFill>
                <a:latin typeface="+mj-lt"/>
                <a:cs typeface="+mn-ea"/>
                <a:sym typeface="+mn-lt"/>
              </a:rPr>
              <a:t> phải của sự biến đổi hóa học?</a:t>
            </a:r>
            <a:endParaRPr lang="en-US" sz="2400" kern="1200" dirty="0">
              <a:solidFill>
                <a:prstClr val="black"/>
              </a:solidFill>
              <a:latin typeface="+mj-lt"/>
              <a:cs typeface="+mn-ea"/>
              <a:sym typeface="+mn-lt"/>
            </a:endParaRPr>
          </a:p>
        </p:txBody>
      </p:sp>
      <p:sp>
        <p:nvSpPr>
          <p:cNvPr id="10" name="Rounded Rectangle 9"/>
          <p:cNvSpPr/>
          <p:nvPr/>
        </p:nvSpPr>
        <p:spPr>
          <a:xfrm>
            <a:off x="1313332" y="2795314"/>
            <a:ext cx="4270829" cy="1352045"/>
          </a:xfrm>
          <a:prstGeom prst="roundRect">
            <a:avLst/>
          </a:prstGeom>
          <a:solidFill>
            <a:schemeClr val="bg1"/>
          </a:solidFill>
          <a:ln w="28575">
            <a:solidFill>
              <a:srgbClr val="4F2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lnSpc>
                <a:spcPct val="150000"/>
              </a:lnSpc>
              <a:buClrTx/>
            </a:pPr>
            <a:r>
              <a:rPr lang="nl-NL" sz="2400" kern="1200">
                <a:solidFill>
                  <a:prstClr val="black"/>
                </a:solidFill>
                <a:latin typeface="+mj-lt"/>
                <a:cs typeface="+mn-ea"/>
                <a:sym typeface="+mn-lt"/>
              </a:rPr>
              <a:t>Biến đổi hình dạng và </a:t>
            </a:r>
            <a:endParaRPr lang="vi-VN" sz="2400" kern="1200">
              <a:solidFill>
                <a:prstClr val="black"/>
              </a:solidFill>
              <a:latin typeface="+mj-lt"/>
              <a:cs typeface="+mn-ea"/>
              <a:sym typeface="+mn-lt"/>
            </a:endParaRPr>
          </a:p>
          <a:p>
            <a:pPr algn="ctr" defTabSz="609630">
              <a:lnSpc>
                <a:spcPct val="150000"/>
              </a:lnSpc>
              <a:buClrTx/>
            </a:pPr>
            <a:r>
              <a:rPr lang="nl-NL" sz="2400" kern="1200">
                <a:solidFill>
                  <a:prstClr val="black"/>
                </a:solidFill>
                <a:latin typeface="+mj-lt"/>
                <a:cs typeface="+mn-ea"/>
                <a:sym typeface="+mn-lt"/>
              </a:rPr>
              <a:t>giữ nguyên tính chất.</a:t>
            </a:r>
            <a:endParaRPr lang="en-US" sz="2400" kern="1200">
              <a:solidFill>
                <a:prstClr val="black"/>
              </a:solidFill>
              <a:latin typeface="+mj-lt"/>
              <a:cs typeface="+mn-ea"/>
              <a:sym typeface="+mn-lt"/>
            </a:endParaRPr>
          </a:p>
        </p:txBody>
      </p:sp>
      <p:sp>
        <p:nvSpPr>
          <p:cNvPr id="11" name="Oval 10"/>
          <p:cNvSpPr/>
          <p:nvPr/>
        </p:nvSpPr>
        <p:spPr>
          <a:xfrm>
            <a:off x="740017" y="2984201"/>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400" b="1" kern="1200" dirty="0">
                <a:solidFill>
                  <a:prstClr val="black">
                    <a:lumMod val="100000"/>
                  </a:prstClr>
                </a:solidFill>
                <a:latin typeface="+mj-lt"/>
                <a:cs typeface="+mn-ea"/>
                <a:sym typeface="+mn-lt"/>
              </a:rPr>
              <a:t>A.</a:t>
            </a:r>
            <a:endParaRPr lang="en-US" sz="2400" b="1" kern="1200" dirty="0">
              <a:solidFill>
                <a:prstClr val="black">
                  <a:lumMod val="100000"/>
                </a:prstClr>
              </a:solidFill>
              <a:latin typeface="+mj-lt"/>
              <a:cs typeface="+mn-ea"/>
              <a:sym typeface="+mn-lt"/>
            </a:endParaRPr>
          </a:p>
        </p:txBody>
      </p:sp>
      <p:sp>
        <p:nvSpPr>
          <p:cNvPr id="12" name="Rounded Rectangle 11"/>
          <p:cNvSpPr/>
          <p:nvPr/>
        </p:nvSpPr>
        <p:spPr>
          <a:xfrm>
            <a:off x="6992047" y="2777171"/>
            <a:ext cx="4303485" cy="1352045"/>
          </a:xfrm>
          <a:prstGeom prst="roundRect">
            <a:avLst/>
          </a:prstGeom>
          <a:solidFill>
            <a:schemeClr val="bg1"/>
          </a:solidFill>
          <a:ln w="28575">
            <a:solidFill>
              <a:srgbClr val="4F2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kern="1200">
                <a:solidFill>
                  <a:prstClr val="black"/>
                </a:solidFill>
                <a:latin typeface="+mj-lt"/>
                <a:cs typeface="+mn-ea"/>
                <a:sym typeface="+mn-lt"/>
              </a:rPr>
              <a:t>Biến đổi màu sắc.</a:t>
            </a:r>
            <a:endParaRPr lang="en-US" sz="2400" kern="1200">
              <a:solidFill>
                <a:prstClr val="black"/>
              </a:solidFill>
              <a:latin typeface="+mj-lt"/>
              <a:cs typeface="+mn-ea"/>
              <a:sym typeface="+mn-lt"/>
            </a:endParaRPr>
          </a:p>
        </p:txBody>
      </p:sp>
      <p:sp>
        <p:nvSpPr>
          <p:cNvPr id="13" name="Oval 12"/>
          <p:cNvSpPr/>
          <p:nvPr/>
        </p:nvSpPr>
        <p:spPr>
          <a:xfrm>
            <a:off x="6418732" y="2966058"/>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400" b="1" kern="1200">
                <a:solidFill>
                  <a:prstClr val="black">
                    <a:lumMod val="100000"/>
                  </a:prstClr>
                </a:solidFill>
                <a:latin typeface="+mj-lt"/>
                <a:cs typeface="+mn-ea"/>
                <a:sym typeface="+mn-lt"/>
              </a:rPr>
              <a:t>B.</a:t>
            </a:r>
            <a:endParaRPr lang="en-US" sz="2400" b="1" kern="1200">
              <a:solidFill>
                <a:prstClr val="black">
                  <a:lumMod val="100000"/>
                </a:prstClr>
              </a:solidFill>
              <a:latin typeface="+mj-lt"/>
              <a:cs typeface="+mn-ea"/>
              <a:sym typeface="+mn-lt"/>
            </a:endParaRPr>
          </a:p>
        </p:txBody>
      </p:sp>
      <p:sp>
        <p:nvSpPr>
          <p:cNvPr id="14" name="Rounded Rectangle 13"/>
          <p:cNvSpPr/>
          <p:nvPr/>
        </p:nvSpPr>
        <p:spPr>
          <a:xfrm>
            <a:off x="1306075" y="4606472"/>
            <a:ext cx="4303485" cy="1352045"/>
          </a:xfrm>
          <a:prstGeom prst="roundRect">
            <a:avLst/>
          </a:prstGeom>
          <a:solidFill>
            <a:schemeClr val="bg1"/>
          </a:solidFill>
          <a:ln w="28575">
            <a:solidFill>
              <a:srgbClr val="4F2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kern="1200">
                <a:solidFill>
                  <a:prstClr val="black"/>
                </a:solidFill>
                <a:latin typeface="+mj-lt"/>
                <a:cs typeface="+mn-ea"/>
                <a:sym typeface="+mn-lt"/>
              </a:rPr>
              <a:t>Thay đổi mùi vị.</a:t>
            </a:r>
            <a:endParaRPr lang="en-US" sz="2400" kern="1200">
              <a:solidFill>
                <a:prstClr val="black"/>
              </a:solidFill>
              <a:latin typeface="+mj-lt"/>
              <a:cs typeface="+mn-ea"/>
              <a:sym typeface="+mn-lt"/>
            </a:endParaRPr>
          </a:p>
        </p:txBody>
      </p:sp>
      <p:sp>
        <p:nvSpPr>
          <p:cNvPr id="15" name="Oval 14"/>
          <p:cNvSpPr/>
          <p:nvPr/>
        </p:nvSpPr>
        <p:spPr>
          <a:xfrm>
            <a:off x="732760" y="4795359"/>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400" b="1" kern="1200">
                <a:solidFill>
                  <a:prstClr val="black">
                    <a:lumMod val="100000"/>
                  </a:prstClr>
                </a:solidFill>
                <a:latin typeface="+mj-lt"/>
                <a:cs typeface="+mn-ea"/>
                <a:sym typeface="+mn-lt"/>
              </a:rPr>
              <a:t>C.</a:t>
            </a:r>
            <a:endParaRPr lang="en-US" sz="2400" b="1" kern="1200">
              <a:solidFill>
                <a:prstClr val="black">
                  <a:lumMod val="100000"/>
                </a:prstClr>
              </a:solidFill>
              <a:latin typeface="+mj-lt"/>
              <a:cs typeface="+mn-ea"/>
              <a:sym typeface="+mn-lt"/>
            </a:endParaRPr>
          </a:p>
        </p:txBody>
      </p:sp>
      <p:sp>
        <p:nvSpPr>
          <p:cNvPr id="16" name="Rounded Rectangle 15"/>
          <p:cNvSpPr/>
          <p:nvPr/>
        </p:nvSpPr>
        <p:spPr>
          <a:xfrm>
            <a:off x="6984789" y="4597400"/>
            <a:ext cx="4303485" cy="1352045"/>
          </a:xfrm>
          <a:prstGeom prst="roundRect">
            <a:avLst/>
          </a:prstGeom>
          <a:solidFill>
            <a:schemeClr val="bg1"/>
          </a:solidFill>
          <a:ln w="28575">
            <a:solidFill>
              <a:srgbClr val="4F2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r>
              <a:rPr lang="vi-VN" sz="2400" kern="1200">
                <a:solidFill>
                  <a:prstClr val="black"/>
                </a:solidFill>
                <a:latin typeface="+mj-lt"/>
                <a:cs typeface="+mn-ea"/>
                <a:sym typeface="+mn-lt"/>
              </a:rPr>
              <a:t>  Có khí được tạo thành.</a:t>
            </a:r>
            <a:endParaRPr lang="en-US" sz="2400" kern="1200">
              <a:solidFill>
                <a:prstClr val="black"/>
              </a:solidFill>
              <a:latin typeface="+mj-lt"/>
              <a:cs typeface="+mn-ea"/>
              <a:sym typeface="+mn-lt"/>
            </a:endParaRPr>
          </a:p>
        </p:txBody>
      </p:sp>
      <p:sp>
        <p:nvSpPr>
          <p:cNvPr id="17" name="Oval 16"/>
          <p:cNvSpPr/>
          <p:nvPr/>
        </p:nvSpPr>
        <p:spPr>
          <a:xfrm>
            <a:off x="6411474" y="4786287"/>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400" b="1" kern="1200">
                <a:solidFill>
                  <a:prstClr val="black">
                    <a:lumMod val="100000"/>
                  </a:prstClr>
                </a:solidFill>
                <a:latin typeface="+mj-lt"/>
                <a:cs typeface="+mn-ea"/>
                <a:sym typeface="+mn-lt"/>
              </a:rPr>
              <a:t>D.</a:t>
            </a:r>
            <a:endParaRPr lang="en-US" sz="2400" b="1" kern="1200">
              <a:solidFill>
                <a:prstClr val="black">
                  <a:lumMod val="100000"/>
                </a:prstClr>
              </a:solidFill>
              <a:latin typeface="+mj-lt"/>
              <a:cs typeface="+mn-ea"/>
              <a:sym typeface="+mn-lt"/>
            </a:endParaRPr>
          </a:p>
        </p:txBody>
      </p:sp>
      <p:sp>
        <p:nvSpPr>
          <p:cNvPr id="3" name="Rectangle 2"/>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123522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anim calcmode="lin" valueType="num">
                                      <p:cBhvr>
                                        <p:cTn id="28" dur="500" fill="hold"/>
                                        <p:tgtEl>
                                          <p:spTgt spid="13"/>
                                        </p:tgtEl>
                                        <p:attrNameLst>
                                          <p:attrName>ppt_x</p:attrName>
                                        </p:attrNameLst>
                                      </p:cBhvr>
                                      <p:tavLst>
                                        <p:tav tm="0">
                                          <p:val>
                                            <p:strVal val="#ppt_x"/>
                                          </p:val>
                                        </p:tav>
                                        <p:tav tm="100000">
                                          <p:val>
                                            <p:strVal val="#ppt_x"/>
                                          </p:val>
                                        </p:tav>
                                      </p:tavLst>
                                    </p:anim>
                                    <p:anim calcmode="lin" valueType="num">
                                      <p:cBhvr>
                                        <p:cTn id="29" dur="500" fill="hold"/>
                                        <p:tgtEl>
                                          <p:spTgt spid="13"/>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anim calcmode="lin" valueType="num">
                                      <p:cBhvr>
                                        <p:cTn id="34" dur="500" fill="hold"/>
                                        <p:tgtEl>
                                          <p:spTgt spid="14"/>
                                        </p:tgtEl>
                                        <p:attrNameLst>
                                          <p:attrName>ppt_x</p:attrName>
                                        </p:attrNameLst>
                                      </p:cBhvr>
                                      <p:tavLst>
                                        <p:tav tm="0">
                                          <p:val>
                                            <p:strVal val="#ppt_x"/>
                                          </p:val>
                                        </p:tav>
                                        <p:tav tm="100000">
                                          <p:val>
                                            <p:strVal val="#ppt_x"/>
                                          </p:val>
                                        </p:tav>
                                      </p:tavLst>
                                    </p:anim>
                                    <p:anim calcmode="lin" valueType="num">
                                      <p:cBhvr>
                                        <p:cTn id="35" dur="500" fill="hold"/>
                                        <p:tgtEl>
                                          <p:spTgt spid="14"/>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anim calcmode="lin" valueType="num">
                                      <p:cBhvr>
                                        <p:cTn id="39" dur="500" fill="hold"/>
                                        <p:tgtEl>
                                          <p:spTgt spid="15"/>
                                        </p:tgtEl>
                                        <p:attrNameLst>
                                          <p:attrName>ppt_x</p:attrName>
                                        </p:attrNameLst>
                                      </p:cBhvr>
                                      <p:tavLst>
                                        <p:tav tm="0">
                                          <p:val>
                                            <p:strVal val="#ppt_x"/>
                                          </p:val>
                                        </p:tav>
                                        <p:tav tm="100000">
                                          <p:val>
                                            <p:strVal val="#ppt_x"/>
                                          </p:val>
                                        </p:tav>
                                      </p:tavLst>
                                    </p:anim>
                                    <p:anim calcmode="lin" valueType="num">
                                      <p:cBhvr>
                                        <p:cTn id="40" dur="500" fill="hold"/>
                                        <p:tgtEl>
                                          <p:spTgt spid="15"/>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500"/>
                                        <p:tgtEl>
                                          <p:spTgt spid="16"/>
                                        </p:tgtEl>
                                      </p:cBhvr>
                                    </p:animEffect>
                                    <p:anim calcmode="lin" valueType="num">
                                      <p:cBhvr>
                                        <p:cTn id="45" dur="500" fill="hold"/>
                                        <p:tgtEl>
                                          <p:spTgt spid="16"/>
                                        </p:tgtEl>
                                        <p:attrNameLst>
                                          <p:attrName>ppt_x</p:attrName>
                                        </p:attrNameLst>
                                      </p:cBhvr>
                                      <p:tavLst>
                                        <p:tav tm="0">
                                          <p:val>
                                            <p:strVal val="#ppt_x"/>
                                          </p:val>
                                        </p:tav>
                                        <p:tav tm="100000">
                                          <p:val>
                                            <p:strVal val="#ppt_x"/>
                                          </p:val>
                                        </p:tav>
                                      </p:tavLst>
                                    </p:anim>
                                    <p:anim calcmode="lin" valueType="num">
                                      <p:cBhvr>
                                        <p:cTn id="46" dur="500" fill="hold"/>
                                        <p:tgtEl>
                                          <p:spTgt spid="16"/>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fade">
                                      <p:cBhvr>
                                        <p:cTn id="49" dur="500"/>
                                        <p:tgtEl>
                                          <p:spTgt spid="17"/>
                                        </p:tgtEl>
                                      </p:cBhvr>
                                    </p:animEffect>
                                    <p:anim calcmode="lin" valueType="num">
                                      <p:cBhvr>
                                        <p:cTn id="50" dur="500" fill="hold"/>
                                        <p:tgtEl>
                                          <p:spTgt spid="17"/>
                                        </p:tgtEl>
                                        <p:attrNameLst>
                                          <p:attrName>ppt_x</p:attrName>
                                        </p:attrNameLst>
                                      </p:cBhvr>
                                      <p:tavLst>
                                        <p:tav tm="0">
                                          <p:val>
                                            <p:strVal val="#ppt_x"/>
                                          </p:val>
                                        </p:tav>
                                        <p:tav tm="100000">
                                          <p:val>
                                            <p:strVal val="#ppt_x"/>
                                          </p:val>
                                        </p:tav>
                                      </p:tavLst>
                                    </p:anim>
                                    <p:anim calcmode="lin" valueType="num">
                                      <p:cBhvr>
                                        <p:cTn id="5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11"/>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11"/>
                                        </p:tgtEl>
                                        <p:attrNameLst>
                                          <p:attrName>fillcolor</p:attrName>
                                        </p:attrNameLst>
                                      </p:cBhvr>
                                      <p:to>
                                        <a:srgbClr val="76923C"/>
                                      </p:to>
                                    </p:animClr>
                                    <p:set>
                                      <p:cBhvr>
                                        <p:cTn id="57" dur="500" fill="hold"/>
                                        <p:tgtEl>
                                          <p:spTgt spid="11"/>
                                        </p:tgtEl>
                                        <p:attrNameLst>
                                          <p:attrName>fill.type</p:attrName>
                                        </p:attrNameLst>
                                      </p:cBhvr>
                                      <p:to>
                                        <p:strVal val="solid"/>
                                      </p:to>
                                    </p:set>
                                    <p:set>
                                      <p:cBhvr>
                                        <p:cTn id="58" dur="500" fill="hold"/>
                                        <p:tgtEl>
                                          <p:spTgt spid="11"/>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applause.wav"/>
                                        </p:tgtEl>
                                      </p:cMediaNode>
                                    </p:audio>
                                  </p:subTnLst>
                                </p:cTn>
                              </p:par>
                              <p:par>
                                <p:cTn id="59" presetID="26" presetClass="emph" presetSubtype="0" repeatCount="3000" fill="hold" grpId="1" nodeType="withEffect">
                                  <p:stCondLst>
                                    <p:cond delay="0"/>
                                  </p:stCondLst>
                                  <p:childTnLst>
                                    <p:animEffect transition="out" filter="fade">
                                      <p:cBhvr>
                                        <p:cTn id="60" dur="500" tmFilter="0, 0; .2, .5; .8, .5; 1, 0"/>
                                        <p:tgtEl>
                                          <p:spTgt spid="11"/>
                                        </p:tgtEl>
                                      </p:cBhvr>
                                    </p:animEffect>
                                    <p:animScale>
                                      <p:cBhvr>
                                        <p:cTn id="61" dur="250" autoRev="1" fill="hold"/>
                                        <p:tgtEl>
                                          <p:spTgt spid="11"/>
                                        </p:tgtEl>
                                      </p:cBhvr>
                                      <p:by x="105000" y="105000"/>
                                    </p:animScale>
                                  </p:child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13"/>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13"/>
                                        </p:tgtEl>
                                        <p:attrNameLst>
                                          <p:attrName>fillcolor</p:attrName>
                                        </p:attrNameLst>
                                      </p:cBhvr>
                                      <p:to>
                                        <a:srgbClr val="FF0000"/>
                                      </p:to>
                                    </p:animClr>
                                    <p:set>
                                      <p:cBhvr>
                                        <p:cTn id="67" dur="500" fill="hold"/>
                                        <p:tgtEl>
                                          <p:spTgt spid="13"/>
                                        </p:tgtEl>
                                        <p:attrNameLst>
                                          <p:attrName>fill.type</p:attrName>
                                        </p:attrNameLst>
                                      </p:cBhvr>
                                      <p:to>
                                        <p:strVal val="solid"/>
                                      </p:to>
                                    </p:set>
                                    <p:set>
                                      <p:cBhvr>
                                        <p:cTn id="68" dur="500" fill="hold"/>
                                        <p:tgtEl>
                                          <p:spTgt spid="13"/>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4" name="explode.wav"/>
                                        </p:tgtEl>
                                      </p:cMediaNode>
                                    </p:audio>
                                  </p:subTnLst>
                                </p:cTn>
                              </p:par>
                              <p:par>
                                <p:cTn id="69" presetID="26" presetClass="emph" presetSubtype="0" repeatCount="3000" fill="hold" grpId="1" nodeType="withEffect">
                                  <p:stCondLst>
                                    <p:cond delay="0"/>
                                  </p:stCondLst>
                                  <p:childTnLst>
                                    <p:animEffect transition="out" filter="fade">
                                      <p:cBhvr>
                                        <p:cTn id="70" dur="500" tmFilter="0, 0; .2, .5; .8, .5; 1, 0"/>
                                        <p:tgtEl>
                                          <p:spTgt spid="13"/>
                                        </p:tgtEl>
                                      </p:cBhvr>
                                    </p:animEffect>
                                    <p:animScale>
                                      <p:cBhvr>
                                        <p:cTn id="71"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72" restart="whenNotActive" fill="hold" evtFilter="cancelBubble" nodeType="interactiveSeq">
                <p:stCondLst>
                  <p:cond evt="onClick" delay="0">
                    <p:tgtEl>
                      <p:spTgt spid="15"/>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15"/>
                                        </p:tgtEl>
                                        <p:attrNameLst>
                                          <p:attrName>fillcolor</p:attrName>
                                        </p:attrNameLst>
                                      </p:cBhvr>
                                      <p:to>
                                        <a:srgbClr val="FF0000"/>
                                      </p:to>
                                    </p:animClr>
                                    <p:set>
                                      <p:cBhvr>
                                        <p:cTn id="77" dur="500" fill="hold"/>
                                        <p:tgtEl>
                                          <p:spTgt spid="15"/>
                                        </p:tgtEl>
                                        <p:attrNameLst>
                                          <p:attrName>fill.type</p:attrName>
                                        </p:attrNameLst>
                                      </p:cBhvr>
                                      <p:to>
                                        <p:strVal val="solid"/>
                                      </p:to>
                                    </p:set>
                                    <p:set>
                                      <p:cBhvr>
                                        <p:cTn id="78" dur="500" fill="hold"/>
                                        <p:tgtEl>
                                          <p:spTgt spid="15"/>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explode.wav"/>
                                        </p:tgtEl>
                                      </p:cMediaNode>
                                    </p:audio>
                                  </p:subTnLst>
                                </p:cTn>
                              </p:par>
                              <p:par>
                                <p:cTn id="79" presetID="26" presetClass="emph" presetSubtype="0" repeatCount="3000" fill="hold" grpId="1" nodeType="withEffect">
                                  <p:stCondLst>
                                    <p:cond delay="0"/>
                                  </p:stCondLst>
                                  <p:childTnLst>
                                    <p:animEffect transition="out" filter="fade">
                                      <p:cBhvr>
                                        <p:cTn id="80" dur="500" tmFilter="0, 0; .2, .5; .8, .5; 1, 0"/>
                                        <p:tgtEl>
                                          <p:spTgt spid="15"/>
                                        </p:tgtEl>
                                      </p:cBhvr>
                                    </p:animEffect>
                                    <p:animScale>
                                      <p:cBhvr>
                                        <p:cTn id="81" dur="250" autoRev="1" fill="hold"/>
                                        <p:tgtEl>
                                          <p:spTgt spid="15"/>
                                        </p:tgtEl>
                                      </p:cBhvr>
                                      <p:by x="105000" y="105000"/>
                                    </p:animScale>
                                  </p:childTnLst>
                                </p:cTn>
                              </p:par>
                            </p:childTnLst>
                          </p:cTn>
                        </p:par>
                      </p:childTnLst>
                    </p:cTn>
                  </p:par>
                </p:childTnLst>
              </p:cTn>
              <p:nextCondLst>
                <p:cond evt="onClick" delay="0">
                  <p:tgtEl>
                    <p:spTgt spid="15"/>
                  </p:tgtEl>
                </p:cond>
              </p:nextCondLst>
            </p:seq>
            <p:seq concurrent="1" nextAc="seek">
              <p:cTn id="82" restart="whenNotActive" fill="hold" evtFilter="cancelBubble" nodeType="interactiveSeq">
                <p:stCondLst>
                  <p:cond evt="onClick" delay="0">
                    <p:tgtEl>
                      <p:spTgt spid="17"/>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500" fill="hold"/>
                                        <p:tgtEl>
                                          <p:spTgt spid="17"/>
                                        </p:tgtEl>
                                        <p:attrNameLst>
                                          <p:attrName>fillcolor</p:attrName>
                                        </p:attrNameLst>
                                      </p:cBhvr>
                                      <p:to>
                                        <a:srgbClr val="FF0000"/>
                                      </p:to>
                                    </p:animClr>
                                    <p:set>
                                      <p:cBhvr>
                                        <p:cTn id="87" dur="500" fill="hold"/>
                                        <p:tgtEl>
                                          <p:spTgt spid="17"/>
                                        </p:tgtEl>
                                        <p:attrNameLst>
                                          <p:attrName>fill.type</p:attrName>
                                        </p:attrNameLst>
                                      </p:cBhvr>
                                      <p:to>
                                        <p:strVal val="solid"/>
                                      </p:to>
                                    </p:set>
                                    <p:set>
                                      <p:cBhvr>
                                        <p:cTn id="88" dur="500" fill="hold"/>
                                        <p:tgtEl>
                                          <p:spTgt spid="17"/>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4" name="explode.wav"/>
                                        </p:tgtEl>
                                      </p:cMediaNode>
                                    </p:audio>
                                  </p:subTnLst>
                                </p:cTn>
                              </p:par>
                              <p:par>
                                <p:cTn id="89" presetID="26" presetClass="emph" presetSubtype="0" repeatCount="3000" fill="hold" grpId="1" nodeType="withEffect">
                                  <p:stCondLst>
                                    <p:cond delay="0"/>
                                  </p:stCondLst>
                                  <p:childTnLst>
                                    <p:animEffect transition="out" filter="fade">
                                      <p:cBhvr>
                                        <p:cTn id="90" dur="500" tmFilter="0, 0; .2, .5; .8, .5; 1, 0"/>
                                        <p:tgtEl>
                                          <p:spTgt spid="17"/>
                                        </p:tgtEl>
                                      </p:cBhvr>
                                    </p:animEffect>
                                    <p:animScale>
                                      <p:cBhvr>
                                        <p:cTn id="91" dur="250" autoRev="1" fill="hold"/>
                                        <p:tgtEl>
                                          <p:spTgt spid="17"/>
                                        </p:tgtEl>
                                      </p:cBhvr>
                                      <p:by x="105000" y="105000"/>
                                    </p:animScale>
                                  </p:childTnLst>
                                </p:cTn>
                              </p:par>
                            </p:childTnLst>
                          </p:cTn>
                        </p:par>
                      </p:childTnLst>
                    </p:cTn>
                  </p:par>
                </p:childTnLst>
              </p:cTn>
              <p:nextCondLst>
                <p:cond evt="onClick" delay="0">
                  <p:tgtEl>
                    <p:spTgt spid="17"/>
                  </p:tgtEl>
                </p:cond>
              </p:nextCondLst>
            </p:seq>
          </p:childTnLst>
        </p:cTn>
      </p:par>
    </p:tnLst>
    <p:bldLst>
      <p:bldP spid="2" grpId="0" animBg="1"/>
      <p:bldP spid="10" grpId="0" animBg="1"/>
      <p:bldP spid="11" grpId="0" animBg="1"/>
      <p:bldP spid="11" grpId="1" animBg="1"/>
      <p:bldP spid="12" grpId="0" animBg="1"/>
      <p:bldP spid="13" grpId="0" animBg="1"/>
      <p:bldP spid="13" grpId="1" animBg="1"/>
      <p:bldP spid="14" grpId="0" animBg="1"/>
      <p:bldP spid="15" grpId="0" animBg="1"/>
      <p:bldP spid="15" grpId="1" animBg="1"/>
      <p:bldP spid="16" grpId="0" animBg="1"/>
      <p:bldP spid="17" grpId="0" animBg="1"/>
      <p:bldP spid="1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5"/>
          <p:cNvSpPr/>
          <p:nvPr/>
        </p:nvSpPr>
        <p:spPr>
          <a:xfrm>
            <a:off x="1068399" y="2286000"/>
            <a:ext cx="6245922" cy="3815691"/>
          </a:xfrm>
          <a:custGeom>
            <a:avLst/>
            <a:gdLst/>
            <a:ahLst/>
            <a:cxnLst/>
            <a:rect l="l" t="t" r="r" b="b"/>
            <a:pathLst>
              <a:path w="11118477" h="6792379">
                <a:moveTo>
                  <a:pt x="0" y="0"/>
                </a:moveTo>
                <a:lnTo>
                  <a:pt x="11118477" y="0"/>
                </a:lnTo>
                <a:lnTo>
                  <a:pt x="11118477" y="6792379"/>
                </a:lnTo>
                <a:lnTo>
                  <a:pt x="0" y="67923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a:solidFill>
                <a:prstClr val="black"/>
              </a:solidFill>
              <a:latin typeface="UTM Avo"/>
              <a:cs typeface="+mn-ea"/>
              <a:sym typeface="+mn-lt"/>
            </a:endParaRPr>
          </a:p>
        </p:txBody>
      </p:sp>
      <p:sp>
        <p:nvSpPr>
          <p:cNvPr id="6" name="Freeform 6"/>
          <p:cNvSpPr/>
          <p:nvPr/>
        </p:nvSpPr>
        <p:spPr>
          <a:xfrm>
            <a:off x="7769922" y="2590800"/>
            <a:ext cx="4424606" cy="5395861"/>
          </a:xfrm>
          <a:custGeom>
            <a:avLst/>
            <a:gdLst/>
            <a:ahLst/>
            <a:cxnLst/>
            <a:rect l="l" t="t" r="r" b="b"/>
            <a:pathLst>
              <a:path w="7614420" h="9285878">
                <a:moveTo>
                  <a:pt x="0" y="0"/>
                </a:moveTo>
                <a:lnTo>
                  <a:pt x="7614421" y="0"/>
                </a:lnTo>
                <a:lnTo>
                  <a:pt x="7614421" y="9285879"/>
                </a:lnTo>
                <a:lnTo>
                  <a:pt x="0" y="928587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buClrTx/>
            </a:pPr>
            <a:endParaRPr lang="en-US" sz="1200" kern="1200">
              <a:solidFill>
                <a:prstClr val="black"/>
              </a:solidFill>
              <a:latin typeface="UTM Avo"/>
              <a:cs typeface="+mn-ea"/>
              <a:sym typeface="+mn-lt"/>
            </a:endParaRPr>
          </a:p>
        </p:txBody>
      </p:sp>
      <p:sp>
        <p:nvSpPr>
          <p:cNvPr id="9" name="Rectangle 8"/>
          <p:cNvSpPr/>
          <p:nvPr/>
        </p:nvSpPr>
        <p:spPr>
          <a:xfrm>
            <a:off x="1524000" y="3429000"/>
            <a:ext cx="5027601" cy="1121846"/>
          </a:xfrm>
          <a:prstGeom prst="rect">
            <a:avLst/>
          </a:prstGeom>
        </p:spPr>
        <p:txBody>
          <a:bodyPr wrap="square">
            <a:spAutoFit/>
          </a:bodyPr>
          <a:lstStyle/>
          <a:p>
            <a:pPr algn="ctr" defTabSz="609630">
              <a:lnSpc>
                <a:spcPct val="150000"/>
              </a:lnSpc>
              <a:buClrTx/>
            </a:pPr>
            <a:r>
              <a:rPr lang="en-US" sz="2400" kern="1200" dirty="0" err="1">
                <a:solidFill>
                  <a:schemeClr val="tx1"/>
                </a:solidFill>
                <a:latin typeface="UTM Avo"/>
                <a:cs typeface="+mn-ea"/>
                <a:sym typeface="+mn-lt"/>
              </a:rPr>
              <a:t>Nêu</a:t>
            </a:r>
            <a:r>
              <a:rPr lang="en-US" sz="2400" kern="1200" dirty="0">
                <a:solidFill>
                  <a:schemeClr val="tx1"/>
                </a:solidFill>
                <a:latin typeface="UTM Avo"/>
                <a:cs typeface="+mn-ea"/>
                <a:sym typeface="+mn-lt"/>
              </a:rPr>
              <a:t> </a:t>
            </a:r>
            <a:r>
              <a:rPr lang="en-US" sz="2400" kern="1200" dirty="0" err="1">
                <a:solidFill>
                  <a:schemeClr val="tx1"/>
                </a:solidFill>
                <a:latin typeface="UTM Avo"/>
                <a:cs typeface="+mn-ea"/>
                <a:sym typeface="+mn-lt"/>
              </a:rPr>
              <a:t>một</a:t>
            </a:r>
            <a:r>
              <a:rPr lang="en-US" sz="2400" kern="1200" dirty="0">
                <a:solidFill>
                  <a:schemeClr val="tx1"/>
                </a:solidFill>
                <a:latin typeface="UTM Avo"/>
                <a:cs typeface="+mn-ea"/>
                <a:sym typeface="+mn-lt"/>
              </a:rPr>
              <a:t> </a:t>
            </a:r>
            <a:r>
              <a:rPr lang="en-US" sz="2400" kern="1200" dirty="0" err="1">
                <a:solidFill>
                  <a:schemeClr val="tx1"/>
                </a:solidFill>
                <a:latin typeface="UTM Avo"/>
                <a:cs typeface="+mn-ea"/>
                <a:sym typeface="+mn-lt"/>
              </a:rPr>
              <a:t>số</a:t>
            </a:r>
            <a:r>
              <a:rPr lang="en-US" sz="2400" kern="1200" dirty="0">
                <a:solidFill>
                  <a:schemeClr val="tx1"/>
                </a:solidFill>
                <a:latin typeface="UTM Avo"/>
                <a:cs typeface="+mn-ea"/>
                <a:sym typeface="+mn-lt"/>
              </a:rPr>
              <a:t> </a:t>
            </a:r>
            <a:r>
              <a:rPr lang="en-US" sz="2400" kern="1200" dirty="0" err="1">
                <a:solidFill>
                  <a:schemeClr val="tx1"/>
                </a:solidFill>
                <a:latin typeface="UTM Avo"/>
                <a:cs typeface="+mn-ea"/>
                <a:sym typeface="+mn-lt"/>
              </a:rPr>
              <a:t>cách</a:t>
            </a:r>
            <a:r>
              <a:rPr lang="en-US" sz="2400" kern="1200" dirty="0">
                <a:solidFill>
                  <a:schemeClr val="tx1"/>
                </a:solidFill>
                <a:latin typeface="UTM Avo"/>
                <a:cs typeface="+mn-ea"/>
                <a:sym typeface="+mn-lt"/>
              </a:rPr>
              <a:t> </a:t>
            </a:r>
            <a:r>
              <a:rPr lang="en-US" sz="2400" kern="1200" dirty="0" err="1">
                <a:solidFill>
                  <a:schemeClr val="tx1"/>
                </a:solidFill>
                <a:latin typeface="UTM Avo"/>
                <a:cs typeface="+mn-ea"/>
                <a:sym typeface="+mn-lt"/>
              </a:rPr>
              <a:t>em</a:t>
            </a:r>
            <a:r>
              <a:rPr lang="en-US" sz="2400" kern="1200" dirty="0">
                <a:solidFill>
                  <a:schemeClr val="tx1"/>
                </a:solidFill>
                <a:latin typeface="UTM Avo"/>
                <a:cs typeface="+mn-ea"/>
                <a:sym typeface="+mn-lt"/>
              </a:rPr>
              <a:t> </a:t>
            </a:r>
            <a:r>
              <a:rPr lang="en-US" sz="2400" kern="1200" dirty="0" err="1">
                <a:solidFill>
                  <a:schemeClr val="tx1"/>
                </a:solidFill>
                <a:latin typeface="UTM Avo"/>
                <a:cs typeface="+mn-ea"/>
                <a:sym typeface="+mn-lt"/>
              </a:rPr>
              <a:t>có</a:t>
            </a:r>
            <a:r>
              <a:rPr lang="en-US" sz="2400" kern="1200" dirty="0">
                <a:solidFill>
                  <a:schemeClr val="tx1"/>
                </a:solidFill>
                <a:latin typeface="UTM Avo"/>
                <a:cs typeface="+mn-ea"/>
                <a:sym typeface="+mn-lt"/>
              </a:rPr>
              <a:t> </a:t>
            </a:r>
            <a:r>
              <a:rPr lang="en-US" sz="2400" kern="1200" dirty="0" err="1">
                <a:solidFill>
                  <a:schemeClr val="tx1"/>
                </a:solidFill>
                <a:latin typeface="UTM Avo"/>
                <a:cs typeface="+mn-ea"/>
                <a:sym typeface="+mn-lt"/>
              </a:rPr>
              <a:t>thể</a:t>
            </a:r>
            <a:r>
              <a:rPr lang="en-US" sz="2400" kern="1200" dirty="0">
                <a:solidFill>
                  <a:schemeClr val="tx1"/>
                </a:solidFill>
                <a:latin typeface="UTM Avo"/>
                <a:cs typeface="+mn-ea"/>
                <a:sym typeface="+mn-lt"/>
              </a:rPr>
              <a:t> </a:t>
            </a:r>
            <a:r>
              <a:rPr lang="en-US" sz="2400" kern="1200" dirty="0" err="1">
                <a:solidFill>
                  <a:schemeClr val="tx1"/>
                </a:solidFill>
                <a:latin typeface="UTM Avo"/>
                <a:cs typeface="+mn-ea"/>
                <a:sym typeface="+mn-lt"/>
              </a:rPr>
              <a:t>làm</a:t>
            </a:r>
            <a:r>
              <a:rPr lang="en-US" sz="2400" kern="1200" dirty="0">
                <a:solidFill>
                  <a:schemeClr val="tx1"/>
                </a:solidFill>
                <a:latin typeface="UTM Avo"/>
                <a:cs typeface="+mn-ea"/>
                <a:sym typeface="+mn-lt"/>
              </a:rPr>
              <a:t> </a:t>
            </a:r>
            <a:r>
              <a:rPr lang="en-US" sz="2400" kern="1200" dirty="0" err="1">
                <a:solidFill>
                  <a:schemeClr val="tx1"/>
                </a:solidFill>
                <a:latin typeface="UTM Avo"/>
                <a:cs typeface="+mn-ea"/>
                <a:sym typeface="+mn-lt"/>
              </a:rPr>
              <a:t>để</a:t>
            </a:r>
            <a:r>
              <a:rPr lang="en-US" sz="2400" kern="1200" dirty="0">
                <a:solidFill>
                  <a:schemeClr val="tx1"/>
                </a:solidFill>
                <a:latin typeface="UTM Avo"/>
                <a:cs typeface="+mn-ea"/>
                <a:sym typeface="+mn-lt"/>
              </a:rPr>
              <a:t> </a:t>
            </a:r>
            <a:r>
              <a:rPr lang="en-US" sz="2400" kern="1200" dirty="0" err="1">
                <a:solidFill>
                  <a:schemeClr val="tx1"/>
                </a:solidFill>
                <a:latin typeface="UTM Avo"/>
                <a:cs typeface="+mn-ea"/>
                <a:sym typeface="+mn-lt"/>
              </a:rPr>
              <a:t>biến</a:t>
            </a:r>
            <a:r>
              <a:rPr lang="en-US" sz="2400" kern="1200" dirty="0">
                <a:solidFill>
                  <a:schemeClr val="tx1"/>
                </a:solidFill>
                <a:latin typeface="UTM Avo"/>
                <a:cs typeface="+mn-ea"/>
                <a:sym typeface="+mn-lt"/>
              </a:rPr>
              <a:t> </a:t>
            </a:r>
            <a:r>
              <a:rPr lang="en-US" sz="2400" kern="1200" dirty="0" err="1">
                <a:solidFill>
                  <a:schemeClr val="tx1"/>
                </a:solidFill>
                <a:latin typeface="UTM Avo"/>
                <a:cs typeface="+mn-ea"/>
                <a:sym typeface="+mn-lt"/>
              </a:rPr>
              <a:t>đổi</a:t>
            </a:r>
            <a:r>
              <a:rPr lang="en-US" sz="2400" kern="1200" dirty="0">
                <a:solidFill>
                  <a:schemeClr val="tx1"/>
                </a:solidFill>
                <a:latin typeface="UTM Avo"/>
                <a:cs typeface="+mn-ea"/>
                <a:sym typeface="+mn-lt"/>
              </a:rPr>
              <a:t> </a:t>
            </a:r>
            <a:r>
              <a:rPr lang="en-US" sz="2400" kern="1200" dirty="0" err="1">
                <a:solidFill>
                  <a:schemeClr val="tx1"/>
                </a:solidFill>
                <a:latin typeface="UTM Avo"/>
                <a:cs typeface="+mn-ea"/>
                <a:sym typeface="+mn-lt"/>
              </a:rPr>
              <a:t>một</a:t>
            </a:r>
            <a:r>
              <a:rPr lang="en-US" sz="2400" kern="1200" dirty="0">
                <a:solidFill>
                  <a:schemeClr val="tx1"/>
                </a:solidFill>
                <a:latin typeface="UTM Avo"/>
                <a:cs typeface="+mn-ea"/>
                <a:sym typeface="+mn-lt"/>
              </a:rPr>
              <a:t> </a:t>
            </a:r>
            <a:r>
              <a:rPr lang="en-US" sz="2400" kern="1200" dirty="0" err="1">
                <a:solidFill>
                  <a:schemeClr val="tx1"/>
                </a:solidFill>
                <a:latin typeface="UTM Avo"/>
                <a:cs typeface="+mn-ea"/>
                <a:sym typeface="+mn-lt"/>
              </a:rPr>
              <a:t>tờ</a:t>
            </a:r>
            <a:r>
              <a:rPr lang="en-US" sz="2400" kern="1200" dirty="0">
                <a:solidFill>
                  <a:schemeClr val="tx1"/>
                </a:solidFill>
                <a:latin typeface="UTM Avo"/>
                <a:cs typeface="+mn-ea"/>
                <a:sym typeface="+mn-lt"/>
              </a:rPr>
              <a:t> </a:t>
            </a:r>
            <a:r>
              <a:rPr lang="en-US" sz="2400" kern="1200" dirty="0" err="1">
                <a:solidFill>
                  <a:schemeClr val="tx1"/>
                </a:solidFill>
                <a:latin typeface="UTM Avo"/>
                <a:cs typeface="+mn-ea"/>
                <a:sym typeface="+mn-lt"/>
              </a:rPr>
              <a:t>giấy</a:t>
            </a:r>
            <a:r>
              <a:rPr lang="en-US" sz="2400" kern="1200" dirty="0">
                <a:solidFill>
                  <a:schemeClr val="tx1"/>
                </a:solidFill>
                <a:latin typeface="UTM Avo"/>
                <a:cs typeface="+mn-ea"/>
                <a:sym typeface="+mn-lt"/>
              </a:rPr>
              <a:t>. </a:t>
            </a:r>
          </a:p>
        </p:txBody>
      </p:sp>
      <p:grpSp>
        <p:nvGrpSpPr>
          <p:cNvPr id="14" name="Group 13"/>
          <p:cNvGrpSpPr/>
          <p:nvPr/>
        </p:nvGrpSpPr>
        <p:grpSpPr>
          <a:xfrm>
            <a:off x="6879908" y="838200"/>
            <a:ext cx="2773363" cy="1858153"/>
            <a:chOff x="12533016" y="152504"/>
            <a:chExt cx="4160045" cy="2787230"/>
          </a:xfrm>
        </p:grpSpPr>
        <p:sp>
          <p:nvSpPr>
            <p:cNvPr id="12" name="Oval Callout 11"/>
            <p:cNvSpPr/>
            <p:nvPr/>
          </p:nvSpPr>
          <p:spPr>
            <a:xfrm>
              <a:off x="12533016" y="152504"/>
              <a:ext cx="4160045" cy="2787230"/>
            </a:xfrm>
            <a:prstGeom prst="wedgeEllipseCallout">
              <a:avLst>
                <a:gd name="adj1" fmla="val 26125"/>
                <a:gd name="adj2" fmla="val 73684"/>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UTM Avo"/>
                <a:cs typeface="+mn-ea"/>
                <a:sym typeface="+mn-lt"/>
              </a:endParaRPr>
            </a:p>
          </p:txBody>
        </p:sp>
        <p:sp>
          <p:nvSpPr>
            <p:cNvPr id="13" name="Rectangle 12"/>
            <p:cNvSpPr/>
            <p:nvPr/>
          </p:nvSpPr>
          <p:spPr>
            <a:xfrm rot="20933117">
              <a:off x="13960997" y="618576"/>
              <a:ext cx="1304081" cy="185508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UTM Avo"/>
                <a:cs typeface="+mn-ea"/>
                <a:sym typeface="+mn-lt"/>
              </a:endParaRPr>
            </a:p>
          </p:txBody>
        </p:sp>
      </p:grpSp>
      <p:sp>
        <p:nvSpPr>
          <p:cNvPr id="2" name="Rectangle 1"/>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990600" y="1741259"/>
            <a:ext cx="10505825" cy="461665"/>
          </a:xfrm>
          <a:prstGeom prst="rect">
            <a:avLst/>
          </a:prstGeom>
          <a:solidFill>
            <a:schemeClr val="accent6">
              <a:lumMod val="20000"/>
              <a:lumOff val="80000"/>
            </a:schemeClr>
          </a:solidFill>
        </p:spPr>
        <p:txBody>
          <a:bodyPr wrap="none">
            <a:spAutoFit/>
          </a:bodyPr>
          <a:lstStyle/>
          <a:p>
            <a:pPr defTabSz="609630">
              <a:buClrTx/>
            </a:pPr>
            <a:r>
              <a:rPr lang="vi-VN" sz="2400" b="1" kern="1200" dirty="0">
                <a:solidFill>
                  <a:prstClr val="black"/>
                </a:solidFill>
                <a:latin typeface="+mj-lt"/>
                <a:cs typeface="+mn-ea"/>
                <a:sym typeface="+mn-lt"/>
              </a:rPr>
              <a:t>Câu 4: </a:t>
            </a:r>
            <a:r>
              <a:rPr lang="vi-VN" sz="2400" kern="1200" dirty="0">
                <a:solidFill>
                  <a:prstClr val="black"/>
                </a:solidFill>
                <a:latin typeface="+mj-lt"/>
                <a:cs typeface="+mn-ea"/>
                <a:sym typeface="+mn-lt"/>
              </a:rPr>
              <a:t>Trường hợp nào trong hình dưới đây có sự biến đổi hóa học? </a:t>
            </a:r>
            <a:endParaRPr lang="en-US" sz="2400" kern="1200" dirty="0">
              <a:solidFill>
                <a:prstClr val="black"/>
              </a:solidFill>
              <a:latin typeface="+mj-lt"/>
              <a:cs typeface="+mn-ea"/>
              <a:sym typeface="+mn-lt"/>
            </a:endParaRPr>
          </a:p>
        </p:txBody>
      </p:sp>
      <p:sp>
        <p:nvSpPr>
          <p:cNvPr id="5" name="Oval 4"/>
          <p:cNvSpPr/>
          <p:nvPr/>
        </p:nvSpPr>
        <p:spPr>
          <a:xfrm>
            <a:off x="1773299" y="2619992"/>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667" b="1" kern="1200" dirty="0">
                <a:solidFill>
                  <a:prstClr val="black">
                    <a:lumMod val="100000"/>
                  </a:prstClr>
                </a:solidFill>
                <a:cs typeface="+mn-ea"/>
                <a:sym typeface="+mn-lt"/>
              </a:rPr>
              <a:t>A.</a:t>
            </a:r>
            <a:endParaRPr lang="en-US" sz="2667" b="1" kern="1200" dirty="0">
              <a:solidFill>
                <a:prstClr val="black">
                  <a:lumMod val="100000"/>
                </a:prstClr>
              </a:solidFill>
              <a:latin typeface="UTM Avo"/>
              <a:cs typeface="+mn-ea"/>
              <a:sym typeface="+mn-lt"/>
            </a:endParaRPr>
          </a:p>
        </p:txBody>
      </p:sp>
      <p:sp>
        <p:nvSpPr>
          <p:cNvPr id="6" name="Oval 5"/>
          <p:cNvSpPr/>
          <p:nvPr/>
        </p:nvSpPr>
        <p:spPr>
          <a:xfrm>
            <a:off x="7467600" y="2713715"/>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667" b="1" kern="1200" dirty="0">
                <a:solidFill>
                  <a:prstClr val="black">
                    <a:lumMod val="100000"/>
                  </a:prstClr>
                </a:solidFill>
                <a:cs typeface="+mn-ea"/>
                <a:sym typeface="+mn-lt"/>
              </a:rPr>
              <a:t>B.</a:t>
            </a:r>
            <a:endParaRPr lang="en-US" sz="2667" b="1" kern="1200" dirty="0">
              <a:solidFill>
                <a:prstClr val="black">
                  <a:lumMod val="100000"/>
                </a:prstClr>
              </a:solidFill>
              <a:latin typeface="UTM Avo"/>
              <a:cs typeface="+mn-ea"/>
              <a:sym typeface="+mn-lt"/>
            </a:endParaRPr>
          </a:p>
        </p:txBody>
      </p:sp>
      <p:sp>
        <p:nvSpPr>
          <p:cNvPr id="7" name="Oval 6"/>
          <p:cNvSpPr/>
          <p:nvPr/>
        </p:nvSpPr>
        <p:spPr>
          <a:xfrm>
            <a:off x="1758059" y="4789436"/>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667" b="1" kern="1200">
                <a:solidFill>
                  <a:prstClr val="black">
                    <a:lumMod val="100000"/>
                  </a:prstClr>
                </a:solidFill>
                <a:cs typeface="+mn-ea"/>
                <a:sym typeface="+mn-lt"/>
              </a:rPr>
              <a:t>C.</a:t>
            </a:r>
            <a:endParaRPr lang="en-US" sz="2667" b="1" kern="1200">
              <a:solidFill>
                <a:prstClr val="black">
                  <a:lumMod val="100000"/>
                </a:prstClr>
              </a:solidFill>
              <a:latin typeface="UTM Avo"/>
              <a:cs typeface="+mn-ea"/>
              <a:sym typeface="+mn-lt"/>
            </a:endParaRPr>
          </a:p>
        </p:txBody>
      </p:sp>
      <p:sp>
        <p:nvSpPr>
          <p:cNvPr id="8" name="Oval 7"/>
          <p:cNvSpPr/>
          <p:nvPr/>
        </p:nvSpPr>
        <p:spPr>
          <a:xfrm>
            <a:off x="7467600" y="4758009"/>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667" b="1" kern="1200">
                <a:solidFill>
                  <a:prstClr val="black">
                    <a:lumMod val="100000"/>
                  </a:prstClr>
                </a:solidFill>
                <a:cs typeface="+mn-ea"/>
                <a:sym typeface="+mn-lt"/>
              </a:rPr>
              <a:t>D.</a:t>
            </a:r>
            <a:endParaRPr lang="en-US" sz="2667" b="1" kern="1200">
              <a:solidFill>
                <a:prstClr val="black">
                  <a:lumMod val="100000"/>
                </a:prstClr>
              </a:solidFill>
              <a:latin typeface="UTM Avo"/>
              <a:cs typeface="+mn-ea"/>
              <a:sym typeface="+mn-lt"/>
            </a:endParaRPr>
          </a:p>
        </p:txBody>
      </p:sp>
      <p:pic>
        <p:nvPicPr>
          <p:cNvPr id="10" name="Picture 9"/>
          <p:cNvPicPr/>
          <p:nvPr/>
        </p:nvPicPr>
        <p:blipFill>
          <a:blip r:embed="rId6">
            <a:extLst>
              <a:ext uri="{28A0092B-C50C-407E-A947-70E740481C1C}">
                <a14:useLocalDpi xmlns:a14="http://schemas.microsoft.com/office/drawing/2010/main" val="0"/>
              </a:ext>
            </a:extLst>
          </a:blip>
          <a:stretch>
            <a:fillRect/>
          </a:stretch>
        </p:blipFill>
        <p:spPr bwMode="auto">
          <a:xfrm>
            <a:off x="3124199" y="2702982"/>
            <a:ext cx="2646630" cy="1764420"/>
          </a:xfrm>
          <a:prstGeom prst="rect">
            <a:avLst/>
          </a:prstGeom>
          <a:noFill/>
          <a:ln w="38100">
            <a:solidFill>
              <a:schemeClr val="bg1"/>
            </a:solid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11" name="Picture 10"/>
          <p:cNvPicPr/>
          <p:nvPr/>
        </p:nvPicPr>
        <p:blipFill rotWithShape="1">
          <a:blip r:embed="rId7">
            <a:extLst>
              <a:ext uri="{28A0092B-C50C-407E-A947-70E740481C1C}">
                <a14:useLocalDpi xmlns:a14="http://schemas.microsoft.com/office/drawing/2010/main" val="0"/>
              </a:ext>
            </a:extLst>
          </a:blip>
          <a:srcRect t="9886"/>
          <a:stretch/>
        </p:blipFill>
        <p:spPr bwMode="auto">
          <a:xfrm>
            <a:off x="8808340" y="4924084"/>
            <a:ext cx="2491622" cy="1683988"/>
          </a:xfrm>
          <a:prstGeom prst="rect">
            <a:avLst/>
          </a:prstGeom>
          <a:noFill/>
          <a:ln w="38100">
            <a:solidFill>
              <a:schemeClr val="bg1"/>
            </a:solidFill>
          </a:ln>
          <a:effectLst>
            <a:outerShdw blurRad="63500" sx="102000" sy="102000" algn="ctr" rotWithShape="0">
              <a:prstClr val="black">
                <a:alpha val="40000"/>
              </a:prstClr>
            </a:outerShdw>
          </a:effectLst>
        </p:spPr>
      </p:pic>
      <p:pic>
        <p:nvPicPr>
          <p:cNvPr id="12" name="Picture 11"/>
          <p:cNvPicPr/>
          <p:nvPr/>
        </p:nvPicPr>
        <p:blipFill>
          <a:blip r:embed="rId8">
            <a:extLst>
              <a:ext uri="{28A0092B-C50C-407E-A947-70E740481C1C}">
                <a14:useLocalDpi xmlns:a14="http://schemas.microsoft.com/office/drawing/2010/main" val="0"/>
              </a:ext>
            </a:extLst>
          </a:blip>
          <a:stretch>
            <a:fillRect/>
          </a:stretch>
        </p:blipFill>
        <p:spPr bwMode="auto">
          <a:xfrm>
            <a:off x="3124199" y="4865358"/>
            <a:ext cx="2646630" cy="1758906"/>
          </a:xfrm>
          <a:prstGeom prst="rect">
            <a:avLst/>
          </a:prstGeom>
          <a:noFill/>
          <a:ln w="38100">
            <a:solidFill>
              <a:schemeClr val="bg1"/>
            </a:solid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grpSp>
        <p:nvGrpSpPr>
          <p:cNvPr id="14" name="Group 13"/>
          <p:cNvGrpSpPr/>
          <p:nvPr/>
        </p:nvGrpSpPr>
        <p:grpSpPr>
          <a:xfrm>
            <a:off x="8803260" y="2759013"/>
            <a:ext cx="2491622" cy="1775317"/>
            <a:chOff x="11811000" y="2296496"/>
            <a:chExt cx="5138943" cy="3661572"/>
          </a:xfrm>
        </p:grpSpPr>
        <p:sp>
          <p:nvSpPr>
            <p:cNvPr id="3" name="Rectangle 2"/>
            <p:cNvSpPr/>
            <p:nvPr/>
          </p:nvSpPr>
          <p:spPr>
            <a:xfrm>
              <a:off x="11811000" y="2296496"/>
              <a:ext cx="5138943" cy="3661572"/>
            </a:xfrm>
            <a:prstGeom prst="rect">
              <a:avLst/>
            </a:prstGeom>
            <a:solidFill>
              <a:srgbClr val="FFFFFF"/>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UTM Avo"/>
                <a:cs typeface="+mn-ea"/>
                <a:sym typeface="+mn-lt"/>
              </a:endParaRPr>
            </a:p>
          </p:txBody>
        </p:sp>
        <p:pic>
          <p:nvPicPr>
            <p:cNvPr id="13" name="Picture 12"/>
            <p:cNvPicPr/>
            <p:nvPr/>
          </p:nvPicPr>
          <p:blipFill>
            <a:blip r:embed="rId9">
              <a:extLst>
                <a:ext uri="{28A0092B-C50C-407E-A947-70E740481C1C}">
                  <a14:useLocalDpi xmlns:a14="http://schemas.microsoft.com/office/drawing/2010/main" val="0"/>
                </a:ext>
              </a:extLst>
            </a:blip>
            <a:stretch>
              <a:fillRect/>
            </a:stretch>
          </p:blipFill>
          <p:spPr bwMode="auto">
            <a:xfrm>
              <a:off x="12965478" y="2535756"/>
              <a:ext cx="2829985" cy="3205528"/>
            </a:xfrm>
            <a:prstGeom prst="rect">
              <a:avLst/>
            </a:prstGeom>
            <a:noFill/>
            <a:ln>
              <a:noFill/>
            </a:ln>
            <a:extLst>
              <a:ext uri="{53640926-AAD7-44D8-BBD7-CCE9431645EC}">
                <a14:shadowObscured xmlns:a14="http://schemas.microsoft.com/office/drawing/2010/main"/>
              </a:ext>
            </a:extLst>
          </p:spPr>
        </p:pic>
      </p:grpSp>
      <p:sp>
        <p:nvSpPr>
          <p:cNvPr id="15" name="Rectangle 14"/>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363271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anim calcmode="lin" valueType="num">
                                      <p:cBhvr>
                                        <p:cTn id="39" dur="500" fill="hold"/>
                                        <p:tgtEl>
                                          <p:spTgt spid="12"/>
                                        </p:tgtEl>
                                        <p:attrNameLst>
                                          <p:attrName>ppt_x</p:attrName>
                                        </p:attrNameLst>
                                      </p:cBhvr>
                                      <p:tavLst>
                                        <p:tav tm="0">
                                          <p:val>
                                            <p:strVal val="#ppt_x"/>
                                          </p:val>
                                        </p:tav>
                                        <p:tav tm="100000">
                                          <p:val>
                                            <p:strVal val="#ppt_x"/>
                                          </p:val>
                                        </p:tav>
                                      </p:tavLst>
                                    </p:anim>
                                    <p:anim calcmode="lin" valueType="num">
                                      <p:cBhvr>
                                        <p:cTn id="40" dur="500" fill="hold"/>
                                        <p:tgtEl>
                                          <p:spTgt spid="12"/>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anim calcmode="lin" valueType="num">
                                      <p:cBhvr>
                                        <p:cTn id="50" dur="500" fill="hold"/>
                                        <p:tgtEl>
                                          <p:spTgt spid="11"/>
                                        </p:tgtEl>
                                        <p:attrNameLst>
                                          <p:attrName>ppt_x</p:attrName>
                                        </p:attrNameLst>
                                      </p:cBhvr>
                                      <p:tavLst>
                                        <p:tav tm="0">
                                          <p:val>
                                            <p:strVal val="#ppt_x"/>
                                          </p:val>
                                        </p:tav>
                                        <p:tav tm="100000">
                                          <p:val>
                                            <p:strVal val="#ppt_x"/>
                                          </p:val>
                                        </p:tav>
                                      </p:tavLst>
                                    </p:anim>
                                    <p:anim calcmode="lin" valueType="num">
                                      <p:cBhvr>
                                        <p:cTn id="51" dur="5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5"/>
                                        </p:tgtEl>
                                        <p:attrNameLst>
                                          <p:attrName>fillcolor</p:attrName>
                                        </p:attrNameLst>
                                      </p:cBhvr>
                                      <p:to>
                                        <a:srgbClr val="FF0000"/>
                                      </p:to>
                                    </p:animClr>
                                    <p:set>
                                      <p:cBhvr>
                                        <p:cTn id="57" dur="500" fill="hold"/>
                                        <p:tgtEl>
                                          <p:spTgt spid="5"/>
                                        </p:tgtEl>
                                        <p:attrNameLst>
                                          <p:attrName>fill.type</p:attrName>
                                        </p:attrNameLst>
                                      </p:cBhvr>
                                      <p:to>
                                        <p:strVal val="solid"/>
                                      </p:to>
                                    </p:set>
                                    <p:set>
                                      <p:cBhvr>
                                        <p:cTn id="58" dur="500" fill="hold"/>
                                        <p:tgtEl>
                                          <p:spTgt spid="5"/>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explode.wav"/>
                                        </p:tgtEl>
                                      </p:cMediaNode>
                                    </p:audio>
                                  </p:subTnLst>
                                </p:cTn>
                              </p:par>
                              <p:par>
                                <p:cTn id="59" presetID="26" presetClass="emph" presetSubtype="0" repeatCount="3000" fill="hold" grpId="1" nodeType="withEffect">
                                  <p:stCondLst>
                                    <p:cond delay="0"/>
                                  </p:stCondLst>
                                  <p:childTnLst>
                                    <p:animEffect transition="out" filter="fade">
                                      <p:cBhvr>
                                        <p:cTn id="60" dur="500" tmFilter="0, 0; .2, .5; .8, .5; 1, 0"/>
                                        <p:tgtEl>
                                          <p:spTgt spid="5"/>
                                        </p:tgtEl>
                                      </p:cBhvr>
                                    </p:animEffect>
                                    <p:animScale>
                                      <p:cBhvr>
                                        <p:cTn id="61"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6"/>
                                        </p:tgtEl>
                                        <p:attrNameLst>
                                          <p:attrName>fillcolor</p:attrName>
                                        </p:attrNameLst>
                                      </p:cBhvr>
                                      <p:to>
                                        <a:srgbClr val="FF0000"/>
                                      </p:to>
                                    </p:animClr>
                                    <p:set>
                                      <p:cBhvr>
                                        <p:cTn id="67" dur="500" fill="hold"/>
                                        <p:tgtEl>
                                          <p:spTgt spid="6"/>
                                        </p:tgtEl>
                                        <p:attrNameLst>
                                          <p:attrName>fill.type</p:attrName>
                                        </p:attrNameLst>
                                      </p:cBhvr>
                                      <p:to>
                                        <p:strVal val="solid"/>
                                      </p:to>
                                    </p:set>
                                    <p:set>
                                      <p:cBhvr>
                                        <p:cTn id="68" dur="500" fill="hold"/>
                                        <p:tgtEl>
                                          <p:spTgt spid="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explode.wav"/>
                                        </p:tgtEl>
                                      </p:cMediaNode>
                                    </p:audio>
                                  </p:subTnLst>
                                </p:cTn>
                              </p:par>
                              <p:par>
                                <p:cTn id="69" presetID="26" presetClass="emph" presetSubtype="0" repeatCount="3000" fill="hold" grpId="1" nodeType="withEffect">
                                  <p:stCondLst>
                                    <p:cond delay="0"/>
                                  </p:stCondLst>
                                  <p:childTnLst>
                                    <p:animEffect transition="out" filter="fade">
                                      <p:cBhvr>
                                        <p:cTn id="70" dur="500" tmFilter="0, 0; .2, .5; .8, .5; 1, 0"/>
                                        <p:tgtEl>
                                          <p:spTgt spid="6"/>
                                        </p:tgtEl>
                                      </p:cBhvr>
                                    </p:animEffect>
                                    <p:animScale>
                                      <p:cBhvr>
                                        <p:cTn id="71"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72" restart="whenNotActive" fill="hold" evtFilter="cancelBubble" nodeType="interactiveSeq">
                <p:stCondLst>
                  <p:cond evt="onClick" delay="0">
                    <p:tgtEl>
                      <p:spTgt spid="7"/>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7"/>
                                        </p:tgtEl>
                                        <p:attrNameLst>
                                          <p:attrName>fillcolor</p:attrName>
                                        </p:attrNameLst>
                                      </p:cBhvr>
                                      <p:to>
                                        <a:srgbClr val="76923C"/>
                                      </p:to>
                                    </p:animClr>
                                    <p:set>
                                      <p:cBhvr>
                                        <p:cTn id="77" dur="500" fill="hold"/>
                                        <p:tgtEl>
                                          <p:spTgt spid="7"/>
                                        </p:tgtEl>
                                        <p:attrNameLst>
                                          <p:attrName>fill.type</p:attrName>
                                        </p:attrNameLst>
                                      </p:cBhvr>
                                      <p:to>
                                        <p:strVal val="solid"/>
                                      </p:to>
                                    </p:set>
                                    <p:set>
                                      <p:cBhvr>
                                        <p:cTn id="78" dur="500" fill="hold"/>
                                        <p:tgtEl>
                                          <p:spTgt spid="7"/>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applause.wav"/>
                                        </p:tgtEl>
                                      </p:cMediaNode>
                                    </p:audio>
                                  </p:subTnLst>
                                </p:cTn>
                              </p:par>
                              <p:par>
                                <p:cTn id="79" presetID="26" presetClass="emph" presetSubtype="0" repeatCount="3000" fill="hold" grpId="1" nodeType="withEffect">
                                  <p:stCondLst>
                                    <p:cond delay="0"/>
                                  </p:stCondLst>
                                  <p:childTnLst>
                                    <p:animEffect transition="out" filter="fade">
                                      <p:cBhvr>
                                        <p:cTn id="80" dur="500" tmFilter="0, 0; .2, .5; .8, .5; 1, 0"/>
                                        <p:tgtEl>
                                          <p:spTgt spid="7"/>
                                        </p:tgtEl>
                                      </p:cBhvr>
                                    </p:animEffect>
                                    <p:animScale>
                                      <p:cBhvr>
                                        <p:cTn id="81"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500" fill="hold"/>
                                        <p:tgtEl>
                                          <p:spTgt spid="8"/>
                                        </p:tgtEl>
                                        <p:attrNameLst>
                                          <p:attrName>fillcolor</p:attrName>
                                        </p:attrNameLst>
                                      </p:cBhvr>
                                      <p:to>
                                        <a:srgbClr val="FF0000"/>
                                      </p:to>
                                    </p:animClr>
                                    <p:set>
                                      <p:cBhvr>
                                        <p:cTn id="87" dur="500" fill="hold"/>
                                        <p:tgtEl>
                                          <p:spTgt spid="8"/>
                                        </p:tgtEl>
                                        <p:attrNameLst>
                                          <p:attrName>fill.type</p:attrName>
                                        </p:attrNameLst>
                                      </p:cBhvr>
                                      <p:to>
                                        <p:strVal val="solid"/>
                                      </p:to>
                                    </p:set>
                                    <p:set>
                                      <p:cBhvr>
                                        <p:cTn id="88" dur="500" fill="hold"/>
                                        <p:tgtEl>
                                          <p:spTgt spid="8"/>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3" name="explode.wav"/>
                                        </p:tgtEl>
                                      </p:cMediaNode>
                                    </p:audio>
                                  </p:subTnLst>
                                </p:cTn>
                              </p:par>
                              <p:par>
                                <p:cTn id="89" presetID="26" presetClass="emph" presetSubtype="0" repeatCount="3000" fill="hold" grpId="1" nodeType="withEffect">
                                  <p:stCondLst>
                                    <p:cond delay="0"/>
                                  </p:stCondLst>
                                  <p:childTnLst>
                                    <p:animEffect transition="out" filter="fade">
                                      <p:cBhvr>
                                        <p:cTn id="90" dur="500" tmFilter="0, 0; .2, .5; .8, .5; 1, 0"/>
                                        <p:tgtEl>
                                          <p:spTgt spid="8"/>
                                        </p:tgtEl>
                                      </p:cBhvr>
                                    </p:animEffect>
                                    <p:animScale>
                                      <p:cBhvr>
                                        <p:cTn id="9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95400" y="1602140"/>
            <a:ext cx="9846991" cy="461665"/>
          </a:xfrm>
          <a:prstGeom prst="rect">
            <a:avLst/>
          </a:prstGeom>
          <a:solidFill>
            <a:schemeClr val="accent6">
              <a:lumMod val="20000"/>
              <a:lumOff val="80000"/>
            </a:schemeClr>
          </a:solidFill>
        </p:spPr>
        <p:txBody>
          <a:bodyPr wrap="none">
            <a:spAutoFit/>
          </a:bodyPr>
          <a:lstStyle/>
          <a:p>
            <a:pPr defTabSz="609630">
              <a:buClrTx/>
            </a:pPr>
            <a:r>
              <a:rPr lang="vi-VN" sz="2400" b="1" kern="1200" dirty="0">
                <a:solidFill>
                  <a:prstClr val="black"/>
                </a:solidFill>
                <a:latin typeface="+mj-lt"/>
                <a:cs typeface="+mn-ea"/>
                <a:sym typeface="+mn-lt"/>
              </a:rPr>
              <a:t>Câu 5: </a:t>
            </a:r>
            <a:r>
              <a:rPr lang="vi-VN" sz="2400" kern="1200" dirty="0">
                <a:solidFill>
                  <a:prstClr val="black"/>
                </a:solidFill>
                <a:latin typeface="+mj-lt"/>
                <a:cs typeface="+mn-ea"/>
                <a:sym typeface="+mn-lt"/>
              </a:rPr>
              <a:t>Trường hợp nào sau đây </a:t>
            </a:r>
            <a:r>
              <a:rPr lang="vi-VN" sz="2400" b="1" kern="1200" dirty="0">
                <a:solidFill>
                  <a:prstClr val="black"/>
                </a:solidFill>
                <a:latin typeface="+mj-lt"/>
                <a:cs typeface="+mn-ea"/>
                <a:sym typeface="+mn-lt"/>
              </a:rPr>
              <a:t>không</a:t>
            </a:r>
            <a:r>
              <a:rPr lang="vi-VN" sz="2400" kern="1200" dirty="0">
                <a:solidFill>
                  <a:prstClr val="black"/>
                </a:solidFill>
                <a:latin typeface="+mj-lt"/>
                <a:cs typeface="+mn-ea"/>
                <a:sym typeface="+mn-lt"/>
              </a:rPr>
              <a:t> có sự biến đổi hóa học? </a:t>
            </a:r>
            <a:endParaRPr lang="en-US" sz="2400" kern="1200" dirty="0">
              <a:solidFill>
                <a:prstClr val="black"/>
              </a:solidFill>
              <a:latin typeface="+mj-lt"/>
              <a:cs typeface="+mn-ea"/>
              <a:sym typeface="+mn-lt"/>
            </a:endParaRPr>
          </a:p>
        </p:txBody>
      </p:sp>
      <p:sp>
        <p:nvSpPr>
          <p:cNvPr id="5" name="Oval 4"/>
          <p:cNvSpPr/>
          <p:nvPr/>
        </p:nvSpPr>
        <p:spPr>
          <a:xfrm>
            <a:off x="1443842" y="2308783"/>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667" b="1" kern="1200">
                <a:solidFill>
                  <a:prstClr val="black">
                    <a:lumMod val="100000"/>
                  </a:prstClr>
                </a:solidFill>
                <a:cs typeface="+mn-ea"/>
                <a:sym typeface="+mn-lt"/>
              </a:rPr>
              <a:t>A.</a:t>
            </a:r>
            <a:endParaRPr lang="en-US" sz="2667" b="1" kern="1200">
              <a:solidFill>
                <a:prstClr val="black">
                  <a:lumMod val="100000"/>
                </a:prstClr>
              </a:solidFill>
              <a:latin typeface="UTM Avo"/>
              <a:cs typeface="+mn-ea"/>
              <a:sym typeface="+mn-lt"/>
            </a:endParaRPr>
          </a:p>
        </p:txBody>
      </p:sp>
      <p:sp>
        <p:nvSpPr>
          <p:cNvPr id="6" name="Oval 5"/>
          <p:cNvSpPr/>
          <p:nvPr/>
        </p:nvSpPr>
        <p:spPr>
          <a:xfrm>
            <a:off x="7123887" y="2438400"/>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667" b="1" kern="1200">
                <a:solidFill>
                  <a:prstClr val="black">
                    <a:lumMod val="100000"/>
                  </a:prstClr>
                </a:solidFill>
                <a:cs typeface="+mn-ea"/>
                <a:sym typeface="+mn-lt"/>
              </a:rPr>
              <a:t>B.</a:t>
            </a:r>
            <a:endParaRPr lang="en-US" sz="2667" b="1" kern="1200">
              <a:solidFill>
                <a:prstClr val="black">
                  <a:lumMod val="100000"/>
                </a:prstClr>
              </a:solidFill>
              <a:latin typeface="UTM Avo"/>
              <a:cs typeface="+mn-ea"/>
              <a:sym typeface="+mn-lt"/>
            </a:endParaRPr>
          </a:p>
        </p:txBody>
      </p:sp>
      <p:sp>
        <p:nvSpPr>
          <p:cNvPr id="7" name="Oval 6"/>
          <p:cNvSpPr/>
          <p:nvPr/>
        </p:nvSpPr>
        <p:spPr>
          <a:xfrm>
            <a:off x="1440543" y="4495800"/>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667" b="1" kern="1200">
                <a:solidFill>
                  <a:prstClr val="black">
                    <a:lumMod val="100000"/>
                  </a:prstClr>
                </a:solidFill>
                <a:cs typeface="+mn-ea"/>
                <a:sym typeface="+mn-lt"/>
              </a:rPr>
              <a:t>C.</a:t>
            </a:r>
            <a:endParaRPr lang="en-US" sz="2667" b="1" kern="1200">
              <a:solidFill>
                <a:prstClr val="black">
                  <a:lumMod val="100000"/>
                </a:prstClr>
              </a:solidFill>
              <a:latin typeface="UTM Avo"/>
              <a:cs typeface="+mn-ea"/>
              <a:sym typeface="+mn-lt"/>
            </a:endParaRPr>
          </a:p>
        </p:txBody>
      </p:sp>
      <p:sp>
        <p:nvSpPr>
          <p:cNvPr id="8" name="Oval 7"/>
          <p:cNvSpPr/>
          <p:nvPr/>
        </p:nvSpPr>
        <p:spPr>
          <a:xfrm>
            <a:off x="7123887" y="4598761"/>
            <a:ext cx="965200" cy="965200"/>
          </a:xfrm>
          <a:prstGeom prst="ellipse">
            <a:avLst/>
          </a:prstGeom>
          <a:solidFill>
            <a:schemeClr val="accent6">
              <a:lumMod val="20000"/>
              <a:lumOff val="80000"/>
            </a:schemeClr>
          </a:solidFill>
        </p:spPr>
        <p:style>
          <a:lnRef idx="3">
            <a:schemeClr val="lt1"/>
          </a:lnRef>
          <a:fillRef idx="1">
            <a:schemeClr val="accent4"/>
          </a:fillRef>
          <a:effectRef idx="1">
            <a:schemeClr val="accent4"/>
          </a:effectRef>
          <a:fontRef idx="minor">
            <a:schemeClr val="lt1"/>
          </a:fontRef>
        </p:style>
        <p:txBody>
          <a:bodyPr rtlCol="0" anchor="ctr"/>
          <a:lstStyle/>
          <a:p>
            <a:pPr algn="ctr" defTabSz="609630">
              <a:buClrTx/>
            </a:pPr>
            <a:r>
              <a:rPr lang="vi-VN" sz="2667" b="1" kern="1200">
                <a:solidFill>
                  <a:prstClr val="black">
                    <a:lumMod val="100000"/>
                  </a:prstClr>
                </a:solidFill>
                <a:cs typeface="+mn-ea"/>
                <a:sym typeface="+mn-lt"/>
              </a:rPr>
              <a:t>D.</a:t>
            </a:r>
            <a:endParaRPr lang="en-US" sz="2667" b="1" kern="1200">
              <a:solidFill>
                <a:prstClr val="black">
                  <a:lumMod val="100000"/>
                </a:prstClr>
              </a:solidFill>
              <a:latin typeface="UTM Avo"/>
              <a:cs typeface="+mn-ea"/>
              <a:sym typeface="+mn-lt"/>
            </a:endParaRPr>
          </a:p>
        </p:txBody>
      </p:sp>
      <p:pic>
        <p:nvPicPr>
          <p:cNvPr id="10" name="Picture 9"/>
          <p:cNvPicPr/>
          <p:nvPr/>
        </p:nvPicPr>
        <p:blipFill>
          <a:blip r:embed="rId6">
            <a:extLst>
              <a:ext uri="{28A0092B-C50C-407E-A947-70E740481C1C}">
                <a14:useLocalDpi xmlns:a14="http://schemas.microsoft.com/office/drawing/2010/main" val="0"/>
              </a:ext>
            </a:extLst>
          </a:blip>
          <a:stretch>
            <a:fillRect/>
          </a:stretch>
        </p:blipFill>
        <p:spPr bwMode="auto">
          <a:xfrm>
            <a:off x="2795715" y="2438400"/>
            <a:ext cx="2789738" cy="1859099"/>
          </a:xfrm>
          <a:prstGeom prst="rect">
            <a:avLst/>
          </a:prstGeom>
          <a:noFill/>
          <a:ln w="38100">
            <a:solidFill>
              <a:schemeClr val="bg1"/>
            </a:solid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12" name="Picture 11"/>
          <p:cNvPicPr/>
          <p:nvPr/>
        </p:nvPicPr>
        <p:blipFill>
          <a:blip r:embed="rId7">
            <a:extLst>
              <a:ext uri="{28A0092B-C50C-407E-A947-70E740481C1C}">
                <a14:useLocalDpi xmlns:a14="http://schemas.microsoft.com/office/drawing/2010/main" val="0"/>
              </a:ext>
            </a:extLst>
          </a:blip>
          <a:stretch>
            <a:fillRect/>
          </a:stretch>
        </p:blipFill>
        <p:spPr bwMode="auto">
          <a:xfrm>
            <a:off x="2795715" y="4672094"/>
            <a:ext cx="2783754" cy="1854013"/>
          </a:xfrm>
          <a:prstGeom prst="rect">
            <a:avLst/>
          </a:prstGeom>
          <a:noFill/>
          <a:ln w="38100">
            <a:solidFill>
              <a:schemeClr val="bg1"/>
            </a:solid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pic>
        <p:nvPicPr>
          <p:cNvPr id="15" name="Picture 14"/>
          <p:cNvPicPr/>
          <p:nvPr/>
        </p:nvPicPr>
        <p:blipFill>
          <a:blip r:embed="rId8">
            <a:extLst>
              <a:ext uri="{28A0092B-C50C-407E-A947-70E740481C1C}">
                <a14:useLocalDpi xmlns:a14="http://schemas.microsoft.com/office/drawing/2010/main" val="0"/>
              </a:ext>
            </a:extLst>
          </a:blip>
          <a:stretch>
            <a:fillRect/>
          </a:stretch>
        </p:blipFill>
        <p:spPr bwMode="auto">
          <a:xfrm>
            <a:off x="8419248" y="2456793"/>
            <a:ext cx="2602738" cy="1859099"/>
          </a:xfrm>
          <a:prstGeom prst="rect">
            <a:avLst/>
          </a:prstGeom>
          <a:noFill/>
          <a:ln w="38100">
            <a:solidFill>
              <a:schemeClr val="bg1"/>
            </a:solid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grpSp>
        <p:nvGrpSpPr>
          <p:cNvPr id="21" name="Group 20"/>
          <p:cNvGrpSpPr/>
          <p:nvPr/>
        </p:nvGrpSpPr>
        <p:grpSpPr>
          <a:xfrm>
            <a:off x="8405428" y="4677360"/>
            <a:ext cx="2640168" cy="1871312"/>
            <a:chOff x="11783957" y="6308671"/>
            <a:chExt cx="5165984" cy="3661572"/>
          </a:xfrm>
        </p:grpSpPr>
        <p:grpSp>
          <p:nvGrpSpPr>
            <p:cNvPr id="16" name="Group 15"/>
            <p:cNvGrpSpPr/>
            <p:nvPr/>
          </p:nvGrpSpPr>
          <p:grpSpPr>
            <a:xfrm>
              <a:off x="11783957" y="6308671"/>
              <a:ext cx="5165984" cy="3661572"/>
              <a:chOff x="11783959" y="2296496"/>
              <a:chExt cx="5165984" cy="3661572"/>
            </a:xfrm>
          </p:grpSpPr>
          <p:sp>
            <p:nvSpPr>
              <p:cNvPr id="17" name="Rectangle 16"/>
              <p:cNvSpPr/>
              <p:nvPr/>
            </p:nvSpPr>
            <p:spPr>
              <a:xfrm>
                <a:off x="11811000" y="2296496"/>
                <a:ext cx="5138943" cy="3661572"/>
              </a:xfrm>
              <a:prstGeom prst="rect">
                <a:avLst/>
              </a:prstGeom>
              <a:solidFill>
                <a:srgbClr val="FFFFFF"/>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UTM Avo"/>
                  <a:cs typeface="+mn-ea"/>
                  <a:sym typeface="+mn-lt"/>
                </a:endParaRPr>
              </a:p>
            </p:txBody>
          </p:sp>
          <p:pic>
            <p:nvPicPr>
              <p:cNvPr id="18" name="Picture 17"/>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11783959" y="2497110"/>
                <a:ext cx="5142886" cy="3260344"/>
              </a:xfrm>
              <a:prstGeom prst="rect">
                <a:avLst/>
              </a:prstGeom>
              <a:noFill/>
              <a:ln>
                <a:noFill/>
              </a:ln>
              <a:extLst>
                <a:ext uri="{53640926-AAD7-44D8-BBD7-CCE9431645EC}">
                  <a14:shadowObscured xmlns:a14="http://schemas.microsoft.com/office/drawing/2010/main"/>
                </a:ext>
              </a:extLst>
            </p:spPr>
          </p:pic>
        </p:grpSp>
        <p:cxnSp>
          <p:nvCxnSpPr>
            <p:cNvPr id="19" name="Straight Arrow Connector 18"/>
            <p:cNvCxnSpPr/>
            <p:nvPr/>
          </p:nvCxnSpPr>
          <p:spPr>
            <a:xfrm>
              <a:off x="14020800" y="8115730"/>
              <a:ext cx="685800" cy="0"/>
            </a:xfrm>
            <a:prstGeom prst="straightConnector1">
              <a:avLst/>
            </a:prstGeom>
            <a:ln w="5715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20" name="Rectangle 19"/>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157210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42"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anim calcmode="lin" valueType="num">
                                      <p:cBhvr>
                                        <p:cTn id="28" dur="500" fill="hold"/>
                                        <p:tgtEl>
                                          <p:spTgt spid="15"/>
                                        </p:tgtEl>
                                        <p:attrNameLst>
                                          <p:attrName>ppt_x</p:attrName>
                                        </p:attrNameLst>
                                      </p:cBhvr>
                                      <p:tavLst>
                                        <p:tav tm="0">
                                          <p:val>
                                            <p:strVal val="#ppt_x"/>
                                          </p:val>
                                        </p:tav>
                                        <p:tav tm="100000">
                                          <p:val>
                                            <p:strVal val="#ppt_x"/>
                                          </p:val>
                                        </p:tav>
                                      </p:tavLst>
                                    </p:anim>
                                    <p:anim calcmode="lin" valueType="num">
                                      <p:cBhvr>
                                        <p:cTn id="29" dur="500" fill="hold"/>
                                        <p:tgtEl>
                                          <p:spTgt spid="15"/>
                                        </p:tgtEl>
                                        <p:attrNameLst>
                                          <p:attrName>ppt_y</p:attrName>
                                        </p:attrNameLst>
                                      </p:cBhvr>
                                      <p:tavLst>
                                        <p:tav tm="0">
                                          <p:val>
                                            <p:strVal val="#ppt_y+.1"/>
                                          </p:val>
                                        </p:tav>
                                        <p:tav tm="100000">
                                          <p:val>
                                            <p:strVal val="#ppt_y"/>
                                          </p:val>
                                        </p:tav>
                                      </p:tavLst>
                                    </p:anim>
                                  </p:childTnLst>
                                </p:cTn>
                              </p:par>
                            </p:childTnLst>
                          </p:cTn>
                        </p:par>
                        <p:par>
                          <p:cTn id="30" fill="hold">
                            <p:stCondLst>
                              <p:cond delay="1500"/>
                            </p:stCondLst>
                            <p:childTnLst>
                              <p:par>
                                <p:cTn id="31" presetID="42" presetClass="entr" presetSubtype="0"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500"/>
                                        <p:tgtEl>
                                          <p:spTgt spid="7"/>
                                        </p:tgtEl>
                                      </p:cBhvr>
                                    </p:animEffect>
                                    <p:anim calcmode="lin" valueType="num">
                                      <p:cBhvr>
                                        <p:cTn id="34" dur="500" fill="hold"/>
                                        <p:tgtEl>
                                          <p:spTgt spid="7"/>
                                        </p:tgtEl>
                                        <p:attrNameLst>
                                          <p:attrName>ppt_x</p:attrName>
                                        </p:attrNameLst>
                                      </p:cBhvr>
                                      <p:tavLst>
                                        <p:tav tm="0">
                                          <p:val>
                                            <p:strVal val="#ppt_x"/>
                                          </p:val>
                                        </p:tav>
                                        <p:tav tm="100000">
                                          <p:val>
                                            <p:strVal val="#ppt_x"/>
                                          </p:val>
                                        </p:tav>
                                      </p:tavLst>
                                    </p:anim>
                                    <p:anim calcmode="lin" valueType="num">
                                      <p:cBhvr>
                                        <p:cTn id="35" dur="500" fill="hold"/>
                                        <p:tgtEl>
                                          <p:spTgt spid="7"/>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anim calcmode="lin" valueType="num">
                                      <p:cBhvr>
                                        <p:cTn id="39" dur="500" fill="hold"/>
                                        <p:tgtEl>
                                          <p:spTgt spid="12"/>
                                        </p:tgtEl>
                                        <p:attrNameLst>
                                          <p:attrName>ppt_x</p:attrName>
                                        </p:attrNameLst>
                                      </p:cBhvr>
                                      <p:tavLst>
                                        <p:tav tm="0">
                                          <p:val>
                                            <p:strVal val="#ppt_x"/>
                                          </p:val>
                                        </p:tav>
                                        <p:tav tm="100000">
                                          <p:val>
                                            <p:strVal val="#ppt_x"/>
                                          </p:val>
                                        </p:tav>
                                      </p:tavLst>
                                    </p:anim>
                                    <p:anim calcmode="lin" valueType="num">
                                      <p:cBhvr>
                                        <p:cTn id="40" dur="500" fill="hold"/>
                                        <p:tgtEl>
                                          <p:spTgt spid="12"/>
                                        </p:tgtEl>
                                        <p:attrNameLst>
                                          <p:attrName>ppt_y</p:attrName>
                                        </p:attrNameLst>
                                      </p:cBhvr>
                                      <p:tavLst>
                                        <p:tav tm="0">
                                          <p:val>
                                            <p:strVal val="#ppt_y+.1"/>
                                          </p:val>
                                        </p:tav>
                                        <p:tav tm="100000">
                                          <p:val>
                                            <p:strVal val="#ppt_y"/>
                                          </p:val>
                                        </p:tav>
                                      </p:tavLst>
                                    </p:anim>
                                  </p:childTnLst>
                                </p:cTn>
                              </p:par>
                            </p:childTnLst>
                          </p:cTn>
                        </p:par>
                        <p:par>
                          <p:cTn id="41" fill="hold">
                            <p:stCondLst>
                              <p:cond delay="2000"/>
                            </p:stCondLst>
                            <p:childTnLst>
                              <p:par>
                                <p:cTn id="42" presetID="42" presetClass="entr" presetSubtype="0" fill="hold" grpId="0" nodeType="after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fade">
                                      <p:cBhvr>
                                        <p:cTn id="44" dur="500"/>
                                        <p:tgtEl>
                                          <p:spTgt spid="8"/>
                                        </p:tgtEl>
                                      </p:cBhvr>
                                    </p:animEffec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500"/>
                                        <p:tgtEl>
                                          <p:spTgt spid="21"/>
                                        </p:tgtEl>
                                      </p:cBhvr>
                                    </p:animEffect>
                                    <p:anim calcmode="lin" valueType="num">
                                      <p:cBhvr>
                                        <p:cTn id="50" dur="500" fill="hold"/>
                                        <p:tgtEl>
                                          <p:spTgt spid="21"/>
                                        </p:tgtEl>
                                        <p:attrNameLst>
                                          <p:attrName>ppt_x</p:attrName>
                                        </p:attrNameLst>
                                      </p:cBhvr>
                                      <p:tavLst>
                                        <p:tav tm="0">
                                          <p:val>
                                            <p:strVal val="#ppt_x"/>
                                          </p:val>
                                        </p:tav>
                                        <p:tav tm="100000">
                                          <p:val>
                                            <p:strVal val="#ppt_x"/>
                                          </p:val>
                                        </p:tav>
                                      </p:tavLst>
                                    </p:anim>
                                    <p:anim calcmode="lin" valueType="num">
                                      <p:cBhvr>
                                        <p:cTn id="51"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2" restart="whenNotActive" fill="hold" evtFilter="cancelBubble" nodeType="interactiveSeq">
                <p:stCondLst>
                  <p:cond evt="onClick" delay="0">
                    <p:tgtEl>
                      <p:spTgt spid="5"/>
                    </p:tgtEl>
                  </p:cond>
                </p:stCondLst>
                <p:endSync evt="end" delay="0">
                  <p:rtn val="all"/>
                </p:endSync>
                <p:childTnLst>
                  <p:par>
                    <p:cTn id="53" fill="hold">
                      <p:stCondLst>
                        <p:cond delay="0"/>
                      </p:stCondLst>
                      <p:childTnLst>
                        <p:par>
                          <p:cTn id="54" fill="hold">
                            <p:stCondLst>
                              <p:cond delay="0"/>
                            </p:stCondLst>
                            <p:childTnLst>
                              <p:par>
                                <p:cTn id="55" presetID="1" presetClass="emph" presetSubtype="2" fill="hold" nodeType="clickEffect">
                                  <p:stCondLst>
                                    <p:cond delay="0"/>
                                  </p:stCondLst>
                                  <p:childTnLst>
                                    <p:animClr clrSpc="rgb" dir="cw">
                                      <p:cBhvr>
                                        <p:cTn id="56" dur="500" fill="hold"/>
                                        <p:tgtEl>
                                          <p:spTgt spid="5"/>
                                        </p:tgtEl>
                                        <p:attrNameLst>
                                          <p:attrName>fillcolor</p:attrName>
                                        </p:attrNameLst>
                                      </p:cBhvr>
                                      <p:to>
                                        <a:srgbClr val="FF0000"/>
                                      </p:to>
                                    </p:animClr>
                                    <p:set>
                                      <p:cBhvr>
                                        <p:cTn id="57" dur="500" fill="hold"/>
                                        <p:tgtEl>
                                          <p:spTgt spid="5"/>
                                        </p:tgtEl>
                                        <p:attrNameLst>
                                          <p:attrName>fill.type</p:attrName>
                                        </p:attrNameLst>
                                      </p:cBhvr>
                                      <p:to>
                                        <p:strVal val="solid"/>
                                      </p:to>
                                    </p:set>
                                    <p:set>
                                      <p:cBhvr>
                                        <p:cTn id="58" dur="500" fill="hold"/>
                                        <p:tgtEl>
                                          <p:spTgt spid="5"/>
                                        </p:tgtEl>
                                        <p:attrNameLst>
                                          <p:attrName>fill.on</p:attrName>
                                        </p:attrNameLst>
                                      </p:cBhvr>
                                      <p:to>
                                        <p:strVal val="true"/>
                                      </p:to>
                                    </p:set>
                                  </p:childTnLst>
                                  <p:subTnLst>
                                    <p:audio>
                                      <p:cMediaNode>
                                        <p:cTn display="0" masterRel="sameClick">
                                          <p:stCondLst>
                                            <p:cond evt="begin" delay="0">
                                              <p:tn val="55"/>
                                            </p:cond>
                                          </p:stCondLst>
                                          <p:endCondLst>
                                            <p:cond evt="onStopAudio" delay="0">
                                              <p:tgtEl>
                                                <p:sldTgt/>
                                              </p:tgtEl>
                                            </p:cond>
                                          </p:endCondLst>
                                        </p:cTn>
                                        <p:tgtEl>
                                          <p:sndTgt r:embed="rId3" name="explode.wav"/>
                                        </p:tgtEl>
                                      </p:cMediaNode>
                                    </p:audio>
                                  </p:subTnLst>
                                </p:cTn>
                              </p:par>
                              <p:par>
                                <p:cTn id="59" presetID="26" presetClass="emph" presetSubtype="0" repeatCount="3000" fill="hold" grpId="1" nodeType="withEffect">
                                  <p:stCondLst>
                                    <p:cond delay="0"/>
                                  </p:stCondLst>
                                  <p:childTnLst>
                                    <p:animEffect transition="out" filter="fade">
                                      <p:cBhvr>
                                        <p:cTn id="60" dur="500" tmFilter="0, 0; .2, .5; .8, .5; 1, 0"/>
                                        <p:tgtEl>
                                          <p:spTgt spid="5"/>
                                        </p:tgtEl>
                                      </p:cBhvr>
                                    </p:animEffect>
                                    <p:animScale>
                                      <p:cBhvr>
                                        <p:cTn id="61" dur="250" autoRev="1" fill="hold"/>
                                        <p:tgtEl>
                                          <p:spTgt spid="5"/>
                                        </p:tgtEl>
                                      </p:cBhvr>
                                      <p:by x="105000" y="105000"/>
                                    </p:animScale>
                                  </p:childTnLst>
                                </p:cTn>
                              </p:par>
                            </p:childTnLst>
                          </p:cTn>
                        </p:par>
                      </p:childTnLst>
                    </p:cTn>
                  </p:par>
                </p:childTnLst>
              </p:cTn>
              <p:nextCondLst>
                <p:cond evt="onClick" delay="0">
                  <p:tgtEl>
                    <p:spTgt spid="5"/>
                  </p:tgtEl>
                </p:cond>
              </p:nextCondLst>
            </p:seq>
            <p:seq concurrent="1" nextAc="seek">
              <p:cTn id="62" restart="whenNotActive" fill="hold" evtFilter="cancelBubble" nodeType="interactiveSeq">
                <p:stCondLst>
                  <p:cond evt="onClick" delay="0">
                    <p:tgtEl>
                      <p:spTgt spid="6"/>
                    </p:tgtEl>
                  </p:cond>
                </p:stCondLst>
                <p:endSync evt="end" delay="0">
                  <p:rtn val="all"/>
                </p:endSync>
                <p:childTnLst>
                  <p:par>
                    <p:cTn id="63" fill="hold">
                      <p:stCondLst>
                        <p:cond delay="0"/>
                      </p:stCondLst>
                      <p:childTnLst>
                        <p:par>
                          <p:cTn id="64" fill="hold">
                            <p:stCondLst>
                              <p:cond delay="0"/>
                            </p:stCondLst>
                            <p:childTnLst>
                              <p:par>
                                <p:cTn id="65" presetID="1" presetClass="emph" presetSubtype="2" fill="hold" nodeType="clickEffect">
                                  <p:stCondLst>
                                    <p:cond delay="0"/>
                                  </p:stCondLst>
                                  <p:childTnLst>
                                    <p:animClr clrSpc="rgb" dir="cw">
                                      <p:cBhvr>
                                        <p:cTn id="66" dur="500" fill="hold"/>
                                        <p:tgtEl>
                                          <p:spTgt spid="6"/>
                                        </p:tgtEl>
                                        <p:attrNameLst>
                                          <p:attrName>fillcolor</p:attrName>
                                        </p:attrNameLst>
                                      </p:cBhvr>
                                      <p:to>
                                        <a:srgbClr val="FF0000"/>
                                      </p:to>
                                    </p:animClr>
                                    <p:set>
                                      <p:cBhvr>
                                        <p:cTn id="67" dur="500" fill="hold"/>
                                        <p:tgtEl>
                                          <p:spTgt spid="6"/>
                                        </p:tgtEl>
                                        <p:attrNameLst>
                                          <p:attrName>fill.type</p:attrName>
                                        </p:attrNameLst>
                                      </p:cBhvr>
                                      <p:to>
                                        <p:strVal val="solid"/>
                                      </p:to>
                                    </p:set>
                                    <p:set>
                                      <p:cBhvr>
                                        <p:cTn id="68" dur="500" fill="hold"/>
                                        <p:tgtEl>
                                          <p:spTgt spid="6"/>
                                        </p:tgtEl>
                                        <p:attrNameLst>
                                          <p:attrName>fill.on</p:attrName>
                                        </p:attrNameLst>
                                      </p:cBhvr>
                                      <p:to>
                                        <p:strVal val="true"/>
                                      </p:to>
                                    </p:set>
                                  </p:childTnLst>
                                  <p:subTnLst>
                                    <p:audio>
                                      <p:cMediaNode>
                                        <p:cTn display="0" masterRel="sameClick">
                                          <p:stCondLst>
                                            <p:cond evt="begin" delay="0">
                                              <p:tn val="65"/>
                                            </p:cond>
                                          </p:stCondLst>
                                          <p:endCondLst>
                                            <p:cond evt="onStopAudio" delay="0">
                                              <p:tgtEl>
                                                <p:sldTgt/>
                                              </p:tgtEl>
                                            </p:cond>
                                          </p:endCondLst>
                                        </p:cTn>
                                        <p:tgtEl>
                                          <p:sndTgt r:embed="rId3" name="explode.wav"/>
                                        </p:tgtEl>
                                      </p:cMediaNode>
                                    </p:audio>
                                  </p:subTnLst>
                                </p:cTn>
                              </p:par>
                              <p:par>
                                <p:cTn id="69" presetID="26" presetClass="emph" presetSubtype="0" repeatCount="3000" fill="hold" grpId="1" nodeType="withEffect">
                                  <p:stCondLst>
                                    <p:cond delay="0"/>
                                  </p:stCondLst>
                                  <p:childTnLst>
                                    <p:animEffect transition="out" filter="fade">
                                      <p:cBhvr>
                                        <p:cTn id="70" dur="500" tmFilter="0, 0; .2, .5; .8, .5; 1, 0"/>
                                        <p:tgtEl>
                                          <p:spTgt spid="6"/>
                                        </p:tgtEl>
                                      </p:cBhvr>
                                    </p:animEffect>
                                    <p:animScale>
                                      <p:cBhvr>
                                        <p:cTn id="71"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72" restart="whenNotActive" fill="hold" evtFilter="cancelBubble" nodeType="interactiveSeq">
                <p:stCondLst>
                  <p:cond evt="onClick" delay="0">
                    <p:tgtEl>
                      <p:spTgt spid="7"/>
                    </p:tgtEl>
                  </p:cond>
                </p:stCondLst>
                <p:endSync evt="end" delay="0">
                  <p:rtn val="all"/>
                </p:endSync>
                <p:childTnLst>
                  <p:par>
                    <p:cTn id="73" fill="hold">
                      <p:stCondLst>
                        <p:cond delay="0"/>
                      </p:stCondLst>
                      <p:childTnLst>
                        <p:par>
                          <p:cTn id="74" fill="hold">
                            <p:stCondLst>
                              <p:cond delay="0"/>
                            </p:stCondLst>
                            <p:childTnLst>
                              <p:par>
                                <p:cTn id="75" presetID="1" presetClass="emph" presetSubtype="2" fill="hold" nodeType="clickEffect">
                                  <p:stCondLst>
                                    <p:cond delay="0"/>
                                  </p:stCondLst>
                                  <p:childTnLst>
                                    <p:animClr clrSpc="rgb" dir="cw">
                                      <p:cBhvr>
                                        <p:cTn id="76" dur="500" fill="hold"/>
                                        <p:tgtEl>
                                          <p:spTgt spid="7"/>
                                        </p:tgtEl>
                                        <p:attrNameLst>
                                          <p:attrName>fillcolor</p:attrName>
                                        </p:attrNameLst>
                                      </p:cBhvr>
                                      <p:to>
                                        <a:srgbClr val="76923C"/>
                                      </p:to>
                                    </p:animClr>
                                    <p:set>
                                      <p:cBhvr>
                                        <p:cTn id="77" dur="500" fill="hold"/>
                                        <p:tgtEl>
                                          <p:spTgt spid="7"/>
                                        </p:tgtEl>
                                        <p:attrNameLst>
                                          <p:attrName>fill.type</p:attrName>
                                        </p:attrNameLst>
                                      </p:cBhvr>
                                      <p:to>
                                        <p:strVal val="solid"/>
                                      </p:to>
                                    </p:set>
                                    <p:set>
                                      <p:cBhvr>
                                        <p:cTn id="78" dur="500" fill="hold"/>
                                        <p:tgtEl>
                                          <p:spTgt spid="7"/>
                                        </p:tgtEl>
                                        <p:attrNameLst>
                                          <p:attrName>fill.on</p:attrName>
                                        </p:attrNameLst>
                                      </p:cBhvr>
                                      <p:to>
                                        <p:strVal val="true"/>
                                      </p:to>
                                    </p:set>
                                  </p:childTnLst>
                                  <p:subTnLst>
                                    <p:audio>
                                      <p:cMediaNode>
                                        <p:cTn display="0" masterRel="sameClick">
                                          <p:stCondLst>
                                            <p:cond evt="begin" delay="0">
                                              <p:tn val="75"/>
                                            </p:cond>
                                          </p:stCondLst>
                                          <p:endCondLst>
                                            <p:cond evt="onStopAudio" delay="0">
                                              <p:tgtEl>
                                                <p:sldTgt/>
                                              </p:tgtEl>
                                            </p:cond>
                                          </p:endCondLst>
                                        </p:cTn>
                                        <p:tgtEl>
                                          <p:sndTgt r:embed="rId4" name="applause.wav"/>
                                        </p:tgtEl>
                                      </p:cMediaNode>
                                    </p:audio>
                                  </p:subTnLst>
                                </p:cTn>
                              </p:par>
                              <p:par>
                                <p:cTn id="79" presetID="26" presetClass="emph" presetSubtype="0" repeatCount="3000" fill="hold" grpId="1" nodeType="withEffect">
                                  <p:stCondLst>
                                    <p:cond delay="0"/>
                                  </p:stCondLst>
                                  <p:childTnLst>
                                    <p:animEffect transition="out" filter="fade">
                                      <p:cBhvr>
                                        <p:cTn id="80" dur="500" tmFilter="0, 0; .2, .5; .8, .5; 1, 0"/>
                                        <p:tgtEl>
                                          <p:spTgt spid="7"/>
                                        </p:tgtEl>
                                      </p:cBhvr>
                                    </p:animEffect>
                                    <p:animScale>
                                      <p:cBhvr>
                                        <p:cTn id="81" dur="250" autoRev="1" fill="hold"/>
                                        <p:tgtEl>
                                          <p:spTgt spid="7"/>
                                        </p:tgtEl>
                                      </p:cBhvr>
                                      <p:by x="105000" y="105000"/>
                                    </p:animScale>
                                  </p:childTnLst>
                                </p:cTn>
                              </p:par>
                            </p:childTnLst>
                          </p:cTn>
                        </p:par>
                      </p:childTnLst>
                    </p:cTn>
                  </p:par>
                </p:childTnLst>
              </p:cTn>
              <p:nextCondLst>
                <p:cond evt="onClick" delay="0">
                  <p:tgtEl>
                    <p:spTgt spid="7"/>
                  </p:tgtEl>
                </p:cond>
              </p:nextCondLst>
            </p:seq>
            <p:seq concurrent="1" nextAc="seek">
              <p:cTn id="82" restart="whenNotActive" fill="hold" evtFilter="cancelBubble" nodeType="interactiveSeq">
                <p:stCondLst>
                  <p:cond evt="onClick" delay="0">
                    <p:tgtEl>
                      <p:spTgt spid="8"/>
                    </p:tgtEl>
                  </p:cond>
                </p:stCondLst>
                <p:endSync evt="end" delay="0">
                  <p:rtn val="all"/>
                </p:endSync>
                <p:childTnLst>
                  <p:par>
                    <p:cTn id="83" fill="hold">
                      <p:stCondLst>
                        <p:cond delay="0"/>
                      </p:stCondLst>
                      <p:childTnLst>
                        <p:par>
                          <p:cTn id="84" fill="hold">
                            <p:stCondLst>
                              <p:cond delay="0"/>
                            </p:stCondLst>
                            <p:childTnLst>
                              <p:par>
                                <p:cTn id="85" presetID="1" presetClass="emph" presetSubtype="2" fill="hold" nodeType="clickEffect">
                                  <p:stCondLst>
                                    <p:cond delay="0"/>
                                  </p:stCondLst>
                                  <p:childTnLst>
                                    <p:animClr clrSpc="rgb" dir="cw">
                                      <p:cBhvr>
                                        <p:cTn id="86" dur="500" fill="hold"/>
                                        <p:tgtEl>
                                          <p:spTgt spid="8"/>
                                        </p:tgtEl>
                                        <p:attrNameLst>
                                          <p:attrName>fillcolor</p:attrName>
                                        </p:attrNameLst>
                                      </p:cBhvr>
                                      <p:to>
                                        <a:srgbClr val="FF0000"/>
                                      </p:to>
                                    </p:animClr>
                                    <p:set>
                                      <p:cBhvr>
                                        <p:cTn id="87" dur="500" fill="hold"/>
                                        <p:tgtEl>
                                          <p:spTgt spid="8"/>
                                        </p:tgtEl>
                                        <p:attrNameLst>
                                          <p:attrName>fill.type</p:attrName>
                                        </p:attrNameLst>
                                      </p:cBhvr>
                                      <p:to>
                                        <p:strVal val="solid"/>
                                      </p:to>
                                    </p:set>
                                    <p:set>
                                      <p:cBhvr>
                                        <p:cTn id="88" dur="500" fill="hold"/>
                                        <p:tgtEl>
                                          <p:spTgt spid="8"/>
                                        </p:tgtEl>
                                        <p:attrNameLst>
                                          <p:attrName>fill.on</p:attrName>
                                        </p:attrNameLst>
                                      </p:cBhvr>
                                      <p:to>
                                        <p:strVal val="true"/>
                                      </p:to>
                                    </p:set>
                                  </p:childTnLst>
                                  <p:subTnLst>
                                    <p:audio>
                                      <p:cMediaNode>
                                        <p:cTn display="0" masterRel="sameClick">
                                          <p:stCondLst>
                                            <p:cond evt="begin" delay="0">
                                              <p:tn val="85"/>
                                            </p:cond>
                                          </p:stCondLst>
                                          <p:endCondLst>
                                            <p:cond evt="onStopAudio" delay="0">
                                              <p:tgtEl>
                                                <p:sldTgt/>
                                              </p:tgtEl>
                                            </p:cond>
                                          </p:endCondLst>
                                        </p:cTn>
                                        <p:tgtEl>
                                          <p:sndTgt r:embed="rId3" name="explode.wav"/>
                                        </p:tgtEl>
                                      </p:cMediaNode>
                                    </p:audio>
                                  </p:subTnLst>
                                </p:cTn>
                              </p:par>
                              <p:par>
                                <p:cTn id="89" presetID="26" presetClass="emph" presetSubtype="0" repeatCount="3000" fill="hold" grpId="1" nodeType="withEffect">
                                  <p:stCondLst>
                                    <p:cond delay="0"/>
                                  </p:stCondLst>
                                  <p:childTnLst>
                                    <p:animEffect transition="out" filter="fade">
                                      <p:cBhvr>
                                        <p:cTn id="90" dur="500" tmFilter="0, 0; .2, .5; .8, .5; 1, 0"/>
                                        <p:tgtEl>
                                          <p:spTgt spid="8"/>
                                        </p:tgtEl>
                                      </p:cBhvr>
                                    </p:animEffect>
                                    <p:animScale>
                                      <p:cBhvr>
                                        <p:cTn id="91" dur="250" autoRev="1" fill="hold"/>
                                        <p:tgtEl>
                                          <p:spTgt spid="8"/>
                                        </p:tgtEl>
                                      </p:cBhvr>
                                      <p:by x="105000" y="105000"/>
                                    </p:animScale>
                                  </p:childTnLst>
                                </p:cTn>
                              </p:par>
                            </p:childTnLst>
                          </p:cTn>
                        </p:par>
                      </p:childTnLst>
                    </p:cTn>
                  </p:par>
                </p:childTnLst>
              </p:cTn>
              <p:nextCondLst>
                <p:cond evt="onClick" delay="0">
                  <p:tgtEl>
                    <p:spTgt spid="8"/>
                  </p:tgtEl>
                </p:cond>
              </p:nextCondLst>
            </p:seq>
          </p:childTnLst>
        </p:cTn>
      </p:par>
    </p:tnLst>
    <p:bldLst>
      <p:bldP spid="2" grpId="0" animBg="1"/>
      <p:bldP spid="5" grpId="0" animBg="1"/>
      <p:bldP spid="5" grpId="1" animBg="1"/>
      <p:bldP spid="6" grpId="0" animBg="1"/>
      <p:bldP spid="6" grpId="1" animBg="1"/>
      <p:bldP spid="7" grpId="0" animBg="1"/>
      <p:bldP spid="7" grpId="1" animBg="1"/>
      <p:bldP spid="8" grpId="0" animBg="1"/>
      <p:bldP spid="8"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349469" y="1588057"/>
            <a:ext cx="11056939" cy="1675843"/>
            <a:chOff x="433387" y="2048537"/>
            <a:chExt cx="16585408" cy="2513765"/>
          </a:xfrm>
        </p:grpSpPr>
        <p:sp>
          <p:nvSpPr>
            <p:cNvPr id="7" name="Rectangle 6"/>
            <p:cNvSpPr/>
            <p:nvPr/>
          </p:nvSpPr>
          <p:spPr>
            <a:xfrm>
              <a:off x="2209799" y="2048537"/>
              <a:ext cx="14808996" cy="2513765"/>
            </a:xfrm>
            <a:prstGeom prst="rect">
              <a:avLst/>
            </a:prstGeom>
          </p:spPr>
          <p:txBody>
            <a:bodyPr wrap="square">
              <a:spAutoFit/>
            </a:bodyPr>
            <a:lstStyle/>
            <a:p>
              <a:pPr algn="just" defTabSz="609630">
                <a:lnSpc>
                  <a:spcPct val="150000"/>
                </a:lnSpc>
                <a:buClrTx/>
              </a:pPr>
              <a:r>
                <a:rPr lang="en-US" sz="2400" b="1" kern="1200" dirty="0" err="1">
                  <a:solidFill>
                    <a:schemeClr val="tx1"/>
                  </a:solidFill>
                  <a:latin typeface="+mj-lt"/>
                  <a:cs typeface="+mn-ea"/>
                  <a:sym typeface="+mn-lt"/>
                </a:rPr>
                <a:t>Nêu</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ví</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dụ</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về</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sự</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biến</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đổi</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hóa</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học</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của</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chất</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trong</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thực</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tiễn</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và</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cho</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biết</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dấu</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hiệu</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giúp</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em</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nhận</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biết</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sự</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biến</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đổi</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đó</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theo</a:t>
              </a:r>
              <a:r>
                <a:rPr lang="en-US" sz="2400" b="1" kern="1200" dirty="0">
                  <a:solidFill>
                    <a:schemeClr val="tx1"/>
                  </a:solidFill>
                  <a:latin typeface="+mj-lt"/>
                  <a:cs typeface="+mn-ea"/>
                  <a:sym typeface="+mn-lt"/>
                </a:rPr>
                <a:t> </a:t>
              </a:r>
              <a:r>
                <a:rPr lang="en-US" sz="2400" b="1" kern="1200" dirty="0" err="1">
                  <a:solidFill>
                    <a:schemeClr val="tx1"/>
                  </a:solidFill>
                  <a:latin typeface="+mj-lt"/>
                  <a:cs typeface="+mn-ea"/>
                  <a:sym typeface="+mn-lt"/>
                </a:rPr>
                <a:t>gợi</a:t>
              </a:r>
              <a:r>
                <a:rPr lang="en-US" sz="2400" b="1" kern="1200" dirty="0">
                  <a:solidFill>
                    <a:schemeClr val="tx1"/>
                  </a:solidFill>
                  <a:latin typeface="+mj-lt"/>
                  <a:cs typeface="+mn-ea"/>
                  <a:sym typeface="+mn-lt"/>
                </a:rPr>
                <a:t> ý </a:t>
              </a:r>
              <a:r>
                <a:rPr lang="en-US" sz="2400" b="1" kern="1200" dirty="0" err="1">
                  <a:solidFill>
                    <a:schemeClr val="tx1"/>
                  </a:solidFill>
                  <a:latin typeface="+mj-lt"/>
                  <a:cs typeface="+mn-ea"/>
                  <a:sym typeface="+mn-lt"/>
                </a:rPr>
                <a:t>sau</a:t>
              </a:r>
              <a:r>
                <a:rPr lang="vi-VN" sz="2400" b="1" kern="1200" dirty="0">
                  <a:solidFill>
                    <a:schemeClr val="tx1"/>
                  </a:solidFill>
                  <a:latin typeface="+mj-lt"/>
                  <a:cs typeface="+mn-ea"/>
                  <a:sym typeface="+mn-lt"/>
                </a:rPr>
                <a:t>:</a:t>
              </a:r>
              <a:r>
                <a:rPr lang="en-US" sz="2400" b="1" kern="1200" dirty="0">
                  <a:solidFill>
                    <a:schemeClr val="tx1"/>
                  </a:solidFill>
                  <a:latin typeface="+mj-lt"/>
                  <a:cs typeface="+mn-ea"/>
                  <a:sym typeface="+mn-lt"/>
                </a:rPr>
                <a:t> </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3387" y="2048537"/>
              <a:ext cx="1571625" cy="1439991"/>
            </a:xfrm>
            <a:prstGeom prst="rect">
              <a:avLst/>
            </a:prstGeom>
          </p:spPr>
        </p:pic>
      </p:grpSp>
      <p:graphicFrame>
        <p:nvGraphicFramePr>
          <p:cNvPr id="19" name="Table 18"/>
          <p:cNvGraphicFramePr>
            <a:graphicFrameLocks noGrp="1"/>
          </p:cNvGraphicFramePr>
          <p:nvPr>
            <p:extLst>
              <p:ext uri="{D42A27DB-BD31-4B8C-83A1-F6EECF244321}">
                <p14:modId xmlns:p14="http://schemas.microsoft.com/office/powerpoint/2010/main" val="1780389565"/>
              </p:ext>
            </p:extLst>
          </p:nvPr>
        </p:nvGraphicFramePr>
        <p:xfrm>
          <a:off x="349469" y="3479530"/>
          <a:ext cx="9517062" cy="2584602"/>
        </p:xfrm>
        <a:graphic>
          <a:graphicData uri="http://schemas.openxmlformats.org/drawingml/2006/table">
            <a:tbl>
              <a:tblPr firstRow="1" firstCol="1" bandRow="1"/>
              <a:tblGrid>
                <a:gridCol w="5249863">
                  <a:extLst>
                    <a:ext uri="{9D8B030D-6E8A-4147-A177-3AD203B41FA5}">
                      <a16:colId xmlns:a16="http://schemas.microsoft.com/office/drawing/2014/main" val="20000"/>
                    </a:ext>
                  </a:extLst>
                </a:gridCol>
                <a:gridCol w="4267199">
                  <a:extLst>
                    <a:ext uri="{9D8B030D-6E8A-4147-A177-3AD203B41FA5}">
                      <a16:colId xmlns:a16="http://schemas.microsoft.com/office/drawing/2014/main" val="20001"/>
                    </a:ext>
                  </a:extLst>
                </a:gridCol>
              </a:tblGrid>
              <a:tr h="659257">
                <a:tc>
                  <a:txBody>
                    <a:bodyPr/>
                    <a:lstStyle/>
                    <a:p>
                      <a:pPr algn="ctr">
                        <a:lnSpc>
                          <a:spcPct val="150000"/>
                        </a:lnSpc>
                        <a:spcAft>
                          <a:spcPts val="0"/>
                        </a:spcAft>
                      </a:pPr>
                      <a:r>
                        <a:rPr lang="nl-NL" sz="2400" b="1" i="0" dirty="0">
                          <a:effectLst/>
                          <a:latin typeface="+mn-lt"/>
                          <a:ea typeface="+mn-ea"/>
                          <a:cs typeface="+mn-ea"/>
                          <a:sym typeface="+mn-lt"/>
                        </a:rPr>
                        <a:t>Sự biến đổi hóa học của chất</a:t>
                      </a:r>
                      <a:endParaRPr lang="en-US" sz="2400" i="0" dirty="0">
                        <a:effectLst/>
                        <a:latin typeface="+mn-lt"/>
                        <a:ea typeface="+mn-ea"/>
                        <a:cs typeface="+mn-ea"/>
                        <a:sym typeface="+mn-lt"/>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CC2E5"/>
                    </a:solidFill>
                  </a:tcPr>
                </a:tc>
                <a:tc>
                  <a:txBody>
                    <a:bodyPr/>
                    <a:lstStyle/>
                    <a:p>
                      <a:pPr algn="ctr">
                        <a:lnSpc>
                          <a:spcPct val="150000"/>
                        </a:lnSpc>
                        <a:spcAft>
                          <a:spcPts val="0"/>
                        </a:spcAft>
                      </a:pPr>
                      <a:r>
                        <a:rPr lang="nl-NL" sz="2400" b="1" i="0">
                          <a:effectLst/>
                          <a:latin typeface="+mn-lt"/>
                          <a:ea typeface="+mn-ea"/>
                          <a:cs typeface="+mn-ea"/>
                          <a:sym typeface="+mn-lt"/>
                        </a:rPr>
                        <a:t>Dấu hiệu nhận biết</a:t>
                      </a:r>
                      <a:endParaRPr lang="en-US" sz="2400" i="0">
                        <a:effectLst/>
                        <a:latin typeface="+mn-lt"/>
                        <a:ea typeface="+mn-ea"/>
                        <a:cs typeface="+mn-ea"/>
                        <a:sym typeface="+mn-lt"/>
                      </a:endParaRPr>
                    </a:p>
                  </a:txBody>
                  <a:tcPr marL="45720" marR="4572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CC2E5"/>
                    </a:solidFill>
                  </a:tcPr>
                </a:tc>
                <a:extLst>
                  <a:ext uri="{0D108BD9-81ED-4DB2-BD59-A6C34878D82A}">
                    <a16:rowId xmlns:a16="http://schemas.microsoft.com/office/drawing/2014/main" val="10000"/>
                  </a:ext>
                </a:extLst>
              </a:tr>
              <a:tr h="1925345">
                <a:tc>
                  <a:txBody>
                    <a:bodyPr/>
                    <a:lstStyle/>
                    <a:p>
                      <a:pPr algn="ctr">
                        <a:lnSpc>
                          <a:spcPct val="150000"/>
                        </a:lnSpc>
                        <a:spcAft>
                          <a:spcPts val="0"/>
                        </a:spcAft>
                      </a:pPr>
                      <a:r>
                        <a:rPr lang="nl-NL" sz="2400" i="0">
                          <a:effectLst/>
                          <a:latin typeface="+mn-lt"/>
                          <a:ea typeface="+mn-ea"/>
                          <a:cs typeface="+mn-ea"/>
                          <a:sym typeface="+mn-lt"/>
                        </a:rPr>
                        <a:t>?</a:t>
                      </a:r>
                      <a:endParaRPr lang="en-US" sz="2400" i="0">
                        <a:effectLst/>
                        <a:latin typeface="+mn-lt"/>
                        <a:ea typeface="+mn-ea"/>
                        <a:cs typeface="+mn-ea"/>
                        <a:sym typeface="+mn-lt"/>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EEAF6"/>
                    </a:solidFill>
                  </a:tcPr>
                </a:tc>
                <a:tc>
                  <a:txBody>
                    <a:bodyPr/>
                    <a:lstStyle/>
                    <a:p>
                      <a:pPr algn="ctr">
                        <a:lnSpc>
                          <a:spcPct val="150000"/>
                        </a:lnSpc>
                        <a:spcAft>
                          <a:spcPts val="0"/>
                        </a:spcAft>
                      </a:pPr>
                      <a:r>
                        <a:rPr lang="nl-NL" sz="2400" i="0" dirty="0">
                          <a:effectLst/>
                          <a:latin typeface="+mn-lt"/>
                          <a:ea typeface="+mn-ea"/>
                          <a:cs typeface="+mn-ea"/>
                          <a:sym typeface="+mn-lt"/>
                        </a:rPr>
                        <a:t>?</a:t>
                      </a:r>
                      <a:endParaRPr lang="en-US" sz="2400" i="0" dirty="0">
                        <a:effectLst/>
                        <a:latin typeface="+mn-lt"/>
                        <a:ea typeface="+mn-ea"/>
                        <a:cs typeface="+mn-ea"/>
                        <a:sym typeface="+mn-lt"/>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bl>
          </a:graphicData>
        </a:graphic>
      </p:graphicFrame>
      <p:pic>
        <p:nvPicPr>
          <p:cNvPr id="21" name="Picture 20"/>
          <p:cNvPicPr>
            <a:picLocks noChangeAspect="1"/>
          </p:cNvPicPr>
          <p:nvPr/>
        </p:nvPicPr>
        <p:blipFill>
          <a:blip r:embed="rId5"/>
          <a:stretch>
            <a:fillRect/>
          </a:stretch>
        </p:blipFill>
        <p:spPr>
          <a:xfrm>
            <a:off x="9059111" y="4445000"/>
            <a:ext cx="3444743" cy="2413000"/>
          </a:xfrm>
          <a:prstGeom prst="rect">
            <a:avLst/>
          </a:prstGeom>
        </p:spPr>
      </p:pic>
      <p:sp>
        <p:nvSpPr>
          <p:cNvPr id="2" name="Rectangle 1"/>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3800437488"/>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34145134"/>
              </p:ext>
            </p:extLst>
          </p:nvPr>
        </p:nvGraphicFramePr>
        <p:xfrm>
          <a:off x="406400" y="2378442"/>
          <a:ext cx="11379200" cy="4191001"/>
        </p:xfrm>
        <a:graphic>
          <a:graphicData uri="http://schemas.openxmlformats.org/drawingml/2006/table">
            <a:tbl>
              <a:tblPr firstRow="1" firstCol="1" bandRow="1"/>
              <a:tblGrid>
                <a:gridCol w="5283200">
                  <a:extLst>
                    <a:ext uri="{9D8B030D-6E8A-4147-A177-3AD203B41FA5}">
                      <a16:colId xmlns:a16="http://schemas.microsoft.com/office/drawing/2014/main" val="20000"/>
                    </a:ext>
                  </a:extLst>
                </a:gridCol>
                <a:gridCol w="6096000">
                  <a:extLst>
                    <a:ext uri="{9D8B030D-6E8A-4147-A177-3AD203B41FA5}">
                      <a16:colId xmlns:a16="http://schemas.microsoft.com/office/drawing/2014/main" val="20001"/>
                    </a:ext>
                  </a:extLst>
                </a:gridCol>
              </a:tblGrid>
              <a:tr h="761287">
                <a:tc>
                  <a:txBody>
                    <a:bodyPr/>
                    <a:lstStyle/>
                    <a:p>
                      <a:pPr algn="ctr">
                        <a:lnSpc>
                          <a:spcPct val="150000"/>
                        </a:lnSpc>
                        <a:spcAft>
                          <a:spcPts val="0"/>
                        </a:spcAft>
                      </a:pPr>
                      <a:r>
                        <a:rPr lang="nl-NL" sz="2400" b="1" i="0" dirty="0">
                          <a:effectLst/>
                          <a:latin typeface="+mn-lt"/>
                          <a:ea typeface="+mn-ea"/>
                          <a:cs typeface="+mn-ea"/>
                          <a:sym typeface="+mn-lt"/>
                        </a:rPr>
                        <a:t>Sự biến đổi hóa học của chất</a:t>
                      </a:r>
                      <a:endParaRPr lang="en-US" sz="2400" i="0" dirty="0">
                        <a:effectLst/>
                        <a:latin typeface="+mn-lt"/>
                        <a:ea typeface="+mn-ea"/>
                        <a:cs typeface="+mn-ea"/>
                        <a:sym typeface="+mn-lt"/>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CC2E5"/>
                    </a:solidFill>
                  </a:tcPr>
                </a:tc>
                <a:tc>
                  <a:txBody>
                    <a:bodyPr/>
                    <a:lstStyle/>
                    <a:p>
                      <a:pPr algn="ctr">
                        <a:lnSpc>
                          <a:spcPct val="150000"/>
                        </a:lnSpc>
                        <a:spcAft>
                          <a:spcPts val="0"/>
                        </a:spcAft>
                      </a:pPr>
                      <a:r>
                        <a:rPr lang="nl-NL" sz="2400" b="1" i="0">
                          <a:effectLst/>
                          <a:latin typeface="+mn-lt"/>
                          <a:ea typeface="+mn-ea"/>
                          <a:cs typeface="+mn-ea"/>
                          <a:sym typeface="+mn-lt"/>
                        </a:rPr>
                        <a:t>Dấu hiệu nhận biết</a:t>
                      </a:r>
                      <a:endParaRPr lang="en-US" sz="2400" i="0">
                        <a:effectLst/>
                        <a:latin typeface="+mn-lt"/>
                        <a:ea typeface="+mn-ea"/>
                        <a:cs typeface="+mn-ea"/>
                        <a:sym typeface="+mn-lt"/>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9CC2E5"/>
                    </a:solidFill>
                  </a:tcPr>
                </a:tc>
                <a:extLst>
                  <a:ext uri="{0D108BD9-81ED-4DB2-BD59-A6C34878D82A}">
                    <a16:rowId xmlns:a16="http://schemas.microsoft.com/office/drawing/2014/main" val="10000"/>
                  </a:ext>
                </a:extLst>
              </a:tr>
              <a:tr h="1145854">
                <a:tc>
                  <a:txBody>
                    <a:bodyPr/>
                    <a:lstStyle/>
                    <a:p>
                      <a:pPr algn="just">
                        <a:lnSpc>
                          <a:spcPct val="150000"/>
                        </a:lnSpc>
                        <a:spcAft>
                          <a:spcPts val="0"/>
                        </a:spcAft>
                      </a:pPr>
                      <a:r>
                        <a:rPr lang="nl-NL" sz="2400" i="0" dirty="0">
                          <a:effectLst/>
                          <a:latin typeface="+mn-lt"/>
                          <a:ea typeface="+mn-ea"/>
                          <a:cs typeface="+mn-ea"/>
                          <a:sym typeface="+mn-lt"/>
                        </a:rPr>
                        <a:t>Tiêu hóa thức ăn trong dạ dày</a:t>
                      </a:r>
                      <a:r>
                        <a:rPr lang="vi-VN" sz="2400" i="0" dirty="0">
                          <a:effectLst/>
                          <a:latin typeface="+mn-lt"/>
                          <a:ea typeface="+mn-ea"/>
                          <a:cs typeface="+mn-ea"/>
                          <a:sym typeface="+mn-lt"/>
                        </a:rPr>
                        <a:t>.</a:t>
                      </a:r>
                      <a:endParaRPr lang="en-US" sz="2400" i="0" dirty="0">
                        <a:effectLst/>
                        <a:latin typeface="+mn-lt"/>
                        <a:ea typeface="+mn-ea"/>
                        <a:cs typeface="+mn-ea"/>
                        <a:sym typeface="+mn-lt"/>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EEAF6"/>
                    </a:solidFill>
                  </a:tcPr>
                </a:tc>
                <a:tc>
                  <a:txBody>
                    <a:bodyPr/>
                    <a:lstStyle/>
                    <a:p>
                      <a:pPr algn="just">
                        <a:lnSpc>
                          <a:spcPct val="150000"/>
                        </a:lnSpc>
                        <a:spcAft>
                          <a:spcPts val="0"/>
                        </a:spcAft>
                      </a:pPr>
                      <a:r>
                        <a:rPr lang="nl-NL" sz="2400" i="0" dirty="0">
                          <a:effectLst/>
                          <a:latin typeface="+mn-lt"/>
                          <a:ea typeface="+mn-ea"/>
                          <a:cs typeface="+mn-ea"/>
                          <a:sym typeface="+mn-lt"/>
                        </a:rPr>
                        <a:t>Thức ăn tiêu hóa trong dạ dày bị biến đổi thành chất khác</a:t>
                      </a:r>
                      <a:r>
                        <a:rPr lang="vi-VN" sz="2400" i="0" dirty="0">
                          <a:effectLst/>
                          <a:latin typeface="+mn-lt"/>
                          <a:ea typeface="+mn-ea"/>
                          <a:cs typeface="+mn-ea"/>
                          <a:sym typeface="+mn-lt"/>
                        </a:rPr>
                        <a:t>.</a:t>
                      </a:r>
                      <a:endParaRPr lang="en-US" sz="2400" i="0" dirty="0">
                        <a:effectLst/>
                        <a:latin typeface="+mn-lt"/>
                        <a:ea typeface="+mn-ea"/>
                        <a:cs typeface="+mn-ea"/>
                        <a:sym typeface="+mn-lt"/>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10001"/>
                  </a:ext>
                </a:extLst>
              </a:tr>
              <a:tr h="761287">
                <a:tc>
                  <a:txBody>
                    <a:bodyPr/>
                    <a:lstStyle/>
                    <a:p>
                      <a:pPr algn="just">
                        <a:lnSpc>
                          <a:spcPct val="150000"/>
                        </a:lnSpc>
                        <a:spcAft>
                          <a:spcPts val="0"/>
                        </a:spcAft>
                      </a:pPr>
                      <a:r>
                        <a:rPr lang="nl-NL" sz="2400" i="0">
                          <a:effectLst/>
                          <a:latin typeface="+mn-lt"/>
                          <a:ea typeface="+mn-ea"/>
                          <a:cs typeface="+mn-ea"/>
                          <a:sym typeface="+mn-lt"/>
                        </a:rPr>
                        <a:t>Cơm bị thiu</a:t>
                      </a:r>
                      <a:r>
                        <a:rPr lang="vi-VN" sz="2400" i="0">
                          <a:effectLst/>
                          <a:latin typeface="+mn-lt"/>
                          <a:ea typeface="+mn-ea"/>
                          <a:cs typeface="+mn-ea"/>
                          <a:sym typeface="+mn-lt"/>
                        </a:rPr>
                        <a:t>.</a:t>
                      </a:r>
                      <a:endParaRPr lang="en-US" sz="2400" i="0">
                        <a:effectLst/>
                        <a:latin typeface="+mn-lt"/>
                        <a:ea typeface="+mn-ea"/>
                        <a:cs typeface="+mn-ea"/>
                        <a:sym typeface="+mn-lt"/>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EEAF6"/>
                    </a:solidFill>
                  </a:tcPr>
                </a:tc>
                <a:tc>
                  <a:txBody>
                    <a:bodyPr/>
                    <a:lstStyle/>
                    <a:p>
                      <a:pPr algn="just">
                        <a:lnSpc>
                          <a:spcPct val="150000"/>
                        </a:lnSpc>
                        <a:spcAft>
                          <a:spcPts val="0"/>
                        </a:spcAft>
                      </a:pPr>
                      <a:r>
                        <a:rPr lang="nl-NL" sz="2400" i="0" dirty="0">
                          <a:effectLst/>
                          <a:latin typeface="+mn-lt"/>
                          <a:ea typeface="+mn-ea"/>
                          <a:cs typeface="+mn-ea"/>
                          <a:sym typeface="+mn-lt"/>
                        </a:rPr>
                        <a:t>Cơm bị thiu bị biến đổi mùi vị</a:t>
                      </a:r>
                      <a:r>
                        <a:rPr lang="vi-VN" sz="2400" i="0" dirty="0">
                          <a:effectLst/>
                          <a:latin typeface="+mn-lt"/>
                          <a:ea typeface="+mn-ea"/>
                          <a:cs typeface="+mn-ea"/>
                          <a:sym typeface="+mn-lt"/>
                        </a:rPr>
                        <a:t>.</a:t>
                      </a:r>
                      <a:endParaRPr lang="en-US" sz="2400" i="0" dirty="0">
                        <a:effectLst/>
                        <a:latin typeface="+mn-lt"/>
                        <a:ea typeface="+mn-ea"/>
                        <a:cs typeface="+mn-ea"/>
                        <a:sym typeface="+mn-lt"/>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10002"/>
                  </a:ext>
                </a:extLst>
              </a:tr>
              <a:tr h="1522573">
                <a:tc>
                  <a:txBody>
                    <a:bodyPr/>
                    <a:lstStyle/>
                    <a:p>
                      <a:pPr algn="just">
                        <a:lnSpc>
                          <a:spcPct val="150000"/>
                        </a:lnSpc>
                        <a:spcAft>
                          <a:spcPts val="0"/>
                        </a:spcAft>
                      </a:pPr>
                      <a:r>
                        <a:rPr lang="nl-NL" sz="2400" i="0">
                          <a:effectLst/>
                          <a:latin typeface="+mn-lt"/>
                          <a:ea typeface="+mn-ea"/>
                          <a:cs typeface="+mn-ea"/>
                          <a:sym typeface="+mn-lt"/>
                        </a:rPr>
                        <a:t>Thức ăn để lâu ngày trong không khí bị mốc, bốc mùi</a:t>
                      </a:r>
                      <a:r>
                        <a:rPr lang="vi-VN" sz="2400" i="0">
                          <a:effectLst/>
                          <a:latin typeface="+mn-lt"/>
                          <a:ea typeface="+mn-ea"/>
                          <a:cs typeface="+mn-ea"/>
                          <a:sym typeface="+mn-lt"/>
                        </a:rPr>
                        <a:t>.</a:t>
                      </a:r>
                      <a:endParaRPr lang="en-US" sz="2400" i="0">
                        <a:effectLst/>
                        <a:latin typeface="+mn-lt"/>
                        <a:ea typeface="+mn-ea"/>
                        <a:cs typeface="+mn-ea"/>
                        <a:sym typeface="+mn-lt"/>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EEAF6"/>
                    </a:solidFill>
                  </a:tcPr>
                </a:tc>
                <a:tc>
                  <a:txBody>
                    <a:bodyPr/>
                    <a:lstStyle/>
                    <a:p>
                      <a:pPr algn="just">
                        <a:lnSpc>
                          <a:spcPct val="150000"/>
                        </a:lnSpc>
                        <a:spcAft>
                          <a:spcPts val="0"/>
                        </a:spcAft>
                      </a:pPr>
                      <a:r>
                        <a:rPr lang="nl-NL" sz="2400" i="0" dirty="0">
                          <a:effectLst/>
                          <a:latin typeface="+mn-lt"/>
                          <a:ea typeface="+mn-ea"/>
                          <a:cs typeface="+mn-ea"/>
                          <a:sym typeface="+mn-lt"/>
                        </a:rPr>
                        <a:t>Thức ăn để lâu ngày bị biến đổi mùi vị</a:t>
                      </a:r>
                      <a:r>
                        <a:rPr lang="vi-VN" sz="2400" i="0" dirty="0">
                          <a:effectLst/>
                          <a:latin typeface="+mn-lt"/>
                          <a:ea typeface="+mn-ea"/>
                          <a:cs typeface="+mn-ea"/>
                          <a:sym typeface="+mn-lt"/>
                        </a:rPr>
                        <a:t>.</a:t>
                      </a:r>
                      <a:r>
                        <a:rPr lang="nl-NL" sz="2400" i="0" dirty="0">
                          <a:effectLst/>
                          <a:latin typeface="+mn-lt"/>
                          <a:ea typeface="+mn-ea"/>
                          <a:cs typeface="+mn-ea"/>
                          <a:sym typeface="+mn-lt"/>
                        </a:rPr>
                        <a:t> </a:t>
                      </a:r>
                      <a:endParaRPr lang="en-US" sz="2400" i="0" dirty="0">
                        <a:effectLst/>
                        <a:latin typeface="+mn-lt"/>
                        <a:ea typeface="+mn-ea"/>
                        <a:cs typeface="+mn-ea"/>
                        <a:sym typeface="+mn-lt"/>
                      </a:endParaRPr>
                    </a:p>
                  </a:txBody>
                  <a:tcPr marL="45720" marR="4572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DEEAF6"/>
                    </a:solidFill>
                  </a:tcPr>
                </a:tc>
                <a:extLst>
                  <a:ext uri="{0D108BD9-81ED-4DB2-BD59-A6C34878D82A}">
                    <a16:rowId xmlns:a16="http://schemas.microsoft.com/office/drawing/2014/main" val="10003"/>
                  </a:ext>
                </a:extLst>
              </a:tr>
            </a:tbl>
          </a:graphicData>
        </a:graphic>
      </p:graphicFrame>
      <p:sp>
        <p:nvSpPr>
          <p:cNvPr id="3" name="Pentagon 2"/>
          <p:cNvSpPr/>
          <p:nvPr/>
        </p:nvSpPr>
        <p:spPr>
          <a:xfrm>
            <a:off x="-28903" y="1696078"/>
            <a:ext cx="508000" cy="406400"/>
          </a:xfrm>
          <a:prstGeom prst="homePlat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schemeClr val="tx1"/>
              </a:solidFill>
              <a:latin typeface="+mj-lt"/>
              <a:cs typeface="+mn-ea"/>
              <a:sym typeface="+mn-lt"/>
            </a:endParaRPr>
          </a:p>
        </p:txBody>
      </p:sp>
      <p:sp>
        <p:nvSpPr>
          <p:cNvPr id="4" name="Rectangle 3"/>
          <p:cNvSpPr/>
          <p:nvPr/>
        </p:nvSpPr>
        <p:spPr>
          <a:xfrm>
            <a:off x="663493" y="1600200"/>
            <a:ext cx="1247457" cy="523220"/>
          </a:xfrm>
          <a:prstGeom prst="rect">
            <a:avLst/>
          </a:prstGeom>
        </p:spPr>
        <p:txBody>
          <a:bodyPr wrap="none">
            <a:spAutoFit/>
          </a:bodyPr>
          <a:lstStyle/>
          <a:p>
            <a:pPr defTabSz="609630">
              <a:buClrTx/>
            </a:pPr>
            <a:r>
              <a:rPr lang="vi-VN" sz="2800" b="1" u="sng" kern="1200">
                <a:solidFill>
                  <a:schemeClr val="tx1"/>
                </a:solidFill>
                <a:latin typeface="+mj-lt"/>
                <a:cs typeface="+mn-ea"/>
                <a:sym typeface="+mn-lt"/>
              </a:rPr>
              <a:t>Ví dụ</a:t>
            </a:r>
            <a:r>
              <a:rPr lang="vi-VN" sz="2800" b="1" kern="1200">
                <a:solidFill>
                  <a:schemeClr val="tx1"/>
                </a:solidFill>
                <a:latin typeface="+mj-lt"/>
                <a:cs typeface="+mn-ea"/>
                <a:sym typeface="+mn-lt"/>
              </a:rPr>
              <a:t>:</a:t>
            </a:r>
            <a:endParaRPr lang="en-US" sz="2800" b="1" kern="1200">
              <a:solidFill>
                <a:schemeClr val="tx1"/>
              </a:solidFill>
              <a:latin typeface="+mj-lt"/>
              <a:cs typeface="+mn-ea"/>
              <a:sym typeface="+mn-lt"/>
            </a:endParaRPr>
          </a:p>
        </p:txBody>
      </p:sp>
      <p:pic>
        <p:nvPicPr>
          <p:cNvPr id="5" name="Picture 4"/>
          <p:cNvPicPr>
            <a:picLocks noChangeAspect="1"/>
          </p:cNvPicPr>
          <p:nvPr/>
        </p:nvPicPr>
        <p:blipFill>
          <a:blip r:embed="rId3"/>
          <a:stretch>
            <a:fillRect/>
          </a:stretch>
        </p:blipFill>
        <p:spPr>
          <a:xfrm>
            <a:off x="10722207" y="797669"/>
            <a:ext cx="1482931" cy="1210043"/>
          </a:xfrm>
          <a:prstGeom prst="rect">
            <a:avLst/>
          </a:prstGeom>
        </p:spPr>
      </p:pic>
      <p:sp>
        <p:nvSpPr>
          <p:cNvPr id="6" name="Rectangle 5"/>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417252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5"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linds(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5"/>
          <p:cNvSpPr/>
          <p:nvPr/>
        </p:nvSpPr>
        <p:spPr>
          <a:xfrm>
            <a:off x="4040232" y="1700586"/>
            <a:ext cx="7788427" cy="4758021"/>
          </a:xfrm>
          <a:custGeom>
            <a:avLst/>
            <a:gdLst/>
            <a:ahLst/>
            <a:cxnLst/>
            <a:rect l="l" t="t" r="r" b="b"/>
            <a:pathLst>
              <a:path w="11118477" h="6792379">
                <a:moveTo>
                  <a:pt x="0" y="0"/>
                </a:moveTo>
                <a:lnTo>
                  <a:pt x="11118477" y="0"/>
                </a:lnTo>
                <a:lnTo>
                  <a:pt x="11118477" y="6792379"/>
                </a:lnTo>
                <a:lnTo>
                  <a:pt x="0" y="67923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a:solidFill>
                <a:prstClr val="black"/>
              </a:solidFill>
              <a:latin typeface="UTM Avo"/>
              <a:cs typeface="+mn-ea"/>
              <a:sym typeface="+mn-lt"/>
            </a:endParaRPr>
          </a:p>
        </p:txBody>
      </p:sp>
      <p:grpSp>
        <p:nvGrpSpPr>
          <p:cNvPr id="4" name="Group 3"/>
          <p:cNvGrpSpPr/>
          <p:nvPr/>
        </p:nvGrpSpPr>
        <p:grpSpPr>
          <a:xfrm>
            <a:off x="1135582" y="1458752"/>
            <a:ext cx="2536723" cy="1447800"/>
            <a:chOff x="452783" y="647700"/>
            <a:chExt cx="4495301" cy="243840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783" y="647700"/>
              <a:ext cx="4495301" cy="2438400"/>
            </a:xfrm>
            <a:prstGeom prst="rect">
              <a:avLst/>
            </a:prstGeom>
          </p:spPr>
        </p:pic>
        <p:sp>
          <p:nvSpPr>
            <p:cNvPr id="3" name="TextBox 2"/>
            <p:cNvSpPr txBox="1"/>
            <p:nvPr/>
          </p:nvSpPr>
          <p:spPr>
            <a:xfrm>
              <a:off x="795433" y="1371600"/>
              <a:ext cx="3810000" cy="692498"/>
            </a:xfrm>
            <a:prstGeom prst="rect">
              <a:avLst/>
            </a:prstGeom>
            <a:noFill/>
          </p:spPr>
          <p:txBody>
            <a:bodyPr wrap="square" rtlCol="0">
              <a:spAutoFit/>
            </a:bodyPr>
            <a:lstStyle/>
            <a:p>
              <a:pPr algn="ctr" defTabSz="609630">
                <a:buClrTx/>
              </a:pPr>
              <a:r>
                <a:rPr lang="vi-VN" sz="2400" b="1" kern="1200" dirty="0">
                  <a:solidFill>
                    <a:prstClr val="black"/>
                  </a:solidFill>
                  <a:latin typeface="+mj-lt"/>
                  <a:cs typeface="+mn-ea"/>
                  <a:sym typeface="+mn-lt"/>
                </a:rPr>
                <a:t>TỔNG KẾT</a:t>
              </a:r>
              <a:endParaRPr lang="en-US" sz="2400" b="1" kern="1200" dirty="0">
                <a:solidFill>
                  <a:prstClr val="black"/>
                </a:solidFill>
                <a:latin typeface="+mj-lt"/>
                <a:cs typeface="+mn-ea"/>
                <a:sym typeface="+mn-lt"/>
              </a:endParaRPr>
            </a:p>
          </p:txBody>
        </p:sp>
      </p:grpSp>
      <p:sp>
        <p:nvSpPr>
          <p:cNvPr id="7" name="Rectangle 6"/>
          <p:cNvSpPr/>
          <p:nvPr/>
        </p:nvSpPr>
        <p:spPr>
          <a:xfrm>
            <a:off x="4734045" y="2927573"/>
            <a:ext cx="6400800" cy="2229841"/>
          </a:xfrm>
          <a:prstGeom prst="rect">
            <a:avLst/>
          </a:prstGeom>
        </p:spPr>
        <p:txBody>
          <a:bodyPr wrap="square">
            <a:spAutoFit/>
          </a:bodyPr>
          <a:lstStyle/>
          <a:p>
            <a:pPr algn="just" defTabSz="609630">
              <a:lnSpc>
                <a:spcPct val="150000"/>
              </a:lnSpc>
              <a:buClrTx/>
            </a:pPr>
            <a:r>
              <a:rPr lang="vi-VN" sz="2400" kern="1200" dirty="0">
                <a:solidFill>
                  <a:prstClr val="black"/>
                </a:solidFill>
                <a:latin typeface="+mj-lt"/>
                <a:cs typeface="+mn-ea"/>
                <a:sym typeface="+mn-lt"/>
              </a:rPr>
              <a:t>Khi có biến đổi hóa học, chất ban đầu sẽ bị biến đổi thành chất khác như gạo nấu thành cơm, đinh sắt thành đinh gỉ, giấy cháy thành tro,… </a:t>
            </a:r>
            <a:endParaRPr lang="en-US" sz="2400" kern="1200" dirty="0">
              <a:solidFill>
                <a:prstClr val="black"/>
              </a:solidFill>
              <a:latin typeface="+mj-lt"/>
              <a:cs typeface="+mn-ea"/>
              <a:sym typeface="+mn-lt"/>
            </a:endParaRPr>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19875" y="2286000"/>
            <a:ext cx="4707014" cy="4707014"/>
          </a:xfrm>
          <a:prstGeom prst="rect">
            <a:avLst/>
          </a:prstGeom>
          <a:effectLst>
            <a:outerShdw blurRad="50800" dist="38100" dir="16200000" rotWithShape="0">
              <a:prstClr val="black">
                <a:alpha val="40000"/>
              </a:prstClr>
            </a:outerShdw>
          </a:effectLst>
        </p:spPr>
      </p:pic>
      <p:sp>
        <p:nvSpPr>
          <p:cNvPr id="9" name="Rectangle 8"/>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3208147205"/>
      </p:ext>
    </p:extLst>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2633585" y="964396"/>
            <a:ext cx="6548796" cy="769441"/>
          </a:xfrm>
          <a:prstGeom prst="rect">
            <a:avLst/>
          </a:prstGeom>
          <a:noFill/>
        </p:spPr>
        <p:txBody>
          <a:bodyPr wrap="square" rtlCol="0">
            <a:spAutoFit/>
          </a:bodyPr>
          <a:lstStyle/>
          <a:p>
            <a:pPr algn="ctr" defTabSz="609630">
              <a:buClrTx/>
            </a:pPr>
            <a:r>
              <a:rPr lang="en-US" sz="4400" b="1" kern="1200" dirty="0">
                <a:solidFill>
                  <a:schemeClr val="tx1"/>
                </a:solidFill>
                <a:latin typeface="UTM Avo"/>
                <a:cs typeface="+mn-ea"/>
                <a:sym typeface="+mn-lt"/>
              </a:rPr>
              <a:t>HƯỚNG DẪN VỀ NHÀ</a:t>
            </a:r>
          </a:p>
        </p:txBody>
      </p:sp>
      <p:sp>
        <p:nvSpPr>
          <p:cNvPr id="25" name="Google Shape;120;p16"/>
          <p:cNvSpPr/>
          <p:nvPr/>
        </p:nvSpPr>
        <p:spPr>
          <a:xfrm>
            <a:off x="5907983" y="3504583"/>
            <a:ext cx="155" cy="155"/>
          </a:xfrm>
          <a:custGeom>
            <a:avLst/>
            <a:gdLst/>
            <a:ahLst/>
            <a:cxnLst/>
            <a:rect l="l" t="t" r="r" b="b"/>
            <a:pathLst>
              <a:path w="1" h="1" extrusionOk="0">
                <a:moveTo>
                  <a:pt x="0" y="0"/>
                </a:moveTo>
                <a:close/>
              </a:path>
            </a:pathLst>
          </a:custGeom>
          <a:solidFill>
            <a:srgbClr val="009688"/>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47" name="Rounded Rectangle 46"/>
          <p:cNvSpPr/>
          <p:nvPr/>
        </p:nvSpPr>
        <p:spPr>
          <a:xfrm>
            <a:off x="5029200" y="2057400"/>
            <a:ext cx="5899386" cy="1016000"/>
          </a:xfrm>
          <a:prstGeom prst="roundRect">
            <a:avLst>
              <a:gd name="adj" fmla="val 50000"/>
            </a:avLst>
          </a:prstGeom>
          <a:solidFill>
            <a:schemeClr val="bg1"/>
          </a:solidFill>
          <a:ln w="28575">
            <a:solidFill>
              <a:srgbClr val="4F2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vi-VN" sz="2400" kern="1200" dirty="0">
                <a:solidFill>
                  <a:prstClr val="black"/>
                </a:solidFill>
                <a:cs typeface="+mn-ea"/>
                <a:sym typeface="+mn-lt"/>
              </a:rPr>
              <a:t>Ôn lại kiến thức đã học trong bài</a:t>
            </a:r>
            <a:endParaRPr lang="en-US" sz="2400" kern="1200" dirty="0">
              <a:solidFill>
                <a:prstClr val="black"/>
              </a:solidFill>
              <a:latin typeface="UTM Avo"/>
              <a:cs typeface="+mn-ea"/>
              <a:sym typeface="+mn-lt"/>
            </a:endParaRPr>
          </a:p>
        </p:txBody>
      </p:sp>
      <p:sp>
        <p:nvSpPr>
          <p:cNvPr id="48" name="Rounded Rectangle 47"/>
          <p:cNvSpPr/>
          <p:nvPr/>
        </p:nvSpPr>
        <p:spPr>
          <a:xfrm>
            <a:off x="5035540" y="3486393"/>
            <a:ext cx="5899386" cy="1016000"/>
          </a:xfrm>
          <a:prstGeom prst="roundRect">
            <a:avLst>
              <a:gd name="adj" fmla="val 50000"/>
            </a:avLst>
          </a:prstGeom>
          <a:solidFill>
            <a:schemeClr val="bg1"/>
          </a:solidFill>
          <a:ln w="28575">
            <a:solidFill>
              <a:srgbClr val="4F2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vi-VN" sz="2400" kern="1200">
                <a:solidFill>
                  <a:prstClr val="black"/>
                </a:solidFill>
                <a:cs typeface="+mn-ea"/>
                <a:sym typeface="+mn-lt"/>
              </a:rPr>
              <a:t>Hoàn thành bài tập trong VBT</a:t>
            </a:r>
            <a:endParaRPr lang="en-US" sz="2400" kern="1200">
              <a:solidFill>
                <a:prstClr val="black"/>
              </a:solidFill>
              <a:latin typeface="UTM Avo"/>
              <a:cs typeface="+mn-ea"/>
              <a:sym typeface="+mn-lt"/>
            </a:endParaRPr>
          </a:p>
        </p:txBody>
      </p:sp>
      <p:sp>
        <p:nvSpPr>
          <p:cNvPr id="49" name="Rounded Rectangle 48"/>
          <p:cNvSpPr/>
          <p:nvPr/>
        </p:nvSpPr>
        <p:spPr>
          <a:xfrm>
            <a:off x="5020148" y="4915385"/>
            <a:ext cx="5899386" cy="1016000"/>
          </a:xfrm>
          <a:prstGeom prst="roundRect">
            <a:avLst>
              <a:gd name="adj" fmla="val 50000"/>
            </a:avLst>
          </a:prstGeom>
          <a:solidFill>
            <a:schemeClr val="bg1"/>
          </a:solidFill>
          <a:ln w="28575">
            <a:solidFill>
              <a:srgbClr val="4F23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buClrTx/>
            </a:pPr>
            <a:r>
              <a:rPr lang="vi-VN" sz="2400" kern="1200">
                <a:solidFill>
                  <a:prstClr val="black"/>
                </a:solidFill>
                <a:cs typeface="+mn-ea"/>
                <a:sym typeface="+mn-lt"/>
              </a:rPr>
              <a:t>Chuẩn bị bài </a:t>
            </a:r>
            <a:r>
              <a:rPr lang="vi-VN" sz="2400" b="1" kern="1200">
                <a:solidFill>
                  <a:prstClr val="black"/>
                </a:solidFill>
                <a:cs typeface="+mn-ea"/>
                <a:sym typeface="+mn-lt"/>
              </a:rPr>
              <a:t>Ôn tập chủ đề Chất</a:t>
            </a:r>
            <a:endParaRPr lang="en-US" sz="2400" b="1" kern="1200">
              <a:solidFill>
                <a:prstClr val="black"/>
              </a:solidFill>
              <a:latin typeface="UTM Avo"/>
              <a:cs typeface="+mn-ea"/>
              <a:sym typeface="+mn-lt"/>
            </a:endParaRPr>
          </a:p>
        </p:txBody>
      </p:sp>
      <p:cxnSp>
        <p:nvCxnSpPr>
          <p:cNvPr id="17" name="Google Shape;100;p16"/>
          <p:cNvCxnSpPr/>
          <p:nvPr/>
        </p:nvCxnSpPr>
        <p:spPr>
          <a:xfrm flipV="1">
            <a:off x="2025083" y="2565400"/>
            <a:ext cx="3004117" cy="2202410"/>
          </a:xfrm>
          <a:prstGeom prst="bentConnector3">
            <a:avLst>
              <a:gd name="adj1" fmla="val 41303"/>
            </a:avLst>
          </a:prstGeom>
          <a:noFill/>
          <a:ln w="38100" cap="flat" cmpd="sng">
            <a:solidFill>
              <a:srgbClr val="F49A34"/>
            </a:solidFill>
            <a:prstDash val="solid"/>
            <a:round/>
            <a:headEnd type="none" w="med" len="med"/>
            <a:tailEnd type="oval" w="med" len="med"/>
          </a:ln>
        </p:spPr>
      </p:cxnSp>
      <p:cxnSp>
        <p:nvCxnSpPr>
          <p:cNvPr id="19" name="Google Shape;101;p16"/>
          <p:cNvCxnSpPr>
            <a:endCxn id="49" idx="1"/>
          </p:cNvCxnSpPr>
          <p:nvPr/>
        </p:nvCxnSpPr>
        <p:spPr>
          <a:xfrm flipV="1">
            <a:off x="2699518" y="5423386"/>
            <a:ext cx="2320630" cy="347877"/>
          </a:xfrm>
          <a:prstGeom prst="bentConnector3">
            <a:avLst>
              <a:gd name="adj1" fmla="val 65011"/>
            </a:avLst>
          </a:prstGeom>
          <a:noFill/>
          <a:ln w="38100" cap="flat" cmpd="sng">
            <a:solidFill>
              <a:srgbClr val="435D74"/>
            </a:solidFill>
            <a:prstDash val="solid"/>
            <a:round/>
            <a:headEnd type="none" w="med" len="med"/>
            <a:tailEnd type="oval" w="med" len="med"/>
          </a:ln>
        </p:spPr>
      </p:cxnSp>
      <p:cxnSp>
        <p:nvCxnSpPr>
          <p:cNvPr id="20" name="Google Shape;102;p16"/>
          <p:cNvCxnSpPr>
            <a:stCxn id="48" idx="1"/>
          </p:cNvCxnSpPr>
          <p:nvPr/>
        </p:nvCxnSpPr>
        <p:spPr>
          <a:xfrm rot="10800000" flipV="1">
            <a:off x="2264421" y="3994393"/>
            <a:ext cx="2771119" cy="1343176"/>
          </a:xfrm>
          <a:prstGeom prst="bentConnector3">
            <a:avLst>
              <a:gd name="adj1" fmla="val 43715"/>
            </a:avLst>
          </a:prstGeom>
          <a:noFill/>
          <a:ln w="38100" cap="flat" cmpd="sng">
            <a:solidFill>
              <a:srgbClr val="E7716B"/>
            </a:solidFill>
            <a:prstDash val="solid"/>
            <a:round/>
            <a:headEnd type="oval" w="med" len="med"/>
            <a:tailEnd type="none" w="med" len="med"/>
          </a:ln>
        </p:spPr>
      </p:cxnSp>
      <p:grpSp>
        <p:nvGrpSpPr>
          <p:cNvPr id="46" name="Group 45"/>
          <p:cNvGrpSpPr/>
          <p:nvPr/>
        </p:nvGrpSpPr>
        <p:grpSpPr>
          <a:xfrm>
            <a:off x="623130" y="2374933"/>
            <a:ext cx="2631447" cy="3924022"/>
            <a:chOff x="1524000" y="3257599"/>
            <a:chExt cx="3947170" cy="5886033"/>
          </a:xfrm>
        </p:grpSpPr>
        <p:sp>
          <p:nvSpPr>
            <p:cNvPr id="32" name="Google Shape;105;p16"/>
            <p:cNvSpPr/>
            <p:nvPr/>
          </p:nvSpPr>
          <p:spPr>
            <a:xfrm>
              <a:off x="1524000" y="3495335"/>
              <a:ext cx="3947170" cy="5648297"/>
            </a:xfrm>
            <a:custGeom>
              <a:avLst/>
              <a:gdLst/>
              <a:ahLst/>
              <a:cxnLst/>
              <a:rect l="l" t="t" r="r" b="b"/>
              <a:pathLst>
                <a:path w="27113" h="38798" extrusionOk="0">
                  <a:moveTo>
                    <a:pt x="9693" y="530"/>
                  </a:moveTo>
                  <a:lnTo>
                    <a:pt x="17154" y="620"/>
                  </a:lnTo>
                  <a:lnTo>
                    <a:pt x="17154" y="17292"/>
                  </a:lnTo>
                  <a:cubicBezTo>
                    <a:pt x="17154" y="17356"/>
                    <a:pt x="17176" y="17403"/>
                    <a:pt x="17202" y="17446"/>
                  </a:cubicBezTo>
                  <a:cubicBezTo>
                    <a:pt x="17509" y="17864"/>
                    <a:pt x="17817" y="18304"/>
                    <a:pt x="18130" y="18749"/>
                  </a:cubicBezTo>
                  <a:cubicBezTo>
                    <a:pt x="22078" y="24356"/>
                    <a:pt x="26540" y="30694"/>
                    <a:pt x="25215" y="34648"/>
                  </a:cubicBezTo>
                  <a:cubicBezTo>
                    <a:pt x="24155" y="36656"/>
                    <a:pt x="18458" y="38288"/>
                    <a:pt x="12475" y="38288"/>
                  </a:cubicBezTo>
                  <a:cubicBezTo>
                    <a:pt x="6953" y="38288"/>
                    <a:pt x="3026" y="36921"/>
                    <a:pt x="1940" y="34669"/>
                  </a:cubicBezTo>
                  <a:cubicBezTo>
                    <a:pt x="573" y="30784"/>
                    <a:pt x="5384" y="23763"/>
                    <a:pt x="9253" y="18108"/>
                  </a:cubicBezTo>
                  <a:lnTo>
                    <a:pt x="9650" y="17536"/>
                  </a:lnTo>
                  <a:cubicBezTo>
                    <a:pt x="9672" y="17488"/>
                    <a:pt x="9693" y="17446"/>
                    <a:pt x="9693" y="17377"/>
                  </a:cubicBezTo>
                  <a:lnTo>
                    <a:pt x="9693" y="530"/>
                  </a:lnTo>
                  <a:close/>
                  <a:moveTo>
                    <a:pt x="9449" y="0"/>
                  </a:moveTo>
                  <a:cubicBezTo>
                    <a:pt x="9385" y="0"/>
                    <a:pt x="9317" y="21"/>
                    <a:pt x="9274" y="69"/>
                  </a:cubicBezTo>
                  <a:cubicBezTo>
                    <a:pt x="9227" y="111"/>
                    <a:pt x="9184" y="180"/>
                    <a:pt x="9184" y="265"/>
                  </a:cubicBezTo>
                  <a:lnTo>
                    <a:pt x="9184" y="17292"/>
                  </a:lnTo>
                  <a:lnTo>
                    <a:pt x="8829" y="17822"/>
                  </a:lnTo>
                  <a:cubicBezTo>
                    <a:pt x="4902" y="23561"/>
                    <a:pt x="0" y="30716"/>
                    <a:pt x="1479" y="34844"/>
                  </a:cubicBezTo>
                  <a:lnTo>
                    <a:pt x="1479" y="34865"/>
                  </a:lnTo>
                  <a:cubicBezTo>
                    <a:pt x="2120" y="36216"/>
                    <a:pt x="3508" y="37229"/>
                    <a:pt x="5676" y="37912"/>
                  </a:cubicBezTo>
                  <a:cubicBezTo>
                    <a:pt x="7531" y="38490"/>
                    <a:pt x="9868" y="38797"/>
                    <a:pt x="12475" y="38797"/>
                  </a:cubicBezTo>
                  <a:cubicBezTo>
                    <a:pt x="15347" y="38797"/>
                    <a:pt x="18347" y="38421"/>
                    <a:pt x="20753" y="37737"/>
                  </a:cubicBezTo>
                  <a:cubicBezTo>
                    <a:pt x="22586" y="37229"/>
                    <a:pt x="24929" y="36322"/>
                    <a:pt x="25655" y="34865"/>
                  </a:cubicBezTo>
                  <a:cubicBezTo>
                    <a:pt x="25681" y="34844"/>
                    <a:pt x="25681" y="34844"/>
                    <a:pt x="25681" y="34823"/>
                  </a:cubicBezTo>
                  <a:cubicBezTo>
                    <a:pt x="27112" y="30652"/>
                    <a:pt x="22544" y="24160"/>
                    <a:pt x="18527" y="18437"/>
                  </a:cubicBezTo>
                  <a:cubicBezTo>
                    <a:pt x="18236" y="18018"/>
                    <a:pt x="17949" y="17621"/>
                    <a:pt x="17663" y="17202"/>
                  </a:cubicBezTo>
                  <a:lnTo>
                    <a:pt x="17663" y="376"/>
                  </a:lnTo>
                  <a:cubicBezTo>
                    <a:pt x="17663" y="223"/>
                    <a:pt x="17552" y="111"/>
                    <a:pt x="17419" y="111"/>
                  </a:cubicBezTo>
                  <a:lnTo>
                    <a:pt x="9449" y="0"/>
                  </a:lnTo>
                  <a:close/>
                </a:path>
              </a:pathLst>
            </a:custGeom>
            <a:solidFill>
              <a:srgbClr val="2D838E"/>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3" name="Google Shape;106;p16"/>
            <p:cNvSpPr/>
            <p:nvPr/>
          </p:nvSpPr>
          <p:spPr>
            <a:xfrm>
              <a:off x="2854762" y="3257599"/>
              <a:ext cx="1243855" cy="617414"/>
            </a:xfrm>
            <a:custGeom>
              <a:avLst/>
              <a:gdLst/>
              <a:ahLst/>
              <a:cxnLst/>
              <a:rect l="l" t="t" r="r" b="b"/>
              <a:pathLst>
                <a:path w="8544" h="4241" extrusionOk="0">
                  <a:moveTo>
                    <a:pt x="4283" y="1"/>
                  </a:moveTo>
                  <a:cubicBezTo>
                    <a:pt x="1919" y="1"/>
                    <a:pt x="1" y="949"/>
                    <a:pt x="1" y="2121"/>
                  </a:cubicBezTo>
                  <a:cubicBezTo>
                    <a:pt x="1" y="3292"/>
                    <a:pt x="1919" y="4240"/>
                    <a:pt x="4283" y="4240"/>
                  </a:cubicBezTo>
                  <a:cubicBezTo>
                    <a:pt x="6646" y="4240"/>
                    <a:pt x="8543" y="3292"/>
                    <a:pt x="8543" y="2121"/>
                  </a:cubicBezTo>
                  <a:cubicBezTo>
                    <a:pt x="8543" y="949"/>
                    <a:pt x="6646" y="1"/>
                    <a:pt x="4283" y="1"/>
                  </a:cubicBezTo>
                  <a:close/>
                </a:path>
              </a:pathLst>
            </a:custGeom>
            <a:solidFill>
              <a:srgbClr val="2D838E"/>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4" name="Google Shape;107;p16"/>
            <p:cNvSpPr/>
            <p:nvPr/>
          </p:nvSpPr>
          <p:spPr>
            <a:xfrm>
              <a:off x="2967442" y="3315542"/>
              <a:ext cx="1018494" cy="501530"/>
            </a:xfrm>
            <a:custGeom>
              <a:avLst/>
              <a:gdLst/>
              <a:ahLst/>
              <a:cxnLst/>
              <a:rect l="l" t="t" r="r" b="b"/>
              <a:pathLst>
                <a:path w="6996" h="3445" extrusionOk="0">
                  <a:moveTo>
                    <a:pt x="3509" y="0"/>
                  </a:moveTo>
                  <a:cubicBezTo>
                    <a:pt x="1564" y="0"/>
                    <a:pt x="0" y="774"/>
                    <a:pt x="0" y="1723"/>
                  </a:cubicBezTo>
                  <a:cubicBezTo>
                    <a:pt x="0" y="2671"/>
                    <a:pt x="1564" y="3445"/>
                    <a:pt x="3509" y="3445"/>
                  </a:cubicBezTo>
                  <a:cubicBezTo>
                    <a:pt x="5432" y="3445"/>
                    <a:pt x="6996" y="2671"/>
                    <a:pt x="6996" y="1723"/>
                  </a:cubicBezTo>
                  <a:cubicBezTo>
                    <a:pt x="6996" y="774"/>
                    <a:pt x="5432" y="0"/>
                    <a:pt x="3509" y="0"/>
                  </a:cubicBezTo>
                  <a:close/>
                </a:path>
              </a:pathLst>
            </a:custGeom>
            <a:solidFill>
              <a:srgbClr val="F2F9FB"/>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5" name="Google Shape;108;p16"/>
            <p:cNvSpPr/>
            <p:nvPr/>
          </p:nvSpPr>
          <p:spPr>
            <a:xfrm>
              <a:off x="1822587" y="7828729"/>
              <a:ext cx="3353048" cy="1019804"/>
            </a:xfrm>
            <a:custGeom>
              <a:avLst/>
              <a:gdLst/>
              <a:ahLst/>
              <a:cxnLst/>
              <a:rect l="l" t="t" r="r" b="b"/>
              <a:pathLst>
                <a:path w="23032" h="7005" extrusionOk="0">
                  <a:moveTo>
                    <a:pt x="21775" y="1"/>
                  </a:moveTo>
                  <a:lnTo>
                    <a:pt x="1150" y="43"/>
                  </a:lnTo>
                  <a:cubicBezTo>
                    <a:pt x="0" y="2184"/>
                    <a:pt x="334" y="3620"/>
                    <a:pt x="1415" y="4569"/>
                  </a:cubicBezTo>
                  <a:cubicBezTo>
                    <a:pt x="2753" y="6104"/>
                    <a:pt x="7027" y="7004"/>
                    <a:pt x="11457" y="7004"/>
                  </a:cubicBezTo>
                  <a:cubicBezTo>
                    <a:pt x="15133" y="7004"/>
                    <a:pt x="18917" y="6384"/>
                    <a:pt x="21219" y="4993"/>
                  </a:cubicBezTo>
                  <a:cubicBezTo>
                    <a:pt x="23031" y="3801"/>
                    <a:pt x="22613" y="1835"/>
                    <a:pt x="21775" y="1"/>
                  </a:cubicBezTo>
                  <a:close/>
                </a:path>
              </a:pathLst>
            </a:custGeom>
            <a:solidFill>
              <a:srgbClr val="2D838E"/>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6" name="Google Shape;109;p16"/>
            <p:cNvSpPr/>
            <p:nvPr/>
          </p:nvSpPr>
          <p:spPr>
            <a:xfrm>
              <a:off x="1973703" y="7487775"/>
              <a:ext cx="3038300" cy="723835"/>
            </a:xfrm>
            <a:custGeom>
              <a:avLst/>
              <a:gdLst/>
              <a:ahLst/>
              <a:cxnLst/>
              <a:rect l="l" t="t" r="r" b="b"/>
              <a:pathLst>
                <a:path w="20870" h="4972" extrusionOk="0">
                  <a:moveTo>
                    <a:pt x="10425" y="1"/>
                  </a:moveTo>
                  <a:cubicBezTo>
                    <a:pt x="5698" y="1"/>
                    <a:pt x="1702" y="753"/>
                    <a:pt x="419" y="1792"/>
                  </a:cubicBezTo>
                  <a:cubicBezTo>
                    <a:pt x="154" y="2009"/>
                    <a:pt x="1" y="2232"/>
                    <a:pt x="1" y="2475"/>
                  </a:cubicBezTo>
                  <a:cubicBezTo>
                    <a:pt x="1" y="3843"/>
                    <a:pt x="4659" y="4971"/>
                    <a:pt x="10425" y="4971"/>
                  </a:cubicBezTo>
                  <a:cubicBezTo>
                    <a:pt x="16185" y="4971"/>
                    <a:pt x="20870" y="3843"/>
                    <a:pt x="20870" y="2475"/>
                  </a:cubicBezTo>
                  <a:cubicBezTo>
                    <a:pt x="20870" y="1108"/>
                    <a:pt x="16185" y="1"/>
                    <a:pt x="10425" y="1"/>
                  </a:cubicBezTo>
                  <a:close/>
                </a:path>
              </a:pathLst>
            </a:custGeom>
            <a:solidFill>
              <a:srgbClr val="087381"/>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7" name="Google Shape;110;p16"/>
            <p:cNvSpPr/>
            <p:nvPr/>
          </p:nvSpPr>
          <p:spPr>
            <a:xfrm>
              <a:off x="2063962" y="7169969"/>
              <a:ext cx="2883256" cy="819191"/>
            </a:xfrm>
            <a:custGeom>
              <a:avLst/>
              <a:gdLst/>
              <a:ahLst/>
              <a:cxnLst/>
              <a:rect l="l" t="t" r="r" b="b"/>
              <a:pathLst>
                <a:path w="19805" h="5627" extrusionOk="0">
                  <a:moveTo>
                    <a:pt x="2205" y="0"/>
                  </a:moveTo>
                  <a:lnTo>
                    <a:pt x="1" y="3312"/>
                  </a:lnTo>
                  <a:cubicBezTo>
                    <a:pt x="1058" y="4843"/>
                    <a:pt x="5336" y="5626"/>
                    <a:pt x="9684" y="5626"/>
                  </a:cubicBezTo>
                  <a:cubicBezTo>
                    <a:pt x="14051" y="5626"/>
                    <a:pt x="18488" y="4837"/>
                    <a:pt x="19805" y="3222"/>
                  </a:cubicBezTo>
                  <a:lnTo>
                    <a:pt x="17441" y="0"/>
                  </a:lnTo>
                  <a:cubicBezTo>
                    <a:pt x="15621" y="880"/>
                    <a:pt x="12311" y="1504"/>
                    <a:pt x="9100" y="1504"/>
                  </a:cubicBezTo>
                  <a:cubicBezTo>
                    <a:pt x="6431" y="1504"/>
                    <a:pt x="3829" y="1073"/>
                    <a:pt x="2205" y="0"/>
                  </a:cubicBezTo>
                  <a:close/>
                </a:path>
              </a:pathLst>
            </a:custGeom>
            <a:solidFill>
              <a:srgbClr val="F2AEA4"/>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8" name="Google Shape;111;p16"/>
            <p:cNvSpPr/>
            <p:nvPr/>
          </p:nvSpPr>
          <p:spPr>
            <a:xfrm>
              <a:off x="2359493" y="6967028"/>
              <a:ext cx="2279089" cy="495416"/>
            </a:xfrm>
            <a:custGeom>
              <a:avLst/>
              <a:gdLst/>
              <a:ahLst/>
              <a:cxnLst/>
              <a:rect l="l" t="t" r="r" b="b"/>
              <a:pathLst>
                <a:path w="15655" h="3403" extrusionOk="0">
                  <a:moveTo>
                    <a:pt x="7838" y="0"/>
                  </a:moveTo>
                  <a:cubicBezTo>
                    <a:pt x="3514" y="0"/>
                    <a:pt x="1" y="753"/>
                    <a:pt x="1" y="1702"/>
                  </a:cubicBezTo>
                  <a:cubicBezTo>
                    <a:pt x="1" y="2629"/>
                    <a:pt x="3514" y="3403"/>
                    <a:pt x="7838" y="3403"/>
                  </a:cubicBezTo>
                  <a:cubicBezTo>
                    <a:pt x="12168" y="3403"/>
                    <a:pt x="15655" y="2629"/>
                    <a:pt x="15655" y="1702"/>
                  </a:cubicBezTo>
                  <a:cubicBezTo>
                    <a:pt x="15655" y="753"/>
                    <a:pt x="12168" y="0"/>
                    <a:pt x="7838" y="0"/>
                  </a:cubicBezTo>
                  <a:close/>
                </a:path>
              </a:pathLst>
            </a:custGeom>
            <a:solidFill>
              <a:srgbClr val="E7716B"/>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9" name="Google Shape;112;p16"/>
            <p:cNvSpPr/>
            <p:nvPr/>
          </p:nvSpPr>
          <p:spPr>
            <a:xfrm>
              <a:off x="2478287" y="6526496"/>
              <a:ext cx="2054601" cy="708258"/>
            </a:xfrm>
            <a:custGeom>
              <a:avLst/>
              <a:gdLst/>
              <a:ahLst/>
              <a:cxnLst/>
              <a:rect l="l" t="t" r="r" b="b"/>
              <a:pathLst>
                <a:path w="14113" h="4865" extrusionOk="0">
                  <a:moveTo>
                    <a:pt x="1569" y="0"/>
                  </a:moveTo>
                  <a:lnTo>
                    <a:pt x="1" y="3095"/>
                  </a:lnTo>
                  <a:cubicBezTo>
                    <a:pt x="1245" y="4294"/>
                    <a:pt x="4194" y="4864"/>
                    <a:pt x="7099" y="4864"/>
                  </a:cubicBezTo>
                  <a:cubicBezTo>
                    <a:pt x="10182" y="4864"/>
                    <a:pt x="13215" y="4222"/>
                    <a:pt x="14113" y="3005"/>
                  </a:cubicBezTo>
                  <a:lnTo>
                    <a:pt x="12433" y="0"/>
                  </a:lnTo>
                  <a:cubicBezTo>
                    <a:pt x="11128" y="824"/>
                    <a:pt x="8758" y="1415"/>
                    <a:pt x="6463" y="1415"/>
                  </a:cubicBezTo>
                  <a:cubicBezTo>
                    <a:pt x="4565" y="1415"/>
                    <a:pt x="2718" y="1011"/>
                    <a:pt x="1569" y="0"/>
                  </a:cubicBezTo>
                  <a:close/>
                </a:path>
              </a:pathLst>
            </a:custGeom>
            <a:solidFill>
              <a:srgbClr val="F7AF60"/>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40" name="Google Shape;113;p16"/>
            <p:cNvSpPr/>
            <p:nvPr/>
          </p:nvSpPr>
          <p:spPr>
            <a:xfrm>
              <a:off x="2690400" y="6376111"/>
              <a:ext cx="1623388" cy="392052"/>
            </a:xfrm>
            <a:custGeom>
              <a:avLst/>
              <a:gdLst/>
              <a:ahLst/>
              <a:cxnLst/>
              <a:rect l="l" t="t" r="r" b="b"/>
              <a:pathLst>
                <a:path w="11151" h="2693" extrusionOk="0">
                  <a:moveTo>
                    <a:pt x="5565" y="0"/>
                  </a:moveTo>
                  <a:cubicBezTo>
                    <a:pt x="2497" y="0"/>
                    <a:pt x="1" y="594"/>
                    <a:pt x="1" y="1346"/>
                  </a:cubicBezTo>
                  <a:cubicBezTo>
                    <a:pt x="1" y="2072"/>
                    <a:pt x="2497" y="2692"/>
                    <a:pt x="5565" y="2692"/>
                  </a:cubicBezTo>
                  <a:cubicBezTo>
                    <a:pt x="8660" y="2692"/>
                    <a:pt x="11151" y="2072"/>
                    <a:pt x="11151" y="1346"/>
                  </a:cubicBezTo>
                  <a:cubicBezTo>
                    <a:pt x="11151" y="594"/>
                    <a:pt x="8660" y="0"/>
                    <a:pt x="5565" y="0"/>
                  </a:cubicBezTo>
                  <a:close/>
                </a:path>
              </a:pathLst>
            </a:custGeom>
            <a:solidFill>
              <a:srgbClr val="F59B34"/>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7" name="TextBox 6"/>
            <p:cNvSpPr txBox="1"/>
            <p:nvPr/>
          </p:nvSpPr>
          <p:spPr>
            <a:xfrm>
              <a:off x="2597406" y="6678798"/>
              <a:ext cx="1752600" cy="692498"/>
            </a:xfrm>
            <a:prstGeom prst="rect">
              <a:avLst/>
            </a:prstGeom>
            <a:noFill/>
          </p:spPr>
          <p:txBody>
            <a:bodyPr wrap="square" rtlCol="0">
              <a:spAutoFit/>
            </a:bodyPr>
            <a:lstStyle/>
            <a:p>
              <a:pPr algn="ctr" defTabSz="609630">
                <a:buClrTx/>
              </a:pPr>
              <a:r>
                <a:rPr lang="vi-VN" sz="2400" kern="1200">
                  <a:solidFill>
                    <a:prstClr val="black"/>
                  </a:solidFill>
                  <a:cs typeface="+mn-ea"/>
                  <a:sym typeface="+mn-lt"/>
                </a:rPr>
                <a:t>1</a:t>
              </a:r>
              <a:endParaRPr lang="en-US" sz="2400" kern="1200">
                <a:solidFill>
                  <a:prstClr val="black"/>
                </a:solidFill>
                <a:latin typeface="UTM Avo"/>
                <a:cs typeface="+mn-ea"/>
                <a:sym typeface="+mn-lt"/>
              </a:endParaRPr>
            </a:p>
          </p:txBody>
        </p:sp>
        <p:sp>
          <p:nvSpPr>
            <p:cNvPr id="44" name="TextBox 43"/>
            <p:cNvSpPr txBox="1"/>
            <p:nvPr/>
          </p:nvSpPr>
          <p:spPr>
            <a:xfrm>
              <a:off x="2616553" y="7438104"/>
              <a:ext cx="1752600" cy="692498"/>
            </a:xfrm>
            <a:prstGeom prst="rect">
              <a:avLst/>
            </a:prstGeom>
            <a:noFill/>
          </p:spPr>
          <p:txBody>
            <a:bodyPr wrap="square" rtlCol="0">
              <a:spAutoFit/>
            </a:bodyPr>
            <a:lstStyle/>
            <a:p>
              <a:pPr algn="ctr" defTabSz="609630">
                <a:buClrTx/>
              </a:pPr>
              <a:r>
                <a:rPr lang="vi-VN" sz="2400" kern="1200">
                  <a:solidFill>
                    <a:prstClr val="black"/>
                  </a:solidFill>
                  <a:cs typeface="+mn-ea"/>
                  <a:sym typeface="+mn-lt"/>
                </a:rPr>
                <a:t>2</a:t>
              </a:r>
              <a:endParaRPr lang="en-US" sz="2400" kern="1200">
                <a:solidFill>
                  <a:prstClr val="black"/>
                </a:solidFill>
                <a:latin typeface="UTM Avo"/>
                <a:cs typeface="+mn-ea"/>
                <a:sym typeface="+mn-lt"/>
              </a:endParaRPr>
            </a:p>
          </p:txBody>
        </p:sp>
        <p:sp>
          <p:nvSpPr>
            <p:cNvPr id="45" name="TextBox 44"/>
            <p:cNvSpPr txBox="1"/>
            <p:nvPr/>
          </p:nvSpPr>
          <p:spPr>
            <a:xfrm>
              <a:off x="2597406" y="8226357"/>
              <a:ext cx="1752600" cy="692498"/>
            </a:xfrm>
            <a:prstGeom prst="rect">
              <a:avLst/>
            </a:prstGeom>
            <a:noFill/>
          </p:spPr>
          <p:txBody>
            <a:bodyPr wrap="square" rtlCol="0">
              <a:spAutoFit/>
            </a:bodyPr>
            <a:lstStyle/>
            <a:p>
              <a:pPr algn="ctr" defTabSz="609630">
                <a:buClrTx/>
              </a:pPr>
              <a:r>
                <a:rPr lang="vi-VN" sz="2400" kern="1200">
                  <a:solidFill>
                    <a:prstClr val="black"/>
                  </a:solidFill>
                  <a:cs typeface="+mn-ea"/>
                  <a:sym typeface="+mn-lt"/>
                </a:rPr>
                <a:t>3</a:t>
              </a:r>
              <a:endParaRPr lang="en-US" sz="2400" kern="1200">
                <a:solidFill>
                  <a:prstClr val="black"/>
                </a:solidFill>
                <a:latin typeface="UTM Avo"/>
                <a:cs typeface="+mn-ea"/>
                <a:sym typeface="+mn-lt"/>
              </a:endParaRPr>
            </a:p>
          </p:txBody>
        </p:sp>
      </p:grpSp>
      <p:sp>
        <p:nvSpPr>
          <p:cNvPr id="23" name="Rectangle 22"/>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dirty="0" err="1">
                <a:solidFill>
                  <a:srgbClr val="FFFFFF"/>
                </a:solidFill>
              </a:rPr>
              <a:t>Thứ</a:t>
            </a:r>
            <a:r>
              <a:rPr lang="en-US" sz="3200" dirty="0">
                <a:solidFill>
                  <a:srgbClr val="FFFFFF"/>
                </a:solidFill>
              </a:rPr>
              <a:t> </a:t>
            </a:r>
            <a:r>
              <a:rPr lang="en-US" sz="3200" dirty="0" err="1">
                <a:solidFill>
                  <a:srgbClr val="FFFFFF"/>
                </a:solidFill>
              </a:rPr>
              <a:t>năm</a:t>
            </a:r>
            <a:r>
              <a:rPr lang="en-US" sz="3200" dirty="0">
                <a:solidFill>
                  <a:srgbClr val="FFFFFF"/>
                </a:solidFill>
              </a:rPr>
              <a:t> </a:t>
            </a:r>
            <a:r>
              <a:rPr lang="en-US" sz="3200" dirty="0" err="1">
                <a:solidFill>
                  <a:srgbClr val="FFFFFF"/>
                </a:solidFill>
              </a:rPr>
              <a:t>ngày</a:t>
            </a:r>
            <a:r>
              <a:rPr lang="en-US" sz="3200" dirty="0">
                <a:solidFill>
                  <a:srgbClr val="FFFFFF"/>
                </a:solidFill>
              </a:rPr>
              <a:t> 09 </a:t>
            </a:r>
            <a:r>
              <a:rPr lang="en-US" sz="3200" dirty="0" err="1">
                <a:solidFill>
                  <a:srgbClr val="FFFFFF"/>
                </a:solidFill>
              </a:rPr>
              <a:t>tháng</a:t>
            </a:r>
            <a:r>
              <a:rPr lang="en-US" sz="3200" dirty="0">
                <a:solidFill>
                  <a:srgbClr val="FFFFFF"/>
                </a:solidFill>
              </a:rPr>
              <a:t> 10 </a:t>
            </a:r>
            <a:r>
              <a:rPr lang="en-US" sz="3200" dirty="0" err="1">
                <a:solidFill>
                  <a:srgbClr val="FFFFFF"/>
                </a:solidFill>
              </a:rPr>
              <a:t>năm</a:t>
            </a:r>
            <a:r>
              <a:rPr lang="en-US" sz="3200" dirty="0">
                <a:solidFill>
                  <a:srgbClr val="FFFFFF"/>
                </a:solidFill>
              </a:rPr>
              <a:t> 2025</a:t>
            </a:r>
          </a:p>
        </p:txBody>
      </p:sp>
    </p:spTree>
    <p:extLst>
      <p:ext uri="{BB962C8B-B14F-4D97-AF65-F5344CB8AC3E}">
        <p14:creationId xmlns:p14="http://schemas.microsoft.com/office/powerpoint/2010/main" val="74084901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wipe(left)">
                                      <p:cBhvr>
                                        <p:cTn id="11" dur="500"/>
                                        <p:tgtEl>
                                          <p:spTgt spid="4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ipe(left)">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left)">
                                      <p:cBhvr>
                                        <p:cTn id="20" dur="5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49"/>
                                        </p:tgtEl>
                                        <p:attrNameLst>
                                          <p:attrName>style.visibility</p:attrName>
                                        </p:attrNameLst>
                                      </p:cBhvr>
                                      <p:to>
                                        <p:strVal val="visible"/>
                                      </p:to>
                                    </p:set>
                                    <p:animEffect transition="in" filter="wipe(left)">
                                      <p:cBhvr>
                                        <p:cTn id="2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P spid="4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Freeform 7"/>
          <p:cNvSpPr/>
          <p:nvPr/>
        </p:nvSpPr>
        <p:spPr>
          <a:xfrm>
            <a:off x="304800" y="2943112"/>
            <a:ext cx="2541103" cy="5704519"/>
          </a:xfrm>
          <a:custGeom>
            <a:avLst/>
            <a:gdLst/>
            <a:ahLst/>
            <a:cxnLst/>
            <a:rect l="l" t="t" r="r" b="b"/>
            <a:pathLst>
              <a:path w="3811655" h="8556778">
                <a:moveTo>
                  <a:pt x="0" y="0"/>
                </a:moveTo>
                <a:lnTo>
                  <a:pt x="3811656" y="0"/>
                </a:lnTo>
                <a:lnTo>
                  <a:pt x="3811656" y="8556778"/>
                </a:lnTo>
                <a:lnTo>
                  <a:pt x="0" y="85567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a:solidFill>
                <a:prstClr val="black"/>
              </a:solidFill>
              <a:latin typeface="UTM Avo"/>
              <a:cs typeface="+mn-ea"/>
              <a:sym typeface="+mn-lt"/>
            </a:endParaRPr>
          </a:p>
        </p:txBody>
      </p:sp>
      <p:grpSp>
        <p:nvGrpSpPr>
          <p:cNvPr id="7" name="Group 6"/>
          <p:cNvGrpSpPr/>
          <p:nvPr/>
        </p:nvGrpSpPr>
        <p:grpSpPr>
          <a:xfrm>
            <a:off x="2340164" y="1712283"/>
            <a:ext cx="2773363" cy="2184400"/>
            <a:chOff x="3352800" y="342900"/>
            <a:chExt cx="4160045" cy="3276600"/>
          </a:xfrm>
        </p:grpSpPr>
        <p:sp>
          <p:nvSpPr>
            <p:cNvPr id="5" name="Oval Callout 4"/>
            <p:cNvSpPr/>
            <p:nvPr/>
          </p:nvSpPr>
          <p:spPr>
            <a:xfrm>
              <a:off x="3352800" y="342900"/>
              <a:ext cx="4160045" cy="3276600"/>
            </a:xfrm>
            <a:prstGeom prst="wedgeEllipseCallout">
              <a:avLst>
                <a:gd name="adj1" fmla="val -51051"/>
                <a:gd name="adj2" fmla="val 51401"/>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UTM Avo"/>
                <a:cs typeface="+mn-ea"/>
                <a:sym typeface="+mn-lt"/>
              </a:endParaRPr>
            </a:p>
          </p:txBody>
        </p:sp>
        <p:sp>
          <p:nvSpPr>
            <p:cNvPr id="6" name="TextBox 5"/>
            <p:cNvSpPr txBox="1"/>
            <p:nvPr/>
          </p:nvSpPr>
          <p:spPr>
            <a:xfrm>
              <a:off x="3567849" y="784223"/>
              <a:ext cx="3769359" cy="2523576"/>
            </a:xfrm>
            <a:prstGeom prst="rect">
              <a:avLst/>
            </a:prstGeom>
            <a:noFill/>
          </p:spPr>
          <p:txBody>
            <a:bodyPr wrap="square" rtlCol="0">
              <a:spAutoFit/>
            </a:bodyPr>
            <a:lstStyle/>
            <a:p>
              <a:pPr algn="ctr" defTabSz="609630">
                <a:lnSpc>
                  <a:spcPct val="150000"/>
                </a:lnSpc>
                <a:buClrTx/>
              </a:pPr>
              <a:r>
                <a:rPr lang="vi-VN" sz="2400" b="1" kern="1200" dirty="0">
                  <a:solidFill>
                    <a:prstClr val="black">
                      <a:lumMod val="95000"/>
                      <a:lumOff val="5000"/>
                    </a:prstClr>
                  </a:solidFill>
                  <a:latin typeface="+mj-lt"/>
                  <a:cs typeface="+mn-ea"/>
                  <a:sym typeface="+mn-lt"/>
                </a:rPr>
                <a:t>Một số cách làm biến đổi tờ giấy</a:t>
              </a:r>
              <a:endParaRPr lang="en-US" sz="2400" b="1" kern="1200" dirty="0">
                <a:solidFill>
                  <a:prstClr val="black">
                    <a:lumMod val="95000"/>
                    <a:lumOff val="5000"/>
                  </a:prstClr>
                </a:solidFill>
                <a:latin typeface="+mj-lt"/>
                <a:cs typeface="+mn-ea"/>
                <a:sym typeface="+mn-lt"/>
              </a:endParaRPr>
            </a:p>
          </p:txBody>
        </p:sp>
      </p:grpSp>
      <p:grpSp>
        <p:nvGrpSpPr>
          <p:cNvPr id="12" name="Group 11"/>
          <p:cNvGrpSpPr/>
          <p:nvPr/>
        </p:nvGrpSpPr>
        <p:grpSpPr>
          <a:xfrm>
            <a:off x="5889140" y="3783344"/>
            <a:ext cx="2387600" cy="2769855"/>
            <a:chOff x="8724900" y="740539"/>
            <a:chExt cx="3581400" cy="4154782"/>
          </a:xfrm>
        </p:grpSpPr>
        <p:pic>
          <p:nvPicPr>
            <p:cNvPr id="8" name="Picture 7"/>
            <p:cNvPicPr>
              <a:picLocks noChangeAspect="1"/>
            </p:cNvPicPr>
            <p:nvPr/>
          </p:nvPicPr>
          <p:blipFill>
            <a:blip r:embed="rId5" cstate="print">
              <a:duotone>
                <a:prstClr val="black"/>
                <a:srgbClr val="D9C3A5">
                  <a:tint val="50000"/>
                  <a:satMod val="180000"/>
                </a:srgbClr>
              </a:duotone>
              <a:extLst>
                <a:ext uri="{28A0092B-C50C-407E-A947-70E740481C1C}">
                  <a14:useLocalDpi xmlns:a14="http://schemas.microsoft.com/office/drawing/2010/main" val="0"/>
                </a:ext>
              </a:extLst>
            </a:blip>
            <a:stretch>
              <a:fillRect/>
            </a:stretch>
          </p:blipFill>
          <p:spPr>
            <a:xfrm>
              <a:off x="8724900" y="740539"/>
              <a:ext cx="3581400" cy="3581400"/>
            </a:xfrm>
            <a:prstGeom prst="rect">
              <a:avLst/>
            </a:prstGeom>
          </p:spPr>
        </p:pic>
        <p:sp>
          <p:nvSpPr>
            <p:cNvPr id="11" name="TextBox 10"/>
            <p:cNvSpPr txBox="1"/>
            <p:nvPr/>
          </p:nvSpPr>
          <p:spPr>
            <a:xfrm>
              <a:off x="9466580" y="4202824"/>
              <a:ext cx="2098040" cy="692497"/>
            </a:xfrm>
            <a:prstGeom prst="rect">
              <a:avLst/>
            </a:prstGeom>
            <a:noFill/>
          </p:spPr>
          <p:txBody>
            <a:bodyPr wrap="square" rtlCol="0">
              <a:spAutoFit/>
            </a:bodyPr>
            <a:lstStyle/>
            <a:p>
              <a:pPr algn="ctr" defTabSz="609630">
                <a:buClrTx/>
              </a:pPr>
              <a:r>
                <a:rPr lang="vi-VN" sz="2400" kern="1200">
                  <a:solidFill>
                    <a:srgbClr val="0070C0"/>
                  </a:solidFill>
                  <a:cs typeface="+mn-ea"/>
                  <a:sym typeface="+mn-lt"/>
                </a:rPr>
                <a:t>Cắt nhỏ </a:t>
              </a:r>
              <a:endParaRPr lang="en-US" sz="2400" kern="1200">
                <a:solidFill>
                  <a:srgbClr val="0070C0"/>
                </a:solidFill>
                <a:latin typeface="UTM Avo"/>
                <a:cs typeface="+mn-ea"/>
                <a:sym typeface="+mn-lt"/>
              </a:endParaRPr>
            </a:p>
          </p:txBody>
        </p:sp>
      </p:grpSp>
      <p:grpSp>
        <p:nvGrpSpPr>
          <p:cNvPr id="16" name="Group 15"/>
          <p:cNvGrpSpPr/>
          <p:nvPr/>
        </p:nvGrpSpPr>
        <p:grpSpPr>
          <a:xfrm>
            <a:off x="9177593" y="364221"/>
            <a:ext cx="2184401" cy="3064779"/>
            <a:chOff x="14020800" y="441382"/>
            <a:chExt cx="3276601" cy="4597169"/>
          </a:xfrm>
        </p:grpSpPr>
        <p:pic>
          <p:nvPicPr>
            <p:cNvPr id="9" name="Picture 8"/>
            <p:cNvPicPr>
              <a:picLocks noChangeAspect="1"/>
            </p:cNvPicPr>
            <p:nvPr/>
          </p:nvPicPr>
          <p:blipFill rotWithShape="1">
            <a:blip r:embed="rId6" cstate="print">
              <a:extLst>
                <a:ext uri="{28A0092B-C50C-407E-A947-70E740481C1C}">
                  <a14:useLocalDpi xmlns:a14="http://schemas.microsoft.com/office/drawing/2010/main" val="0"/>
                </a:ext>
              </a:extLst>
            </a:blip>
            <a:srcRect l="5524" r="15300" b="2650"/>
            <a:stretch/>
          </p:blipFill>
          <p:spPr>
            <a:xfrm>
              <a:off x="14020800" y="441382"/>
              <a:ext cx="3276601" cy="4028684"/>
            </a:xfrm>
            <a:prstGeom prst="rect">
              <a:avLst/>
            </a:prstGeom>
          </p:spPr>
        </p:pic>
        <p:sp>
          <p:nvSpPr>
            <p:cNvPr id="13" name="TextBox 12"/>
            <p:cNvSpPr txBox="1"/>
            <p:nvPr/>
          </p:nvSpPr>
          <p:spPr>
            <a:xfrm>
              <a:off x="14610079" y="4346053"/>
              <a:ext cx="2098041" cy="692498"/>
            </a:xfrm>
            <a:prstGeom prst="rect">
              <a:avLst/>
            </a:prstGeom>
            <a:noFill/>
          </p:spPr>
          <p:txBody>
            <a:bodyPr wrap="square" rtlCol="0">
              <a:spAutoFit/>
            </a:bodyPr>
            <a:lstStyle/>
            <a:p>
              <a:pPr algn="ctr" defTabSz="609630">
                <a:buClrTx/>
              </a:pPr>
              <a:r>
                <a:rPr lang="vi-VN" sz="2400" kern="1200">
                  <a:solidFill>
                    <a:srgbClr val="0070C0"/>
                  </a:solidFill>
                  <a:cs typeface="+mn-ea"/>
                  <a:sym typeface="+mn-lt"/>
                </a:rPr>
                <a:t>Đốt</a:t>
              </a:r>
              <a:endParaRPr lang="en-US" sz="2400" kern="1200">
                <a:solidFill>
                  <a:srgbClr val="0070C0"/>
                </a:solidFill>
                <a:latin typeface="UTM Avo"/>
                <a:cs typeface="+mn-ea"/>
                <a:sym typeface="+mn-lt"/>
              </a:endParaRPr>
            </a:p>
          </p:txBody>
        </p:sp>
      </p:grpSp>
      <p:grpSp>
        <p:nvGrpSpPr>
          <p:cNvPr id="15" name="Group 14"/>
          <p:cNvGrpSpPr/>
          <p:nvPr/>
        </p:nvGrpSpPr>
        <p:grpSpPr>
          <a:xfrm>
            <a:off x="5715193" y="728325"/>
            <a:ext cx="2794000" cy="2366107"/>
            <a:chOff x="10668000" y="5540222"/>
            <a:chExt cx="4191000" cy="3549160"/>
          </a:xfrm>
        </p:grpSpPr>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l="7042" t="16403" r="15492" b="14316"/>
            <a:stretch/>
          </p:blipFill>
          <p:spPr>
            <a:xfrm>
              <a:off x="10668000" y="5540222"/>
              <a:ext cx="4191000" cy="2895600"/>
            </a:xfrm>
            <a:prstGeom prst="rect">
              <a:avLst/>
            </a:prstGeom>
          </p:spPr>
        </p:pic>
        <p:sp>
          <p:nvSpPr>
            <p:cNvPr id="14" name="TextBox 13"/>
            <p:cNvSpPr txBox="1"/>
            <p:nvPr/>
          </p:nvSpPr>
          <p:spPr>
            <a:xfrm>
              <a:off x="11714480" y="8396884"/>
              <a:ext cx="2098040" cy="692498"/>
            </a:xfrm>
            <a:prstGeom prst="rect">
              <a:avLst/>
            </a:prstGeom>
            <a:noFill/>
          </p:spPr>
          <p:txBody>
            <a:bodyPr wrap="square" rtlCol="0">
              <a:spAutoFit/>
            </a:bodyPr>
            <a:lstStyle/>
            <a:p>
              <a:pPr algn="ctr" defTabSz="609630">
                <a:buClrTx/>
              </a:pPr>
              <a:r>
                <a:rPr lang="vi-VN" sz="2400" kern="1200">
                  <a:solidFill>
                    <a:srgbClr val="0070C0"/>
                  </a:solidFill>
                  <a:cs typeface="+mn-ea"/>
                  <a:sym typeface="+mn-lt"/>
                </a:rPr>
                <a:t>Vò</a:t>
              </a:r>
              <a:endParaRPr lang="en-US" sz="2400" kern="1200">
                <a:solidFill>
                  <a:srgbClr val="0070C0"/>
                </a:solidFill>
                <a:latin typeface="UTM Avo"/>
                <a:cs typeface="+mn-ea"/>
                <a:sym typeface="+mn-lt"/>
              </a:endParaRPr>
            </a:p>
          </p:txBody>
        </p:sp>
      </p:grpSp>
      <p:grpSp>
        <p:nvGrpSpPr>
          <p:cNvPr id="19" name="Group 18"/>
          <p:cNvGrpSpPr/>
          <p:nvPr/>
        </p:nvGrpSpPr>
        <p:grpSpPr>
          <a:xfrm>
            <a:off x="9293608" y="3896683"/>
            <a:ext cx="2097216" cy="2656517"/>
            <a:chOff x="13975972" y="4988542"/>
            <a:chExt cx="3145824" cy="3984775"/>
          </a:xfrm>
        </p:grpSpPr>
        <p:pic>
          <p:nvPicPr>
            <p:cNvPr id="17" name="Picture 1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975972" y="4988542"/>
              <a:ext cx="3145824" cy="3280405"/>
            </a:xfrm>
            <a:prstGeom prst="rect">
              <a:avLst/>
            </a:prstGeom>
          </p:spPr>
        </p:pic>
        <p:sp>
          <p:nvSpPr>
            <p:cNvPr id="18" name="TextBox 17"/>
            <p:cNvSpPr txBox="1"/>
            <p:nvPr/>
          </p:nvSpPr>
          <p:spPr>
            <a:xfrm>
              <a:off x="14434476" y="8280820"/>
              <a:ext cx="2098040" cy="692497"/>
            </a:xfrm>
            <a:prstGeom prst="rect">
              <a:avLst/>
            </a:prstGeom>
            <a:noFill/>
          </p:spPr>
          <p:txBody>
            <a:bodyPr wrap="square" rtlCol="0">
              <a:spAutoFit/>
            </a:bodyPr>
            <a:lstStyle/>
            <a:p>
              <a:pPr algn="ctr" defTabSz="609630">
                <a:buClrTx/>
              </a:pPr>
              <a:r>
                <a:rPr lang="vi-VN" sz="2400" kern="1200">
                  <a:solidFill>
                    <a:srgbClr val="0070C0"/>
                  </a:solidFill>
                  <a:cs typeface="+mn-ea"/>
                  <a:sym typeface="+mn-lt"/>
                </a:rPr>
                <a:t>Gấp</a:t>
              </a:r>
              <a:endParaRPr lang="en-US" sz="2400" kern="1200">
                <a:solidFill>
                  <a:srgbClr val="0070C0"/>
                </a:solidFill>
                <a:latin typeface="UTM Avo"/>
                <a:cs typeface="+mn-ea"/>
                <a:sym typeface="+mn-lt"/>
              </a:endParaRPr>
            </a:p>
          </p:txBody>
        </p:sp>
      </p:grpSp>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400" y="0"/>
            <a:ext cx="122174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2841140" y="0"/>
            <a:ext cx="6096000" cy="1077218"/>
          </a:xfrm>
          <a:prstGeom prst="rect">
            <a:avLst/>
          </a:prstGeom>
        </p:spPr>
        <p:txBody>
          <a:bodyPr>
            <a:spAutoFit/>
          </a:bodyPr>
          <a:lstStyle/>
          <a:p>
            <a:pPr lvl="0" algn="ctr"/>
            <a:r>
              <a:rPr lang="en-US" sz="3200" dirty="0" err="1">
                <a:solidFill>
                  <a:srgbClr val="FFFFFF"/>
                </a:solidFill>
                <a:latin typeface="UTM Avo"/>
                <a:cs typeface="+mn-cs"/>
              </a:rPr>
              <a:t>Thứ</a:t>
            </a:r>
            <a:r>
              <a:rPr lang="en-US" sz="3200" dirty="0">
                <a:solidFill>
                  <a:srgbClr val="FFFFFF"/>
                </a:solidFill>
                <a:latin typeface="UTM Avo"/>
                <a:cs typeface="+mn-cs"/>
              </a:rPr>
              <a:t> </a:t>
            </a:r>
            <a:r>
              <a:rPr lang="en-US" sz="3200" dirty="0" err="1">
                <a:solidFill>
                  <a:srgbClr val="FFFFFF"/>
                </a:solidFill>
                <a:latin typeface="UTM Avo"/>
                <a:cs typeface="+mn-cs"/>
              </a:rPr>
              <a:t>năm</a:t>
            </a:r>
            <a:r>
              <a:rPr lang="en-US" sz="3200" dirty="0">
                <a:solidFill>
                  <a:srgbClr val="FFFFFF"/>
                </a:solidFill>
                <a:latin typeface="UTM Avo"/>
                <a:cs typeface="+mn-cs"/>
              </a:rPr>
              <a:t> </a:t>
            </a:r>
            <a:r>
              <a:rPr lang="en-US" sz="3200" dirty="0" err="1">
                <a:solidFill>
                  <a:srgbClr val="FFFFFF"/>
                </a:solidFill>
                <a:latin typeface="UTM Avo"/>
                <a:cs typeface="+mn-cs"/>
              </a:rPr>
              <a:t>ngày</a:t>
            </a:r>
            <a:r>
              <a:rPr lang="en-US" sz="3200" dirty="0">
                <a:solidFill>
                  <a:srgbClr val="FFFFFF"/>
                </a:solidFill>
                <a:latin typeface="UTM Avo"/>
                <a:cs typeface="+mn-cs"/>
              </a:rPr>
              <a:t> 09 </a:t>
            </a:r>
            <a:r>
              <a:rPr lang="en-US" sz="3200" dirty="0" err="1">
                <a:solidFill>
                  <a:srgbClr val="FFFFFF"/>
                </a:solidFill>
                <a:latin typeface="UTM Avo"/>
                <a:cs typeface="+mn-cs"/>
              </a:rPr>
              <a:t>tháng</a:t>
            </a:r>
            <a:r>
              <a:rPr lang="en-US" sz="3200" dirty="0">
                <a:solidFill>
                  <a:srgbClr val="FFFFFF"/>
                </a:solidFill>
                <a:latin typeface="UTM Avo"/>
                <a:cs typeface="+mn-cs"/>
              </a:rPr>
              <a:t> 10 </a:t>
            </a:r>
            <a:r>
              <a:rPr lang="en-US" sz="3200" dirty="0" err="1">
                <a:solidFill>
                  <a:srgbClr val="FFFFFF"/>
                </a:solidFill>
                <a:latin typeface="UTM Avo"/>
                <a:cs typeface="+mn-cs"/>
              </a:rPr>
              <a:t>năm</a:t>
            </a:r>
            <a:r>
              <a:rPr lang="en-US" sz="3200" dirty="0">
                <a:solidFill>
                  <a:srgbClr val="FFFFFF"/>
                </a:solidFill>
                <a:latin typeface="UTM Avo"/>
                <a:cs typeface="+mn-cs"/>
              </a:rPr>
              <a:t> 2025</a:t>
            </a:r>
          </a:p>
        </p:txBody>
      </p:sp>
    </p:spTree>
    <p:extLst>
      <p:ext uri="{BB962C8B-B14F-4D97-AF65-F5344CB8AC3E}">
        <p14:creationId xmlns:p14="http://schemas.microsoft.com/office/powerpoint/2010/main" val="30302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strips(upRigh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dissolve">
                                      <p:cBhvr>
                                        <p:cTn id="12" dur="500"/>
                                        <p:tgtEl>
                                          <p:spTgt spid="15"/>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dissolve">
                                      <p:cBhvr>
                                        <p:cTn id="16" dur="500"/>
                                        <p:tgtEl>
                                          <p:spTgt spid="16"/>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par>
                          <p:cTn id="21" fill="hold">
                            <p:stCondLst>
                              <p:cond delay="1500"/>
                            </p:stCondLst>
                            <p:childTnLst>
                              <p:par>
                                <p:cTn id="22" presetID="9" presetClass="entr" presetSubtype="0" fill="hold"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dissolv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2"/>
        <p:cNvGrpSpPr/>
        <p:nvPr/>
      </p:nvGrpSpPr>
      <p:grpSpPr>
        <a:xfrm>
          <a:off x="0" y="0"/>
          <a:ext cx="0" cy="0"/>
          <a:chOff x="0" y="0"/>
          <a:chExt cx="0" cy="0"/>
        </a:xfrm>
      </p:grpSpPr>
      <p:pic>
        <p:nvPicPr>
          <p:cNvPr id="103" name="Google Shape;103;p4">
            <a:hlinkClick r:id="rId4"/>
          </p:cNvPr>
          <p:cNvPicPr preferRelativeResize="0"/>
          <p:nvPr/>
        </p:nvPicPr>
        <p:blipFill rotWithShape="1">
          <a:blip r:embed="rId5">
            <a:alphaModFix/>
          </a:blip>
          <a:srcRect/>
          <a:stretch/>
        </p:blipFill>
        <p:spPr>
          <a:xfrm>
            <a:off x="4501083" y="3015453"/>
            <a:ext cx="3189835" cy="1764777"/>
          </a:xfrm>
          <a:prstGeom prst="rect">
            <a:avLst/>
          </a:prstGeom>
          <a:noFill/>
          <a:ln>
            <a:noFill/>
          </a:ln>
        </p:spPr>
      </p:pic>
      <p:sp>
        <p:nvSpPr>
          <p:cNvPr id="3" name="Rectangle 2"/>
          <p:cNvSpPr/>
          <p:nvPr/>
        </p:nvSpPr>
        <p:spPr>
          <a:xfrm>
            <a:off x="0" y="0"/>
            <a:ext cx="12192000" cy="609600"/>
          </a:xfrm>
          <a:prstGeom prst="rect">
            <a:avLst/>
          </a:prstGeom>
          <a:solidFill>
            <a:srgbClr val="4F81BD"/>
          </a:solidFill>
          <a:ln w="25400" cap="flat" cmpd="sng" algn="ctr">
            <a:solidFill>
              <a:srgbClr val="4F81BD">
                <a:shade val="50000"/>
              </a:srgbClr>
            </a:solidFill>
            <a:prstDash val="solid"/>
          </a:ln>
          <a:effectLst/>
        </p:spPr>
        <p:txBody>
          <a:bodyPr rtlCol="0" anchor="ctr"/>
          <a:lstStyle/>
          <a:p>
            <a:pPr lvl="0" algn="ctr"/>
            <a:r>
              <a:rPr lang="en-US" sz="3200" dirty="0" err="1">
                <a:solidFill>
                  <a:srgbClr val="FFFFFF"/>
                </a:solidFill>
                <a:latin typeface="UTM Avo"/>
                <a:cs typeface="+mn-cs"/>
              </a:rPr>
              <a:t>Thứ</a:t>
            </a:r>
            <a:r>
              <a:rPr lang="en-US" sz="3200" dirty="0">
                <a:solidFill>
                  <a:srgbClr val="FFFFFF"/>
                </a:solidFill>
                <a:latin typeface="UTM Avo"/>
                <a:cs typeface="+mn-cs"/>
              </a:rPr>
              <a:t> </a:t>
            </a:r>
            <a:r>
              <a:rPr lang="en-US" sz="3200" dirty="0" err="1">
                <a:solidFill>
                  <a:srgbClr val="FFFFFF"/>
                </a:solidFill>
                <a:latin typeface="UTM Avo"/>
                <a:cs typeface="+mn-cs"/>
              </a:rPr>
              <a:t>năm</a:t>
            </a:r>
            <a:r>
              <a:rPr lang="en-US" sz="3200" dirty="0">
                <a:solidFill>
                  <a:srgbClr val="FFFFFF"/>
                </a:solidFill>
                <a:latin typeface="UTM Avo"/>
                <a:cs typeface="+mn-cs"/>
              </a:rPr>
              <a:t> </a:t>
            </a:r>
            <a:r>
              <a:rPr lang="en-US" sz="3200" dirty="0" err="1">
                <a:solidFill>
                  <a:srgbClr val="FFFFFF"/>
                </a:solidFill>
                <a:latin typeface="UTM Avo"/>
                <a:cs typeface="+mn-cs"/>
              </a:rPr>
              <a:t>ngày</a:t>
            </a:r>
            <a:r>
              <a:rPr lang="en-US" sz="3200" dirty="0">
                <a:solidFill>
                  <a:srgbClr val="FFFFFF"/>
                </a:solidFill>
                <a:latin typeface="UTM Avo"/>
                <a:cs typeface="+mn-cs"/>
              </a:rPr>
              <a:t> 09 </a:t>
            </a:r>
            <a:r>
              <a:rPr lang="en-US" sz="3200" dirty="0" err="1">
                <a:solidFill>
                  <a:srgbClr val="FFFFFF"/>
                </a:solidFill>
                <a:latin typeface="UTM Avo"/>
                <a:cs typeface="+mn-cs"/>
              </a:rPr>
              <a:t>tháng</a:t>
            </a:r>
            <a:r>
              <a:rPr lang="en-US" sz="3200" dirty="0">
                <a:solidFill>
                  <a:srgbClr val="FFFFFF"/>
                </a:solidFill>
                <a:latin typeface="UTM Avo"/>
                <a:cs typeface="+mn-cs"/>
              </a:rPr>
              <a:t> 10 </a:t>
            </a:r>
            <a:r>
              <a:rPr lang="en-US" sz="3200" dirty="0" err="1">
                <a:solidFill>
                  <a:srgbClr val="FFFFFF"/>
                </a:solidFill>
                <a:latin typeface="UTM Avo"/>
                <a:cs typeface="+mn-cs"/>
              </a:rPr>
              <a:t>năm</a:t>
            </a:r>
            <a:r>
              <a:rPr lang="en-US" sz="3200" dirty="0">
                <a:solidFill>
                  <a:srgbClr val="FFFFFF"/>
                </a:solidFill>
                <a:latin typeface="UTM Avo"/>
                <a:cs typeface="+mn-cs"/>
              </a:rPr>
              <a:t> 2025</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Freeform 5"/>
          <p:cNvSpPr/>
          <p:nvPr/>
        </p:nvSpPr>
        <p:spPr>
          <a:xfrm>
            <a:off x="5019543" y="1752600"/>
            <a:ext cx="6121808" cy="3866624"/>
          </a:xfrm>
          <a:custGeom>
            <a:avLst/>
            <a:gdLst/>
            <a:ahLst/>
            <a:cxnLst/>
            <a:rect l="l" t="t" r="r" b="b"/>
            <a:pathLst>
              <a:path w="11118477" h="6792379">
                <a:moveTo>
                  <a:pt x="0" y="0"/>
                </a:moveTo>
                <a:lnTo>
                  <a:pt x="11118477" y="0"/>
                </a:lnTo>
                <a:lnTo>
                  <a:pt x="11118477" y="6792379"/>
                </a:lnTo>
                <a:lnTo>
                  <a:pt x="0" y="679237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buClrTx/>
            </a:pPr>
            <a:endParaRPr lang="en-US" sz="1200" kern="1200">
              <a:solidFill>
                <a:prstClr val="black"/>
              </a:solidFill>
              <a:latin typeface="UTM Avo"/>
              <a:cs typeface="+mn-ea"/>
              <a:sym typeface="+mn-lt"/>
            </a:endParaRPr>
          </a:p>
        </p:txBody>
      </p:sp>
      <p:grpSp>
        <p:nvGrpSpPr>
          <p:cNvPr id="2" name="Group 1"/>
          <p:cNvGrpSpPr/>
          <p:nvPr/>
        </p:nvGrpSpPr>
        <p:grpSpPr>
          <a:xfrm>
            <a:off x="4400930" y="2443622"/>
            <a:ext cx="7313315" cy="1629984"/>
            <a:chOff x="6140823" y="1472672"/>
            <a:chExt cx="10969973" cy="2444976"/>
          </a:xfrm>
        </p:grpSpPr>
        <p:sp>
          <p:nvSpPr>
            <p:cNvPr id="6" name="TextBox 6"/>
            <p:cNvSpPr txBox="1"/>
            <p:nvPr/>
          </p:nvSpPr>
          <p:spPr>
            <a:xfrm>
              <a:off x="7437875" y="1472672"/>
              <a:ext cx="8109855" cy="1268424"/>
            </a:xfrm>
            <a:prstGeom prst="rect">
              <a:avLst/>
            </a:prstGeom>
          </p:spPr>
          <p:txBody>
            <a:bodyPr lIns="0" tIns="0" rIns="0" bIns="0" rtlCol="0" anchor="t">
              <a:spAutoFit/>
            </a:bodyPr>
            <a:lstStyle/>
            <a:p>
              <a:pPr algn="ctr" defTabSz="609630">
                <a:lnSpc>
                  <a:spcPts val="8080"/>
                </a:lnSpc>
                <a:buClrTx/>
              </a:pPr>
              <a:r>
                <a:rPr lang="vi-VN" sz="2400" b="1" kern="1200" dirty="0">
                  <a:solidFill>
                    <a:schemeClr val="tx1"/>
                  </a:solidFill>
                  <a:latin typeface="+mj-lt"/>
                  <a:cs typeface="+mn-ea"/>
                  <a:sym typeface="+mn-lt"/>
                </a:rPr>
                <a:t>1.</a:t>
              </a:r>
              <a:endParaRPr lang="en-US" sz="2400" b="1" kern="1200" dirty="0">
                <a:solidFill>
                  <a:schemeClr val="tx1"/>
                </a:solidFill>
                <a:latin typeface="+mj-lt"/>
                <a:cs typeface="+mn-ea"/>
                <a:sym typeface="+mn-lt"/>
              </a:endParaRPr>
            </a:p>
          </p:txBody>
        </p:sp>
        <p:sp>
          <p:nvSpPr>
            <p:cNvPr id="12" name="Rectangle 11"/>
            <p:cNvSpPr/>
            <p:nvPr/>
          </p:nvSpPr>
          <p:spPr>
            <a:xfrm>
              <a:off x="6140823" y="3056066"/>
              <a:ext cx="10969973" cy="861582"/>
            </a:xfrm>
            <a:prstGeom prst="rect">
              <a:avLst/>
            </a:prstGeom>
          </p:spPr>
          <p:txBody>
            <a:bodyPr wrap="square">
              <a:spAutoFit/>
            </a:bodyPr>
            <a:lstStyle/>
            <a:p>
              <a:pPr algn="ctr" defTabSz="609630">
                <a:lnSpc>
                  <a:spcPct val="150000"/>
                </a:lnSpc>
                <a:buClrTx/>
              </a:pPr>
              <a:r>
                <a:rPr lang="en-US" sz="2400" b="1" kern="1200" dirty="0">
                  <a:solidFill>
                    <a:schemeClr val="tx1"/>
                  </a:solidFill>
                  <a:latin typeface="+mj-lt"/>
                  <a:cs typeface="+mn-ea"/>
                  <a:sym typeface="+mn-lt"/>
                </a:rPr>
                <a:t>SỰ BIẾN ĐỔI HÓA HỌC</a:t>
              </a:r>
            </a:p>
          </p:txBody>
        </p:sp>
      </p:grpSp>
      <p:pic>
        <p:nvPicPr>
          <p:cNvPr id="13" name="Picture 12"/>
          <p:cNvPicPr>
            <a:picLocks noChangeAspect="1"/>
          </p:cNvPicPr>
          <p:nvPr/>
        </p:nvPicPr>
        <p:blipFill>
          <a:blip r:embed="rId5"/>
          <a:stretch>
            <a:fillRect/>
          </a:stretch>
        </p:blipFill>
        <p:spPr>
          <a:xfrm>
            <a:off x="381000" y="3599386"/>
            <a:ext cx="4653783" cy="3258614"/>
          </a:xfrm>
          <a:prstGeom prst="rect">
            <a:avLst/>
          </a:prstGeom>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25" y="0"/>
            <a:ext cx="12217400" cy="63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048000" y="0"/>
            <a:ext cx="6096000" cy="1077218"/>
          </a:xfrm>
          <a:prstGeom prst="rect">
            <a:avLst/>
          </a:prstGeom>
        </p:spPr>
        <p:txBody>
          <a:bodyPr>
            <a:spAutoFit/>
          </a:bodyPr>
          <a:lstStyle/>
          <a:p>
            <a:pPr lvl="0" algn="ctr"/>
            <a:r>
              <a:rPr lang="en-US" sz="3200" dirty="0" err="1">
                <a:solidFill>
                  <a:srgbClr val="FFFFFF"/>
                </a:solidFill>
                <a:latin typeface="UTM Avo"/>
                <a:cs typeface="+mn-cs"/>
              </a:rPr>
              <a:t>Thứ</a:t>
            </a:r>
            <a:r>
              <a:rPr lang="en-US" sz="3200" dirty="0">
                <a:solidFill>
                  <a:srgbClr val="FFFFFF"/>
                </a:solidFill>
                <a:latin typeface="UTM Avo"/>
                <a:cs typeface="+mn-cs"/>
              </a:rPr>
              <a:t> </a:t>
            </a:r>
            <a:r>
              <a:rPr lang="en-US" sz="3200" dirty="0" err="1">
                <a:solidFill>
                  <a:srgbClr val="FFFFFF"/>
                </a:solidFill>
                <a:latin typeface="UTM Avo"/>
                <a:cs typeface="+mn-cs"/>
              </a:rPr>
              <a:t>năm</a:t>
            </a:r>
            <a:r>
              <a:rPr lang="en-US" sz="3200" dirty="0">
                <a:solidFill>
                  <a:srgbClr val="FFFFFF"/>
                </a:solidFill>
                <a:latin typeface="UTM Avo"/>
                <a:cs typeface="+mn-cs"/>
              </a:rPr>
              <a:t> </a:t>
            </a:r>
            <a:r>
              <a:rPr lang="en-US" sz="3200" dirty="0" err="1">
                <a:solidFill>
                  <a:srgbClr val="FFFFFF"/>
                </a:solidFill>
                <a:latin typeface="UTM Avo"/>
                <a:cs typeface="+mn-cs"/>
              </a:rPr>
              <a:t>ngày</a:t>
            </a:r>
            <a:r>
              <a:rPr lang="en-US" sz="3200" dirty="0">
                <a:solidFill>
                  <a:srgbClr val="FFFFFF"/>
                </a:solidFill>
                <a:latin typeface="UTM Avo"/>
                <a:cs typeface="+mn-cs"/>
              </a:rPr>
              <a:t> 09 </a:t>
            </a:r>
            <a:r>
              <a:rPr lang="en-US" sz="3200" dirty="0" err="1">
                <a:solidFill>
                  <a:srgbClr val="FFFFFF"/>
                </a:solidFill>
                <a:latin typeface="UTM Avo"/>
                <a:cs typeface="+mn-cs"/>
              </a:rPr>
              <a:t>tháng</a:t>
            </a:r>
            <a:r>
              <a:rPr lang="en-US" sz="3200" dirty="0">
                <a:solidFill>
                  <a:srgbClr val="FFFFFF"/>
                </a:solidFill>
                <a:latin typeface="UTM Avo"/>
                <a:cs typeface="+mn-cs"/>
              </a:rPr>
              <a:t> 10 </a:t>
            </a:r>
            <a:r>
              <a:rPr lang="en-US" sz="3200" dirty="0" err="1">
                <a:solidFill>
                  <a:srgbClr val="FFFFFF"/>
                </a:solidFill>
                <a:latin typeface="UTM Avo"/>
                <a:cs typeface="+mn-cs"/>
              </a:rPr>
              <a:t>năm</a:t>
            </a:r>
            <a:r>
              <a:rPr lang="en-US" sz="3200" dirty="0">
                <a:solidFill>
                  <a:srgbClr val="FFFFFF"/>
                </a:solidFill>
                <a:latin typeface="UTM Avo"/>
                <a:cs typeface="+mn-cs"/>
              </a:rPr>
              <a:t> 2025</a:t>
            </a:r>
          </a:p>
        </p:txBody>
      </p:sp>
    </p:spTree>
  </p:cSld>
  <p:clrMapOvr>
    <a:masterClrMapping/>
  </p:clrMapOvr>
  <p:transition spd="med">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2" name="Canxi oxit (CaO) Tác Dụng Với Nước">
            <a:hlinkClick r:id="" action="ppaction://media"/>
          </p:cNvPr>
          <p:cNvPicPr>
            <a:picLocks noChangeAspect="1"/>
          </p:cNvPicPr>
          <p:nvPr>
            <a:videoFile r:link="rId1"/>
            <p:extLst>
              <p:ext uri="{DAA4B4D4-6D71-4841-9C94-3DE7FCFB9230}">
                <p14:media xmlns:p14="http://schemas.microsoft.com/office/powerpoint/2010/main" r:embed="rId2">
                  <p14:trim st="15000" end="35393.8802"/>
                  <p14:fade out="500"/>
                </p14:media>
              </p:ext>
            </p:extLst>
          </p:nvPr>
        </p:nvPicPr>
        <p:blipFill>
          <a:blip r:embed="rId6"/>
          <a:stretch>
            <a:fillRect/>
          </a:stretch>
        </p:blipFill>
        <p:spPr>
          <a:xfrm>
            <a:off x="3657600" y="3142853"/>
            <a:ext cx="3505200" cy="1971675"/>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9800" y="2458198"/>
            <a:ext cx="6248400" cy="4599783"/>
          </a:xfrm>
          <a:prstGeom prst="rect">
            <a:avLst/>
          </a:prstGeom>
        </p:spPr>
      </p:pic>
      <p:grpSp>
        <p:nvGrpSpPr>
          <p:cNvPr id="4" name="Group 3"/>
          <p:cNvGrpSpPr/>
          <p:nvPr/>
        </p:nvGrpSpPr>
        <p:grpSpPr>
          <a:xfrm>
            <a:off x="685800" y="1524000"/>
            <a:ext cx="10445937" cy="1121846"/>
            <a:chOff x="1143000" y="495300"/>
            <a:chExt cx="15668905" cy="1682769"/>
          </a:xfrm>
        </p:grpSpPr>
        <p:sp>
          <p:nvSpPr>
            <p:cNvPr id="20" name="Rectangle 19"/>
            <p:cNvSpPr/>
            <p:nvPr/>
          </p:nvSpPr>
          <p:spPr>
            <a:xfrm>
              <a:off x="3048000" y="495300"/>
              <a:ext cx="13763905" cy="1682769"/>
            </a:xfrm>
            <a:prstGeom prst="rect">
              <a:avLst/>
            </a:prstGeom>
          </p:spPr>
          <p:txBody>
            <a:bodyPr wrap="square">
              <a:spAutoFit/>
            </a:bodyPr>
            <a:lstStyle/>
            <a:p>
              <a:pPr algn="just" defTabSz="609630">
                <a:lnSpc>
                  <a:spcPct val="150000"/>
                </a:lnSpc>
                <a:buClrTx/>
              </a:pPr>
              <a:r>
                <a:rPr lang="vi-VN" sz="2400" b="1" kern="1200" dirty="0">
                  <a:solidFill>
                    <a:schemeClr val="tx1"/>
                  </a:solidFill>
                  <a:latin typeface="+mj-lt"/>
                  <a:cs typeface="+mn-ea"/>
                  <a:sym typeface="+mn-lt"/>
                </a:rPr>
                <a:t>Theo dõi video cho vôi sống vào nước, sau đó hãy cho biết em quan sát thấy hiện tượng gì?</a:t>
              </a:r>
              <a:endParaRPr lang="en-US" sz="2400" b="1" kern="1200" dirty="0">
                <a:solidFill>
                  <a:schemeClr val="tx1"/>
                </a:solidFill>
                <a:latin typeface="+mj-lt"/>
                <a:cs typeface="+mn-ea"/>
                <a:sym typeface="+mn-lt"/>
              </a:endParaRPr>
            </a:p>
          </p:txBody>
        </p:sp>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3000" y="519545"/>
              <a:ext cx="1663313" cy="1524000"/>
            </a:xfrm>
            <a:prstGeom prst="rect">
              <a:avLst/>
            </a:prstGeom>
          </p:spPr>
        </p:pic>
      </p:grpSp>
      <p:sp>
        <p:nvSpPr>
          <p:cNvPr id="7" name="Rectangle 6"/>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4267161"/>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107525"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24" fill="hold" display="0">
                  <p:stCondLst>
                    <p:cond delay="indefinite"/>
                  </p:stCondLst>
                </p:cTn>
                <p:tgtEl>
                  <p:spTgt spid="22"/>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Group 9"/>
          <p:cNvGrpSpPr/>
          <p:nvPr/>
        </p:nvGrpSpPr>
        <p:grpSpPr>
          <a:xfrm>
            <a:off x="346394" y="2130351"/>
            <a:ext cx="6076735" cy="4727649"/>
            <a:chOff x="112452" y="2561103"/>
            <a:chExt cx="9115103" cy="7091473"/>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452" y="2561103"/>
              <a:ext cx="6445169" cy="4969941"/>
            </a:xfrm>
            <a:prstGeom prst="rect">
              <a:avLst/>
            </a:prstGeom>
          </p:spPr>
        </p:pic>
        <p:pic>
          <p:nvPicPr>
            <p:cNvPr id="2" name="Picture 1"/>
            <p:cNvPicPr>
              <a:picLocks noChangeAspect="1"/>
            </p:cNvPicPr>
            <p:nvPr/>
          </p:nvPicPr>
          <p:blipFill>
            <a:blip r:embed="rId4"/>
            <a:stretch>
              <a:fillRect/>
            </a:stretch>
          </p:blipFill>
          <p:spPr>
            <a:xfrm>
              <a:off x="6294843" y="5046073"/>
              <a:ext cx="2932712" cy="4606503"/>
            </a:xfrm>
            <a:prstGeom prst="rect">
              <a:avLst/>
            </a:prstGeom>
          </p:spPr>
        </p:pic>
      </p:grpSp>
      <p:grpSp>
        <p:nvGrpSpPr>
          <p:cNvPr id="7" name="Group 6"/>
          <p:cNvGrpSpPr/>
          <p:nvPr/>
        </p:nvGrpSpPr>
        <p:grpSpPr>
          <a:xfrm>
            <a:off x="7661157" y="849924"/>
            <a:ext cx="3048000" cy="787400"/>
            <a:chOff x="6629400" y="0"/>
            <a:chExt cx="4572000" cy="1181100"/>
          </a:xfrm>
          <a:solidFill>
            <a:schemeClr val="accent6">
              <a:lumMod val="20000"/>
              <a:lumOff val="80000"/>
            </a:schemeClr>
          </a:solidFill>
        </p:grpSpPr>
        <p:sp>
          <p:nvSpPr>
            <p:cNvPr id="5" name="Round Same Side Corner Rectangle 4"/>
            <p:cNvSpPr/>
            <p:nvPr/>
          </p:nvSpPr>
          <p:spPr>
            <a:xfrm flipV="1">
              <a:off x="6629400" y="0"/>
              <a:ext cx="4572000" cy="1181100"/>
            </a:xfrm>
            <a:prstGeom prst="round2SameRect">
              <a:avLst>
                <a:gd name="adj1" fmla="val 50000"/>
                <a:gd name="adj2" fmla="val 0"/>
              </a:avLst>
            </a:prstGeom>
            <a:grp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buClrTx/>
              </a:pPr>
              <a:endParaRPr lang="en-US" sz="1200" kern="1200">
                <a:solidFill>
                  <a:prstClr val="white"/>
                </a:solidFill>
                <a:latin typeface="UTM Avo"/>
                <a:cs typeface="+mn-ea"/>
                <a:sym typeface="+mn-lt"/>
              </a:endParaRPr>
            </a:p>
          </p:txBody>
        </p:sp>
        <p:sp>
          <p:nvSpPr>
            <p:cNvPr id="6" name="TextBox 5"/>
            <p:cNvSpPr txBox="1"/>
            <p:nvPr/>
          </p:nvSpPr>
          <p:spPr>
            <a:xfrm>
              <a:off x="7086600" y="205829"/>
              <a:ext cx="3657600" cy="815513"/>
            </a:xfrm>
            <a:prstGeom prst="rect">
              <a:avLst/>
            </a:prstGeom>
            <a:grpFill/>
          </p:spPr>
          <p:txBody>
            <a:bodyPr wrap="square" rtlCol="0">
              <a:spAutoFit/>
            </a:bodyPr>
            <a:lstStyle/>
            <a:p>
              <a:pPr algn="ctr" defTabSz="609630">
                <a:buClrTx/>
              </a:pPr>
              <a:r>
                <a:rPr lang="vi-VN" sz="2933" b="1" kern="1200" dirty="0">
                  <a:solidFill>
                    <a:prstClr val="black">
                      <a:lumMod val="100000"/>
                    </a:prstClr>
                  </a:solidFill>
                  <a:latin typeface="+mj-lt"/>
                  <a:cs typeface="+mn-ea"/>
                  <a:sym typeface="+mn-lt"/>
                </a:rPr>
                <a:t>Hiện tượng</a:t>
              </a:r>
              <a:endParaRPr lang="en-US" sz="2933" b="1" kern="1200" dirty="0">
                <a:solidFill>
                  <a:prstClr val="black">
                    <a:lumMod val="100000"/>
                  </a:prstClr>
                </a:solidFill>
                <a:latin typeface="+mj-lt"/>
                <a:cs typeface="+mn-ea"/>
                <a:sym typeface="+mn-lt"/>
              </a:endParaRPr>
            </a:p>
          </p:txBody>
        </p:sp>
      </p:grpSp>
      <p:sp>
        <p:nvSpPr>
          <p:cNvPr id="8" name="Rectangle 7"/>
          <p:cNvSpPr/>
          <p:nvPr/>
        </p:nvSpPr>
        <p:spPr>
          <a:xfrm>
            <a:off x="5867400" y="2070128"/>
            <a:ext cx="6033035" cy="1675843"/>
          </a:xfrm>
          <a:prstGeom prst="rect">
            <a:avLst/>
          </a:prstGeom>
        </p:spPr>
        <p:txBody>
          <a:bodyPr wrap="square">
            <a:spAutoFit/>
          </a:bodyPr>
          <a:lstStyle/>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j-lt"/>
                <a:cs typeface="+mn-ea"/>
                <a:sym typeface="+mn-lt"/>
              </a:rPr>
              <a:t>Vôi sống khi thả vào nước đã bị biến đổi thành vôi tôi dẻo quánh.</a:t>
            </a:r>
          </a:p>
          <a:p>
            <a:pPr marL="381019" indent="-381019" algn="just" defTabSz="609630">
              <a:lnSpc>
                <a:spcPct val="150000"/>
              </a:lnSpc>
              <a:buClrTx/>
              <a:buFont typeface="Wingdings" panose="05000000000000000000" pitchFamily="2" charset="2"/>
              <a:buChar char="§"/>
            </a:pPr>
            <a:r>
              <a:rPr lang="vi-VN" sz="2400" kern="1200" dirty="0">
                <a:solidFill>
                  <a:prstClr val="black"/>
                </a:solidFill>
                <a:latin typeface="+mj-lt"/>
                <a:cs typeface="+mn-ea"/>
                <a:sym typeface="+mn-lt"/>
              </a:rPr>
              <a:t>Thấy có sự tỏa nhiệt. </a:t>
            </a:r>
            <a:endParaRPr lang="en-US" sz="2400" kern="1200" dirty="0">
              <a:solidFill>
                <a:prstClr val="black"/>
              </a:solidFill>
              <a:latin typeface="+mj-lt"/>
              <a:cs typeface="+mn-ea"/>
              <a:sym typeface="+mn-lt"/>
            </a:endParaRPr>
          </a:p>
        </p:txBody>
      </p:sp>
      <p:sp>
        <p:nvSpPr>
          <p:cNvPr id="13" name="Down Arrow 12"/>
          <p:cNvSpPr/>
          <p:nvPr/>
        </p:nvSpPr>
        <p:spPr>
          <a:xfrm>
            <a:off x="8991418" y="4249389"/>
            <a:ext cx="387478" cy="408346"/>
          </a:xfrm>
          <a:prstGeom prst="downArrow">
            <a:avLst/>
          </a:prstGeom>
          <a:solidFill>
            <a:srgbClr val="FF0000"/>
          </a:solidFill>
        </p:spPr>
        <p:style>
          <a:lnRef idx="3">
            <a:schemeClr val="lt1"/>
          </a:lnRef>
          <a:fillRef idx="1">
            <a:schemeClr val="accent2"/>
          </a:fillRef>
          <a:effectRef idx="1">
            <a:schemeClr val="accent2"/>
          </a:effectRef>
          <a:fontRef idx="minor">
            <a:schemeClr val="lt1"/>
          </a:fontRef>
        </p:style>
        <p:txBody>
          <a:bodyPr rtlCol="0" anchor="ctr"/>
          <a:lstStyle/>
          <a:p>
            <a:pPr algn="ctr" defTabSz="609630">
              <a:buClrTx/>
            </a:pPr>
            <a:endParaRPr lang="en-US" sz="1200" kern="1200">
              <a:solidFill>
                <a:prstClr val="white"/>
              </a:solidFill>
              <a:latin typeface="UTM Avo"/>
              <a:cs typeface="+mn-ea"/>
              <a:sym typeface="+mn-lt"/>
            </a:endParaRPr>
          </a:p>
        </p:txBody>
      </p:sp>
      <p:sp>
        <p:nvSpPr>
          <p:cNvPr id="14" name="Rectangle 13"/>
          <p:cNvSpPr/>
          <p:nvPr/>
        </p:nvSpPr>
        <p:spPr>
          <a:xfrm>
            <a:off x="6679871" y="4682251"/>
            <a:ext cx="5175895" cy="1675843"/>
          </a:xfrm>
          <a:prstGeom prst="rect">
            <a:avLst/>
          </a:prstGeom>
        </p:spPr>
        <p:txBody>
          <a:bodyPr wrap="square">
            <a:spAutoFit/>
          </a:bodyPr>
          <a:lstStyle/>
          <a:p>
            <a:pPr algn="just" defTabSz="609630">
              <a:lnSpc>
                <a:spcPct val="150000"/>
              </a:lnSpc>
              <a:buClrTx/>
            </a:pPr>
            <a:r>
              <a:rPr lang="vi-VN" sz="2400" kern="1200" dirty="0">
                <a:solidFill>
                  <a:prstClr val="black"/>
                </a:solidFill>
                <a:latin typeface="+mj-lt"/>
                <a:cs typeface="+mn-ea"/>
                <a:sym typeface="+mn-lt"/>
              </a:rPr>
              <a:t>Đây là </a:t>
            </a:r>
            <a:r>
              <a:rPr lang="vi-VN" sz="2400" b="1" kern="1200" dirty="0">
                <a:solidFill>
                  <a:srgbClr val="0070C0"/>
                </a:solidFill>
                <a:latin typeface="+mj-lt"/>
                <a:cs typeface="+mn-ea"/>
                <a:sym typeface="+mn-lt"/>
              </a:rPr>
              <a:t>sự biến đổi hóa học</a:t>
            </a:r>
            <a:r>
              <a:rPr lang="vi-VN" sz="2400" kern="1200" dirty="0">
                <a:solidFill>
                  <a:prstClr val="black"/>
                </a:solidFill>
                <a:latin typeface="+mj-lt"/>
                <a:cs typeface="+mn-ea"/>
                <a:sym typeface="+mn-lt"/>
              </a:rPr>
              <a:t>. Vôi sống khi thả vào nước không giữ được tính chất của nó ban đầu. </a:t>
            </a:r>
            <a:endParaRPr lang="en-US" sz="2400" kern="1200" dirty="0">
              <a:solidFill>
                <a:prstClr val="black"/>
              </a:solidFill>
              <a:latin typeface="+mj-lt"/>
              <a:cs typeface="+mn-ea"/>
              <a:sym typeface="+mn-lt"/>
            </a:endParaRPr>
          </a:p>
        </p:txBody>
      </p:sp>
      <p:sp>
        <p:nvSpPr>
          <p:cNvPr id="11" name="Rectangle 10"/>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872390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par>
                          <p:cTn id="14" fill="hold">
                            <p:stCondLst>
                              <p:cond delay="500"/>
                            </p:stCondLst>
                            <p:childTnLst>
                              <p:par>
                                <p:cTn id="15" presetID="22" presetClass="entr" presetSubtype="8" fill="hold" nodeType="after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wipe(left)">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8">
                                            <p:txEl>
                                              <p:pRg st="1" end="1"/>
                                            </p:txEl>
                                          </p:spTgt>
                                        </p:tgtEl>
                                        <p:attrNameLst>
                                          <p:attrName>style.visibility</p:attrName>
                                        </p:attrNameLst>
                                      </p:cBhvr>
                                      <p:to>
                                        <p:strVal val="visible"/>
                                      </p:to>
                                    </p:set>
                                    <p:animEffect transition="in" filter="wipe(left)">
                                      <p:cBhvr>
                                        <p:cTn id="22" dur="500"/>
                                        <p:tgtEl>
                                          <p:spTgt spid="8">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down)">
                                      <p:cBhvr>
                                        <p:cTn id="28" dur="500"/>
                                        <p:tgtEl>
                                          <p:spTgt spid="13"/>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5" name="Group 4"/>
          <p:cNvGrpSpPr/>
          <p:nvPr/>
        </p:nvGrpSpPr>
        <p:grpSpPr>
          <a:xfrm>
            <a:off x="226259" y="1377625"/>
            <a:ext cx="3708400" cy="1456267"/>
            <a:chOff x="609600" y="190500"/>
            <a:chExt cx="5562600" cy="2184400"/>
          </a:xfrm>
        </p:grpSpPr>
        <p:sp>
          <p:nvSpPr>
            <p:cNvPr id="2" name="Rounded Rectangle 1"/>
            <p:cNvSpPr/>
            <p:nvPr/>
          </p:nvSpPr>
          <p:spPr>
            <a:xfrm>
              <a:off x="1981200" y="800100"/>
              <a:ext cx="4191000" cy="1371600"/>
            </a:xfrm>
            <a:prstGeom prst="roundRect">
              <a:avLst/>
            </a:prstGeom>
            <a:solidFill>
              <a:schemeClr val="accent6">
                <a:lumMod val="20000"/>
                <a:lumOff val="80000"/>
              </a:schemeClr>
            </a:solidFill>
          </p:spPr>
          <p:style>
            <a:lnRef idx="3">
              <a:schemeClr val="lt1"/>
            </a:lnRef>
            <a:fillRef idx="1">
              <a:schemeClr val="accent2"/>
            </a:fillRef>
            <a:effectRef idx="1">
              <a:schemeClr val="accent2"/>
            </a:effectRef>
            <a:fontRef idx="minor">
              <a:schemeClr val="lt1"/>
            </a:fontRef>
          </p:style>
          <p:txBody>
            <a:bodyPr rtlCol="0" anchor="ctr"/>
            <a:lstStyle/>
            <a:p>
              <a:pPr algn="ctr" defTabSz="609630">
                <a:buClrTx/>
              </a:pPr>
              <a:r>
                <a:rPr lang="vi-VN" sz="2400" b="1" kern="1200" dirty="0">
                  <a:solidFill>
                    <a:prstClr val="black">
                      <a:lumMod val="100000"/>
                    </a:prstClr>
                  </a:solidFill>
                  <a:cs typeface="+mn-ea"/>
                  <a:sym typeface="+mn-lt"/>
                </a:rPr>
                <a:t> GHI NHỚ</a:t>
              </a:r>
              <a:endParaRPr lang="en-US" sz="2400" b="1" kern="1200" dirty="0">
                <a:solidFill>
                  <a:prstClr val="black">
                    <a:lumMod val="100000"/>
                  </a:prstClr>
                </a:solidFill>
                <a:latin typeface="UTM Avo"/>
                <a:cs typeface="+mn-ea"/>
                <a:sym typeface="+mn-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90500"/>
              <a:ext cx="2163295" cy="2184400"/>
            </a:xfrm>
            <a:prstGeom prst="rect">
              <a:avLst/>
            </a:prstGeom>
          </p:spPr>
        </p:pic>
      </p:grpSp>
      <p:cxnSp>
        <p:nvCxnSpPr>
          <p:cNvPr id="7" name="Google Shape;870;p30"/>
          <p:cNvCxnSpPr>
            <a:cxnSpLocks/>
          </p:cNvCxnSpPr>
          <p:nvPr/>
        </p:nvCxnSpPr>
        <p:spPr>
          <a:xfrm>
            <a:off x="2817139" y="3710980"/>
            <a:ext cx="2196241" cy="0"/>
          </a:xfrm>
          <a:prstGeom prst="straightConnector1">
            <a:avLst/>
          </a:prstGeom>
          <a:noFill/>
          <a:ln w="38100" cap="flat" cmpd="sng">
            <a:solidFill>
              <a:schemeClr val="accent5">
                <a:lumMod val="75000"/>
              </a:schemeClr>
            </a:solidFill>
            <a:prstDash val="solid"/>
            <a:round/>
            <a:headEnd type="none" w="med" len="med"/>
            <a:tailEnd type="none" w="med" len="med"/>
          </a:ln>
        </p:spPr>
      </p:cxnSp>
      <p:cxnSp>
        <p:nvCxnSpPr>
          <p:cNvPr id="8" name="Google Shape;871;p30"/>
          <p:cNvCxnSpPr>
            <a:cxnSpLocks/>
          </p:cNvCxnSpPr>
          <p:nvPr/>
        </p:nvCxnSpPr>
        <p:spPr>
          <a:xfrm>
            <a:off x="3269715" y="6324600"/>
            <a:ext cx="1743665" cy="0"/>
          </a:xfrm>
          <a:prstGeom prst="straightConnector1">
            <a:avLst/>
          </a:prstGeom>
          <a:noFill/>
          <a:ln w="38100" cap="flat" cmpd="sng">
            <a:solidFill>
              <a:schemeClr val="accent2">
                <a:lumMod val="75000"/>
              </a:schemeClr>
            </a:solidFill>
            <a:prstDash val="solid"/>
            <a:round/>
            <a:headEnd type="none" w="med" len="med"/>
            <a:tailEnd type="none" w="med" len="med"/>
          </a:ln>
        </p:spPr>
      </p:cxnSp>
      <p:grpSp>
        <p:nvGrpSpPr>
          <p:cNvPr id="10" name="Google Shape;873;p30"/>
          <p:cNvGrpSpPr/>
          <p:nvPr/>
        </p:nvGrpSpPr>
        <p:grpSpPr>
          <a:xfrm>
            <a:off x="946994" y="2971800"/>
            <a:ext cx="2496041" cy="3537744"/>
            <a:chOff x="1064425" y="1552099"/>
            <a:chExt cx="1828801" cy="2806673"/>
          </a:xfrm>
        </p:grpSpPr>
        <p:sp>
          <p:nvSpPr>
            <p:cNvPr id="14" name="Google Shape;874;p30"/>
            <p:cNvSpPr/>
            <p:nvPr/>
          </p:nvSpPr>
          <p:spPr>
            <a:xfrm flipH="1">
              <a:off x="1980606" y="3616724"/>
              <a:ext cx="23826" cy="59811"/>
            </a:xfrm>
            <a:custGeom>
              <a:avLst/>
              <a:gdLst/>
              <a:ahLst/>
              <a:cxnLst/>
              <a:rect l="l" t="t" r="r" b="b"/>
              <a:pathLst>
                <a:path w="194" h="487" extrusionOk="0">
                  <a:moveTo>
                    <a:pt x="0" y="1"/>
                  </a:moveTo>
                  <a:lnTo>
                    <a:pt x="0" y="487"/>
                  </a:lnTo>
                  <a:lnTo>
                    <a:pt x="193" y="487"/>
                  </a:lnTo>
                  <a:lnTo>
                    <a:pt x="193" y="1"/>
                  </a:lnTo>
                  <a:close/>
                </a:path>
              </a:pathLst>
            </a:custGeom>
            <a:solidFill>
              <a:srgbClr val="1A1A1A"/>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15" name="Google Shape;875;p30"/>
            <p:cNvSpPr/>
            <p:nvPr/>
          </p:nvSpPr>
          <p:spPr>
            <a:xfrm flipH="1">
              <a:off x="2173913" y="3616724"/>
              <a:ext cx="23826" cy="59811"/>
            </a:xfrm>
            <a:custGeom>
              <a:avLst/>
              <a:gdLst/>
              <a:ahLst/>
              <a:cxnLst/>
              <a:rect l="l" t="t" r="r" b="b"/>
              <a:pathLst>
                <a:path w="194" h="487" extrusionOk="0">
                  <a:moveTo>
                    <a:pt x="0" y="1"/>
                  </a:moveTo>
                  <a:lnTo>
                    <a:pt x="0" y="487"/>
                  </a:lnTo>
                  <a:lnTo>
                    <a:pt x="193" y="487"/>
                  </a:lnTo>
                  <a:lnTo>
                    <a:pt x="193" y="1"/>
                  </a:lnTo>
                  <a:close/>
                </a:path>
              </a:pathLst>
            </a:custGeom>
            <a:solidFill>
              <a:srgbClr val="1A1A1A"/>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16" name="Google Shape;876;p30"/>
            <p:cNvSpPr/>
            <p:nvPr/>
          </p:nvSpPr>
          <p:spPr>
            <a:xfrm flipH="1">
              <a:off x="2225126" y="3829929"/>
              <a:ext cx="165920" cy="39915"/>
            </a:xfrm>
            <a:custGeom>
              <a:avLst/>
              <a:gdLst/>
              <a:ahLst/>
              <a:cxnLst/>
              <a:rect l="l" t="t" r="r" b="b"/>
              <a:pathLst>
                <a:path w="1351" h="325" extrusionOk="0">
                  <a:moveTo>
                    <a:pt x="1" y="0"/>
                  </a:moveTo>
                  <a:lnTo>
                    <a:pt x="1" y="324"/>
                  </a:lnTo>
                  <a:lnTo>
                    <a:pt x="1351" y="324"/>
                  </a:lnTo>
                  <a:lnTo>
                    <a:pt x="1351" y="0"/>
                  </a:lnTo>
                  <a:close/>
                </a:path>
              </a:pathLst>
            </a:custGeom>
            <a:solidFill>
              <a:srgbClr val="CCCCCC"/>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17" name="Google Shape;877;p30"/>
            <p:cNvSpPr/>
            <p:nvPr/>
          </p:nvSpPr>
          <p:spPr>
            <a:xfrm flipH="1">
              <a:off x="2241215" y="1552099"/>
              <a:ext cx="229414" cy="379130"/>
            </a:xfrm>
            <a:custGeom>
              <a:avLst/>
              <a:gdLst/>
              <a:ahLst/>
              <a:cxnLst/>
              <a:rect l="l" t="t" r="r" b="b"/>
              <a:pathLst>
                <a:path w="1868" h="3087" extrusionOk="0">
                  <a:moveTo>
                    <a:pt x="1" y="1"/>
                  </a:moveTo>
                  <a:lnTo>
                    <a:pt x="1" y="3087"/>
                  </a:lnTo>
                  <a:lnTo>
                    <a:pt x="1868" y="3087"/>
                  </a:lnTo>
                  <a:lnTo>
                    <a:pt x="1868" y="1"/>
                  </a:lnTo>
                  <a:close/>
                </a:path>
              </a:pathLst>
            </a:custGeom>
            <a:solidFill>
              <a:srgbClr val="F49A34"/>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18" name="Google Shape;878;p30"/>
            <p:cNvSpPr/>
            <p:nvPr/>
          </p:nvSpPr>
          <p:spPr>
            <a:xfrm flipH="1">
              <a:off x="2221319" y="1903716"/>
              <a:ext cx="269205" cy="78724"/>
            </a:xfrm>
            <a:custGeom>
              <a:avLst/>
              <a:gdLst/>
              <a:ahLst/>
              <a:cxnLst/>
              <a:rect l="l" t="t" r="r" b="b"/>
              <a:pathLst>
                <a:path w="2192" h="641" extrusionOk="0">
                  <a:moveTo>
                    <a:pt x="1" y="0"/>
                  </a:moveTo>
                  <a:lnTo>
                    <a:pt x="1" y="641"/>
                  </a:lnTo>
                  <a:lnTo>
                    <a:pt x="2192" y="641"/>
                  </a:lnTo>
                  <a:lnTo>
                    <a:pt x="2192" y="0"/>
                  </a:lnTo>
                  <a:close/>
                </a:path>
              </a:pathLst>
            </a:custGeom>
            <a:solidFill>
              <a:srgbClr val="FFFFFF">
                <a:lumMod val="65000"/>
              </a:srgbClr>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19" name="Google Shape;879;p30"/>
            <p:cNvSpPr/>
            <p:nvPr/>
          </p:nvSpPr>
          <p:spPr>
            <a:xfrm flipH="1">
              <a:off x="2221319" y="1958613"/>
              <a:ext cx="269205" cy="734434"/>
            </a:xfrm>
            <a:custGeom>
              <a:avLst/>
              <a:gdLst/>
              <a:ahLst/>
              <a:cxnLst/>
              <a:rect l="l" t="t" r="r" b="b"/>
              <a:pathLst>
                <a:path w="2192" h="5980" extrusionOk="0">
                  <a:moveTo>
                    <a:pt x="1" y="1"/>
                  </a:moveTo>
                  <a:lnTo>
                    <a:pt x="1" y="5980"/>
                  </a:lnTo>
                  <a:lnTo>
                    <a:pt x="2192" y="5980"/>
                  </a:lnTo>
                  <a:lnTo>
                    <a:pt x="2192" y="1"/>
                  </a:lnTo>
                  <a:close/>
                </a:path>
              </a:pathLst>
            </a:custGeom>
            <a:solidFill>
              <a:srgbClr val="2D838E"/>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20" name="Google Shape;880;p30"/>
            <p:cNvSpPr/>
            <p:nvPr/>
          </p:nvSpPr>
          <p:spPr>
            <a:xfrm flipH="1">
              <a:off x="1064425" y="2479713"/>
              <a:ext cx="1184527" cy="1496255"/>
            </a:xfrm>
            <a:custGeom>
              <a:avLst/>
              <a:gdLst/>
              <a:ahLst/>
              <a:cxnLst/>
              <a:rect l="l" t="t" r="r" b="b"/>
              <a:pathLst>
                <a:path w="9645" h="12183" extrusionOk="0">
                  <a:moveTo>
                    <a:pt x="225" y="1"/>
                  </a:moveTo>
                  <a:lnTo>
                    <a:pt x="225" y="2670"/>
                  </a:lnTo>
                  <a:lnTo>
                    <a:pt x="3534" y="2670"/>
                  </a:lnTo>
                  <a:cubicBezTo>
                    <a:pt x="5432" y="2670"/>
                    <a:pt x="6975" y="4213"/>
                    <a:pt x="6975" y="6080"/>
                  </a:cubicBezTo>
                  <a:cubicBezTo>
                    <a:pt x="6975" y="7970"/>
                    <a:pt x="5432" y="9513"/>
                    <a:pt x="3534" y="9513"/>
                  </a:cubicBezTo>
                  <a:lnTo>
                    <a:pt x="3534" y="9552"/>
                  </a:lnTo>
                  <a:lnTo>
                    <a:pt x="479" y="9552"/>
                  </a:lnTo>
                  <a:cubicBezTo>
                    <a:pt x="225" y="9552"/>
                    <a:pt x="1" y="9745"/>
                    <a:pt x="1" y="9999"/>
                  </a:cubicBezTo>
                  <a:lnTo>
                    <a:pt x="1" y="11735"/>
                  </a:lnTo>
                  <a:cubicBezTo>
                    <a:pt x="1" y="11990"/>
                    <a:pt x="225" y="12182"/>
                    <a:pt x="479" y="12182"/>
                  </a:cubicBezTo>
                  <a:lnTo>
                    <a:pt x="7777" y="12182"/>
                  </a:lnTo>
                  <a:cubicBezTo>
                    <a:pt x="8032" y="12182"/>
                    <a:pt x="8225" y="11990"/>
                    <a:pt x="8225" y="11735"/>
                  </a:cubicBezTo>
                  <a:lnTo>
                    <a:pt x="8225" y="9999"/>
                  </a:lnTo>
                  <a:cubicBezTo>
                    <a:pt x="9097" y="8935"/>
                    <a:pt x="9644" y="7554"/>
                    <a:pt x="9644" y="6080"/>
                  </a:cubicBezTo>
                  <a:cubicBezTo>
                    <a:pt x="9644" y="2732"/>
                    <a:pt x="6906" y="1"/>
                    <a:pt x="3534" y="1"/>
                  </a:cubicBezTo>
                  <a:close/>
                </a:path>
              </a:pathLst>
            </a:custGeom>
            <a:solidFill>
              <a:srgbClr val="F2AEA4">
                <a:lumMod val="75000"/>
              </a:srgbClr>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21" name="Google Shape;881;p30"/>
            <p:cNvSpPr/>
            <p:nvPr/>
          </p:nvSpPr>
          <p:spPr>
            <a:xfrm flipH="1">
              <a:off x="1163904" y="3652709"/>
              <a:ext cx="1729323" cy="706063"/>
            </a:xfrm>
            <a:custGeom>
              <a:avLst/>
              <a:gdLst/>
              <a:ahLst/>
              <a:cxnLst/>
              <a:rect l="l" t="t" r="r" b="b"/>
              <a:pathLst>
                <a:path w="14081" h="5749" extrusionOk="0">
                  <a:moveTo>
                    <a:pt x="8140" y="1"/>
                  </a:moveTo>
                  <a:cubicBezTo>
                    <a:pt x="7461" y="1"/>
                    <a:pt x="6913" y="541"/>
                    <a:pt x="6913" y="1251"/>
                  </a:cubicBezTo>
                  <a:lnTo>
                    <a:pt x="6913" y="2732"/>
                  </a:lnTo>
                  <a:cubicBezTo>
                    <a:pt x="6913" y="3017"/>
                    <a:pt x="6690" y="3341"/>
                    <a:pt x="6466" y="3596"/>
                  </a:cubicBezTo>
                  <a:lnTo>
                    <a:pt x="1" y="3596"/>
                  </a:lnTo>
                  <a:lnTo>
                    <a:pt x="1" y="5748"/>
                  </a:lnTo>
                  <a:lnTo>
                    <a:pt x="14080" y="5748"/>
                  </a:lnTo>
                  <a:lnTo>
                    <a:pt x="14080" y="3596"/>
                  </a:lnTo>
                  <a:lnTo>
                    <a:pt x="10647" y="3596"/>
                  </a:lnTo>
                  <a:lnTo>
                    <a:pt x="9390" y="1251"/>
                  </a:lnTo>
                  <a:cubicBezTo>
                    <a:pt x="9390" y="541"/>
                    <a:pt x="8811" y="1"/>
                    <a:pt x="8140" y="1"/>
                  </a:cubicBezTo>
                  <a:close/>
                </a:path>
              </a:pathLst>
            </a:custGeom>
            <a:solidFill>
              <a:srgbClr val="F2AEA4">
                <a:lumMod val="50000"/>
              </a:srgbClr>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22" name="Google Shape;882;p30"/>
            <p:cNvSpPr/>
            <p:nvPr/>
          </p:nvSpPr>
          <p:spPr>
            <a:xfrm flipH="1">
              <a:off x="2304709" y="2894701"/>
              <a:ext cx="114707" cy="220944"/>
            </a:xfrm>
            <a:custGeom>
              <a:avLst/>
              <a:gdLst/>
              <a:ahLst/>
              <a:cxnLst/>
              <a:rect l="l" t="t" r="r" b="b"/>
              <a:pathLst>
                <a:path w="934" h="1799" extrusionOk="0">
                  <a:moveTo>
                    <a:pt x="0" y="1"/>
                  </a:moveTo>
                  <a:lnTo>
                    <a:pt x="0" y="1798"/>
                  </a:lnTo>
                  <a:lnTo>
                    <a:pt x="934" y="1798"/>
                  </a:lnTo>
                  <a:lnTo>
                    <a:pt x="934" y="1"/>
                  </a:lnTo>
                  <a:close/>
                </a:path>
              </a:pathLst>
            </a:custGeom>
            <a:solidFill>
              <a:srgbClr val="FFFFFF">
                <a:lumMod val="65000"/>
              </a:srgbClr>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23" name="Google Shape;883;p30"/>
            <p:cNvSpPr/>
            <p:nvPr/>
          </p:nvSpPr>
          <p:spPr>
            <a:xfrm flipH="1">
              <a:off x="2288620" y="2874805"/>
              <a:ext cx="146024" cy="23826"/>
            </a:xfrm>
            <a:custGeom>
              <a:avLst/>
              <a:gdLst/>
              <a:ahLst/>
              <a:cxnLst/>
              <a:rect l="l" t="t" r="r" b="b"/>
              <a:pathLst>
                <a:path w="1189" h="194" extrusionOk="0">
                  <a:moveTo>
                    <a:pt x="1" y="1"/>
                  </a:moveTo>
                  <a:lnTo>
                    <a:pt x="1" y="194"/>
                  </a:lnTo>
                  <a:lnTo>
                    <a:pt x="1189" y="194"/>
                  </a:lnTo>
                  <a:lnTo>
                    <a:pt x="1189" y="1"/>
                  </a:lnTo>
                  <a:close/>
                </a:path>
              </a:pathLst>
            </a:custGeom>
            <a:solidFill>
              <a:srgbClr val="4D4D4D"/>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24" name="Google Shape;884;p30"/>
            <p:cNvSpPr/>
            <p:nvPr/>
          </p:nvSpPr>
          <p:spPr>
            <a:xfrm flipH="1">
              <a:off x="2272532" y="2838821"/>
              <a:ext cx="182008" cy="39915"/>
            </a:xfrm>
            <a:custGeom>
              <a:avLst/>
              <a:gdLst/>
              <a:ahLst/>
              <a:cxnLst/>
              <a:rect l="l" t="t" r="r" b="b"/>
              <a:pathLst>
                <a:path w="1482" h="325" extrusionOk="0">
                  <a:moveTo>
                    <a:pt x="1" y="1"/>
                  </a:moveTo>
                  <a:lnTo>
                    <a:pt x="1" y="325"/>
                  </a:lnTo>
                  <a:lnTo>
                    <a:pt x="1482" y="325"/>
                  </a:lnTo>
                  <a:lnTo>
                    <a:pt x="1482" y="1"/>
                  </a:lnTo>
                  <a:close/>
                </a:path>
              </a:pathLst>
            </a:custGeom>
            <a:solidFill>
              <a:srgbClr val="4D4D4D"/>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25" name="Google Shape;885;p30"/>
            <p:cNvSpPr/>
            <p:nvPr/>
          </p:nvSpPr>
          <p:spPr>
            <a:xfrm flipH="1">
              <a:off x="2304709" y="2898508"/>
              <a:ext cx="58827" cy="217137"/>
            </a:xfrm>
            <a:custGeom>
              <a:avLst/>
              <a:gdLst/>
              <a:ahLst/>
              <a:cxnLst/>
              <a:rect l="l" t="t" r="r" b="b"/>
              <a:pathLst>
                <a:path w="479" h="1768" extrusionOk="0">
                  <a:moveTo>
                    <a:pt x="0" y="1"/>
                  </a:moveTo>
                  <a:lnTo>
                    <a:pt x="0" y="1767"/>
                  </a:lnTo>
                  <a:lnTo>
                    <a:pt x="479" y="1767"/>
                  </a:lnTo>
                  <a:lnTo>
                    <a:pt x="479" y="1"/>
                  </a:lnTo>
                  <a:close/>
                </a:path>
              </a:pathLst>
            </a:custGeom>
            <a:solidFill>
              <a:srgbClr val="FFFFFF">
                <a:lumMod val="65000"/>
              </a:srgbClr>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26" name="Google Shape;886;p30"/>
            <p:cNvSpPr/>
            <p:nvPr/>
          </p:nvSpPr>
          <p:spPr>
            <a:xfrm flipH="1">
              <a:off x="2272532" y="2838821"/>
              <a:ext cx="91004" cy="59811"/>
            </a:xfrm>
            <a:custGeom>
              <a:avLst/>
              <a:gdLst/>
              <a:ahLst/>
              <a:cxnLst/>
              <a:rect l="l" t="t" r="r" b="b"/>
              <a:pathLst>
                <a:path w="741" h="487" extrusionOk="0">
                  <a:moveTo>
                    <a:pt x="0" y="1"/>
                  </a:moveTo>
                  <a:lnTo>
                    <a:pt x="0" y="294"/>
                  </a:lnTo>
                  <a:lnTo>
                    <a:pt x="0" y="325"/>
                  </a:lnTo>
                  <a:lnTo>
                    <a:pt x="0" y="456"/>
                  </a:lnTo>
                  <a:lnTo>
                    <a:pt x="0" y="487"/>
                  </a:lnTo>
                  <a:lnTo>
                    <a:pt x="610" y="487"/>
                  </a:lnTo>
                  <a:lnTo>
                    <a:pt x="610" y="325"/>
                  </a:lnTo>
                  <a:lnTo>
                    <a:pt x="741" y="325"/>
                  </a:lnTo>
                  <a:lnTo>
                    <a:pt x="741" y="1"/>
                  </a:lnTo>
                  <a:close/>
                </a:path>
              </a:pathLst>
            </a:custGeom>
            <a:solidFill>
              <a:srgbClr val="4D4D4D"/>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27" name="Google Shape;887;p30"/>
            <p:cNvSpPr/>
            <p:nvPr/>
          </p:nvSpPr>
          <p:spPr>
            <a:xfrm flipH="1">
              <a:off x="2580423" y="2894701"/>
              <a:ext cx="110900" cy="142343"/>
            </a:xfrm>
            <a:custGeom>
              <a:avLst/>
              <a:gdLst/>
              <a:ahLst/>
              <a:cxnLst/>
              <a:rect l="l" t="t" r="r" b="b"/>
              <a:pathLst>
                <a:path w="903" h="1159" extrusionOk="0">
                  <a:moveTo>
                    <a:pt x="0" y="1"/>
                  </a:moveTo>
                  <a:lnTo>
                    <a:pt x="0" y="1158"/>
                  </a:lnTo>
                  <a:lnTo>
                    <a:pt x="903" y="1158"/>
                  </a:lnTo>
                  <a:lnTo>
                    <a:pt x="903" y="1"/>
                  </a:lnTo>
                  <a:close/>
                </a:path>
              </a:pathLst>
            </a:custGeom>
            <a:solidFill>
              <a:srgbClr val="FFFFFF">
                <a:lumMod val="65000"/>
              </a:srgbClr>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28" name="Google Shape;888;p30"/>
            <p:cNvSpPr/>
            <p:nvPr/>
          </p:nvSpPr>
          <p:spPr>
            <a:xfrm flipH="1">
              <a:off x="2565194" y="2870998"/>
              <a:ext cx="142340" cy="23826"/>
            </a:xfrm>
            <a:custGeom>
              <a:avLst/>
              <a:gdLst/>
              <a:ahLst/>
              <a:cxnLst/>
              <a:rect l="l" t="t" r="r" b="b"/>
              <a:pathLst>
                <a:path w="1159" h="194" extrusionOk="0">
                  <a:moveTo>
                    <a:pt x="1" y="1"/>
                  </a:moveTo>
                  <a:lnTo>
                    <a:pt x="1" y="194"/>
                  </a:lnTo>
                  <a:lnTo>
                    <a:pt x="1158" y="194"/>
                  </a:lnTo>
                  <a:lnTo>
                    <a:pt x="1158" y="1"/>
                  </a:lnTo>
                  <a:close/>
                </a:path>
              </a:pathLst>
            </a:custGeom>
            <a:solidFill>
              <a:srgbClr val="4D4D4D"/>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29" name="Google Shape;889;p30"/>
            <p:cNvSpPr/>
            <p:nvPr/>
          </p:nvSpPr>
          <p:spPr>
            <a:xfrm flipH="1">
              <a:off x="2549106" y="2838821"/>
              <a:ext cx="173534" cy="36108"/>
            </a:xfrm>
            <a:custGeom>
              <a:avLst/>
              <a:gdLst/>
              <a:ahLst/>
              <a:cxnLst/>
              <a:rect l="l" t="t" r="r" b="b"/>
              <a:pathLst>
                <a:path w="1413" h="294" extrusionOk="0">
                  <a:moveTo>
                    <a:pt x="0" y="1"/>
                  </a:moveTo>
                  <a:lnTo>
                    <a:pt x="0" y="294"/>
                  </a:lnTo>
                  <a:lnTo>
                    <a:pt x="1412" y="294"/>
                  </a:lnTo>
                  <a:lnTo>
                    <a:pt x="1412" y="1"/>
                  </a:lnTo>
                  <a:close/>
                </a:path>
              </a:pathLst>
            </a:custGeom>
            <a:solidFill>
              <a:srgbClr val="4D4D4D"/>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0" name="Google Shape;890;p30"/>
            <p:cNvSpPr/>
            <p:nvPr/>
          </p:nvSpPr>
          <p:spPr>
            <a:xfrm flipH="1">
              <a:off x="2580423" y="2894701"/>
              <a:ext cx="52195" cy="142343"/>
            </a:xfrm>
            <a:custGeom>
              <a:avLst/>
              <a:gdLst/>
              <a:ahLst/>
              <a:cxnLst/>
              <a:rect l="l" t="t" r="r" b="b"/>
              <a:pathLst>
                <a:path w="425" h="1159" extrusionOk="0">
                  <a:moveTo>
                    <a:pt x="0" y="1"/>
                  </a:moveTo>
                  <a:lnTo>
                    <a:pt x="0" y="1158"/>
                  </a:lnTo>
                  <a:lnTo>
                    <a:pt x="425" y="1158"/>
                  </a:lnTo>
                  <a:lnTo>
                    <a:pt x="425" y="1"/>
                  </a:lnTo>
                  <a:close/>
                </a:path>
              </a:pathLst>
            </a:custGeom>
            <a:solidFill>
              <a:srgbClr val="FFFFFF">
                <a:lumMod val="65000"/>
              </a:srgbClr>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1" name="Google Shape;891;p30"/>
            <p:cNvSpPr/>
            <p:nvPr/>
          </p:nvSpPr>
          <p:spPr>
            <a:xfrm flipH="1">
              <a:off x="2549106" y="2838821"/>
              <a:ext cx="83513" cy="56004"/>
            </a:xfrm>
            <a:custGeom>
              <a:avLst/>
              <a:gdLst/>
              <a:ahLst/>
              <a:cxnLst/>
              <a:rect l="l" t="t" r="r" b="b"/>
              <a:pathLst>
                <a:path w="680" h="456" extrusionOk="0">
                  <a:moveTo>
                    <a:pt x="0" y="1"/>
                  </a:moveTo>
                  <a:lnTo>
                    <a:pt x="0" y="263"/>
                  </a:lnTo>
                  <a:lnTo>
                    <a:pt x="0" y="294"/>
                  </a:lnTo>
                  <a:lnTo>
                    <a:pt x="0" y="456"/>
                  </a:lnTo>
                  <a:lnTo>
                    <a:pt x="548" y="456"/>
                  </a:lnTo>
                  <a:lnTo>
                    <a:pt x="548" y="294"/>
                  </a:lnTo>
                  <a:lnTo>
                    <a:pt x="679" y="294"/>
                  </a:lnTo>
                  <a:lnTo>
                    <a:pt x="679" y="1"/>
                  </a:lnTo>
                  <a:close/>
                </a:path>
              </a:pathLst>
            </a:custGeom>
            <a:solidFill>
              <a:srgbClr val="4D4D4D"/>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2" name="Google Shape;892;p30"/>
            <p:cNvSpPr/>
            <p:nvPr/>
          </p:nvSpPr>
          <p:spPr>
            <a:xfrm flipH="1">
              <a:off x="2213705" y="2803819"/>
              <a:ext cx="572429" cy="35125"/>
            </a:xfrm>
            <a:custGeom>
              <a:avLst/>
              <a:gdLst/>
              <a:ahLst/>
              <a:cxnLst/>
              <a:rect l="l" t="t" r="r" b="b"/>
              <a:pathLst>
                <a:path w="4661" h="286" extrusionOk="0">
                  <a:moveTo>
                    <a:pt x="1" y="0"/>
                  </a:moveTo>
                  <a:lnTo>
                    <a:pt x="1" y="286"/>
                  </a:lnTo>
                  <a:lnTo>
                    <a:pt x="4660" y="286"/>
                  </a:lnTo>
                  <a:lnTo>
                    <a:pt x="4660" y="0"/>
                  </a:lnTo>
                  <a:close/>
                </a:path>
              </a:pathLst>
            </a:custGeom>
            <a:solidFill>
              <a:srgbClr val="FFFFFF">
                <a:lumMod val="65000"/>
              </a:srgbClr>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3" name="Google Shape;893;p30"/>
            <p:cNvSpPr/>
            <p:nvPr/>
          </p:nvSpPr>
          <p:spPr>
            <a:xfrm flipH="1">
              <a:off x="1842319" y="3719028"/>
              <a:ext cx="142217" cy="142220"/>
            </a:xfrm>
            <a:custGeom>
              <a:avLst/>
              <a:gdLst/>
              <a:ahLst/>
              <a:cxnLst/>
              <a:rect l="l" t="t" r="r" b="b"/>
              <a:pathLst>
                <a:path w="1158" h="1158" extrusionOk="0">
                  <a:moveTo>
                    <a:pt x="579" y="1"/>
                  </a:moveTo>
                  <a:cubicBezTo>
                    <a:pt x="255" y="1"/>
                    <a:pt x="0" y="263"/>
                    <a:pt x="0" y="579"/>
                  </a:cubicBezTo>
                  <a:cubicBezTo>
                    <a:pt x="0" y="903"/>
                    <a:pt x="255" y="1158"/>
                    <a:pt x="579" y="1158"/>
                  </a:cubicBezTo>
                  <a:cubicBezTo>
                    <a:pt x="895" y="1158"/>
                    <a:pt x="1158" y="903"/>
                    <a:pt x="1158" y="579"/>
                  </a:cubicBezTo>
                  <a:cubicBezTo>
                    <a:pt x="1158" y="263"/>
                    <a:pt x="895" y="1"/>
                    <a:pt x="579" y="1"/>
                  </a:cubicBezTo>
                  <a:close/>
                </a:path>
              </a:pathLst>
            </a:custGeom>
            <a:solidFill>
              <a:srgbClr val="F2F2F2"/>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4" name="Google Shape;894;p30"/>
            <p:cNvSpPr/>
            <p:nvPr/>
          </p:nvSpPr>
          <p:spPr>
            <a:xfrm flipH="1">
              <a:off x="2213705" y="2720428"/>
              <a:ext cx="552533" cy="83514"/>
            </a:xfrm>
            <a:custGeom>
              <a:avLst/>
              <a:gdLst/>
              <a:ahLst/>
              <a:cxnLst/>
              <a:rect l="l" t="t" r="r" b="b"/>
              <a:pathLst>
                <a:path w="4499" h="680" extrusionOk="0">
                  <a:moveTo>
                    <a:pt x="2246" y="0"/>
                  </a:moveTo>
                  <a:lnTo>
                    <a:pt x="1" y="679"/>
                  </a:lnTo>
                  <a:lnTo>
                    <a:pt x="4498" y="679"/>
                  </a:lnTo>
                  <a:lnTo>
                    <a:pt x="4498" y="0"/>
                  </a:lnTo>
                  <a:close/>
                </a:path>
              </a:pathLst>
            </a:custGeom>
            <a:solidFill>
              <a:srgbClr val="2D838E"/>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5" name="Google Shape;895;p30"/>
            <p:cNvSpPr/>
            <p:nvPr/>
          </p:nvSpPr>
          <p:spPr>
            <a:xfrm flipH="1">
              <a:off x="2221319" y="2692918"/>
              <a:ext cx="269205" cy="27633"/>
            </a:xfrm>
            <a:custGeom>
              <a:avLst/>
              <a:gdLst/>
              <a:ahLst/>
              <a:cxnLst/>
              <a:rect l="l" t="t" r="r" b="b"/>
              <a:pathLst>
                <a:path w="2192" h="225" extrusionOk="0">
                  <a:moveTo>
                    <a:pt x="1" y="1"/>
                  </a:moveTo>
                  <a:lnTo>
                    <a:pt x="1" y="224"/>
                  </a:lnTo>
                  <a:lnTo>
                    <a:pt x="2192" y="224"/>
                  </a:lnTo>
                  <a:lnTo>
                    <a:pt x="2192" y="1"/>
                  </a:lnTo>
                  <a:close/>
                </a:path>
              </a:pathLst>
            </a:custGeom>
            <a:solidFill>
              <a:srgbClr val="4D4D4D"/>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6" name="Google Shape;896;p30"/>
            <p:cNvSpPr/>
            <p:nvPr/>
          </p:nvSpPr>
          <p:spPr>
            <a:xfrm flipH="1">
              <a:off x="1945605" y="2432429"/>
              <a:ext cx="390421" cy="391411"/>
            </a:xfrm>
            <a:custGeom>
              <a:avLst/>
              <a:gdLst/>
              <a:ahLst/>
              <a:cxnLst/>
              <a:rect l="l" t="t" r="r" b="b"/>
              <a:pathLst>
                <a:path w="3179" h="3187" extrusionOk="0">
                  <a:moveTo>
                    <a:pt x="1605" y="0"/>
                  </a:moveTo>
                  <a:cubicBezTo>
                    <a:pt x="741" y="0"/>
                    <a:pt x="0" y="710"/>
                    <a:pt x="0" y="1574"/>
                  </a:cubicBezTo>
                  <a:cubicBezTo>
                    <a:pt x="0" y="2476"/>
                    <a:pt x="741" y="3186"/>
                    <a:pt x="1605" y="3186"/>
                  </a:cubicBezTo>
                  <a:cubicBezTo>
                    <a:pt x="2477" y="3186"/>
                    <a:pt x="3179" y="2476"/>
                    <a:pt x="3179" y="1574"/>
                  </a:cubicBezTo>
                  <a:cubicBezTo>
                    <a:pt x="3179" y="710"/>
                    <a:pt x="2477" y="0"/>
                    <a:pt x="1605" y="0"/>
                  </a:cubicBezTo>
                  <a:close/>
                </a:path>
              </a:pathLst>
            </a:custGeom>
            <a:solidFill>
              <a:srgbClr val="4D4D4D"/>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7" name="Google Shape;897;p30"/>
            <p:cNvSpPr/>
            <p:nvPr/>
          </p:nvSpPr>
          <p:spPr>
            <a:xfrm flipH="1">
              <a:off x="2047908" y="2534733"/>
              <a:ext cx="182008" cy="182012"/>
            </a:xfrm>
            <a:custGeom>
              <a:avLst/>
              <a:gdLst/>
              <a:ahLst/>
              <a:cxnLst/>
              <a:rect l="l" t="t" r="r" b="b"/>
              <a:pathLst>
                <a:path w="1482" h="1482" extrusionOk="0">
                  <a:moveTo>
                    <a:pt x="741" y="0"/>
                  </a:moveTo>
                  <a:cubicBezTo>
                    <a:pt x="324" y="0"/>
                    <a:pt x="0" y="355"/>
                    <a:pt x="0" y="741"/>
                  </a:cubicBezTo>
                  <a:cubicBezTo>
                    <a:pt x="0" y="1157"/>
                    <a:pt x="324" y="1481"/>
                    <a:pt x="741" y="1481"/>
                  </a:cubicBezTo>
                  <a:cubicBezTo>
                    <a:pt x="1157" y="1481"/>
                    <a:pt x="1481" y="1157"/>
                    <a:pt x="1481" y="741"/>
                  </a:cubicBezTo>
                  <a:cubicBezTo>
                    <a:pt x="1481" y="355"/>
                    <a:pt x="1157" y="0"/>
                    <a:pt x="741" y="0"/>
                  </a:cubicBezTo>
                  <a:close/>
                </a:path>
              </a:pathLst>
            </a:custGeom>
            <a:solidFill>
              <a:srgbClr val="E6E6E6"/>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8" name="Google Shape;898;p30"/>
            <p:cNvSpPr/>
            <p:nvPr/>
          </p:nvSpPr>
          <p:spPr>
            <a:xfrm flipH="1">
              <a:off x="1902007" y="3510613"/>
              <a:ext cx="991220" cy="113850"/>
            </a:xfrm>
            <a:custGeom>
              <a:avLst/>
              <a:gdLst/>
              <a:ahLst/>
              <a:cxnLst/>
              <a:rect l="l" t="t" r="r" b="b"/>
              <a:pathLst>
                <a:path w="8071" h="927" extrusionOk="0">
                  <a:moveTo>
                    <a:pt x="1" y="0"/>
                  </a:moveTo>
                  <a:lnTo>
                    <a:pt x="1" y="926"/>
                  </a:lnTo>
                  <a:lnTo>
                    <a:pt x="7623" y="926"/>
                  </a:lnTo>
                  <a:cubicBezTo>
                    <a:pt x="7878" y="926"/>
                    <a:pt x="8071" y="703"/>
                    <a:pt x="8071" y="448"/>
                  </a:cubicBezTo>
                  <a:cubicBezTo>
                    <a:pt x="8071" y="193"/>
                    <a:pt x="7878" y="0"/>
                    <a:pt x="7623" y="0"/>
                  </a:cubicBezTo>
                  <a:close/>
                </a:path>
              </a:pathLst>
            </a:custGeom>
            <a:solidFill>
              <a:srgbClr val="087381"/>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39" name="Google Shape;899;p30"/>
            <p:cNvSpPr/>
            <p:nvPr/>
          </p:nvSpPr>
          <p:spPr>
            <a:xfrm flipH="1">
              <a:off x="2284813" y="3794804"/>
              <a:ext cx="366718" cy="110042"/>
            </a:xfrm>
            <a:custGeom>
              <a:avLst/>
              <a:gdLst/>
              <a:ahLst/>
              <a:cxnLst/>
              <a:rect l="l" t="t" r="r" b="b"/>
              <a:pathLst>
                <a:path w="2986" h="896" extrusionOk="0">
                  <a:moveTo>
                    <a:pt x="0" y="1"/>
                  </a:moveTo>
                  <a:lnTo>
                    <a:pt x="0" y="896"/>
                  </a:lnTo>
                  <a:lnTo>
                    <a:pt x="2986" y="896"/>
                  </a:lnTo>
                  <a:lnTo>
                    <a:pt x="2986" y="1"/>
                  </a:lnTo>
                  <a:close/>
                </a:path>
              </a:pathLst>
            </a:custGeom>
            <a:solidFill>
              <a:srgbClr val="FFFFFF">
                <a:lumMod val="65000"/>
              </a:srgbClr>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sp>
          <p:nvSpPr>
            <p:cNvPr id="40" name="Google Shape;900;p30"/>
            <p:cNvSpPr/>
            <p:nvPr/>
          </p:nvSpPr>
          <p:spPr>
            <a:xfrm flipH="1">
              <a:off x="1925709" y="3534316"/>
              <a:ext cx="67424" cy="66443"/>
            </a:xfrm>
            <a:custGeom>
              <a:avLst/>
              <a:gdLst/>
              <a:ahLst/>
              <a:cxnLst/>
              <a:rect l="l" t="t" r="r" b="b"/>
              <a:pathLst>
                <a:path w="549" h="541" extrusionOk="0">
                  <a:moveTo>
                    <a:pt x="263" y="0"/>
                  </a:moveTo>
                  <a:cubicBezTo>
                    <a:pt x="132" y="0"/>
                    <a:pt x="1" y="124"/>
                    <a:pt x="1" y="255"/>
                  </a:cubicBezTo>
                  <a:cubicBezTo>
                    <a:pt x="1" y="417"/>
                    <a:pt x="132" y="540"/>
                    <a:pt x="263" y="540"/>
                  </a:cubicBezTo>
                  <a:cubicBezTo>
                    <a:pt x="425" y="540"/>
                    <a:pt x="549" y="417"/>
                    <a:pt x="549" y="255"/>
                  </a:cubicBezTo>
                  <a:cubicBezTo>
                    <a:pt x="549" y="124"/>
                    <a:pt x="425" y="0"/>
                    <a:pt x="263" y="0"/>
                  </a:cubicBezTo>
                  <a:close/>
                </a:path>
              </a:pathLst>
            </a:custGeom>
            <a:solidFill>
              <a:srgbClr val="F2F2F2"/>
            </a:solidFill>
            <a:ln>
              <a:noFill/>
            </a:ln>
          </p:spPr>
          <p:txBody>
            <a:bodyPr spcFirstLastPara="1" wrap="square" lIns="60950" tIns="60950" rIns="60950" bIns="60950" anchor="ctr" anchorCtr="0">
              <a:noAutofit/>
            </a:bodyPr>
            <a:lstStyle/>
            <a:p>
              <a:pPr defTabSz="609630">
                <a:defRPr/>
              </a:pPr>
              <a:endParaRPr sz="933">
                <a:latin typeface="UTM Avo"/>
                <a:cs typeface="+mn-ea"/>
                <a:sym typeface="+mn-lt"/>
              </a:endParaRPr>
            </a:p>
          </p:txBody>
        </p:sp>
      </p:grpSp>
      <p:sp>
        <p:nvSpPr>
          <p:cNvPr id="45" name="Rounded Rectangle 44"/>
          <p:cNvSpPr/>
          <p:nvPr/>
        </p:nvSpPr>
        <p:spPr>
          <a:xfrm>
            <a:off x="5013380" y="2570673"/>
            <a:ext cx="6045199" cy="1390421"/>
          </a:xfrm>
          <a:prstGeom prst="roundRect">
            <a:avLst/>
          </a:prstGeom>
          <a:solidFill>
            <a:schemeClr val="accent1">
              <a:lumMod val="20000"/>
              <a:lumOff val="8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50000"/>
              </a:lnSpc>
              <a:buClrTx/>
            </a:pPr>
            <a:r>
              <a:rPr lang="en-US" sz="2400" kern="1200" dirty="0" err="1">
                <a:solidFill>
                  <a:prstClr val="black"/>
                </a:solidFill>
                <a:latin typeface="+mj-lt"/>
                <a:cs typeface="+mn-ea"/>
                <a:sym typeface="+mn-lt"/>
              </a:rPr>
              <a:t>Chất</a:t>
            </a:r>
            <a:r>
              <a:rPr lang="en-US" sz="2400" kern="1200" dirty="0">
                <a:solidFill>
                  <a:prstClr val="black"/>
                </a:solidFill>
                <a:latin typeface="+mj-lt"/>
                <a:cs typeface="+mn-ea"/>
                <a:sym typeface="+mn-lt"/>
              </a:rPr>
              <a:t> ban </a:t>
            </a:r>
            <a:r>
              <a:rPr lang="en-US" sz="2400" kern="1200" dirty="0" err="1">
                <a:solidFill>
                  <a:prstClr val="black"/>
                </a:solidFill>
                <a:latin typeface="+mj-lt"/>
                <a:cs typeface="+mn-ea"/>
                <a:sym typeface="+mn-lt"/>
              </a:rPr>
              <a:t>đầu</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sẽ</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biến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đổi</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thành</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chất</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khác</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khi</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xảy</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ra</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biến</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đổi</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hóa</a:t>
            </a:r>
            <a:r>
              <a:rPr lang="en-US" sz="2400" kern="1200" dirty="0">
                <a:solidFill>
                  <a:prstClr val="black"/>
                </a:solidFill>
                <a:latin typeface="+mj-lt"/>
                <a:cs typeface="+mn-ea"/>
                <a:sym typeface="+mn-lt"/>
              </a:rPr>
              <a:t> </a:t>
            </a:r>
            <a:r>
              <a:rPr lang="en-US" sz="2400" kern="1200" dirty="0" err="1">
                <a:solidFill>
                  <a:prstClr val="black"/>
                </a:solidFill>
                <a:latin typeface="+mj-lt"/>
                <a:cs typeface="+mn-ea"/>
                <a:sym typeface="+mn-lt"/>
              </a:rPr>
              <a:t>học</a:t>
            </a:r>
            <a:r>
              <a:rPr lang="en-US" sz="2400" kern="1200" dirty="0">
                <a:solidFill>
                  <a:prstClr val="black"/>
                </a:solidFill>
                <a:latin typeface="+mj-lt"/>
                <a:cs typeface="+mn-ea"/>
                <a:sym typeface="+mn-lt"/>
              </a:rPr>
              <a:t>.</a:t>
            </a:r>
          </a:p>
        </p:txBody>
      </p:sp>
      <p:sp>
        <p:nvSpPr>
          <p:cNvPr id="53" name="Rounded Rectangle 52"/>
          <p:cNvSpPr/>
          <p:nvPr/>
        </p:nvSpPr>
        <p:spPr>
          <a:xfrm>
            <a:off x="5013380" y="4135783"/>
            <a:ext cx="6619820" cy="2432300"/>
          </a:xfrm>
          <a:prstGeom prst="roundRect">
            <a:avLst>
              <a:gd name="adj" fmla="val 8313"/>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09630">
              <a:lnSpc>
                <a:spcPct val="140000"/>
              </a:lnSpc>
              <a:buClrTx/>
            </a:pPr>
            <a:r>
              <a:rPr lang="vi-VN" sz="2400" kern="1200">
                <a:solidFill>
                  <a:prstClr val="black"/>
                </a:solidFill>
                <a:latin typeface="+mj-lt"/>
                <a:cs typeface="+mn-ea"/>
                <a:sym typeface="+mn-lt"/>
              </a:rPr>
              <a:t>Một số dấu hiệu của sự biến đổi hóa học có thể nhận thấy như biến đổi màu sắc, thay đổi mùi vị, có khí được tạo thành, xuất hiện vẩn đục,… </a:t>
            </a:r>
            <a:endParaRPr lang="en-US" sz="2400" kern="1200">
              <a:solidFill>
                <a:prstClr val="black"/>
              </a:solidFill>
              <a:latin typeface="+mj-lt"/>
              <a:cs typeface="+mn-ea"/>
              <a:sym typeface="+mn-lt"/>
            </a:endParaRPr>
          </a:p>
        </p:txBody>
      </p:sp>
      <p:pic>
        <p:nvPicPr>
          <p:cNvPr id="55" name="Picture 54"/>
          <p:cNvPicPr>
            <a:picLocks noChangeAspect="1"/>
          </p:cNvPicPr>
          <p:nvPr/>
        </p:nvPicPr>
        <p:blipFill>
          <a:blip r:embed="rId4"/>
          <a:stretch>
            <a:fillRect/>
          </a:stretch>
        </p:blipFill>
        <p:spPr>
          <a:xfrm>
            <a:off x="10720755" y="1177382"/>
            <a:ext cx="881965" cy="1048603"/>
          </a:xfrm>
          <a:prstGeom prst="rect">
            <a:avLst/>
          </a:prstGeom>
        </p:spPr>
      </p:pic>
      <p:sp>
        <p:nvSpPr>
          <p:cNvPr id="41" name="Rectangle 40"/>
          <p:cNvSpPr/>
          <p:nvPr/>
        </p:nvSpPr>
        <p:spPr>
          <a:xfrm>
            <a:off x="0" y="0"/>
            <a:ext cx="1219200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0048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par>
                          <p:cTn id="20" fill="hold">
                            <p:stCondLst>
                              <p:cond delay="500"/>
                            </p:stCondLst>
                            <p:childTnLst>
                              <p:par>
                                <p:cTn id="21" presetID="22" presetClass="entr" presetSubtype="8" fill="hold" grpId="0" nodeType="afterEffect">
                                  <p:stCondLst>
                                    <p:cond delay="0"/>
                                  </p:stCondLst>
                                  <p:childTnLst>
                                    <p:set>
                                      <p:cBhvr>
                                        <p:cTn id="22" dur="1" fill="hold">
                                          <p:stCondLst>
                                            <p:cond delay="0"/>
                                          </p:stCondLst>
                                        </p:cTn>
                                        <p:tgtEl>
                                          <p:spTgt spid="45"/>
                                        </p:tgtEl>
                                        <p:attrNameLst>
                                          <p:attrName>style.visibility</p:attrName>
                                        </p:attrNameLst>
                                      </p:cBhvr>
                                      <p:to>
                                        <p:strVal val="visible"/>
                                      </p:to>
                                    </p:set>
                                    <p:animEffect transition="in" filter="wipe(left)">
                                      <p:cBhvr>
                                        <p:cTn id="23" dur="500"/>
                                        <p:tgtEl>
                                          <p:spTgt spid="4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53"/>
                                        </p:tgtEl>
                                        <p:attrNameLst>
                                          <p:attrName>style.visibility</p:attrName>
                                        </p:attrNameLst>
                                      </p:cBhvr>
                                      <p:to>
                                        <p:strVal val="visible"/>
                                      </p:to>
                                    </p:set>
                                    <p:animEffect transition="in" filter="wipe(left)">
                                      <p:cBhvr>
                                        <p:cTn id="3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53"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35c036b2-944c-4c02-a0c9-f5880ff1fe24">
      <a:majorFont>
        <a:latin typeface="UTM Avo"/>
        <a:ea typeface="UTM Avo"/>
        <a:cs typeface=""/>
      </a:majorFont>
      <a:minorFont>
        <a:latin typeface="UTM Avo"/>
        <a:ea typeface="UTM Av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iến dổi chất" id="{CD378773-70F8-4A0E-994D-4424A5BF1697}" vid="{33F0677A-62E5-4D47-8962-A7125324CA27}"/>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172e557-9a51-4e2d-b3a8-de322e7c2a5a">
      <a:majorFont>
        <a:latin typeface="UTM Avo"/>
        <a:ea typeface="UTM Avo"/>
        <a:cs typeface=""/>
      </a:majorFont>
      <a:minorFont>
        <a:latin typeface="UTM Avo"/>
        <a:ea typeface="UTM Avo"/>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Biến dổi chất" id="{CD378773-70F8-4A0E-994D-4424A5BF1697}" vid="{A2A03274-8839-4325-ABAB-4461CB686697}"/>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TotalTime>
  <Words>1577</Words>
  <Application>Microsoft Office PowerPoint</Application>
  <PresentationFormat>Widescreen</PresentationFormat>
  <Paragraphs>178</Paragraphs>
  <Slides>35</Slides>
  <Notes>13</Notes>
  <HiddenSlides>0</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35</vt:i4>
      </vt:variant>
    </vt:vector>
  </HeadingPairs>
  <TitlesOfParts>
    <vt:vector size="41" baseType="lpstr">
      <vt:lpstr>Calibri</vt:lpstr>
      <vt:lpstr>UTM Avo</vt:lpstr>
      <vt:lpstr>Wingdings</vt:lpstr>
      <vt:lpstr>Arial</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13</cp:revision>
  <dcterms:modified xsi:type="dcterms:W3CDTF">2026-01-09T07:39:56Z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61827CDC-00CA-47E7-AC7F-0E4B5A38CF56</vt:lpwstr>
  </property>
  <property fmtid="{D5CDD505-2E9C-101B-9397-08002B2CF9AE}" pid="3" name="ArticulatePath">
    <vt:lpwstr>Template_Công nghệ 3.potm</vt:lpwstr>
  </property>
</Properties>
</file>