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4" d="100"/>
          <a:sy n="54" d="100"/>
        </p:scale>
        <p:origin x="682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79773" units="1/cm"/>
          <inkml:channelProperty channel="Y" name="resolution" value="55.81395" units="1/cm"/>
          <inkml:channelProperty channel="T" name="resolution" value="1" units="1/dev"/>
        </inkml:channelProperties>
      </inkml:inkSource>
      <inkml:timestamp xml:id="ts0" timeString="2022-11-28T02:47:45.2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18415 15593 0,'0'0'0,"0"0"0,0 0 0,0 0 16,0 0-16,0 0 16,0 0-16,0 0 15,0 0-15,0 0 16</inkml:trace>
  <inkml:trace contextRef="#ctx0" brushRef="#br0" timeOffset="1038.732">23266 16563 0,'0'0'0,"0"0"16,0 0-1,0 0-15,0 0 16,0 0-16</inkml:trace>
  <inkml:trace contextRef="#ctx0" brushRef="#br0" timeOffset="14091.73">10936 15981 0,'0'0'0,"0"0"16,0 0-16,0 0 15,0 0-15,0 0 16,0 0 0,0 0-16,0 0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01DAC-CCFC-4611-A5EC-8E0D23B5022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3E27C-84B6-433E-B2CD-909BC8A82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43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467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Bấm vô cái loa -</a:t>
            </a:r>
            <a:r>
              <a:rPr lang="en-US" altLang="zh-CN">
                <a:sym typeface="Wingdings" panose="05000000000000000000" pitchFamily="2" charset="2"/>
              </a:rPr>
              <a:t> phát ra âm thanh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387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vô cái loa -</a:t>
            </a:r>
            <a:r>
              <a:rPr lang="en-US" altLang="zh-CN">
                <a:sym typeface="Wingdings" panose="05000000000000000000" pitchFamily="2" charset="2"/>
              </a:rPr>
              <a:t> phát ra âm thanh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43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vô cái loa -</a:t>
            </a:r>
            <a:r>
              <a:rPr lang="en-US" altLang="zh-CN">
                <a:sym typeface="Wingdings" panose="05000000000000000000" pitchFamily="2" charset="2"/>
              </a:rPr>
              <a:t> phát ra âm thanh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88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vô cái loa -</a:t>
            </a:r>
            <a:r>
              <a:rPr lang="en-US" altLang="zh-CN">
                <a:sym typeface="Wingdings" panose="05000000000000000000" pitchFamily="2" charset="2"/>
              </a:rPr>
              <a:t> phát ra âm thanh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74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5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C04E3-1042-41A6-9A18-F79C9909BD8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48E-E711-4D3E-A054-4F64D2CAB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8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C04E3-1042-41A6-9A18-F79C9909BD8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48E-E711-4D3E-A054-4F64D2CAB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10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C04E3-1042-41A6-9A18-F79C9909BD8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48E-E711-4D3E-A054-4F64D2CAB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95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84460-0F75-4001-A26A-F952DD046F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6300A-9D5A-4075-81EF-4541CEF1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48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84460-0F75-4001-A26A-F952DD046F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6300A-9D5A-4075-81EF-4541CEF1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916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84460-0F75-4001-A26A-F952DD046F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6300A-9D5A-4075-81EF-4541CEF1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38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84460-0F75-4001-A26A-F952DD046F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6300A-9D5A-4075-81EF-4541CEF1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20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84460-0F75-4001-A26A-F952DD046F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6300A-9D5A-4075-81EF-4541CEF1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011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84460-0F75-4001-A26A-F952DD046F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6300A-9D5A-4075-81EF-4541CEF1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540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84460-0F75-4001-A26A-F952DD046F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6300A-9D5A-4075-81EF-4541CEF1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666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84460-0F75-4001-A26A-F952DD046F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6300A-9D5A-4075-81EF-4541CEF1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03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C04E3-1042-41A6-9A18-F79C9909BD8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48E-E711-4D3E-A054-4F64D2CAB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8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84460-0F75-4001-A26A-F952DD046F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6300A-9D5A-4075-81EF-4541CEF1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473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84460-0F75-4001-A26A-F952DD046F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6300A-9D5A-4075-81EF-4541CEF1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135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84460-0F75-4001-A26A-F952DD046F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6300A-9D5A-4075-81EF-4541CEF1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930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C04E3-1042-41A6-9A18-F79C9909BD8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48E-E711-4D3E-A054-4F64D2CAB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9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C04E3-1042-41A6-9A18-F79C9909BD8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48E-E711-4D3E-A054-4F64D2CAB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C04E3-1042-41A6-9A18-F79C9909BD8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48E-E711-4D3E-A054-4F64D2CAB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69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C04E3-1042-41A6-9A18-F79C9909BD8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48E-E711-4D3E-A054-4F64D2CAB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43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C04E3-1042-41A6-9A18-F79C9909BD8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48E-E711-4D3E-A054-4F64D2CAB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54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C04E3-1042-41A6-9A18-F79C9909BD8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48E-E711-4D3E-A054-4F64D2CAB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1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C04E3-1042-41A6-9A18-F79C9909BD8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48E-E711-4D3E-A054-4F64D2CAB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7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C04E3-1042-41A6-9A18-F79C9909BD8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DF48E-E711-4D3E-A054-4F64D2CAB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84460-0F75-4001-A26A-F952DD046F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6300A-9D5A-4075-81EF-4541CEF1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42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29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3" Type="http://schemas.openxmlformats.org/officeDocument/2006/relationships/audio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7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png"/><Relationship Id="rId3" Type="http://schemas.openxmlformats.org/officeDocument/2006/relationships/audio" Target="../media/media3.mp3"/><Relationship Id="rId7" Type="http://schemas.openxmlformats.org/officeDocument/2006/relationships/image" Target="../media/image21.png"/><Relationship Id="rId12" Type="http://schemas.microsoft.com/office/2007/relationships/hdphoto" Target="../media/hdphoto2.wdp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3" Type="http://schemas.openxmlformats.org/officeDocument/2006/relationships/audio" Target="../media/media4.mp3"/><Relationship Id="rId7" Type="http://schemas.openxmlformats.org/officeDocument/2006/relationships/image" Target="../media/image20.png"/><Relationship Id="rId12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.png"/><Relationship Id="rId3" Type="http://schemas.openxmlformats.org/officeDocument/2006/relationships/audio" Target="../media/media5.mp3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microsoft.com/office/2007/relationships/media" Target="../media/media5.mp3"/><Relationship Id="rId16" Type="http://schemas.openxmlformats.org/officeDocument/2006/relationships/image" Target="../media/image17.png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15" Type="http://schemas.microsoft.com/office/2007/relationships/hdphoto" Target="../media/hdphoto5.wdp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121722-516B-4516-BDCB-11174423FAFD}"/>
              </a:ext>
            </a:extLst>
          </p:cNvPr>
          <p:cNvSpPr txBox="1"/>
          <p:nvPr/>
        </p:nvSpPr>
        <p:spPr>
          <a:xfrm>
            <a:off x="1592825" y="1581700"/>
            <a:ext cx="92177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</a:rPr>
              <a:t>Chào</a:t>
            </a: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</a:rPr>
              <a:t>đón</a:t>
            </a: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</a:rPr>
              <a:t>vui</a:t>
            </a: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</a:rPr>
              <a:t>nhộn</a:t>
            </a: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</a:rPr>
              <a:t> 4</a:t>
            </a:r>
            <a:r>
              <a:rPr lang="en-US" sz="4000" b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ancing Script SemiBold" pitchFamily="2" charset="0"/>
              </a:rPr>
              <a:t>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  <a:ea typeface="+mn-ea"/>
                <a:cs typeface="+mn-cs"/>
              </a:rPr>
              <a:t>GV: </a:t>
            </a:r>
            <a:r>
              <a:rPr kumimoji="0" lang="en-US" sz="4000" b="1" i="0" u="none" strike="noStrike" kern="1200" cap="none" spc="0" normalizeH="0" baseline="0" noProof="0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  <a:ea typeface="+mn-ea"/>
                <a:cs typeface="+mn-cs"/>
              </a:rPr>
              <a:t>Ngô</a:t>
            </a:r>
            <a:r>
              <a:rPr kumimoji="0" lang="en-US" sz="4000" b="1" i="0" u="none" strike="noStrike" kern="1200" cap="none" spc="0" normalizeH="0" noProof="0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  <a:ea typeface="+mn-ea"/>
                <a:cs typeface="+mn-cs"/>
              </a:rPr>
              <a:t>Thị</a:t>
            </a:r>
            <a:r>
              <a:rPr kumimoji="0" lang="en-US" sz="4000" b="1" i="0" u="none" strike="noStrike" kern="1200" cap="none" spc="0" normalizeH="0" noProof="0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  <a:ea typeface="+mn-ea"/>
                <a:cs typeface="+mn-cs"/>
              </a:rPr>
              <a:t>Ngọc</a:t>
            </a:r>
            <a:r>
              <a:rPr kumimoji="0" lang="en-US" sz="4000" b="1" i="0" u="none" strike="noStrike" kern="1200" cap="none" spc="0" normalizeH="0" noProof="0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ancing Script SemiBold" pitchFamily="2" charset="0"/>
                <a:ea typeface="+mn-ea"/>
                <a:cs typeface="+mn-cs"/>
              </a:rPr>
              <a:t>Hành</a:t>
            </a:r>
            <a:endParaRPr kumimoji="0" lang="en-US" sz="4000" b="1" i="0" u="none" strike="noStrike" kern="1200" cap="none" spc="0" normalizeH="0" noProof="0" dirty="0">
              <a:ln w="10160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Dancing Script SemiBold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ancing Script SemiBold" pitchFamily="2" charset="0"/>
              </a:rPr>
              <a:t>Năm</a:t>
            </a:r>
            <a:r>
              <a:rPr lang="en-US" sz="4000" b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ancing Script SemiBold" pitchFamily="2" charset="0"/>
              </a:rPr>
              <a:t> </a:t>
            </a:r>
            <a:r>
              <a:rPr lang="en-US" sz="4000" b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ancing Script SemiBold" pitchFamily="2" charset="0"/>
              </a:rPr>
              <a:t>học</a:t>
            </a:r>
            <a:r>
              <a:rPr lang="en-US" sz="4000" b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ancing Script SemiBold" pitchFamily="2" charset="0"/>
              </a:rPr>
              <a:t>: 2025-2026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Dancing Script SemiBold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12C75F-6DCD-4580-A0FE-A26D894E660A}"/>
              </a:ext>
            </a:extLst>
          </p:cNvPr>
          <p:cNvSpPr txBox="1"/>
          <p:nvPr/>
        </p:nvSpPr>
        <p:spPr>
          <a:xfrm>
            <a:off x="3657599" y="91952"/>
            <a:ext cx="5088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BÌNH THUẬN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936960" y="5613480"/>
              <a:ext cx="4439160" cy="349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7600" y="5604120"/>
                <a:ext cx="4457880" cy="36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9651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4790368" y="1923918"/>
            <a:ext cx="5036764" cy="50164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02" y="2171899"/>
            <a:ext cx="7122502" cy="46263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2825557"/>
            <a:ext cx="9268607" cy="40565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776" y="1181082"/>
            <a:ext cx="2403757" cy="25611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" y="2089756"/>
            <a:ext cx="1930062" cy="2056435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21952" y="4395886"/>
            <a:ext cx="12394652" cy="2712489"/>
          </a:xfrm>
          <a:prstGeom prst="rect">
            <a:avLst/>
          </a:prstGeom>
        </p:spPr>
      </p:pic>
      <p:sp>
        <p:nvSpPr>
          <p:cNvPr id="20" name="!!文本框 6">
            <a:extLst>
              <a:ext uri="{FF2B5EF4-FFF2-40B4-BE49-F238E27FC236}">
                <a16:creationId xmlns:a16="http://schemas.microsoft.com/office/drawing/2014/main" id="{D30BD5E7-DA0E-4C5B-9A02-DF1DB0F9DBD0}"/>
              </a:ext>
            </a:extLst>
          </p:cNvPr>
          <p:cNvSpPr txBox="1"/>
          <p:nvPr/>
        </p:nvSpPr>
        <p:spPr>
          <a:xfrm>
            <a:off x="1343564" y="-133478"/>
            <a:ext cx="10140947" cy="3108543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altLang="zh-CN" sz="9800" b="1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  <a:ea typeface="Tahoma" panose="020B0604030504040204" pitchFamily="34" charset="0"/>
                <a:cs typeface="+mn-ea"/>
                <a:sym typeface="+mn-lt"/>
              </a:rPr>
              <a:t>Hình thành </a:t>
            </a:r>
          </a:p>
          <a:p>
            <a:pPr algn="ctr"/>
            <a:r>
              <a:rPr lang="en-US" altLang="zh-CN" sz="9800" b="1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  <a:ea typeface="Tahoma" panose="020B0604030504040204" pitchFamily="34" charset="0"/>
                <a:cs typeface="+mn-ea"/>
                <a:sym typeface="+mn-lt"/>
              </a:rPr>
              <a:t>Kiến thức mới</a:t>
            </a:r>
            <a:endParaRPr lang="zh-CN" altLang="en-US" sz="9800" b="1" dirty="0">
              <a:solidFill>
                <a:srgbClr val="E241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VN Binh Duong" pitchFamily="2" charset="0"/>
              <a:ea typeface="方正稚艺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5437" y="-133478"/>
            <a:ext cx="2382915" cy="238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0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1907B0-38B5-B8DE-6212-1768BB72B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06186E-B446-B098-B6C5-FEECBA440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188" y="105430"/>
            <a:ext cx="4803953" cy="759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A36E0A-984E-E27A-A592-C8BBE1911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847" y="865239"/>
            <a:ext cx="5220152" cy="1074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B5DC1A-59D2-2371-AAE0-37B7C71CB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021" y="1939751"/>
            <a:ext cx="4284610" cy="3886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C89408-7643-A48A-F630-70B5C7B91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847" y="2416554"/>
            <a:ext cx="6376764" cy="14533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03333B-02AF-E069-2EAB-0AD66BBB70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2719" y="0"/>
            <a:ext cx="3021765" cy="36558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FD9300-1F21-D4DB-C8DA-A6C64E90B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847" y="3957996"/>
            <a:ext cx="6253310" cy="654643"/>
          </a:xfrm>
          <a:prstGeom prst="rect">
            <a:avLst/>
          </a:prstGeom>
        </p:spPr>
      </p:pic>
      <p:sp>
        <p:nvSpPr>
          <p:cNvPr id="19" name="Rounded Rectangular Callout 22">
            <a:extLst>
              <a:ext uri="{FF2B5EF4-FFF2-40B4-BE49-F238E27FC236}">
                <a16:creationId xmlns:a16="http://schemas.microsoft.com/office/drawing/2014/main" id="{B55ADBE7-A46B-7600-429D-701729015926}"/>
              </a:ext>
            </a:extLst>
          </p:cNvPr>
          <p:cNvSpPr/>
          <p:nvPr/>
        </p:nvSpPr>
        <p:spPr>
          <a:xfrm>
            <a:off x="7710903" y="3733468"/>
            <a:ext cx="3458779" cy="2446972"/>
          </a:xfrm>
          <a:prstGeom prst="wedgeRoundRectCallout">
            <a:avLst>
              <a:gd name="adj1" fmla="val -85452"/>
              <a:gd name="adj2" fmla="val -24143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H_Others_2">
            <a:extLst>
              <a:ext uri="{FF2B5EF4-FFF2-40B4-BE49-F238E27FC236}">
                <a16:creationId xmlns:a16="http://schemas.microsoft.com/office/drawing/2014/main" id="{621532E6-8331-6913-D80B-2427542107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757140" y="4119908"/>
            <a:ext cx="3278670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mẩu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rung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64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60DD9A-CDD1-C172-7A07-AAE81DE3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E1A88A-8AF9-0AFC-B0D1-EF1DD918E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26" y="260826"/>
            <a:ext cx="9962423" cy="1049500"/>
          </a:xfrm>
          <a:prstGeom prst="rect">
            <a:avLst/>
          </a:prstGeom>
        </p:spPr>
      </p:pic>
      <p:sp>
        <p:nvSpPr>
          <p:cNvPr id="7" name="Chevron 36">
            <a:extLst>
              <a:ext uri="{FF2B5EF4-FFF2-40B4-BE49-F238E27FC236}">
                <a16:creationId xmlns:a16="http://schemas.microsoft.com/office/drawing/2014/main" id="{B58B0230-65F1-5C89-A0A7-FE9B08DECBA6}"/>
              </a:ext>
            </a:extLst>
          </p:cNvPr>
          <p:cNvSpPr/>
          <p:nvPr/>
        </p:nvSpPr>
        <p:spPr>
          <a:xfrm>
            <a:off x="201333" y="1473850"/>
            <a:ext cx="8708776" cy="2290754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D38070-E3BD-A1F8-4371-C009A03F70EA}"/>
              </a:ext>
            </a:extLst>
          </p:cNvPr>
          <p:cNvSpPr/>
          <p:nvPr/>
        </p:nvSpPr>
        <p:spPr>
          <a:xfrm>
            <a:off x="1004569" y="1571152"/>
            <a:ext cx="73417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0070C0"/>
                </a:solidFill>
                <a:cs typeface="Arial" panose="020B0604020202020204" pitchFamily="34" charset="0"/>
              </a:rPr>
              <a:t>Khi</a:t>
            </a:r>
            <a:r>
              <a:rPr lang="en-GB" sz="3200">
                <a:solidFill>
                  <a:srgbClr val="0070C0"/>
                </a:solidFill>
                <a:cs typeface="Arial" panose="020B0604020202020204" pitchFamily="34" charset="0"/>
              </a:rPr>
              <a:t> gõ trống,</a:t>
            </a:r>
            <a:r>
              <a:rPr lang="vi-VN" sz="3200">
                <a:solidFill>
                  <a:srgbClr val="0070C0"/>
                </a:solidFill>
                <a:cs typeface="Arial" panose="020B0604020202020204" pitchFamily="34" charset="0"/>
              </a:rPr>
              <a:t> mặt trống</a:t>
            </a:r>
            <a:r>
              <a:rPr lang="en-GB" sz="320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70C0"/>
                </a:solidFill>
                <a:cs typeface="Arial" panose="020B0604020202020204" pitchFamily="34" charset="0"/>
              </a:rPr>
              <a:t>rung</a:t>
            </a:r>
            <a:r>
              <a:rPr lang="en-GB" sz="3200" b="1">
                <a:solidFill>
                  <a:srgbClr val="0070C0"/>
                </a:solidFill>
                <a:cs typeface="Arial" panose="020B0604020202020204" pitchFamily="34" charset="0"/>
              </a:rPr>
              <a:t> động và phát ra âm</a:t>
            </a:r>
            <a:r>
              <a:rPr lang="en-GB" sz="3200">
                <a:solidFill>
                  <a:srgbClr val="0070C0"/>
                </a:solidFill>
                <a:cs typeface="Arial" panose="020B0604020202020204" pitchFamily="34" charset="0"/>
              </a:rPr>
              <a:t>. Chính vì mặt trống bị rung động để phát ra âm nên làm cho các mẩu giấy cũng rung động theo.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B3A0B-FAFD-58A3-0EC3-00D9D326E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902" y="1391922"/>
            <a:ext cx="3021765" cy="3655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3DF8E2-85A7-187E-B79B-00CAC9283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74" y="4167697"/>
            <a:ext cx="8365351" cy="9616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A10283-B37A-E77D-348C-1AC46FACEEA6}"/>
              </a:ext>
            </a:extLst>
          </p:cNvPr>
          <p:cNvSpPr txBox="1"/>
          <p:nvPr/>
        </p:nvSpPr>
        <p:spPr>
          <a:xfrm>
            <a:off x="700390" y="5295221"/>
            <a:ext cx="8268512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 thanh do các vật rung động phát ra.</a:t>
            </a:r>
            <a:endParaRPr lang="en-GB" sz="4000">
              <a:solidFill>
                <a:srgbClr val="0070C0"/>
              </a:solidFill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6729B958-B3E0-3AC5-FCAF-AF6F4A04FE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035" y="5129383"/>
            <a:ext cx="1146513" cy="16423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5C5B12-14D4-31F0-8F1C-380A3BF2BD11}"/>
              </a:ext>
            </a:extLst>
          </p:cNvPr>
          <p:cNvSpPr txBox="1"/>
          <p:nvPr/>
        </p:nvSpPr>
        <p:spPr>
          <a:xfrm>
            <a:off x="5449" y="6211669"/>
            <a:ext cx="162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UTM Aquarelle" panose="02040603050506020204" pitchFamily="18" charset="0"/>
              </a:rPr>
              <a:t>Dẹng Bùi (Xuân Lộc 1)</a:t>
            </a:r>
          </a:p>
        </p:txBody>
      </p:sp>
    </p:spTree>
    <p:extLst>
      <p:ext uri="{BB962C8B-B14F-4D97-AF65-F5344CB8AC3E}">
        <p14:creationId xmlns:p14="http://schemas.microsoft.com/office/powerpoint/2010/main" val="87668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51866F-34A9-3AE3-0C18-12D0F6646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21B7AA2-D8D8-EDA7-DA20-1DA46D3962A7}"/>
              </a:ext>
            </a:extLst>
          </p:cNvPr>
          <p:cNvGrpSpPr/>
          <p:nvPr/>
        </p:nvGrpSpPr>
        <p:grpSpPr>
          <a:xfrm>
            <a:off x="1093829" y="719348"/>
            <a:ext cx="6180356" cy="800169"/>
            <a:chOff x="792171" y="191447"/>
            <a:chExt cx="6180356" cy="8001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327791-8FA9-8DAA-5D9A-31F86F2DA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171" y="191447"/>
              <a:ext cx="784928" cy="80016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138D25-83E7-5EC1-7349-0E7E33BEA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7099" y="591531"/>
              <a:ext cx="5395428" cy="32768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731D53D-EDEA-488B-89E7-A1C8B0584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085" y="1762745"/>
            <a:ext cx="4043779" cy="3904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555A83-9AA1-8771-1C1D-7564B4FEA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9485" y="540526"/>
            <a:ext cx="3278686" cy="3329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CB61D6-2CC0-6133-2495-50EF88689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5230" y="2361078"/>
            <a:ext cx="6621179" cy="800169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F17B7E9-F1E1-4F0A-0F11-DA4A85256E8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75974" y="4002808"/>
          <a:ext cx="6618402" cy="1920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18402">
                  <a:extLst>
                    <a:ext uri="{9D8B030D-6E8A-4147-A177-3AD203B41FA5}">
                      <a16:colId xmlns:a16="http://schemas.microsoft.com/office/drawing/2014/main" val="41611062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nl-NL" sz="2800">
                          <a:solidFill>
                            <a:srgbClr val="FF0000"/>
                          </a:solidFill>
                          <a:effectLst/>
                        </a:rPr>
                        <a:t>Khi nói, không khí từ phổi đi lên khí quản, qua dây thanh quản làm cho các dây thanh rung động. </a:t>
                      </a: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</a:rPr>
                        <a:t>Rung động này tạo ra âm thanh.</a:t>
                      </a:r>
                      <a:endParaRPr lang="en-GB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350666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90A44D89-C25E-CAFC-4193-B40321DDFE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872" t="10459" r="18990" b="8948"/>
          <a:stretch/>
        </p:blipFill>
        <p:spPr>
          <a:xfrm>
            <a:off x="1779935" y="4002808"/>
            <a:ext cx="1496039" cy="250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97F7CC-D115-86B2-3031-8F67A3738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243852-BC6D-136B-2F68-3BF67CC915E1}"/>
              </a:ext>
            </a:extLst>
          </p:cNvPr>
          <p:cNvSpPr txBox="1"/>
          <p:nvPr/>
        </p:nvSpPr>
        <p:spPr>
          <a:xfrm>
            <a:off x="3011079" y="1337763"/>
            <a:ext cx="61698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</a:p>
          <a:p>
            <a:pPr algn="ctr"/>
            <a:r>
              <a:rPr lang="en-US" sz="60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</a:p>
          <a:p>
            <a:pPr algn="ctr"/>
            <a:r>
              <a:rPr lang="en-US" sz="60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GB" sz="6000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C361E487-018E-C06C-1CB8-BF781DDEEA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776" y="1181082"/>
            <a:ext cx="2403757" cy="2561146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D099896E-6FBA-B2E6-429E-B1EDA070C7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" y="2089756"/>
            <a:ext cx="1930062" cy="205643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279FFFF8-78EE-2B19-2E05-F01251B58E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21952" y="4395886"/>
            <a:ext cx="12394652" cy="2712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333FCE-CFA7-5747-F145-50DBD03CA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5437" y="-133478"/>
            <a:ext cx="2382915" cy="238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E88BC5-0319-92BA-7CEF-2DE97C2CD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40995-F865-61C7-93F0-996D8C02B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96" y="917223"/>
            <a:ext cx="9083827" cy="82303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071629F-8D3B-6B5B-2083-1716E75E6EBC}"/>
              </a:ext>
            </a:extLst>
          </p:cNvPr>
          <p:cNvGrpSpPr/>
          <p:nvPr/>
        </p:nvGrpSpPr>
        <p:grpSpPr>
          <a:xfrm>
            <a:off x="4619623" y="2553780"/>
            <a:ext cx="2952750" cy="1543050"/>
            <a:chOff x="4619625" y="2657475"/>
            <a:chExt cx="2952750" cy="15430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B13165-E143-3461-E6AA-F7BA67A6E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9625" y="2657475"/>
              <a:ext cx="2952750" cy="154305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0E0FFA-13C4-999E-84AC-E6E63F89E5F7}"/>
                </a:ext>
              </a:extLst>
            </p:cNvPr>
            <p:cNvSpPr txBox="1"/>
            <p:nvPr/>
          </p:nvSpPr>
          <p:spPr>
            <a:xfrm>
              <a:off x="5222240" y="2722880"/>
              <a:ext cx="2011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Thảo luận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170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9A6811C-EEB4-13F7-DA3D-8505F96D6B3A}"/>
              </a:ext>
            </a:extLst>
          </p:cNvPr>
          <p:cNvGrpSpPr/>
          <p:nvPr/>
        </p:nvGrpSpPr>
        <p:grpSpPr>
          <a:xfrm>
            <a:off x="23550" y="-125599"/>
            <a:ext cx="6953601" cy="1711431"/>
            <a:chOff x="23550" y="-125599"/>
            <a:chExt cx="6953601" cy="1711431"/>
          </a:xfrm>
        </p:grpSpPr>
        <p:sp>
          <p:nvSpPr>
            <p:cNvPr id="4" name="!!文本框 6">
              <a:extLst>
                <a:ext uri="{FF2B5EF4-FFF2-40B4-BE49-F238E27FC236}">
                  <a16:creationId xmlns:a16="http://schemas.microsoft.com/office/drawing/2014/main" id="{94643CAE-1A8E-6405-3333-5443941A498A}"/>
                </a:ext>
              </a:extLst>
            </p:cNvPr>
            <p:cNvSpPr txBox="1"/>
            <p:nvPr/>
          </p:nvSpPr>
          <p:spPr>
            <a:xfrm>
              <a:off x="23550" y="-125599"/>
              <a:ext cx="6953601" cy="1711431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8000" b="1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inh Duong" pitchFamily="2" charset="0"/>
                  <a:ea typeface="Tahoma" panose="020B0604030504040204" pitchFamily="34" charset="0"/>
                  <a:cs typeface="+mn-ea"/>
                  <a:sym typeface="+mn-lt"/>
                </a:rPr>
                <a:t>KHOA HỌC 4</a:t>
              </a:r>
              <a:endParaRPr lang="zh-CN" altLang="en-US" sz="8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方正稚艺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5" name="!!文本框 6">
              <a:extLst>
                <a:ext uri="{FF2B5EF4-FFF2-40B4-BE49-F238E27FC236}">
                  <a16:creationId xmlns:a16="http://schemas.microsoft.com/office/drawing/2014/main" id="{1DBDB998-C03B-0999-2F8C-C992F097BE24}"/>
                </a:ext>
              </a:extLst>
            </p:cNvPr>
            <p:cNvSpPr txBox="1"/>
            <p:nvPr/>
          </p:nvSpPr>
          <p:spPr>
            <a:xfrm>
              <a:off x="23550" y="-125599"/>
              <a:ext cx="6694724" cy="1711431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8000" b="1">
                  <a:solidFill>
                    <a:srgbClr val="E2417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inh Duong" pitchFamily="2" charset="0"/>
                  <a:ea typeface="Tahoma" panose="020B0604030504040204" pitchFamily="34" charset="0"/>
                  <a:cs typeface="+mn-ea"/>
                  <a:sym typeface="+mn-lt"/>
                </a:rPr>
                <a:t>KHOA HỌC 4</a:t>
              </a:r>
              <a:endParaRPr lang="zh-CN" altLang="en-US" sz="8000" b="1" dirty="0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方正稚艺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B838256-E9F1-5B15-3C38-7ED4A0009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776" y="1743404"/>
            <a:ext cx="5052498" cy="1150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6A7CD2-6ADD-E7B2-8CC7-3DBDC33A3AC1}"/>
              </a:ext>
            </a:extLst>
          </p:cNvPr>
          <p:cNvSpPr txBox="1"/>
          <p:nvPr/>
        </p:nvSpPr>
        <p:spPr>
          <a:xfrm>
            <a:off x="5898241" y="2844225"/>
            <a:ext cx="1458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(tiết 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5B2F0C-0928-619F-9C84-BE14F2A43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85" y="568273"/>
            <a:ext cx="1261654" cy="6726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33E4E8-8745-0A98-3D16-B4E60E742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002" y="156635"/>
            <a:ext cx="1713124" cy="1792379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3B00FA89-9F27-D4D0-43BB-45BD69A660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1" y="2703962"/>
            <a:ext cx="12181702" cy="41540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649583-5952-F80E-A230-4816529F63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6"/>
          <a:stretch/>
        </p:blipFill>
        <p:spPr>
          <a:xfrm>
            <a:off x="4847785" y="4429465"/>
            <a:ext cx="3063859" cy="1888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145184-367F-4B59-0250-9848AE69F8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492" y="1748260"/>
            <a:ext cx="877145" cy="793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523550-11F6-9C94-0336-96F0014B01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59815" y="3699884"/>
            <a:ext cx="1063852" cy="828313"/>
          </a:xfrm>
          <a:prstGeom prst="rect">
            <a:avLst/>
          </a:prstGeom>
        </p:spPr>
      </p:pic>
      <p:pic>
        <p:nvPicPr>
          <p:cNvPr id="15" name="图片 62">
            <a:extLst>
              <a:ext uri="{FF2B5EF4-FFF2-40B4-BE49-F238E27FC236}">
                <a16:creationId xmlns:a16="http://schemas.microsoft.com/office/drawing/2014/main" id="{F1E06299-839A-5945-2074-ABB330FBC2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09" y="5550497"/>
            <a:ext cx="3721044" cy="1170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ECD99B-0D2A-2021-BA75-39FCB0A0F1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94" y="69858"/>
            <a:ext cx="988966" cy="563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8D8411-F1A5-808D-B9CB-31C6657DB0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" y="1534724"/>
            <a:ext cx="1535870" cy="8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42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59A8B0FE-914F-2094-011E-8C7AA148B5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2825557"/>
            <a:ext cx="9268607" cy="4056577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77D1D071-70EF-0B86-AFFB-6B674A775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96" y="975049"/>
            <a:ext cx="2403757" cy="2561146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6B4459F-9BD4-CDE8-11B5-ADFD1BFF5A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" y="2089756"/>
            <a:ext cx="1930062" cy="2056435"/>
          </a:xfrm>
          <a:prstGeom prst="rect">
            <a:avLst/>
          </a:prstGeom>
        </p:spPr>
      </p:pic>
      <p:sp>
        <p:nvSpPr>
          <p:cNvPr id="7" name="!!文本框 6">
            <a:extLst>
              <a:ext uri="{FF2B5EF4-FFF2-40B4-BE49-F238E27FC236}">
                <a16:creationId xmlns:a16="http://schemas.microsoft.com/office/drawing/2014/main" id="{4A6EC644-3240-3108-E875-CD08534C634C}"/>
              </a:ext>
            </a:extLst>
          </p:cNvPr>
          <p:cNvSpPr txBox="1"/>
          <p:nvPr/>
        </p:nvSpPr>
        <p:spPr>
          <a:xfrm>
            <a:off x="2257200" y="1306900"/>
            <a:ext cx="8473104" cy="1897443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altLang="zh-CN" sz="11730" b="1" dirty="0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  <a:ea typeface="Tahoma" panose="020B0604030504040204" pitchFamily="34" charset="0"/>
                <a:cs typeface="+mn-ea"/>
                <a:sym typeface="+mn-lt"/>
              </a:rPr>
              <a:t>KHỞI ĐỘNG</a:t>
            </a:r>
            <a:endParaRPr lang="zh-CN" altLang="en-US" sz="11730" b="1" dirty="0">
              <a:solidFill>
                <a:srgbClr val="E241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VN Binh Duong" pitchFamily="2" charset="0"/>
              <a:ea typeface="方正稚艺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6E5852-CE04-7346-1CBB-F245C0EDE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1" y="154300"/>
            <a:ext cx="2382915" cy="238910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930B2B6F-D899-5E56-FCC9-83F15BA7F2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02" y="2171899"/>
            <a:ext cx="7122502" cy="4626329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AA03FA25-D079-4F87-DC04-19CB6B56AA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57918"/>
            <a:ext cx="12190118" cy="2712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08AE73-1940-9F1C-E8AB-70CB09EAA2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541" y="254576"/>
            <a:ext cx="1261654" cy="6726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FB6E32-B585-16CB-DBF8-7497590B09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49" y="848859"/>
            <a:ext cx="988966" cy="5637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816F38-3A16-F5F2-5098-8385BC2C67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07" y="154300"/>
            <a:ext cx="1535870" cy="8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16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02" y="2171899"/>
            <a:ext cx="7122502" cy="46263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36" y="98657"/>
            <a:ext cx="2403757" cy="25611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" y="2089756"/>
            <a:ext cx="1930062" cy="2056435"/>
          </a:xfrm>
          <a:prstGeom prst="rect">
            <a:avLst/>
          </a:prstGeom>
        </p:spPr>
      </p:pic>
      <p:pic>
        <p:nvPicPr>
          <p:cNvPr id="13" name="Bandari - 绿野仙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8414" y="-303648"/>
            <a:ext cx="609412" cy="609412"/>
          </a:xfrm>
          <a:prstGeom prst="rect">
            <a:avLst/>
          </a:prstGeom>
        </p:spPr>
      </p:pic>
      <p:sp>
        <p:nvSpPr>
          <p:cNvPr id="20" name="!!文本框 6">
            <a:extLst>
              <a:ext uri="{FF2B5EF4-FFF2-40B4-BE49-F238E27FC236}">
                <a16:creationId xmlns:a16="http://schemas.microsoft.com/office/drawing/2014/main" id="{D30BD5E7-DA0E-4C5B-9A02-DF1DB0F9DBD0}"/>
              </a:ext>
            </a:extLst>
          </p:cNvPr>
          <p:cNvSpPr txBox="1"/>
          <p:nvPr/>
        </p:nvSpPr>
        <p:spPr>
          <a:xfrm>
            <a:off x="2393399" y="573695"/>
            <a:ext cx="8473104" cy="2799869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altLang="zh-CN" sz="8797" b="1" dirty="0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  <a:ea typeface="Tahoma" panose="020B0604030504040204" pitchFamily="34" charset="0"/>
                <a:cs typeface="+mn-ea"/>
                <a:sym typeface="+mn-lt"/>
              </a:rPr>
              <a:t>ÂM THANH </a:t>
            </a:r>
          </a:p>
          <a:p>
            <a:pPr algn="ctr"/>
            <a:r>
              <a:rPr lang="en-US" altLang="zh-CN" sz="8797" b="1" dirty="0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  <a:ea typeface="Tahoma" panose="020B0604030504040204" pitchFamily="34" charset="0"/>
                <a:cs typeface="+mn-ea"/>
                <a:sym typeface="+mn-lt"/>
              </a:rPr>
              <a:t>GÌ ĐÂY?</a:t>
            </a:r>
            <a:endParaRPr lang="zh-CN" altLang="en-US" sz="8797" b="1" dirty="0">
              <a:solidFill>
                <a:srgbClr val="E241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VN Binh Duong" pitchFamily="2" charset="0"/>
              <a:ea typeface="方正稚艺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269" y="-150406"/>
            <a:ext cx="2382915" cy="2389101"/>
          </a:xfrm>
          <a:prstGeom prst="rect">
            <a:avLst/>
          </a:prstGeom>
        </p:spPr>
      </p:pic>
      <p:pic>
        <p:nvPicPr>
          <p:cNvPr id="1026" name="Picture 2" descr="Hình ảnh Vector Png Công Ty Tuyển Dụng Tay Cầm Sừng áp Phích Tuyển Dụng,  Kèn, Công, Ty miễn phí tải tập tin PNG PSDComment và Vector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50" b="90000" l="4063" r="90000">
                        <a14:foregroundMark x1="28281" y1="22813" x2="27187" y2="29844"/>
                        <a14:foregroundMark x1="31094" y1="16875" x2="35000" y2="22500"/>
                        <a14:foregroundMark x1="21250" y1="35313" x2="23281" y2="38906"/>
                        <a14:foregroundMark x1="21563" y1="34063" x2="22188" y2="3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07304" y="1181083"/>
            <a:ext cx="6459060" cy="621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88" y="4146190"/>
            <a:ext cx="7819531" cy="2460545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21952" y="5137007"/>
            <a:ext cx="12394652" cy="197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1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รูปฮอร์น PNG, ภาพฮอร์นPSD, ดาวน์โหลดฟรี |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4" l="0" r="94722">
                        <a14:foregroundMark x1="24444" y1="8056" x2="27500" y2="13611"/>
                        <a14:foregroundMark x1="40278" y1="10556" x2="38333" y2="14167"/>
                        <a14:foregroundMark x1="17222" y1="17778" x2="22222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4366" y="2622862"/>
            <a:ext cx="4750258" cy="47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07" y="214324"/>
            <a:ext cx="1196321" cy="6378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26" y="390722"/>
            <a:ext cx="1318214" cy="7513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4" y="558654"/>
            <a:ext cx="2047195" cy="11669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55" y="-362786"/>
            <a:ext cx="2283461" cy="2389101"/>
          </a:xfrm>
          <a:prstGeom prst="rect">
            <a:avLst/>
          </a:prstGeom>
        </p:spPr>
      </p:pic>
      <p:sp>
        <p:nvSpPr>
          <p:cNvPr id="41" name="Rounded Rectangular Callout 40"/>
          <p:cNvSpPr/>
          <p:nvPr/>
        </p:nvSpPr>
        <p:spPr>
          <a:xfrm>
            <a:off x="3482810" y="1725556"/>
            <a:ext cx="6435866" cy="2339794"/>
          </a:xfrm>
          <a:prstGeom prst="wedgeRoundRectCallout">
            <a:avLst>
              <a:gd name="adj1" fmla="val -38615"/>
              <a:gd name="adj2" fmla="val 88542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42" name="MH_Others_2"/>
          <p:cNvSpPr txBox="1"/>
          <p:nvPr>
            <p:custDataLst>
              <p:tags r:id="rId1"/>
            </p:custDataLst>
          </p:nvPr>
        </p:nvSpPr>
        <p:spPr>
          <a:xfrm>
            <a:off x="2342116" y="2203328"/>
            <a:ext cx="8717251" cy="9845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r>
              <a:rPr lang="en-US" altLang="zh-CN" sz="6398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r>
              <a:rPr lang="en-US" altLang="zh-CN" sz="6398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gáy</a:t>
            </a:r>
            <a:endParaRPr lang="zh-CN" altLang="en-US" sz="6398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52" name="Picture 4" descr="Hình ảnh Vòi Nước Lớn được Tweet, Gà Mái, Gà Con, Thịt Gà miễn phí tải tập  tin PNG PSDComment và Vector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94" b="90000" l="0" r="93750">
                        <a14:foregroundMark x1="78750" y1="25313" x2="75625" y2="25781"/>
                        <a14:foregroundMark x1="75938" y1="33281" x2="74063" y2="32656"/>
                        <a14:foregroundMark x1="75625" y1="42344" x2="70469" y2="4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63" flipH="1">
            <a:off x="7249448" y="2810516"/>
            <a:ext cx="4872072" cy="446020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Ga-gay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841014" y="7648647"/>
            <a:ext cx="812549" cy="8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3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07" y="214324"/>
            <a:ext cx="1196321" cy="6378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26" y="390722"/>
            <a:ext cx="1318214" cy="7513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4" y="558654"/>
            <a:ext cx="2047195" cy="11669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55" y="-362786"/>
            <a:ext cx="2283461" cy="2389101"/>
          </a:xfrm>
          <a:prstGeom prst="rect">
            <a:avLst/>
          </a:prstGeom>
        </p:spPr>
      </p:pic>
      <p:sp>
        <p:nvSpPr>
          <p:cNvPr id="41" name="Rounded Rectangular Callout 40"/>
          <p:cNvSpPr/>
          <p:nvPr/>
        </p:nvSpPr>
        <p:spPr>
          <a:xfrm>
            <a:off x="3335073" y="728303"/>
            <a:ext cx="6435866" cy="2339794"/>
          </a:xfrm>
          <a:prstGeom prst="wedgeRoundRectCallout">
            <a:avLst>
              <a:gd name="adj1" fmla="val -38615"/>
              <a:gd name="adj2" fmla="val 88542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3" name="MH_Others_2"/>
          <p:cNvSpPr txBox="1"/>
          <p:nvPr>
            <p:custDataLst>
              <p:tags r:id="rId1"/>
            </p:custDataLst>
          </p:nvPr>
        </p:nvSpPr>
        <p:spPr>
          <a:xfrm>
            <a:off x="2194379" y="847483"/>
            <a:ext cx="8717251" cy="196912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endParaRPr lang="en-US" altLang="zh-CN" sz="6398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defRPr/>
            </a:pPr>
            <a:r>
              <a:rPr lang="en-US" altLang="zh-CN" sz="6398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chim</a:t>
            </a:r>
            <a:r>
              <a:rPr lang="en-US" altLang="zh-CN" sz="6398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hót</a:t>
            </a:r>
            <a:endParaRPr lang="zh-CN" altLang="en-US" sz="6398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2" descr="รูปฮอร์น PNG, ภาพฮอร์นPSD, ดาวน์โหลดฟรี | Pngtree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44" l="0" r="94722">
                        <a14:foregroundMark x1="24444" y1="8056" x2="27500" y2="13611"/>
                        <a14:foregroundMark x1="40278" y1="10556" x2="38333" y2="14167"/>
                        <a14:foregroundMark x1="17222" y1="17778" x2="22222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51" y="2563623"/>
            <a:ext cx="4920664" cy="47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te Cartoon Png Image Transparent - Bird Clipart Png,Transparent Cartoons  - free transparent png images - pngaaa.com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42" b="99495" l="0" r="96778">
                        <a14:foregroundMark x1="56444" y1="24411" x2="55222" y2="24747"/>
                        <a14:foregroundMark x1="49222" y1="24747" x2="46333" y2="2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8595" flipH="1">
            <a:off x="-1139203" y="2828325"/>
            <a:ext cx="6498517" cy="47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im-hot-vao-buoi-sang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05840" y="7578071"/>
            <a:ext cx="812549" cy="8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3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0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รูปฮอร์น PNG, ภาพฮอร์นPSD, ดาวน์โหลดฟรี |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4" l="0" r="94722">
                        <a14:foregroundMark x1="24444" y1="8056" x2="27500" y2="13611"/>
                        <a14:foregroundMark x1="40278" y1="10556" x2="38333" y2="14167"/>
                        <a14:foregroundMark x1="17222" y1="17778" x2="22222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4366" y="2622862"/>
            <a:ext cx="4750258" cy="47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07" y="214324"/>
            <a:ext cx="1196321" cy="6378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26" y="390722"/>
            <a:ext cx="1318214" cy="7513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4" y="558654"/>
            <a:ext cx="2047195" cy="11669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55" y="-362786"/>
            <a:ext cx="2283461" cy="2389101"/>
          </a:xfrm>
          <a:prstGeom prst="rect">
            <a:avLst/>
          </a:prstGeom>
        </p:spPr>
      </p:pic>
      <p:sp>
        <p:nvSpPr>
          <p:cNvPr id="41" name="Rounded Rectangular Callout 40"/>
          <p:cNvSpPr/>
          <p:nvPr/>
        </p:nvSpPr>
        <p:spPr>
          <a:xfrm>
            <a:off x="3219992" y="1526200"/>
            <a:ext cx="6435866" cy="1424028"/>
          </a:xfrm>
          <a:prstGeom prst="wedgeRoundRectCallout">
            <a:avLst>
              <a:gd name="adj1" fmla="val -38615"/>
              <a:gd name="adj2" fmla="val 88542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42" name="MH_Others_2"/>
          <p:cNvSpPr txBox="1"/>
          <p:nvPr>
            <p:custDataLst>
              <p:tags r:id="rId1"/>
            </p:custDataLst>
          </p:nvPr>
        </p:nvSpPr>
        <p:spPr>
          <a:xfrm>
            <a:off x="2140762" y="1745924"/>
            <a:ext cx="8717251" cy="9845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r>
              <a:rPr lang="en-US" altLang="zh-CN" sz="6398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trống</a:t>
            </a:r>
            <a:endParaRPr lang="zh-CN" altLang="en-US" sz="6398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098" name="Picture 2" descr="Khóa học Trống, Khóa học trống acoustic, trống điện cho trẻ em, người lớ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001" y="3075926"/>
            <a:ext cx="3947712" cy="372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ieu-ung-am-thanh-drum-roll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55857" y="7373121"/>
            <a:ext cx="812549" cy="8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4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78" y="2335635"/>
            <a:ext cx="7122502" cy="4626329"/>
          </a:xfrm>
          <a:prstGeom prst="rect">
            <a:avLst/>
          </a:prstGeom>
        </p:spPr>
      </p:pic>
      <p:pic>
        <p:nvPicPr>
          <p:cNvPr id="2050" name="Picture 2" descr="รูปฮอร์น PNG, ภาพฮอร์นPSD, ดาวน์โหลดฟรี | Pngtre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4" l="0" r="94722">
                        <a14:foregroundMark x1="24444" y1="8056" x2="27500" y2="13611"/>
                        <a14:foregroundMark x1="40278" y1="10556" x2="38333" y2="14167"/>
                        <a14:foregroundMark x1="17222" y1="17778" x2="22222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4366" y="2622862"/>
            <a:ext cx="4750258" cy="47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07" y="214324"/>
            <a:ext cx="1196321" cy="6378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26" y="390722"/>
            <a:ext cx="1318214" cy="7513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4" y="558654"/>
            <a:ext cx="2047195" cy="11669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55" y="-362786"/>
            <a:ext cx="2283461" cy="2389101"/>
          </a:xfrm>
          <a:prstGeom prst="rect">
            <a:avLst/>
          </a:prstGeom>
        </p:spPr>
      </p:pic>
      <p:sp>
        <p:nvSpPr>
          <p:cNvPr id="41" name="Rounded Rectangular Callout 40"/>
          <p:cNvSpPr/>
          <p:nvPr/>
        </p:nvSpPr>
        <p:spPr>
          <a:xfrm>
            <a:off x="2901773" y="832011"/>
            <a:ext cx="6435866" cy="2339794"/>
          </a:xfrm>
          <a:prstGeom prst="wedgeRoundRectCallout">
            <a:avLst>
              <a:gd name="adj1" fmla="val -38615"/>
              <a:gd name="adj2" fmla="val 88542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42" name="MH_Others_2"/>
          <p:cNvSpPr txBox="1"/>
          <p:nvPr>
            <p:custDataLst>
              <p:tags r:id="rId1"/>
            </p:custDataLst>
          </p:nvPr>
        </p:nvSpPr>
        <p:spPr>
          <a:xfrm>
            <a:off x="1761079" y="1309784"/>
            <a:ext cx="8717251" cy="9845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r>
              <a:rPr lang="en-US" altLang="zh-CN" sz="6398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cười</a:t>
            </a:r>
            <a:endParaRPr lang="zh-CN" altLang="en-US" sz="6398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78" name="Picture 6" descr="Kinderen Kinderen Lachen Samen Vector Stockvectorkunst en meer beelden van  Kind - iStock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279">
                        <a14:foregroundMark x1="33413" y1="28606" x2="21875" y2="41587"/>
                        <a14:foregroundMark x1="62740" y1="13702" x2="64663" y2="13942"/>
                        <a14:foregroundMark x1="67308" y1="16827" x2="68510" y2="16827"/>
                        <a14:foregroundMark x1="53846" y1="28606" x2="55529" y2="28606"/>
                        <a14:foregroundMark x1="56490" y1="27644" x2="58894" y2="27163"/>
                        <a14:foregroundMark x1="50240" y1="43269" x2="52644" y2="43029"/>
                        <a14:foregroundMark x1="85337" y1="56731" x2="80769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378" y="2094062"/>
            <a:ext cx="5689380" cy="56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uoi-khan-gia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50384" y="7013157"/>
            <a:ext cx="1257271" cy="125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8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405B99-7881-2848-E271-5069C5A6BD1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625AFA-8B50-A7D4-E50A-16946617A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12D49A-FB99-1B02-62BE-D0BA49B13069}"/>
                </a:ext>
              </a:extLst>
            </p:cNvPr>
            <p:cNvSpPr txBox="1"/>
            <p:nvPr/>
          </p:nvSpPr>
          <p:spPr>
            <a:xfrm>
              <a:off x="5449" y="6211669"/>
              <a:ext cx="16209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latin typeface="UTM Aquarelle" panose="02040603050506020204" pitchFamily="18" charset="0"/>
                </a:rPr>
                <a:t>Dẹng Bùi (Xuân Lộc 1)</a:t>
              </a:r>
            </a:p>
          </p:txBody>
        </p:sp>
      </p:grpSp>
      <p:pic>
        <p:nvPicPr>
          <p:cNvPr id="5" name="đàn ghi ta">
            <a:hlinkClick r:id="" action="ppaction://media"/>
            <a:extLst>
              <a:ext uri="{FF2B5EF4-FFF2-40B4-BE49-F238E27FC236}">
                <a16:creationId xmlns:a16="http://schemas.microsoft.com/office/drawing/2014/main" id="{A20F6A5F-BF5E-3A61-F7F4-9A3C5DC5B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782" t="7115" r="10845" b="12055"/>
          <a:stretch/>
        </p:blipFill>
        <p:spPr>
          <a:xfrm>
            <a:off x="3309730" y="974034"/>
            <a:ext cx="5780420" cy="34488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4487E6-483E-31C7-6924-9111FD485071}"/>
              </a:ext>
            </a:extLst>
          </p:cNvPr>
          <p:cNvSpPr txBox="1"/>
          <p:nvPr/>
        </p:nvSpPr>
        <p:spPr>
          <a:xfrm>
            <a:off x="207880" y="122549"/>
            <a:ext cx="1216058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FF0000"/>
                </a:solidFill>
                <a:latin typeface="UTM Nokia Standard" panose="02040603050506020204" pitchFamily="18" charset="0"/>
              </a:rPr>
              <a:t>Mời xem clip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2DB6B0-227D-689C-275F-D4F4DC77F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260" y="5192687"/>
            <a:ext cx="5075360" cy="8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3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219</Words>
  <Application>Microsoft Office PowerPoint</Application>
  <PresentationFormat>Widescreen</PresentationFormat>
  <Paragraphs>39</Paragraphs>
  <Slides>15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Dancing Script SemiBold</vt:lpstr>
      <vt:lpstr>Tahoma</vt:lpstr>
      <vt:lpstr>Times New Roman</vt:lpstr>
      <vt:lpstr>UTM Aquarelle</vt:lpstr>
      <vt:lpstr>UTM Nokia Standard</vt:lpstr>
      <vt:lpstr>UVN Binh Duong</vt:lpstr>
      <vt:lpstr>Wingdings</vt:lpstr>
      <vt:lpstr>方正稚艺简体</vt:lpstr>
      <vt:lpstr>方正粗谭黑简体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Lonove</dc:creator>
  <cp:lastModifiedBy>Administrator</cp:lastModifiedBy>
  <cp:revision>2</cp:revision>
  <dcterms:created xsi:type="dcterms:W3CDTF">2026-01-07T05:04:25Z</dcterms:created>
  <dcterms:modified xsi:type="dcterms:W3CDTF">2026-01-07T07:03:00Z</dcterms:modified>
</cp:coreProperties>
</file>