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9" r:id="rId2"/>
    <p:sldId id="370" r:id="rId3"/>
    <p:sldId id="352" r:id="rId4"/>
    <p:sldId id="371" r:id="rId5"/>
    <p:sldId id="353" r:id="rId6"/>
    <p:sldId id="379" r:id="rId7"/>
    <p:sldId id="355" r:id="rId8"/>
    <p:sldId id="376" r:id="rId9"/>
    <p:sldId id="356" r:id="rId10"/>
    <p:sldId id="358" r:id="rId11"/>
    <p:sldId id="380" r:id="rId12"/>
    <p:sldId id="374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81" r:id="rId21"/>
    <p:sldId id="375" r:id="rId22"/>
    <p:sldId id="367" r:id="rId23"/>
    <p:sldId id="368" r:id="rId24"/>
    <p:sldId id="377" r:id="rId25"/>
    <p:sldId id="382" r:id="rId26"/>
    <p:sldId id="369" r:id="rId27"/>
    <p:sldId id="319" r:id="rId28"/>
  </p:sldIdLst>
  <p:sldSz cx="16184563" cy="9144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722045" indent="-265013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1445673" indent="-531613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2169303" indent="-798216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2892931" indent="-1064816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5147" algn="l" defTabSz="914058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2177" algn="l" defTabSz="914058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199206" algn="l" defTabSz="914058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6233" algn="l" defTabSz="914058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DA0000"/>
    <a:srgbClr val="006600"/>
    <a:srgbClr val="0000FF"/>
    <a:srgbClr val="3399FF"/>
    <a:srgbClr val="69B4FF"/>
    <a:srgbClr val="FFFF57"/>
    <a:srgbClr val="009644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2890" autoAdjust="0"/>
  </p:normalViewPr>
  <p:slideViewPr>
    <p:cSldViewPr>
      <p:cViewPr>
        <p:scale>
          <a:sx n="40" d="100"/>
          <a:sy n="40" d="100"/>
        </p:scale>
        <p:origin x="-1386" y="-426"/>
      </p:cViewPr>
      <p:guideLst>
        <p:guide orient="horz" pos="2880"/>
        <p:guide pos="50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A42A56-A9C4-42A7-8057-E9B5EC9C788C}" type="datetimeFigureOut">
              <a:rPr lang="en-US"/>
              <a:pPr>
                <a:defRPr/>
              </a:pPr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85800"/>
            <a:ext cx="6067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7FB33E3-E953-4980-AD59-DA6D2CF4A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969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204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5673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69303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2931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16929" algn="l" defTabSz="14467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0316" algn="l" defTabSz="14467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63700" algn="l" defTabSz="14467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87087" algn="l" defTabSz="14467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D58DE5-47F0-4B1C-9F48-321C88FB7E30}" type="slidenum">
              <a:rPr lang="en-US" altLang="en-US" sz="1200">
                <a:cs typeface="Tahoma" pitchFamily="34" charset="0"/>
              </a:rPr>
              <a:pPr algn="r" eaLnBrk="1" hangingPunct="1"/>
              <a:t>1</a:t>
            </a:fld>
            <a:endParaRPr lang="en-US" altLang="en-US" sz="1200">
              <a:cs typeface="Tahoma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5288" y="685800"/>
            <a:ext cx="60674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D58DE5-47F0-4B1C-9F48-321C88FB7E30}" type="slidenum">
              <a:rPr lang="en-US" altLang="en-US" sz="1200">
                <a:cs typeface="Tahoma" pitchFamily="34" charset="0"/>
              </a:rPr>
              <a:pPr algn="r" eaLnBrk="1" hangingPunct="1"/>
              <a:t>27</a:t>
            </a:fld>
            <a:endParaRPr lang="en-US" altLang="en-US" sz="1200">
              <a:cs typeface="Tahoma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5288" y="685800"/>
            <a:ext cx="60674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842" y="2840572"/>
            <a:ext cx="13756879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7685" y="5181600"/>
            <a:ext cx="11329194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23387" indent="0" algn="ctr">
              <a:buNone/>
              <a:defRPr/>
            </a:lvl2pPr>
            <a:lvl3pPr marL="1446773" indent="0" algn="ctr">
              <a:buNone/>
              <a:defRPr/>
            </a:lvl3pPr>
            <a:lvl4pPr marL="2170158" indent="0" algn="ctr">
              <a:buNone/>
              <a:defRPr/>
            </a:lvl4pPr>
            <a:lvl5pPr marL="2893542" indent="0" algn="ctr">
              <a:buNone/>
              <a:defRPr/>
            </a:lvl5pPr>
            <a:lvl6pPr marL="3616929" indent="0" algn="ctr">
              <a:buNone/>
              <a:defRPr/>
            </a:lvl6pPr>
            <a:lvl7pPr marL="4340316" indent="0" algn="ctr">
              <a:buNone/>
              <a:defRPr/>
            </a:lvl7pPr>
            <a:lvl8pPr marL="5063700" indent="0" algn="ctr">
              <a:buNone/>
              <a:defRPr/>
            </a:lvl8pPr>
            <a:lvl9pPr marL="578708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EF70-BCC5-4410-B950-914CFF99B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93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4C87-A0FD-41CB-8C29-7A9554613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86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33808" y="366189"/>
            <a:ext cx="3641527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228" y="366189"/>
            <a:ext cx="10654837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8921-51CD-4571-86B6-BFFBC89FA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B9376-68B3-4E13-BAD0-65AF18F6B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43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72" y="5875867"/>
            <a:ext cx="13756879" cy="181610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72" y="3875622"/>
            <a:ext cx="13756879" cy="2000249"/>
          </a:xfrm>
        </p:spPr>
        <p:txBody>
          <a:bodyPr anchor="b"/>
          <a:lstStyle>
            <a:lvl1pPr marL="0" indent="0">
              <a:buNone/>
              <a:defRPr sz="3200"/>
            </a:lvl1pPr>
            <a:lvl2pPr marL="723387" indent="0">
              <a:buNone/>
              <a:defRPr sz="2800"/>
            </a:lvl2pPr>
            <a:lvl3pPr marL="1446773" indent="0">
              <a:buNone/>
              <a:defRPr sz="2500"/>
            </a:lvl3pPr>
            <a:lvl4pPr marL="2170158" indent="0">
              <a:buNone/>
              <a:defRPr sz="2400"/>
            </a:lvl4pPr>
            <a:lvl5pPr marL="2893542" indent="0">
              <a:buNone/>
              <a:defRPr sz="2400"/>
            </a:lvl5pPr>
            <a:lvl6pPr marL="3616929" indent="0">
              <a:buNone/>
              <a:defRPr sz="2400"/>
            </a:lvl6pPr>
            <a:lvl7pPr marL="4340316" indent="0">
              <a:buNone/>
              <a:defRPr sz="2400"/>
            </a:lvl7pPr>
            <a:lvl8pPr marL="5063700" indent="0">
              <a:buNone/>
              <a:defRPr sz="2400"/>
            </a:lvl8pPr>
            <a:lvl9pPr marL="5787087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06715-5903-4ABE-99CF-5BB0B9420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98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228" y="2133605"/>
            <a:ext cx="7148182" cy="6034617"/>
          </a:xfrm>
        </p:spPr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153" y="2133605"/>
            <a:ext cx="7148182" cy="6034617"/>
          </a:xfrm>
        </p:spPr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D2634-75C8-48C0-AE62-D9B05EA1B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3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229" y="2046817"/>
            <a:ext cx="7150994" cy="853016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23387" indent="0">
              <a:buNone/>
              <a:defRPr sz="3200" b="1"/>
            </a:lvl2pPr>
            <a:lvl3pPr marL="1446773" indent="0">
              <a:buNone/>
              <a:defRPr sz="2800" b="1"/>
            </a:lvl3pPr>
            <a:lvl4pPr marL="2170158" indent="0">
              <a:buNone/>
              <a:defRPr sz="2500" b="1"/>
            </a:lvl4pPr>
            <a:lvl5pPr marL="2893542" indent="0">
              <a:buNone/>
              <a:defRPr sz="2500" b="1"/>
            </a:lvl5pPr>
            <a:lvl6pPr marL="3616929" indent="0">
              <a:buNone/>
              <a:defRPr sz="2500" b="1"/>
            </a:lvl6pPr>
            <a:lvl7pPr marL="4340316" indent="0">
              <a:buNone/>
              <a:defRPr sz="2500" b="1"/>
            </a:lvl7pPr>
            <a:lvl8pPr marL="5063700" indent="0">
              <a:buNone/>
              <a:defRPr sz="2500" b="1"/>
            </a:lvl8pPr>
            <a:lvl9pPr marL="5787087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229" y="2899833"/>
            <a:ext cx="7150994" cy="5268384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1533" y="2046817"/>
            <a:ext cx="7153803" cy="853016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23387" indent="0">
              <a:buNone/>
              <a:defRPr sz="3200" b="1"/>
            </a:lvl2pPr>
            <a:lvl3pPr marL="1446773" indent="0">
              <a:buNone/>
              <a:defRPr sz="2800" b="1"/>
            </a:lvl3pPr>
            <a:lvl4pPr marL="2170158" indent="0">
              <a:buNone/>
              <a:defRPr sz="2500" b="1"/>
            </a:lvl4pPr>
            <a:lvl5pPr marL="2893542" indent="0">
              <a:buNone/>
              <a:defRPr sz="2500" b="1"/>
            </a:lvl5pPr>
            <a:lvl6pPr marL="3616929" indent="0">
              <a:buNone/>
              <a:defRPr sz="2500" b="1"/>
            </a:lvl6pPr>
            <a:lvl7pPr marL="4340316" indent="0">
              <a:buNone/>
              <a:defRPr sz="2500" b="1"/>
            </a:lvl7pPr>
            <a:lvl8pPr marL="5063700" indent="0">
              <a:buNone/>
              <a:defRPr sz="2500" b="1"/>
            </a:lvl8pPr>
            <a:lvl9pPr marL="5787087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1533" y="2899833"/>
            <a:ext cx="7153803" cy="5268384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8F70-BADE-44C9-A8FF-6B6BE5C9C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00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4933-CCA3-4766-B663-83B73C7DA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93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8F5DA-A537-4A41-BFBD-62349F300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57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32" y="364067"/>
            <a:ext cx="5324610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7719" y="364071"/>
            <a:ext cx="9047619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40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232" y="1913471"/>
            <a:ext cx="5324610" cy="6254751"/>
          </a:xfrm>
        </p:spPr>
        <p:txBody>
          <a:bodyPr/>
          <a:lstStyle>
            <a:lvl1pPr marL="0" indent="0">
              <a:buNone/>
              <a:defRPr sz="2400"/>
            </a:lvl1pPr>
            <a:lvl2pPr marL="723387" indent="0">
              <a:buNone/>
              <a:defRPr sz="1900"/>
            </a:lvl2pPr>
            <a:lvl3pPr marL="1446773" indent="0">
              <a:buNone/>
              <a:defRPr sz="1600"/>
            </a:lvl3pPr>
            <a:lvl4pPr marL="2170158" indent="0">
              <a:buNone/>
              <a:defRPr sz="1400"/>
            </a:lvl4pPr>
            <a:lvl5pPr marL="2893542" indent="0">
              <a:buNone/>
              <a:defRPr sz="1400"/>
            </a:lvl5pPr>
            <a:lvl6pPr marL="3616929" indent="0">
              <a:buNone/>
              <a:defRPr sz="1400"/>
            </a:lvl6pPr>
            <a:lvl7pPr marL="4340316" indent="0">
              <a:buNone/>
              <a:defRPr sz="1400"/>
            </a:lvl7pPr>
            <a:lvl8pPr marL="5063700" indent="0">
              <a:buNone/>
              <a:defRPr sz="1400"/>
            </a:lvl8pPr>
            <a:lvl9pPr marL="578708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6B20-3561-4F49-B9A4-450864A02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84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288" y="6400801"/>
            <a:ext cx="9710738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2288" y="817033"/>
            <a:ext cx="9710738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3387" indent="0">
              <a:buNone/>
              <a:defRPr sz="4400"/>
            </a:lvl2pPr>
            <a:lvl3pPr marL="1446773" indent="0">
              <a:buNone/>
              <a:defRPr sz="4000"/>
            </a:lvl3pPr>
            <a:lvl4pPr marL="2170158" indent="0">
              <a:buNone/>
              <a:defRPr sz="3200"/>
            </a:lvl4pPr>
            <a:lvl5pPr marL="2893542" indent="0">
              <a:buNone/>
              <a:defRPr sz="3200"/>
            </a:lvl5pPr>
            <a:lvl6pPr marL="3616929" indent="0">
              <a:buNone/>
              <a:defRPr sz="3200"/>
            </a:lvl6pPr>
            <a:lvl7pPr marL="4340316" indent="0">
              <a:buNone/>
              <a:defRPr sz="3200"/>
            </a:lvl7pPr>
            <a:lvl8pPr marL="5063700" indent="0">
              <a:buNone/>
              <a:defRPr sz="3200"/>
            </a:lvl8pPr>
            <a:lvl9pPr marL="5787087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2288" y="7156452"/>
            <a:ext cx="9710738" cy="1073149"/>
          </a:xfrm>
        </p:spPr>
        <p:txBody>
          <a:bodyPr/>
          <a:lstStyle>
            <a:lvl1pPr marL="0" indent="0">
              <a:buNone/>
              <a:defRPr sz="2400"/>
            </a:lvl1pPr>
            <a:lvl2pPr marL="723387" indent="0">
              <a:buNone/>
              <a:defRPr sz="1900"/>
            </a:lvl2pPr>
            <a:lvl3pPr marL="1446773" indent="0">
              <a:buNone/>
              <a:defRPr sz="1600"/>
            </a:lvl3pPr>
            <a:lvl4pPr marL="2170158" indent="0">
              <a:buNone/>
              <a:defRPr sz="1400"/>
            </a:lvl4pPr>
            <a:lvl5pPr marL="2893542" indent="0">
              <a:buNone/>
              <a:defRPr sz="1400"/>
            </a:lvl5pPr>
            <a:lvl6pPr marL="3616929" indent="0">
              <a:buNone/>
              <a:defRPr sz="1400"/>
            </a:lvl6pPr>
            <a:lvl7pPr marL="4340316" indent="0">
              <a:buNone/>
              <a:defRPr sz="1400"/>
            </a:lvl7pPr>
            <a:lvl8pPr marL="5063700" indent="0">
              <a:buNone/>
              <a:defRPr sz="1400"/>
            </a:lvl8pPr>
            <a:lvl9pPr marL="578708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862D-EC11-4CDA-B093-616E7F3A6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2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366713"/>
            <a:ext cx="1456531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677" tIns="72337" rIns="144677" bIns="723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133600"/>
            <a:ext cx="1456531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677" tIns="72337" rIns="144677" bIns="72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4" y="8326439"/>
            <a:ext cx="377666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677" tIns="72337" rIns="144677" bIns="723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9267" y="8326439"/>
            <a:ext cx="5126037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677" tIns="72337" rIns="144677" bIns="7233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98275" y="8326439"/>
            <a:ext cx="377666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677" tIns="72337" rIns="144677" bIns="723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fld id="{C5BA9869-4713-4C2E-9A63-876CE9A3A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5pPr>
      <a:lvl6pPr marL="723387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6pPr>
      <a:lvl7pPr marL="1446773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7pPr>
      <a:lvl8pPr marL="2170158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8pPr>
      <a:lvl9pPr marL="2893542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9pPr>
    </p:titleStyle>
    <p:bodyStyle>
      <a:lvl1pPr marL="541137" indent="-541137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74311" indent="-450682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807486" indent="-360228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2531119" indent="-36022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254746" indent="-360228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3978623" indent="-361694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702010" indent="-361694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5425394" indent="-361694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6148779" indent="-361694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467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3387" algn="l" defTabSz="14467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6773" algn="l" defTabSz="14467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70158" algn="l" defTabSz="14467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3542" algn="l" defTabSz="14467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16929" algn="l" defTabSz="14467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40316" algn="l" defTabSz="14467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63700" algn="l" defTabSz="14467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87087" algn="l" defTabSz="14467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2pmoi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2pmoi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5070478" y="1084263"/>
            <a:ext cx="582929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8174" y="1193800"/>
            <a:ext cx="45339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786175" y="313325"/>
            <a:ext cx="8581766" cy="707852"/>
          </a:xfrm>
          <a:prstGeom prst="rect">
            <a:avLst/>
          </a:prstGeom>
          <a:noFill/>
        </p:spPr>
        <p:txBody>
          <a:bodyPr wrap="none" lIns="91405" tIns="45703" rIns="91405" bIns="4570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4467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BÌNH THÀNH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86685" y="1600201"/>
            <a:ext cx="13315948" cy="2123624"/>
          </a:xfrm>
          <a:prstGeom prst="rect">
            <a:avLst/>
          </a:prstGeom>
          <a:noFill/>
        </p:spPr>
        <p:txBody>
          <a:bodyPr wrap="square" lIns="91405" tIns="45703" rIns="91405" bIns="4570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spc="51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6600" spc="51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THĂM LỚP 5C</a:t>
            </a:r>
            <a:endParaRPr lang="en-US" spc="51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8" descr="animal-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632" y="5943601"/>
            <a:ext cx="131445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45569" y="35319"/>
            <a:ext cx="1656289" cy="19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262" y="7015164"/>
            <a:ext cx="2852738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71097" y="12287"/>
            <a:ext cx="1562103" cy="19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4553820" y="4974079"/>
            <a:ext cx="13381264" cy="830962"/>
          </a:xfrm>
          <a:prstGeom prst="rect">
            <a:avLst/>
          </a:prstGeom>
          <a:noFill/>
        </p:spPr>
        <p:txBody>
          <a:bodyPr wrap="square" lIns="91405" tIns="45703" rIns="91405" bIns="4570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800" spc="5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pc="5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pc="5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spc="5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1683" y="8057172"/>
            <a:ext cx="9220201" cy="707852"/>
          </a:xfrm>
          <a:prstGeom prst="rect">
            <a:avLst/>
          </a:prstGeom>
          <a:noFill/>
        </p:spPr>
        <p:txBody>
          <a:bodyPr wrap="square" lIns="91405" tIns="45703" rIns="91405" bIns="4570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i="1" dirty="0" err="1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i="1" dirty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i="1" dirty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i="1" dirty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hiện:Phạm</a:t>
            </a:r>
            <a:r>
              <a:rPr lang="en-US" sz="4000" i="1" dirty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i="1" dirty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4000" i="1" dirty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</a:t>
            </a:r>
            <a:endParaRPr lang="en-US" sz="4000" i="1" dirty="0">
              <a:ln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9081" y="4016345"/>
            <a:ext cx="6120259" cy="938684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55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5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55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181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452943" y="5080847"/>
            <a:ext cx="1158240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LIÊN KẾT CÂU BẰNG CÁCH LẶP TỪ NGỮ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6081" y="533400"/>
            <a:ext cx="15544800" cy="41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Đọc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văn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trả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lời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hỏi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  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1949,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Chiến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sĩ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hòa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giới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tổ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chức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ở Pa –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ri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thủ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đô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Pháp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Bức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tranh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bồ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họa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sĩ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nổi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Pi-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cát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xô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gửi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tặng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trân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trọng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treo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trường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in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áp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phích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bồ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coi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tượng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trưng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cho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hòa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3" name="Group 5"/>
          <p:cNvGrpSpPr/>
          <p:nvPr/>
        </p:nvGrpSpPr>
        <p:grpSpPr>
          <a:xfrm>
            <a:off x="3715147" y="6357101"/>
            <a:ext cx="10168339" cy="1998310"/>
            <a:chOff x="0" y="-99448"/>
            <a:chExt cx="2713902" cy="563896"/>
          </a:xfrm>
        </p:grpSpPr>
        <p:sp>
          <p:nvSpPr>
            <p:cNvPr id="20" name="Freeform 6"/>
            <p:cNvSpPr/>
            <p:nvPr/>
          </p:nvSpPr>
          <p:spPr>
            <a:xfrm>
              <a:off x="0" y="-99448"/>
              <a:ext cx="2429175" cy="473057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 numCol="1"/>
            <a:lstStyle/>
            <a:p>
              <a:pPr algn="ctr" defTabSz="914058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endParaRPr lang="vi-VN" sz="4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6081" y="4607277"/>
            <a:ext cx="15399800" cy="149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  1.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Tìm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những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ngữ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lặp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văn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trên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  2.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Việc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lặp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ấy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dụng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5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6081" y="533400"/>
            <a:ext cx="15544800" cy="41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Đọc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văn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trả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lời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hỏi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  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1949,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Chiến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sĩ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hòa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giới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tổ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chức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ở Pa –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ri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thủ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đô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Pháp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Bức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tranh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bồ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họa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sĩ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nổi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Pi-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cát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xô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gửi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tặng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trân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trọng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treo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trường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in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áp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phích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bồ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coi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tượng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trưng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cho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hòa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3" name="Group 5"/>
          <p:cNvGrpSpPr/>
          <p:nvPr/>
        </p:nvGrpSpPr>
        <p:grpSpPr>
          <a:xfrm>
            <a:off x="3715147" y="6357101"/>
            <a:ext cx="10168339" cy="1998310"/>
            <a:chOff x="0" y="-99448"/>
            <a:chExt cx="2713902" cy="563896"/>
          </a:xfrm>
        </p:grpSpPr>
        <p:sp>
          <p:nvSpPr>
            <p:cNvPr id="20" name="Freeform 6"/>
            <p:cNvSpPr/>
            <p:nvPr/>
          </p:nvSpPr>
          <p:spPr>
            <a:xfrm>
              <a:off x="0" y="-99448"/>
              <a:ext cx="2429175" cy="473057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 numCol="1"/>
            <a:lstStyle/>
            <a:p>
              <a:pPr algn="ctr" defTabSz="914058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endParaRPr lang="vi-VN" sz="4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6081" y="4607277"/>
            <a:ext cx="15399800" cy="149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  1.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Tìm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những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ngữ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lặp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văn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trên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  2.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Việc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lặp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ấy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dụng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0" name="2pmo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283281" y="4419600"/>
            <a:ext cx="257386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altLang="en-US" sz="5400" b="1" dirty="0" smtClean="0">
                <a:solidFill>
                  <a:srgbClr val="DA0000"/>
                </a:solidFill>
                <a:latin typeface="Times New Roman" pitchFamily="18" charset="0"/>
              </a:rPr>
              <a:t>1) </a:t>
            </a:r>
            <a:r>
              <a:rPr lang="en-US" altLang="en-US" sz="5400" dirty="0" err="1" smtClean="0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altLang="en-US" sz="5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1949, </a:t>
            </a:r>
            <a:r>
              <a:rPr lang="en-US" altLang="en-US" sz="5400" b="1" dirty="0" err="1">
                <a:solidFill>
                  <a:srgbClr val="DA0000"/>
                </a:solidFill>
                <a:latin typeface="Times New Roman" pitchFamily="18" charset="0"/>
              </a:rPr>
              <a:t>Đại</a:t>
            </a:r>
            <a:r>
              <a:rPr lang="en-US" altLang="en-US" sz="5400" b="1" dirty="0">
                <a:solidFill>
                  <a:srgbClr val="DA0000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DA0000"/>
                </a:solidFill>
                <a:latin typeface="Times New Roman" pitchFamily="18" charset="0"/>
              </a:rPr>
              <a:t>hội</a:t>
            </a:r>
            <a:r>
              <a:rPr lang="en-US" altLang="en-US" sz="5400" b="1" dirty="0">
                <a:solidFill>
                  <a:srgbClr val="DA0000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Chiến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sĩ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hòa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giới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tổ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chức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ở Pa –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ri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thủ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đô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Pháp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vi-VN" altLang="en-US" sz="5400" b="1" dirty="0" smtClean="0">
                <a:solidFill>
                  <a:srgbClr val="DA0000"/>
                </a:solidFill>
                <a:latin typeface="Times New Roman" pitchFamily="18" charset="0"/>
              </a:rPr>
              <a:t>2)</a:t>
            </a:r>
            <a:r>
              <a:rPr lang="en-US" altLang="en-US" sz="5400" dirty="0" err="1" smtClean="0">
                <a:solidFill>
                  <a:prstClr val="black"/>
                </a:solidFill>
                <a:latin typeface="Times New Roman" pitchFamily="18" charset="0"/>
              </a:rPr>
              <a:t>Bức</a:t>
            </a:r>
            <a:r>
              <a:rPr lang="en-US" altLang="en-US" sz="5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tranh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</a:rPr>
              <a:t>chim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</a:rPr>
              <a:t>bồ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họa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sĩ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nổi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Pi-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cát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xô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gửi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tặng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trân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trọng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treo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trường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in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trên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áp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phích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DA0000"/>
                </a:solidFill>
                <a:latin typeface="Times New Roman" pitchFamily="18" charset="0"/>
              </a:rPr>
              <a:t>Đại</a:t>
            </a:r>
            <a:r>
              <a:rPr lang="en-US" altLang="en-US" sz="5400" b="1" dirty="0">
                <a:solidFill>
                  <a:srgbClr val="DA0000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DA0000"/>
                </a:solidFill>
                <a:latin typeface="Times New Roman" pitchFamily="18" charset="0"/>
              </a:rPr>
              <a:t>hội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vi-VN" altLang="en-US" sz="5400" b="1" dirty="0" smtClean="0">
                <a:solidFill>
                  <a:srgbClr val="DA0000"/>
                </a:solidFill>
                <a:latin typeface="Times New Roman" pitchFamily="18" charset="0"/>
              </a:rPr>
              <a:t>3) </a:t>
            </a:r>
            <a:r>
              <a:rPr lang="en-US" altLang="en-US" sz="5400" dirty="0" err="1" smtClean="0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5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</a:rPr>
              <a:t>chim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</a:rPr>
              <a:t>bồ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coi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loài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tượng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trưng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cho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hòa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9106" y="462647"/>
            <a:ext cx="15139717" cy="620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Việc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lặp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lại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các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ngữ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ấy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có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tác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dụng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: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tạo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sự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liên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kết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giữa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các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đoạn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văn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giúp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người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dễ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dàng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theo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dõi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hiểu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rõ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hơn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về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nội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dung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đoạn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văn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Nó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cũng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giúp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nhấn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mạnh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làm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rõ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hơn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về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thông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điệp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mà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tác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giả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muốn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truyền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đạt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đó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là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“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Đại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hội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Nhân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dân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thế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giới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bảo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vệ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hoà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bình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tầm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quan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trọng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của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biểu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tượng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chim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bồ</a:t>
            </a:r>
            <a:r>
              <a:rPr lang="en-US" sz="4400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4400" i="1" dirty="0">
                <a:latin typeface="Times New Roman"/>
                <a:ea typeface="Times New Roman"/>
              </a:rPr>
              <a:t>.</a:t>
            </a:r>
            <a:r>
              <a:rPr lang="vi-VN" sz="4400" i="1" dirty="0">
                <a:latin typeface="Times New Roman"/>
                <a:ea typeface="Times New Roman"/>
              </a:rPr>
              <a:t> </a:t>
            </a:r>
            <a:endParaRPr lang="en-US" sz="4400" i="1" dirty="0">
              <a:latin typeface="Times New Roman"/>
              <a:ea typeface="Times New Roman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17839" y="2819400"/>
            <a:ext cx="14986065" cy="472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endParaRPr lang="vi-VN" sz="4000" i="1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vi-VN" sz="4000" i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vi-VN" sz="4000" i="1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vi-VN" sz="4000" i="1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4000" i="1" dirty="0" smtClean="0">
                <a:latin typeface="Times New Roman"/>
                <a:ea typeface="Times New Roman"/>
              </a:rPr>
              <a:t>  </a:t>
            </a:r>
            <a:r>
              <a:rPr lang="vi-VN" sz="4000" i="1" dirty="0" smtClean="0">
                <a:solidFill>
                  <a:srgbClr val="DA0000"/>
                </a:solidFill>
                <a:latin typeface="Times New Roman"/>
                <a:ea typeface="Times New Roman"/>
              </a:rPr>
              <a:t>-  Việc lặp lại như vậy gọi là biện pháp lặp.</a:t>
            </a:r>
            <a:endParaRPr lang="en-US" sz="4000" i="1" dirty="0">
              <a:solidFill>
                <a:srgbClr val="DA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58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975519" y="1438327"/>
            <a:ext cx="689169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137319" y="2729624"/>
            <a:ext cx="10668002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II. HÌNH THÀNH KIẾN THỨC MỚI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938026" y="3432649"/>
            <a:ext cx="8068875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Hoạt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Nhận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endParaRPr lang="en-US" altLang="en-US" sz="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34482" y="5105400"/>
            <a:ext cx="11860158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</a:rPr>
              <a:t>     </a:t>
            </a:r>
          </a:p>
        </p:txBody>
      </p:sp>
      <p:grpSp>
        <p:nvGrpSpPr>
          <p:cNvPr id="12" name="Group 5"/>
          <p:cNvGrpSpPr/>
          <p:nvPr/>
        </p:nvGrpSpPr>
        <p:grpSpPr>
          <a:xfrm>
            <a:off x="967583" y="4468342"/>
            <a:ext cx="14249400" cy="1998310"/>
            <a:chOff x="-772828" y="-99448"/>
            <a:chExt cx="3803126" cy="563896"/>
          </a:xfrm>
        </p:grpSpPr>
        <p:sp>
          <p:nvSpPr>
            <p:cNvPr id="13" name="Freeform 6"/>
            <p:cNvSpPr/>
            <p:nvPr/>
          </p:nvSpPr>
          <p:spPr>
            <a:xfrm>
              <a:off x="-772828" y="-99448"/>
              <a:ext cx="3803126" cy="473057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 numCol="1"/>
            <a:lstStyle/>
            <a:p>
              <a:pPr algn="ctr" defTabSz="914058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vi-VN" sz="4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67583" y="4699191"/>
            <a:ext cx="1424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phân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biệt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biện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pháp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điệp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điệp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biện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pháp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lặp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206081" y="1473868"/>
            <a:ext cx="11582400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LIÊN KẾT CÂU BẰNG CÁCH LẶP TỪ NGỮ</a:t>
            </a:r>
          </a:p>
        </p:txBody>
      </p:sp>
    </p:spTree>
    <p:extLst>
      <p:ext uri="{BB962C8B-B14F-4D97-AF65-F5344CB8AC3E}">
        <p14:creationId xmlns:p14="http://schemas.microsoft.com/office/powerpoint/2010/main" val="18014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975519" y="1530460"/>
            <a:ext cx="689169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929479" y="2729625"/>
            <a:ext cx="8068875" cy="8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u="sng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alt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504412" y="3576929"/>
            <a:ext cx="8068875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Hoạt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Nhận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endParaRPr lang="en-US" altLang="en-US" sz="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34281" y="4218437"/>
            <a:ext cx="11860158" cy="13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phân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biệt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biện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pháp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điệp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điệp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biện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pháp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lặp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07417"/>
              </p:ext>
            </p:extLst>
          </p:nvPr>
        </p:nvGraphicFramePr>
        <p:xfrm>
          <a:off x="2529681" y="5558184"/>
          <a:ext cx="10421198" cy="3246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026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4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điệp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điệp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lặp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lặp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nhằm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nhấn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mạnh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thì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đó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điệp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điệp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lặp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đứng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cạnh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nhau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nhau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thì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đó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lặp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H="1">
            <a:off x="7516371" y="5558184"/>
            <a:ext cx="15084" cy="32048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06081" y="1565598"/>
            <a:ext cx="11582400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LIÊN KẾT CÂU BẰNG CÁCH LẶP TỪ NGỮ</a:t>
            </a:r>
          </a:p>
        </p:txBody>
      </p:sp>
    </p:spTree>
    <p:extLst>
      <p:ext uri="{BB962C8B-B14F-4D97-AF65-F5344CB8AC3E}">
        <p14:creationId xmlns:p14="http://schemas.microsoft.com/office/powerpoint/2010/main" val="42416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1023191" y="1473868"/>
            <a:ext cx="689169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3584" y="2729625"/>
            <a:ext cx="10363202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altLang="en-US" sz="4400" u="sng" dirty="0">
                <a:solidFill>
                  <a:srgbClr val="FF0000"/>
                </a:solidFill>
                <a:latin typeface="Times New Roman" pitchFamily="18" charset="0"/>
              </a:rPr>
              <a:t>HÌNH THÀNH KIẾN THỨC MỚI: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8219" y="3576929"/>
            <a:ext cx="8068875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Hoạt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Nhận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endParaRPr lang="en-US" altLang="en-US" sz="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06081" y="1473868"/>
            <a:ext cx="11582400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LIÊN KẾT CÂU BẰNG CÁCH LẶP TỪ NGỮ</a:t>
            </a:r>
          </a:p>
        </p:txBody>
      </p:sp>
      <p:grpSp>
        <p:nvGrpSpPr>
          <p:cNvPr id="12" name="Group 5"/>
          <p:cNvGrpSpPr/>
          <p:nvPr/>
        </p:nvGrpSpPr>
        <p:grpSpPr>
          <a:xfrm>
            <a:off x="412794" y="4576193"/>
            <a:ext cx="15468600" cy="1998310"/>
            <a:chOff x="0" y="-99448"/>
            <a:chExt cx="2821671" cy="563896"/>
          </a:xfrm>
        </p:grpSpPr>
        <p:sp>
          <p:nvSpPr>
            <p:cNvPr id="19" name="Freeform 6"/>
            <p:cNvSpPr/>
            <p:nvPr/>
          </p:nvSpPr>
          <p:spPr>
            <a:xfrm>
              <a:off x="0" y="-99448"/>
              <a:ext cx="2821671" cy="473057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 numCol="1"/>
            <a:lstStyle/>
            <a:p>
              <a:pPr algn="ctr" defTabSz="914058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vi-VN" sz="4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12794" y="5052295"/>
            <a:ext cx="18133969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 err="1">
                <a:latin typeface="Times New Roman" pitchFamily="18" charset="0"/>
              </a:rPr>
              <a:t>Em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hãy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nêu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ví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dụ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về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biện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pháp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điệp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từ</a:t>
            </a:r>
            <a:r>
              <a:rPr lang="en-US" altLang="en-US" sz="4000" dirty="0">
                <a:latin typeface="Times New Roman" pitchFamily="18" charset="0"/>
              </a:rPr>
              <a:t>, </a:t>
            </a:r>
            <a:r>
              <a:rPr lang="en-US" altLang="en-US" sz="4000" dirty="0" err="1">
                <a:latin typeface="Times New Roman" pitchFamily="18" charset="0"/>
              </a:rPr>
              <a:t>điệp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ngữ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và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biện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pháp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lặp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từ</a:t>
            </a:r>
            <a:r>
              <a:rPr lang="en-US" altLang="en-US" sz="4000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05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924579" y="1530460"/>
            <a:ext cx="689169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8481" y="2729624"/>
            <a:ext cx="9677402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altLang="en-US" sz="4400" u="sng" dirty="0">
                <a:solidFill>
                  <a:srgbClr val="FF0000"/>
                </a:solidFill>
                <a:latin typeface="Times New Roman" pitchFamily="18" charset="0"/>
              </a:rPr>
              <a:t>HÌNH THÀNH KIẾN THỨC MỚI</a:t>
            </a:r>
            <a:endParaRPr lang="en-US" altLang="en-US" sz="4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3408" y="3576929"/>
            <a:ext cx="8068875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Hoạt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2: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học</a:t>
            </a:r>
            <a:endParaRPr lang="en-US" altLang="en-US" sz="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929479" y="4247256"/>
            <a:ext cx="14935203" cy="4363345"/>
            <a:chOff x="-749905" y="-298600"/>
            <a:chExt cx="3986165" cy="1231277"/>
          </a:xfrm>
        </p:grpSpPr>
        <p:sp>
          <p:nvSpPr>
            <p:cNvPr id="12" name="Freeform 6"/>
            <p:cNvSpPr/>
            <p:nvPr/>
          </p:nvSpPr>
          <p:spPr>
            <a:xfrm>
              <a:off x="-749905" y="-298600"/>
              <a:ext cx="3986165" cy="1231277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 numCol="1"/>
            <a:lstStyle/>
            <a:p>
              <a:pPr defTabSz="914058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defTabSz="914058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đứng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, ta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vài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defTabSz="914058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kern="0" dirty="0" err="1"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4000" kern="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40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06081" y="1530460"/>
            <a:ext cx="11582400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LIÊN KẾT CÂU BẰNG CÁCH LẶP TỪ NGỮ</a:t>
            </a:r>
          </a:p>
        </p:txBody>
      </p:sp>
    </p:spTree>
    <p:extLst>
      <p:ext uri="{BB962C8B-B14F-4D97-AF65-F5344CB8AC3E}">
        <p14:creationId xmlns:p14="http://schemas.microsoft.com/office/powerpoint/2010/main" val="15295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975519" y="1462569"/>
            <a:ext cx="689169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518319" y="2494931"/>
            <a:ext cx="10227648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sz="4400" u="sng" dirty="0">
                <a:solidFill>
                  <a:srgbClr val="FF0000"/>
                </a:solidFill>
                <a:latin typeface="Times New Roman" pitchFamily="18" charset="0"/>
              </a:rPr>
              <a:t>LUYỆN TẬP, THỰC HÀNH: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3739193" y="5170404"/>
            <a:ext cx="10168339" cy="178090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24681" y="3342235"/>
            <a:ext cx="14630399" cy="691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00" dirty="0">
                <a:latin typeface="Times New Roman" pitchFamily="18" charset="0"/>
              </a:rPr>
              <a:t>1. </a:t>
            </a:r>
            <a:r>
              <a:rPr lang="en-US" altLang="en-US" sz="3700" dirty="0" err="1">
                <a:latin typeface="Times New Roman" pitchFamily="18" charset="0"/>
              </a:rPr>
              <a:t>Tìm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những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từ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ngữ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được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lặp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lại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để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liên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kết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câu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trong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đoạn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văn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sau</a:t>
            </a:r>
            <a:r>
              <a:rPr lang="en-US" altLang="en-US" sz="37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700" dirty="0">
                <a:latin typeface="Times New Roman" pitchFamily="18" charset="0"/>
              </a:rPr>
              <a:t>    </a:t>
            </a:r>
            <a:r>
              <a:rPr lang="en-US" altLang="en-US" sz="3700" dirty="0" err="1">
                <a:latin typeface="Times New Roman" pitchFamily="18" charset="0"/>
              </a:rPr>
              <a:t>Tôi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yêu</a:t>
            </a:r>
            <a:r>
              <a:rPr lang="en-US" altLang="en-US" sz="3700" dirty="0">
                <a:latin typeface="Times New Roman" pitchFamily="18" charset="0"/>
              </a:rPr>
              <a:t> con </a:t>
            </a:r>
            <a:r>
              <a:rPr lang="en-US" altLang="en-US" sz="3700" dirty="0" err="1">
                <a:latin typeface="Times New Roman" pitchFamily="18" charset="0"/>
              </a:rPr>
              <a:t>sông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vì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nhiều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lẽ</a:t>
            </a:r>
            <a:r>
              <a:rPr lang="en-US" altLang="en-US" sz="3700" dirty="0">
                <a:latin typeface="Times New Roman" pitchFamily="18" charset="0"/>
              </a:rPr>
              <a:t>, </a:t>
            </a:r>
            <a:r>
              <a:rPr lang="en-US" altLang="en-US" sz="3700" dirty="0" err="1">
                <a:latin typeface="Times New Roman" pitchFamily="18" charset="0"/>
              </a:rPr>
              <a:t>trong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đó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một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hình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ảnh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tôi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cho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là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đẹp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nhất</a:t>
            </a:r>
            <a:r>
              <a:rPr lang="en-US" altLang="en-US" sz="3700" dirty="0">
                <a:latin typeface="Times New Roman" pitchFamily="18" charset="0"/>
              </a:rPr>
              <a:t>, </a:t>
            </a:r>
            <a:r>
              <a:rPr lang="en-US" altLang="en-US" sz="3700" dirty="0" err="1">
                <a:latin typeface="Times New Roman" pitchFamily="18" charset="0"/>
              </a:rPr>
              <a:t>đó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là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những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cánh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buồm</a:t>
            </a:r>
            <a:r>
              <a:rPr lang="en-US" altLang="en-US" sz="3700" dirty="0">
                <a:latin typeface="Times New Roman" pitchFamily="18" charset="0"/>
              </a:rPr>
              <a:t>. </a:t>
            </a:r>
            <a:r>
              <a:rPr lang="en-US" altLang="en-US" sz="3700" dirty="0" err="1">
                <a:latin typeface="Times New Roman" pitchFamily="18" charset="0"/>
              </a:rPr>
              <a:t>Có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những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ngày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nắng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đẹp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trời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trong</a:t>
            </a:r>
            <a:r>
              <a:rPr lang="en-US" altLang="en-US" sz="3700" dirty="0">
                <a:latin typeface="Times New Roman" pitchFamily="18" charset="0"/>
              </a:rPr>
              <a:t>, </a:t>
            </a:r>
            <a:r>
              <a:rPr lang="en-US" altLang="en-US" sz="3700" dirty="0" err="1">
                <a:latin typeface="Times New Roman" pitchFamily="18" charset="0"/>
              </a:rPr>
              <a:t>những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cánh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buồm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xuôi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ngược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giữa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dòng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sông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phẳng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lặng</a:t>
            </a:r>
            <a:r>
              <a:rPr lang="en-US" altLang="en-US" sz="3700" dirty="0">
                <a:latin typeface="Times New Roman" pitchFamily="18" charset="0"/>
              </a:rPr>
              <a:t>. </a:t>
            </a:r>
            <a:r>
              <a:rPr lang="en-US" altLang="en-US" sz="3700" dirty="0" err="1">
                <a:latin typeface="Times New Roman" pitchFamily="18" charset="0"/>
              </a:rPr>
              <a:t>Có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cánh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màu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nâu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như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màu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áo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mẹ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tôi</a:t>
            </a:r>
            <a:r>
              <a:rPr lang="en-US" altLang="en-US" sz="3700" dirty="0">
                <a:latin typeface="Times New Roman" pitchFamily="18" charset="0"/>
              </a:rPr>
              <a:t>. </a:t>
            </a:r>
            <a:r>
              <a:rPr lang="en-US" altLang="en-US" sz="3700" dirty="0" err="1">
                <a:latin typeface="Times New Roman" pitchFamily="18" charset="0"/>
              </a:rPr>
              <a:t>Có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cánh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màu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trắng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như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màu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áo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của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chị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tôi</a:t>
            </a:r>
            <a:r>
              <a:rPr lang="en-US" altLang="en-US" sz="3700" dirty="0">
                <a:latin typeface="Times New Roman" pitchFamily="18" charset="0"/>
              </a:rPr>
              <a:t>. </a:t>
            </a:r>
            <a:r>
              <a:rPr lang="en-US" altLang="en-US" sz="3700" dirty="0" err="1">
                <a:latin typeface="Times New Roman" pitchFamily="18" charset="0"/>
              </a:rPr>
              <a:t>Có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cánh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màu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xám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bạc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như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màu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áo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bố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tôi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suốt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ngày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vất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vả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trên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cánh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đồng</a:t>
            </a:r>
            <a:r>
              <a:rPr lang="en-US" altLang="en-US" sz="3700" dirty="0">
                <a:latin typeface="Times New Roman" pitchFamily="18" charset="0"/>
              </a:rPr>
              <a:t>. </a:t>
            </a:r>
            <a:r>
              <a:rPr lang="en-US" altLang="en-US" sz="3700" dirty="0" err="1">
                <a:latin typeface="Times New Roman" pitchFamily="18" charset="0"/>
              </a:rPr>
              <a:t>Những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cánh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buồm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đi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như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rong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chơi</a:t>
            </a:r>
            <a:r>
              <a:rPr lang="en-US" altLang="en-US" sz="3700" dirty="0">
                <a:latin typeface="Times New Roman" pitchFamily="18" charset="0"/>
              </a:rPr>
              <a:t>, </a:t>
            </a:r>
            <a:r>
              <a:rPr lang="en-US" altLang="en-US" sz="3700" dirty="0" err="1">
                <a:latin typeface="Times New Roman" pitchFamily="18" charset="0"/>
              </a:rPr>
              <a:t>nhưng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thực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ra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nó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đang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đẩy</a:t>
            </a:r>
            <a:r>
              <a:rPr lang="en-US" altLang="en-US" sz="3700" dirty="0">
                <a:latin typeface="Times New Roman" pitchFamily="18" charset="0"/>
              </a:rPr>
              <a:t> con </a:t>
            </a:r>
            <a:r>
              <a:rPr lang="en-US" altLang="en-US" sz="3700" dirty="0" err="1">
                <a:latin typeface="Times New Roman" pitchFamily="18" charset="0"/>
              </a:rPr>
              <a:t>thuyền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chở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đầy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hàng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hóa</a:t>
            </a:r>
            <a:r>
              <a:rPr lang="en-US" altLang="en-US" sz="3700" dirty="0"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3700" dirty="0">
                <a:latin typeface="Times New Roman" pitchFamily="18" charset="0"/>
              </a:rPr>
              <a:t>                                                                                    Theo </a:t>
            </a:r>
            <a:r>
              <a:rPr lang="en-US" altLang="en-US" sz="3700" dirty="0" err="1">
                <a:latin typeface="Times New Roman" pitchFamily="18" charset="0"/>
              </a:rPr>
              <a:t>Băng</a:t>
            </a:r>
            <a:r>
              <a:rPr lang="en-US" altLang="en-US" sz="3700" dirty="0">
                <a:latin typeface="Times New Roman" pitchFamily="18" charset="0"/>
              </a:rPr>
              <a:t> </a:t>
            </a:r>
            <a:r>
              <a:rPr lang="en-US" altLang="en-US" sz="3700" dirty="0" err="1">
                <a:latin typeface="Times New Roman" pitchFamily="18" charset="0"/>
              </a:rPr>
              <a:t>Sơn</a:t>
            </a:r>
            <a:endParaRPr lang="en-US" altLang="en-US" sz="3700" dirty="0">
              <a:latin typeface="Times New Roman" pitchFamily="18" charset="0"/>
            </a:endParaRPr>
          </a:p>
          <a:p>
            <a:pPr marL="914400" indent="-914400">
              <a:spcBef>
                <a:spcPct val="50000"/>
              </a:spcBef>
              <a:buAutoNum type="arabicPeriod"/>
            </a:pPr>
            <a:endParaRPr lang="en-US" alt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206081" y="1473868"/>
            <a:ext cx="11582400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LIÊN KẾT CÂU BẰNG CÁCH LẶP TỪ NGỮ</a:t>
            </a:r>
          </a:p>
        </p:txBody>
      </p:sp>
    </p:spTree>
    <p:extLst>
      <p:ext uri="{BB962C8B-B14F-4D97-AF65-F5344CB8AC3E}">
        <p14:creationId xmlns:p14="http://schemas.microsoft.com/office/powerpoint/2010/main" val="37474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739193" y="5170404"/>
            <a:ext cx="10168339" cy="178090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24681" y="262550"/>
            <a:ext cx="15239999" cy="580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 1.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Tìm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lặp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lại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liên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yêu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con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lẽ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ảnh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buồm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trời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buồm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xuôi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ngược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phẳng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lặng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nâu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áo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mẹ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áo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chị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xám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bạc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áo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bố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suốt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vất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vả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đồng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buồm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rong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đang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đẩy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con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thuyền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chở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đầy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hóa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     Theo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Sơn</a:t>
            </a:r>
            <a:endParaRPr lang="en-US" altLang="en-US" sz="37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3520281" y="6324600"/>
            <a:ext cx="10168339" cy="1998310"/>
            <a:chOff x="0" y="-99448"/>
            <a:chExt cx="2713902" cy="563896"/>
          </a:xfrm>
        </p:grpSpPr>
        <p:sp>
          <p:nvSpPr>
            <p:cNvPr id="12" name="Freeform 6"/>
            <p:cNvSpPr/>
            <p:nvPr/>
          </p:nvSpPr>
          <p:spPr>
            <a:xfrm>
              <a:off x="0" y="-99448"/>
              <a:ext cx="2429175" cy="473057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 numCol="1"/>
            <a:lstStyle/>
            <a:p>
              <a:pPr algn="ctr" defTabSz="914058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vi-VN" sz="4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5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29680" y="1530498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148" y="2514600"/>
            <a:ext cx="3481973" cy="830962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4800" dirty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800" u="sng" dirty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MỞ ĐẦU:</a:t>
            </a:r>
          </a:p>
        </p:txBody>
      </p:sp>
    </p:spTree>
    <p:extLst>
      <p:ext uri="{BB962C8B-B14F-4D97-AF65-F5344CB8AC3E}">
        <p14:creationId xmlns:p14="http://schemas.microsoft.com/office/powerpoint/2010/main" val="35553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739193" y="5170404"/>
            <a:ext cx="10168339" cy="178090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24681" y="262550"/>
            <a:ext cx="15239999" cy="580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 1.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Tìm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lặp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lại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liên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yêu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con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lẽ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ảnh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buồm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trời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buồm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xuôi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ngược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phẳng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lặng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nâu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áo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mẹ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áo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chị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xám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bạc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áo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bố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tôi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suốt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vất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vả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đồng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buồm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rong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nhưng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thực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nó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đang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đẩy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con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thuyền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chở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đầy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hóa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     Theo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37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Times New Roman" pitchFamily="18" charset="0"/>
              </a:rPr>
              <a:t>Sơn</a:t>
            </a:r>
            <a:endParaRPr lang="en-US" altLang="en-US" sz="37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3520281" y="6324600"/>
            <a:ext cx="10168339" cy="1998310"/>
            <a:chOff x="0" y="-99448"/>
            <a:chExt cx="2713902" cy="563896"/>
          </a:xfrm>
        </p:grpSpPr>
        <p:sp>
          <p:nvSpPr>
            <p:cNvPr id="12" name="Freeform 6"/>
            <p:cNvSpPr/>
            <p:nvPr/>
          </p:nvSpPr>
          <p:spPr>
            <a:xfrm>
              <a:off x="0" y="-99448"/>
              <a:ext cx="2429175" cy="473057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 numCol="1"/>
            <a:lstStyle/>
            <a:p>
              <a:pPr algn="ctr" defTabSz="914058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4800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vi-VN" sz="4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2pmo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045281" y="6400800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685800"/>
            <a:ext cx="14565314" cy="8001000"/>
          </a:xfrm>
        </p:spPr>
        <p:txBody>
          <a:bodyPr/>
          <a:lstStyle/>
          <a:p>
            <a:pPr marL="0" indent="0">
              <a:buNone/>
            </a:pPr>
            <a:endParaRPr lang="vi-VN" altLang="en-US" sz="4800" dirty="0" smtClean="0"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vi-VN" altLang="en-US" sz="4800" b="1" dirty="0" smtClean="0">
                <a:latin typeface="Times New Roman" pitchFamily="18" charset="0"/>
              </a:rPr>
              <a:t>1) </a:t>
            </a:r>
            <a:r>
              <a:rPr lang="en-US" altLang="en-US" sz="4800" dirty="0" err="1" smtClean="0">
                <a:latin typeface="Times New Roman" pitchFamily="18" charset="0"/>
              </a:rPr>
              <a:t>Tôi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yêu</a:t>
            </a:r>
            <a:r>
              <a:rPr lang="en-US" altLang="en-US" sz="4800" dirty="0">
                <a:latin typeface="Times New Roman" pitchFamily="18" charset="0"/>
              </a:rPr>
              <a:t> con </a:t>
            </a:r>
            <a:r>
              <a:rPr lang="en-US" altLang="en-US" sz="4800" dirty="0" err="1">
                <a:latin typeface="Times New Roman" pitchFamily="18" charset="0"/>
              </a:rPr>
              <a:t>sông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vì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nhiều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lẽ</a:t>
            </a:r>
            <a:r>
              <a:rPr lang="en-US" altLang="en-US" sz="4800" dirty="0">
                <a:latin typeface="Times New Roman" pitchFamily="18" charset="0"/>
              </a:rPr>
              <a:t>, </a:t>
            </a:r>
            <a:r>
              <a:rPr lang="en-US" altLang="en-US" sz="4800" dirty="0" err="1">
                <a:latin typeface="Times New Roman" pitchFamily="18" charset="0"/>
              </a:rPr>
              <a:t>trong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đó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một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hình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ảnh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tôi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cho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là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đẹp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nhất</a:t>
            </a:r>
            <a:r>
              <a:rPr lang="en-US" altLang="en-US" sz="4800" dirty="0">
                <a:latin typeface="Times New Roman" pitchFamily="18" charset="0"/>
              </a:rPr>
              <a:t>, </a:t>
            </a:r>
            <a:r>
              <a:rPr lang="en-US" altLang="en-US" sz="4800" dirty="0" err="1">
                <a:latin typeface="Times New Roman" pitchFamily="18" charset="0"/>
              </a:rPr>
              <a:t>đó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là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những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cánh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buồm</a:t>
            </a:r>
            <a:r>
              <a:rPr lang="en-US" altLang="en-US" sz="4800" dirty="0">
                <a:latin typeface="Times New Roman" pitchFamily="18" charset="0"/>
              </a:rPr>
              <a:t>. </a:t>
            </a:r>
            <a:r>
              <a:rPr lang="vi-VN" altLang="en-US" sz="4800" b="1" dirty="0" smtClean="0">
                <a:latin typeface="Times New Roman" pitchFamily="18" charset="0"/>
              </a:rPr>
              <a:t>2) </a:t>
            </a:r>
            <a:r>
              <a:rPr lang="en-US" altLang="en-US" sz="4800" dirty="0" err="1" smtClean="0">
                <a:latin typeface="Times New Roman" pitchFamily="18" charset="0"/>
              </a:rPr>
              <a:t>Có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những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ngày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nắng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đẹp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trời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trong</a:t>
            </a:r>
            <a:r>
              <a:rPr lang="en-US" altLang="en-US" sz="4800" dirty="0">
                <a:latin typeface="Times New Roman" pitchFamily="18" charset="0"/>
              </a:rPr>
              <a:t>, </a:t>
            </a:r>
            <a:r>
              <a:rPr lang="en-US" altLang="en-US" sz="4800" dirty="0" err="1">
                <a:latin typeface="Times New Roman" pitchFamily="18" charset="0"/>
              </a:rPr>
              <a:t>những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cánh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buồm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xuôi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ngược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giữa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dòng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sông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phẳng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lặng</a:t>
            </a:r>
            <a:r>
              <a:rPr lang="en-US" altLang="en-US" sz="4800" dirty="0">
                <a:latin typeface="Times New Roman" pitchFamily="18" charset="0"/>
              </a:rPr>
              <a:t>. </a:t>
            </a:r>
            <a:r>
              <a:rPr lang="vi-VN" altLang="en-US" sz="4800" b="1" dirty="0" smtClean="0">
                <a:latin typeface="Times New Roman" pitchFamily="18" charset="0"/>
              </a:rPr>
              <a:t>3)</a:t>
            </a:r>
            <a:r>
              <a:rPr lang="en-US" altLang="en-US" sz="4800" dirty="0" err="1" smtClean="0">
                <a:latin typeface="Times New Roman" pitchFamily="18" charset="0"/>
              </a:rPr>
              <a:t>Có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cánh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màu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nâu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như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màu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áo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mẹ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tôi</a:t>
            </a:r>
            <a:r>
              <a:rPr lang="en-US" altLang="en-US" sz="4800" dirty="0">
                <a:latin typeface="Times New Roman" pitchFamily="18" charset="0"/>
              </a:rPr>
              <a:t>.</a:t>
            </a:r>
            <a:r>
              <a:rPr lang="en-US" altLang="en-US" sz="4800" b="1" dirty="0">
                <a:latin typeface="Times New Roman" pitchFamily="18" charset="0"/>
              </a:rPr>
              <a:t> </a:t>
            </a:r>
            <a:r>
              <a:rPr lang="vi-VN" altLang="en-US" sz="4800" b="1" dirty="0" smtClean="0">
                <a:latin typeface="Times New Roman" pitchFamily="18" charset="0"/>
              </a:rPr>
              <a:t>4)</a:t>
            </a:r>
            <a:r>
              <a:rPr lang="en-US" altLang="en-US" sz="4800" dirty="0" err="1" smtClean="0">
                <a:latin typeface="Times New Roman" pitchFamily="18" charset="0"/>
              </a:rPr>
              <a:t>Có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cánh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màu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trắng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như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màu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áo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của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chị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tôi</a:t>
            </a:r>
            <a:r>
              <a:rPr lang="en-US" altLang="en-US" sz="4800" dirty="0">
                <a:latin typeface="Times New Roman" pitchFamily="18" charset="0"/>
              </a:rPr>
              <a:t>. </a:t>
            </a:r>
            <a:r>
              <a:rPr lang="vi-VN" altLang="en-US" sz="4800" b="1" dirty="0" smtClean="0">
                <a:latin typeface="Times New Roman" pitchFamily="18" charset="0"/>
              </a:rPr>
              <a:t>5)</a:t>
            </a:r>
            <a:r>
              <a:rPr lang="en-US" altLang="en-US" sz="4800" dirty="0" err="1" smtClean="0">
                <a:latin typeface="Times New Roman" pitchFamily="18" charset="0"/>
              </a:rPr>
              <a:t>Có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cánh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màu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xám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bạc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như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màu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áo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bố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tôi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suốt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ngày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vất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vả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trên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cánh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đồng</a:t>
            </a:r>
            <a:r>
              <a:rPr lang="en-US" altLang="en-US" sz="4800" dirty="0">
                <a:latin typeface="Times New Roman" pitchFamily="18" charset="0"/>
              </a:rPr>
              <a:t>. </a:t>
            </a:r>
            <a:r>
              <a:rPr lang="vi-VN" altLang="en-US" sz="4800" b="1" dirty="0" smtClean="0">
                <a:latin typeface="Times New Roman" pitchFamily="18" charset="0"/>
              </a:rPr>
              <a:t>6) </a:t>
            </a:r>
            <a:r>
              <a:rPr lang="en-US" altLang="en-US" sz="4800" dirty="0" err="1" smtClean="0">
                <a:latin typeface="Times New Roman" pitchFamily="18" charset="0"/>
              </a:rPr>
              <a:t>Những</a:t>
            </a:r>
            <a:r>
              <a:rPr lang="en-US" altLang="en-US" sz="4800" dirty="0" smtClean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cánh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buồm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đi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như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rong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chơi</a:t>
            </a:r>
            <a:r>
              <a:rPr lang="en-US" altLang="en-US" sz="4800" dirty="0">
                <a:latin typeface="Times New Roman" pitchFamily="18" charset="0"/>
              </a:rPr>
              <a:t>, </a:t>
            </a:r>
            <a:r>
              <a:rPr lang="en-US" altLang="en-US" sz="4800" dirty="0" err="1">
                <a:latin typeface="Times New Roman" pitchFamily="18" charset="0"/>
              </a:rPr>
              <a:t>nhưng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thực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ra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nó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đang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đẩy</a:t>
            </a:r>
            <a:r>
              <a:rPr lang="en-US" altLang="en-US" sz="4800" dirty="0">
                <a:latin typeface="Times New Roman" pitchFamily="18" charset="0"/>
              </a:rPr>
              <a:t> con </a:t>
            </a:r>
            <a:r>
              <a:rPr lang="en-US" altLang="en-US" sz="4800" dirty="0" err="1">
                <a:latin typeface="Times New Roman" pitchFamily="18" charset="0"/>
              </a:rPr>
              <a:t>thuyền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chở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đầy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hàng</a:t>
            </a:r>
            <a:r>
              <a:rPr lang="en-US" altLang="en-US" sz="4800" dirty="0">
                <a:latin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</a:rPr>
              <a:t>hóa</a:t>
            </a:r>
            <a:r>
              <a:rPr lang="en-US" altLang="en-US" sz="4800" dirty="0">
                <a:latin typeface="Times New Roman" pitchFamily="18" charset="0"/>
              </a:rPr>
              <a:t>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549481" y="2286000"/>
            <a:ext cx="326563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0000CC"/>
                </a:solidFill>
                <a:latin typeface="Times New Roman" pitchFamily="18" charset="0"/>
              </a:rPr>
              <a:t>cánh</a:t>
            </a:r>
            <a:r>
              <a:rPr lang="en-US" altLang="en-US" sz="4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CC"/>
                </a:solidFill>
                <a:latin typeface="Times New Roman" pitchFamily="18" charset="0"/>
              </a:rPr>
              <a:t>buồm</a:t>
            </a:r>
            <a:r>
              <a:rPr lang="en-US" altLang="en-US" sz="4800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235281" y="3048000"/>
            <a:ext cx="31117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0000CC"/>
                </a:solidFill>
                <a:latin typeface="Times New Roman" pitchFamily="18" charset="0"/>
              </a:rPr>
              <a:t>cánh</a:t>
            </a:r>
            <a:r>
              <a:rPr lang="en-US" altLang="en-US" sz="4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CC"/>
                </a:solidFill>
                <a:latin typeface="Times New Roman" pitchFamily="18" charset="0"/>
              </a:rPr>
              <a:t>buồm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301081" y="5257800"/>
            <a:ext cx="276870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cánh</a:t>
            </a:r>
            <a:r>
              <a:rPr lang="en-US" altLang="en-US" sz="4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màu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044281" y="4572000"/>
            <a:ext cx="276870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cánh</a:t>
            </a:r>
            <a:r>
              <a:rPr lang="en-US" altLang="en-US" sz="4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màu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8260394" y="5257800"/>
            <a:ext cx="211788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màu</a:t>
            </a:r>
            <a:r>
              <a:rPr lang="en-US" altLang="en-US" sz="4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áo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0302081" y="4579203"/>
            <a:ext cx="21178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màu</a:t>
            </a:r>
            <a:r>
              <a:rPr lang="en-US" altLang="en-US" sz="4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áo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1033132" y="5265003"/>
            <a:ext cx="8691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tôi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64481" y="4579203"/>
            <a:ext cx="102303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tôi</a:t>
            </a:r>
            <a:r>
              <a:rPr lang="en-US" altLang="en-US" sz="48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35281" y="3810000"/>
            <a:ext cx="276870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cánh</a:t>
            </a:r>
            <a:r>
              <a:rPr lang="en-US" altLang="en-US" sz="4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màu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127794" y="3733800"/>
            <a:ext cx="134844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màu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29681" y="4579203"/>
            <a:ext cx="102303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tôi</a:t>
            </a:r>
            <a:r>
              <a:rPr lang="en-US" altLang="en-US" sz="48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815062" y="4495800"/>
            <a:ext cx="80021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</a:rPr>
              <a:t>áo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17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24681" y="1530460"/>
            <a:ext cx="689169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06281" y="1435856"/>
            <a:ext cx="9525000" cy="8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lặp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endParaRPr lang="en-US" alt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365919" y="2494931"/>
            <a:ext cx="10227648" cy="8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</a:rPr>
              <a:t>LUYỆN TẬP, THỰC HÀNH: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3739193" y="5170404"/>
            <a:ext cx="10168339" cy="178090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6081" y="3342235"/>
            <a:ext cx="15544800" cy="49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phù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kí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hiệu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liên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đây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hè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Mặt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Trời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rắc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sợi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nắng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vàng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rực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rỡ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gian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Tia  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bạn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vô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thích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thú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chạy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nhảy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khắp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nơi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          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tràn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vườn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hoa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Muôn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bừng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nở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  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nhuộm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muôn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rực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rỡ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bông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    rung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rinh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vẫy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chào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sớm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 Theo NGUYỄN HẢI VÂN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59" y="5494947"/>
            <a:ext cx="457199" cy="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184" y="6132999"/>
            <a:ext cx="457199" cy="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06" y="6749198"/>
            <a:ext cx="457199" cy="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67" y="6102316"/>
            <a:ext cx="457199" cy="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979" y="6140696"/>
            <a:ext cx="457199" cy="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289" y="6749198"/>
            <a:ext cx="457199" cy="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317" y="5574786"/>
            <a:ext cx="457199" cy="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79" y="3415220"/>
            <a:ext cx="457199" cy="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4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24681" y="1530460"/>
            <a:ext cx="689169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806281" y="1435856"/>
            <a:ext cx="9525000" cy="8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lặp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endParaRPr lang="en-US" alt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365919" y="2494931"/>
            <a:ext cx="10227648" cy="8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</a:rPr>
              <a:t>III. </a:t>
            </a: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</a:rPr>
              <a:t>LUYỆN TẬP, THỰC HÀNH: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3739193" y="5170404"/>
            <a:ext cx="10168339" cy="178090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96081" y="3342235"/>
            <a:ext cx="15544800" cy="555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phù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kí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hiệu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liên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đoạn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văn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đây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hè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Mặt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Trời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rắc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sợi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nắng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vàng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rực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rỡ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gian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Tia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nắng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bạn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vô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thích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thú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chạy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nhảy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khắp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nơi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Nắng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t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ràn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vườn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hoa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Muôn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bừng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nở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Nắng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nhuộm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muôn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rực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rỡ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bông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rung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rinh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vẫy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chào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nắng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sớm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 Theo NGUYỄN HẢI VÂN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79" y="3415220"/>
            <a:ext cx="457199" cy="56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366712"/>
            <a:ext cx="14565314" cy="2147887"/>
          </a:xfrm>
        </p:spPr>
        <p:txBody>
          <a:bodyPr/>
          <a:lstStyle/>
          <a:p>
            <a:r>
              <a:rPr lang="vi-VN" sz="5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5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5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5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5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5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5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5400" b="1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br>
              <a:rPr lang="en-US" sz="5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54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54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dirty="0" smtClean="0">
                <a:solidFill>
                  <a:prstClr val="black"/>
                </a:solidFill>
                <a:latin typeface="Times New Roman" pitchFamily="18" charset="0"/>
              </a:rPr>
              <a:t>181</a:t>
            </a:r>
            <a:r>
              <a:rPr lang="vi-VN" sz="5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5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u="sng" dirty="0" err="1" smtClean="0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5400" b="1" u="sng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b="1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5400" b="1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b="1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5400" b="1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b="1" u="sng" dirty="0" err="1" smtClean="0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vi-VN" altLang="en-US" sz="5400" b="1" u="sng" dirty="0" smtClean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vi-VN" altLang="en-US" sz="5400" b="1" u="sng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LIÊN KẾT CÂU BẰNG CÁCH LẶP TỪ NGỮ</a:t>
            </a:r>
            <a:r>
              <a:rPr lang="en-US" altLang="en-US" sz="54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54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vi-VN" altLang="en-US" sz="54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vi-VN" altLang="en-US" sz="54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IV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5400" b="1" u="sng" dirty="0">
                <a:solidFill>
                  <a:srgbClr val="FF0000"/>
                </a:solidFill>
                <a:latin typeface="Times New Roman" pitchFamily="18" charset="0"/>
              </a:rPr>
              <a:t>VẬN DỤNG, TRẢI NGHIỆM:</a:t>
            </a:r>
            <a:r>
              <a:rPr lang="en-US" altLang="en-US" sz="5400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5400" u="sng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6324600"/>
            <a:ext cx="14565314" cy="1843088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Qua bài học hôm nay, các con biết thêm được điều gì 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625" y="-6365621"/>
            <a:ext cx="14565314" cy="14988684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400" b="1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400" b="1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4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b="1" u="sng" dirty="0" err="1" smtClean="0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400" b="1" u="sng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400" b="1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itchFamily="18" charset="0"/>
              </a:rPr>
              <a:t>181</a:t>
            </a:r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u="sng" dirty="0" err="1" smtClean="0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b="1" u="sng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b="1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b="1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b="1" u="sng" dirty="0" err="1" smtClean="0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vi-VN" altLang="en-US" sz="4000" b="1" dirty="0" smtClean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LIÊN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KẾT CÂU BẰNG CÁCH LẶP TỪ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vi-VN" altLang="en-US" sz="40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vi-VN" altLang="en-US" sz="40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IV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itchFamily="18" charset="0"/>
              </a:rPr>
              <a:t>VẬN DỤNG, TRẢI NGHIỆM: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4000" u="sng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vi-VN" altLang="en-US" sz="4000" u="sng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vi-VN" altLang="en-US" sz="4000" u="sng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Trò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Âm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r>
              <a:rPr lang="vi-VN" alt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vi-VN" altLang="en-US" sz="4000" b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4000" dirty="0">
                <a:latin typeface="Times New Roman" pitchFamily="18" charset="0"/>
              </a:rPr>
              <a:t/>
            </a:r>
            <a:br>
              <a:rPr lang="en-US" altLang="en-US" sz="4000" dirty="0">
                <a:latin typeface="Times New Roman" pitchFamily="18" charset="0"/>
              </a:rPr>
            </a:br>
            <a:r>
              <a:rPr lang="vi-VN" altLang="en-US" sz="4000" dirty="0" smtClean="0">
                <a:latin typeface="Times New Roman" pitchFamily="18" charset="0"/>
              </a:rPr>
              <a:t>Ví dụ</a:t>
            </a:r>
            <a:r>
              <a:rPr lang="vi-VN" altLang="en-US" sz="4000" dirty="0">
                <a:latin typeface="Times New Roman" pitchFamily="18" charset="0"/>
              </a:rPr>
              <a:t>:</a:t>
            </a:r>
            <a:r>
              <a:rPr lang="en-US" altLang="en-US" sz="4000" dirty="0" smtClean="0"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itchFamily="18" charset="0"/>
              </a:rPr>
              <a:t>xuân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itchFamily="18" charset="0"/>
              </a:rPr>
              <a:t>bàng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đâm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chồi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nảy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lộc</a:t>
            </a:r>
            <a:r>
              <a:rPr lang="en-US" altLang="en-US" sz="4000" dirty="0">
                <a:latin typeface="Times New Roman" pitchFamily="18" charset="0"/>
              </a:rPr>
              <a:t>.</a:t>
            </a:r>
            <a:r>
              <a:rPr lang="en-US" altLang="en-US" sz="4000" u="sng" dirty="0">
                <a:latin typeface="Times New Roman" pitchFamily="18" charset="0"/>
              </a:rPr>
              <a:t/>
            </a:r>
            <a:br>
              <a:rPr lang="en-US" altLang="en-US" sz="4000" u="sng" dirty="0">
                <a:latin typeface="Times New Roman" pitchFamily="18" charset="0"/>
              </a:rPr>
            </a:br>
            <a:r>
              <a:rPr lang="vi-VN" altLang="en-US" sz="40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vi-VN" altLang="en-US" sz="40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4000" dirty="0">
              <a:solidFill>
                <a:srgbClr val="0000C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1051719" y="1504646"/>
            <a:ext cx="689169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206081" y="1473868"/>
            <a:ext cx="11582400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LIÊN KẾT CÂU BẰNG CÁCH LẶP TỪ NGỮ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575448" y="2494931"/>
            <a:ext cx="10227648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IV. </a:t>
            </a:r>
            <a:r>
              <a:rPr lang="en-US" altLang="en-US" sz="4000" u="sng" dirty="0">
                <a:solidFill>
                  <a:srgbClr val="FF0000"/>
                </a:solidFill>
                <a:latin typeface="Times New Roman" pitchFamily="18" charset="0"/>
              </a:rPr>
              <a:t>VẬN DỤNG, TRẢI NGHIỆM: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3739193" y="5170404"/>
            <a:ext cx="10168339" cy="178090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2109685" y="3432649"/>
            <a:ext cx="10227648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 err="1">
                <a:latin typeface="Times New Roman" pitchFamily="18" charset="0"/>
              </a:rPr>
              <a:t>Trò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chơi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Âm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nhạc</a:t>
            </a:r>
            <a:r>
              <a:rPr lang="en-US" altLang="en-US" sz="4000" dirty="0">
                <a:latin typeface="Times New Roman" pitchFamily="18" charset="0"/>
              </a:rPr>
              <a:t>: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26147" y="4446210"/>
            <a:ext cx="10227648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latin typeface="Times New Roman" pitchFamily="18" charset="0"/>
              </a:rPr>
              <a:t>Câu</a:t>
            </a:r>
            <a:r>
              <a:rPr lang="en-US" altLang="en-US" sz="4000" u="sng" dirty="0">
                <a:latin typeface="Times New Roman" pitchFamily="18" charset="0"/>
              </a:rPr>
              <a:t> 1: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xuân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bàng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đâm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chồi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lộc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altLang="en-US" sz="40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26147" y="5573970"/>
            <a:ext cx="10227648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latin typeface="Times New Roman" pitchFamily="18" charset="0"/>
              </a:rPr>
              <a:t>Câu</a:t>
            </a:r>
            <a:r>
              <a:rPr lang="en-US" altLang="en-US" sz="4000" u="sng" dirty="0">
                <a:latin typeface="Times New Roman" pitchFamily="18" charset="0"/>
              </a:rPr>
              <a:t> 2: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xuân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bàng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đâm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chồi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lộc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altLang="en-US" sz="40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41228" y="4446210"/>
            <a:ext cx="10227648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latin typeface="Times New Roman" pitchFamily="18" charset="0"/>
              </a:rPr>
              <a:t>Câu</a:t>
            </a:r>
            <a:r>
              <a:rPr lang="en-US" altLang="en-US" sz="4000" u="sng" dirty="0">
                <a:latin typeface="Times New Roman" pitchFamily="18" charset="0"/>
              </a:rPr>
              <a:t> 1: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Mùa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xuân</a:t>
            </a:r>
            <a:r>
              <a:rPr lang="en-US" altLang="en-US" sz="4000" dirty="0">
                <a:latin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bàng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đâm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chồi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nảy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lộc</a:t>
            </a:r>
            <a:r>
              <a:rPr lang="en-US" altLang="en-US" sz="4000" dirty="0">
                <a:latin typeface="Times New Roman" pitchFamily="18" charset="0"/>
              </a:rPr>
              <a:t>.</a:t>
            </a:r>
            <a:endParaRPr lang="en-US" altLang="en-US" sz="4000" u="sng" dirty="0">
              <a:latin typeface="Times New Roman" pitchFamily="18" charset="0"/>
            </a:endParaRPr>
          </a:p>
        </p:txBody>
      </p:sp>
      <p:pic>
        <p:nvPicPr>
          <p:cNvPr id="3" name="EmYeuTruongEmStHoangVan-Dangca_sneq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3109.175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40281" y="4625788"/>
            <a:ext cx="609600" cy="609600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8238" y="5570462"/>
            <a:ext cx="10227648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latin typeface="Times New Roman" pitchFamily="18" charset="0"/>
              </a:rPr>
              <a:t>Câu</a:t>
            </a:r>
            <a:r>
              <a:rPr lang="en-US" altLang="en-US" sz="4000" u="sng" dirty="0">
                <a:latin typeface="Times New Roman" pitchFamily="18" charset="0"/>
              </a:rPr>
              <a:t> 2: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Mùa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xuân</a:t>
            </a:r>
            <a:r>
              <a:rPr lang="en-US" altLang="en-US" sz="4000" dirty="0">
                <a:latin typeface="Times New Roman" pitchFamily="18" charset="0"/>
              </a:rPr>
              <a:t>, </a:t>
            </a:r>
            <a:r>
              <a:rPr lang="en-US" altLang="en-US" sz="4000" dirty="0" err="1">
                <a:latin typeface="Times New Roman" pitchFamily="18" charset="0"/>
              </a:rPr>
              <a:t>cây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bàng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đâm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itchFamily="18" charset="0"/>
              </a:rPr>
              <a:t>chồi</a:t>
            </a:r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nảy</a:t>
            </a:r>
            <a:r>
              <a:rPr lang="en-US" altLang="en-US" sz="4000" dirty="0">
                <a:latin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</a:rPr>
              <a:t>lộc</a:t>
            </a:r>
            <a:r>
              <a:rPr lang="en-US" altLang="en-US" sz="4000" dirty="0">
                <a:latin typeface="Times New Roman" pitchFamily="18" charset="0"/>
              </a:rPr>
              <a:t>.</a:t>
            </a:r>
            <a:endParaRPr lang="en-US" altLang="en-US" sz="4000" u="sng" dirty="0">
              <a:latin typeface="Times New Roman" pitchFamily="18" charset="0"/>
            </a:endParaRPr>
          </a:p>
        </p:txBody>
      </p:sp>
      <p:pic>
        <p:nvPicPr>
          <p:cNvPr id="4" name="EmYeuTruongEmStHoangVan-Dangca_sneq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609.8624" end="138646.4934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809788" y="5738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6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6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2" grpId="2"/>
      <p:bldP spid="1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nh dep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0" y="233365"/>
            <a:ext cx="15292387" cy="86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986885" y="2438400"/>
            <a:ext cx="10210801" cy="3856037"/>
          </a:xfrm>
          <a:prstGeom prst="rect">
            <a:avLst/>
          </a:prstGeom>
        </p:spPr>
        <p:txBody>
          <a:bodyPr wrap="none" lIns="91405" tIns="45703" rIns="91405" bIns="45703" fromWordArt="1">
            <a:prstTxWarp prst="textPlain">
              <a:avLst>
                <a:gd name="adj" fmla="val 49919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 !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2" y="233364"/>
            <a:ext cx="226218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901" y="6400800"/>
            <a:ext cx="35401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3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_color1">
            <a:hlinkClick r:id="rId2" action="ppaction://hlinksldjump"/>
            <a:extLst>
              <a:ext uri="{FF2B5EF4-FFF2-40B4-BE49-F238E27FC236}">
                <a16:creationId xmlns="" xmlns:a16="http://schemas.microsoft.com/office/drawing/2014/main" id="{95DF7EC3-DD62-D56F-BF45-A237C8C09757}"/>
              </a:ext>
            </a:extLst>
          </p:cNvPr>
          <p:cNvSpPr>
            <a:spLocks/>
          </p:cNvSpPr>
          <p:nvPr/>
        </p:nvSpPr>
        <p:spPr bwMode="gray">
          <a:xfrm rot="25471">
            <a:off x="6815178" y="5877365"/>
            <a:ext cx="4563456" cy="3173572"/>
          </a:xfrm>
          <a:custGeom>
            <a:avLst/>
            <a:gdLst/>
            <a:ahLst/>
            <a:cxnLst>
              <a:cxn ang="0">
                <a:pos x="447" y="448"/>
              </a:cxn>
              <a:cxn ang="0">
                <a:pos x="891" y="448"/>
              </a:cxn>
              <a:cxn ang="0">
                <a:pos x="891" y="448"/>
              </a:cxn>
              <a:cxn ang="0">
                <a:pos x="893" y="448"/>
              </a:cxn>
              <a:cxn ang="0">
                <a:pos x="975" y="366"/>
              </a:cxn>
              <a:cxn ang="0">
                <a:pos x="951" y="308"/>
              </a:cxn>
              <a:cxn ang="0">
                <a:pos x="920" y="201"/>
              </a:cxn>
              <a:cxn ang="0">
                <a:pos x="1121" y="0"/>
              </a:cxn>
              <a:cxn ang="0">
                <a:pos x="1323" y="201"/>
              </a:cxn>
              <a:cxn ang="0">
                <a:pos x="1289" y="312"/>
              </a:cxn>
              <a:cxn ang="0">
                <a:pos x="1270" y="366"/>
              </a:cxn>
              <a:cxn ang="0">
                <a:pos x="1335" y="446"/>
              </a:cxn>
              <a:cxn ang="0">
                <a:pos x="1352" y="448"/>
              </a:cxn>
              <a:cxn ang="0">
                <a:pos x="1798" y="448"/>
              </a:cxn>
              <a:cxn ang="0">
                <a:pos x="1798" y="894"/>
              </a:cxn>
              <a:cxn ang="0">
                <a:pos x="1798" y="894"/>
              </a:cxn>
              <a:cxn ang="0">
                <a:pos x="1798" y="895"/>
              </a:cxn>
              <a:cxn ang="0">
                <a:pos x="1799" y="908"/>
              </a:cxn>
              <a:cxn ang="0">
                <a:pos x="1880" y="977"/>
              </a:cxn>
              <a:cxn ang="0">
                <a:pos x="1938" y="953"/>
              </a:cxn>
              <a:cxn ang="0">
                <a:pos x="2044" y="923"/>
              </a:cxn>
              <a:cxn ang="0">
                <a:pos x="2245" y="1124"/>
              </a:cxn>
              <a:cxn ang="0">
                <a:pos x="2044" y="1325"/>
              </a:cxn>
              <a:cxn ang="0">
                <a:pos x="1933" y="1292"/>
              </a:cxn>
              <a:cxn ang="0">
                <a:pos x="1880" y="1272"/>
              </a:cxn>
              <a:cxn ang="0">
                <a:pos x="1799" y="1338"/>
              </a:cxn>
              <a:cxn ang="0">
                <a:pos x="1799" y="1341"/>
              </a:cxn>
              <a:cxn ang="0">
                <a:pos x="1798" y="1354"/>
              </a:cxn>
              <a:cxn ang="0">
                <a:pos x="1798" y="1800"/>
              </a:cxn>
              <a:cxn ang="0">
                <a:pos x="1352" y="1800"/>
              </a:cxn>
              <a:cxn ang="0">
                <a:pos x="1335" y="1799"/>
              </a:cxn>
              <a:cxn ang="0">
                <a:pos x="1270" y="1718"/>
              </a:cxn>
              <a:cxn ang="0">
                <a:pos x="1290" y="1665"/>
              </a:cxn>
              <a:cxn ang="0">
                <a:pos x="1323" y="1554"/>
              </a:cxn>
              <a:cxn ang="0">
                <a:pos x="1122" y="1352"/>
              </a:cxn>
              <a:cxn ang="0">
                <a:pos x="920" y="1554"/>
              </a:cxn>
              <a:cxn ang="0">
                <a:pos x="951" y="1660"/>
              </a:cxn>
              <a:cxn ang="0">
                <a:pos x="975" y="1718"/>
              </a:cxn>
              <a:cxn ang="0">
                <a:pos x="893" y="1800"/>
              </a:cxn>
              <a:cxn ang="0">
                <a:pos x="891" y="1800"/>
              </a:cxn>
              <a:cxn ang="0">
                <a:pos x="891" y="1800"/>
              </a:cxn>
              <a:cxn ang="0">
                <a:pos x="447" y="1800"/>
              </a:cxn>
              <a:cxn ang="0">
                <a:pos x="447" y="1354"/>
              </a:cxn>
              <a:cxn ang="0">
                <a:pos x="447" y="1354"/>
              </a:cxn>
              <a:cxn ang="0">
                <a:pos x="447" y="1353"/>
              </a:cxn>
              <a:cxn ang="0">
                <a:pos x="365" y="1271"/>
              </a:cxn>
              <a:cxn ang="0">
                <a:pos x="307" y="1295"/>
              </a:cxn>
              <a:cxn ang="0">
                <a:pos x="201" y="1325"/>
              </a:cxn>
              <a:cxn ang="0">
                <a:pos x="0" y="1124"/>
              </a:cxn>
              <a:cxn ang="0">
                <a:pos x="201" y="923"/>
              </a:cxn>
              <a:cxn ang="0">
                <a:pos x="312" y="956"/>
              </a:cxn>
              <a:cxn ang="0">
                <a:pos x="365" y="976"/>
              </a:cxn>
              <a:cxn ang="0">
                <a:pos x="446" y="910"/>
              </a:cxn>
              <a:cxn ang="0">
                <a:pos x="447" y="894"/>
              </a:cxn>
              <a:cxn ang="0">
                <a:pos x="447" y="448"/>
              </a:cxn>
            </a:cxnLst>
            <a:rect l="0" t="0" r="r" b="b"/>
            <a:pathLst>
              <a:path w="2245" h="1800">
                <a:moveTo>
                  <a:pt x="447" y="448"/>
                </a:moveTo>
                <a:cubicBezTo>
                  <a:pt x="891" y="448"/>
                  <a:pt x="891" y="448"/>
                  <a:pt x="891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2" y="448"/>
                  <a:pt x="892" y="448"/>
                  <a:pt x="893" y="448"/>
                </a:cubicBezTo>
                <a:cubicBezTo>
                  <a:pt x="938" y="448"/>
                  <a:pt x="975" y="411"/>
                  <a:pt x="975" y="366"/>
                </a:cubicBezTo>
                <a:cubicBezTo>
                  <a:pt x="975" y="343"/>
                  <a:pt x="965" y="322"/>
                  <a:pt x="951" y="308"/>
                </a:cubicBezTo>
                <a:cubicBezTo>
                  <a:pt x="931" y="277"/>
                  <a:pt x="920" y="240"/>
                  <a:pt x="920" y="201"/>
                </a:cubicBezTo>
                <a:cubicBezTo>
                  <a:pt x="920" y="90"/>
                  <a:pt x="1010" y="0"/>
                  <a:pt x="1121" y="0"/>
                </a:cubicBezTo>
                <a:cubicBezTo>
                  <a:pt x="1233" y="0"/>
                  <a:pt x="1323" y="90"/>
                  <a:pt x="1323" y="201"/>
                </a:cubicBezTo>
                <a:cubicBezTo>
                  <a:pt x="1323" y="242"/>
                  <a:pt x="1311" y="280"/>
                  <a:pt x="1289" y="312"/>
                </a:cubicBezTo>
                <a:cubicBezTo>
                  <a:pt x="1277" y="326"/>
                  <a:pt x="1270" y="345"/>
                  <a:pt x="1270" y="366"/>
                </a:cubicBezTo>
                <a:cubicBezTo>
                  <a:pt x="1270" y="405"/>
                  <a:pt x="1298" y="439"/>
                  <a:pt x="1335" y="446"/>
                </a:cubicBezTo>
                <a:cubicBezTo>
                  <a:pt x="1341" y="447"/>
                  <a:pt x="1346" y="448"/>
                  <a:pt x="1352" y="448"/>
                </a:cubicBezTo>
                <a:cubicBezTo>
                  <a:pt x="1798" y="448"/>
                  <a:pt x="1798" y="448"/>
                  <a:pt x="1798" y="448"/>
                </a:cubicBezTo>
                <a:cubicBezTo>
                  <a:pt x="1798" y="894"/>
                  <a:pt x="1798" y="894"/>
                  <a:pt x="1798" y="894"/>
                </a:cubicBezTo>
                <a:cubicBezTo>
                  <a:pt x="1798" y="894"/>
                  <a:pt x="1798" y="894"/>
                  <a:pt x="1798" y="894"/>
                </a:cubicBezTo>
                <a:cubicBezTo>
                  <a:pt x="1798" y="894"/>
                  <a:pt x="1798" y="895"/>
                  <a:pt x="1798" y="895"/>
                </a:cubicBezTo>
                <a:cubicBezTo>
                  <a:pt x="1798" y="900"/>
                  <a:pt x="1798" y="904"/>
                  <a:pt x="1799" y="908"/>
                </a:cubicBezTo>
                <a:cubicBezTo>
                  <a:pt x="1805" y="947"/>
                  <a:pt x="1839" y="977"/>
                  <a:pt x="1880" y="977"/>
                </a:cubicBezTo>
                <a:cubicBezTo>
                  <a:pt x="1902" y="977"/>
                  <a:pt x="1923" y="968"/>
                  <a:pt x="1938" y="953"/>
                </a:cubicBezTo>
                <a:cubicBezTo>
                  <a:pt x="1969" y="934"/>
                  <a:pt x="2005" y="923"/>
                  <a:pt x="2044" y="923"/>
                </a:cubicBezTo>
                <a:cubicBezTo>
                  <a:pt x="2155" y="923"/>
                  <a:pt x="2245" y="1013"/>
                  <a:pt x="2245" y="1124"/>
                </a:cubicBezTo>
                <a:cubicBezTo>
                  <a:pt x="2245" y="1235"/>
                  <a:pt x="2155" y="1325"/>
                  <a:pt x="2044" y="1325"/>
                </a:cubicBezTo>
                <a:cubicBezTo>
                  <a:pt x="2003" y="1325"/>
                  <a:pt x="1965" y="1313"/>
                  <a:pt x="1933" y="1292"/>
                </a:cubicBezTo>
                <a:cubicBezTo>
                  <a:pt x="1919" y="1280"/>
                  <a:pt x="1900" y="1272"/>
                  <a:pt x="1880" y="1272"/>
                </a:cubicBezTo>
                <a:cubicBezTo>
                  <a:pt x="1840" y="1272"/>
                  <a:pt x="1807" y="1300"/>
                  <a:pt x="1799" y="1338"/>
                </a:cubicBezTo>
                <a:cubicBezTo>
                  <a:pt x="1799" y="1339"/>
                  <a:pt x="1799" y="1340"/>
                  <a:pt x="1799" y="1341"/>
                </a:cubicBezTo>
                <a:cubicBezTo>
                  <a:pt x="1798" y="1345"/>
                  <a:pt x="1798" y="1350"/>
                  <a:pt x="1798" y="1354"/>
                </a:cubicBezTo>
                <a:cubicBezTo>
                  <a:pt x="1798" y="1800"/>
                  <a:pt x="1798" y="1800"/>
                  <a:pt x="1798" y="1800"/>
                </a:cubicBezTo>
                <a:cubicBezTo>
                  <a:pt x="1352" y="1800"/>
                  <a:pt x="1352" y="1800"/>
                  <a:pt x="1352" y="1800"/>
                </a:cubicBezTo>
                <a:cubicBezTo>
                  <a:pt x="1346" y="1800"/>
                  <a:pt x="1341" y="1800"/>
                  <a:pt x="1335" y="1799"/>
                </a:cubicBezTo>
                <a:cubicBezTo>
                  <a:pt x="1298" y="1791"/>
                  <a:pt x="1270" y="1758"/>
                  <a:pt x="1270" y="1718"/>
                </a:cubicBezTo>
                <a:cubicBezTo>
                  <a:pt x="1270" y="1698"/>
                  <a:pt x="1277" y="1679"/>
                  <a:pt x="1290" y="1665"/>
                </a:cubicBezTo>
                <a:cubicBezTo>
                  <a:pt x="1311" y="1633"/>
                  <a:pt x="1323" y="1595"/>
                  <a:pt x="1323" y="1554"/>
                </a:cubicBezTo>
                <a:cubicBezTo>
                  <a:pt x="1323" y="1443"/>
                  <a:pt x="1233" y="1352"/>
                  <a:pt x="1122" y="1352"/>
                </a:cubicBezTo>
                <a:cubicBezTo>
                  <a:pt x="1010" y="1352"/>
                  <a:pt x="920" y="1443"/>
                  <a:pt x="920" y="1554"/>
                </a:cubicBezTo>
                <a:cubicBezTo>
                  <a:pt x="920" y="1593"/>
                  <a:pt x="931" y="1629"/>
                  <a:pt x="951" y="1660"/>
                </a:cubicBezTo>
                <a:cubicBezTo>
                  <a:pt x="965" y="1675"/>
                  <a:pt x="975" y="1695"/>
                  <a:pt x="975" y="1718"/>
                </a:cubicBezTo>
                <a:cubicBezTo>
                  <a:pt x="975" y="1763"/>
                  <a:pt x="938" y="1800"/>
                  <a:pt x="893" y="1800"/>
                </a:cubicBezTo>
                <a:cubicBezTo>
                  <a:pt x="892" y="1800"/>
                  <a:pt x="892" y="1800"/>
                  <a:pt x="891" y="1800"/>
                </a:cubicBezTo>
                <a:cubicBezTo>
                  <a:pt x="891" y="1800"/>
                  <a:pt x="891" y="1800"/>
                  <a:pt x="891" y="1800"/>
                </a:cubicBezTo>
                <a:cubicBezTo>
                  <a:pt x="447" y="1800"/>
                  <a:pt x="447" y="1800"/>
                  <a:pt x="447" y="1800"/>
                </a:cubicBezTo>
                <a:cubicBezTo>
                  <a:pt x="447" y="1354"/>
                  <a:pt x="447" y="1354"/>
                  <a:pt x="447" y="1354"/>
                </a:cubicBezTo>
                <a:cubicBezTo>
                  <a:pt x="447" y="1354"/>
                  <a:pt x="447" y="1354"/>
                  <a:pt x="447" y="1354"/>
                </a:cubicBezTo>
                <a:cubicBezTo>
                  <a:pt x="447" y="1354"/>
                  <a:pt x="447" y="1353"/>
                  <a:pt x="447" y="1353"/>
                </a:cubicBezTo>
                <a:cubicBezTo>
                  <a:pt x="447" y="1308"/>
                  <a:pt x="411" y="1271"/>
                  <a:pt x="365" y="1271"/>
                </a:cubicBezTo>
                <a:cubicBezTo>
                  <a:pt x="343" y="1271"/>
                  <a:pt x="322" y="1280"/>
                  <a:pt x="307" y="1295"/>
                </a:cubicBezTo>
                <a:cubicBezTo>
                  <a:pt x="276" y="1314"/>
                  <a:pt x="240" y="1325"/>
                  <a:pt x="201" y="1325"/>
                </a:cubicBezTo>
                <a:cubicBezTo>
                  <a:pt x="90" y="1325"/>
                  <a:pt x="0" y="1235"/>
                  <a:pt x="0" y="1124"/>
                </a:cubicBezTo>
                <a:cubicBezTo>
                  <a:pt x="0" y="1013"/>
                  <a:pt x="90" y="923"/>
                  <a:pt x="201" y="923"/>
                </a:cubicBezTo>
                <a:cubicBezTo>
                  <a:pt x="242" y="923"/>
                  <a:pt x="280" y="935"/>
                  <a:pt x="312" y="956"/>
                </a:cubicBezTo>
                <a:cubicBezTo>
                  <a:pt x="326" y="968"/>
                  <a:pt x="345" y="976"/>
                  <a:pt x="365" y="976"/>
                </a:cubicBezTo>
                <a:cubicBezTo>
                  <a:pt x="405" y="976"/>
                  <a:pt x="438" y="948"/>
                  <a:pt x="446" y="910"/>
                </a:cubicBezTo>
                <a:cubicBezTo>
                  <a:pt x="447" y="905"/>
                  <a:pt x="447" y="899"/>
                  <a:pt x="447" y="894"/>
                </a:cubicBezTo>
                <a:lnTo>
                  <a:pt x="447" y="448"/>
                </a:lnTo>
                <a:close/>
              </a:path>
            </a:pathLst>
          </a:custGeom>
          <a:gradFill flip="none" rotWithShape="1">
            <a:gsLst>
              <a:gs pos="0">
                <a:srgbClr val="2A79FF"/>
              </a:gs>
              <a:gs pos="100000">
                <a:srgbClr val="2A79FF">
                  <a:lumMod val="60000"/>
                  <a:lumOff val="40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9050" prstMaterial="matte">
            <a:bevelT w="63500" h="25400" prst="artDeco"/>
            <a:contourClr>
              <a:srgbClr val="FFFFFF"/>
            </a:contourClr>
          </a:sp3d>
        </p:spPr>
        <p:txBody>
          <a:bodyPr lIns="0" tIns="239910" rIns="0" bIns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1065"/>
              </a:spcAft>
              <a:buClr>
                <a:srgbClr val="969696"/>
              </a:buClr>
              <a:defRPr/>
            </a:pPr>
            <a:endParaRPr lang="de-DE" sz="3200" kern="0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_color1">
            <a:hlinkClick r:id="rId3" action="ppaction://hlinksldjump"/>
            <a:extLst>
              <a:ext uri="{FF2B5EF4-FFF2-40B4-BE49-F238E27FC236}">
                <a16:creationId xmlns="" xmlns:a16="http://schemas.microsoft.com/office/drawing/2014/main" id="{2F432705-1669-4CC8-6B4E-8697700FF57B}"/>
              </a:ext>
            </a:extLst>
          </p:cNvPr>
          <p:cNvSpPr>
            <a:spLocks/>
          </p:cNvSpPr>
          <p:nvPr/>
        </p:nvSpPr>
        <p:spPr bwMode="gray">
          <a:xfrm rot="25471">
            <a:off x="7748280" y="3344546"/>
            <a:ext cx="2747885" cy="3350920"/>
          </a:xfrm>
          <a:custGeom>
            <a:avLst/>
            <a:gdLst/>
            <a:ahLst/>
            <a:cxnLst>
              <a:cxn ang="0">
                <a:pos x="0" y="1798"/>
              </a:cxn>
              <a:cxn ang="0">
                <a:pos x="446" y="1798"/>
              </a:cxn>
              <a:cxn ang="0">
                <a:pos x="446" y="1798"/>
              </a:cxn>
              <a:cxn ang="0">
                <a:pos x="448" y="1798"/>
              </a:cxn>
              <a:cxn ang="0">
                <a:pos x="530" y="1716"/>
              </a:cxn>
              <a:cxn ang="0">
                <a:pos x="506" y="1658"/>
              </a:cxn>
              <a:cxn ang="0">
                <a:pos x="475" y="1551"/>
              </a:cxn>
              <a:cxn ang="0">
                <a:pos x="676" y="1350"/>
              </a:cxn>
              <a:cxn ang="0">
                <a:pos x="878" y="1551"/>
              </a:cxn>
              <a:cxn ang="0">
                <a:pos x="844" y="1662"/>
              </a:cxn>
              <a:cxn ang="0">
                <a:pos x="825" y="1716"/>
              </a:cxn>
              <a:cxn ang="0">
                <a:pos x="890" y="1796"/>
              </a:cxn>
              <a:cxn ang="0">
                <a:pos x="907" y="1798"/>
              </a:cxn>
              <a:cxn ang="0">
                <a:pos x="1353" y="1798"/>
              </a:cxn>
              <a:cxn ang="0">
                <a:pos x="1353" y="1354"/>
              </a:cxn>
              <a:cxn ang="0">
                <a:pos x="1353" y="1354"/>
              </a:cxn>
              <a:cxn ang="0">
                <a:pos x="1353" y="1352"/>
              </a:cxn>
              <a:cxn ang="0">
                <a:pos x="1271" y="1270"/>
              </a:cxn>
              <a:cxn ang="0">
                <a:pos x="1213" y="1294"/>
              </a:cxn>
              <a:cxn ang="0">
                <a:pos x="1106" y="1325"/>
              </a:cxn>
              <a:cxn ang="0">
                <a:pos x="905" y="1123"/>
              </a:cxn>
              <a:cxn ang="0">
                <a:pos x="1106" y="922"/>
              </a:cxn>
              <a:cxn ang="0">
                <a:pos x="1217" y="955"/>
              </a:cxn>
              <a:cxn ang="0">
                <a:pos x="1271" y="975"/>
              </a:cxn>
              <a:cxn ang="0">
                <a:pos x="1351" y="910"/>
              </a:cxn>
              <a:cxn ang="0">
                <a:pos x="1353" y="893"/>
              </a:cxn>
              <a:cxn ang="0">
                <a:pos x="1353" y="447"/>
              </a:cxn>
              <a:cxn ang="0">
                <a:pos x="907" y="447"/>
              </a:cxn>
              <a:cxn ang="0">
                <a:pos x="893" y="446"/>
              </a:cxn>
              <a:cxn ang="0">
                <a:pos x="890" y="446"/>
              </a:cxn>
              <a:cxn ang="0">
                <a:pos x="825" y="365"/>
              </a:cxn>
              <a:cxn ang="0">
                <a:pos x="844" y="312"/>
              </a:cxn>
              <a:cxn ang="0">
                <a:pos x="878" y="201"/>
              </a:cxn>
              <a:cxn ang="0">
                <a:pos x="676" y="0"/>
              </a:cxn>
              <a:cxn ang="0">
                <a:pos x="475" y="201"/>
              </a:cxn>
              <a:cxn ang="0">
                <a:pos x="506" y="307"/>
              </a:cxn>
              <a:cxn ang="0">
                <a:pos x="530" y="365"/>
              </a:cxn>
              <a:cxn ang="0">
                <a:pos x="461" y="446"/>
              </a:cxn>
              <a:cxn ang="0">
                <a:pos x="448" y="447"/>
              </a:cxn>
              <a:cxn ang="0">
                <a:pos x="446" y="447"/>
              </a:cxn>
              <a:cxn ang="0">
                <a:pos x="446" y="447"/>
              </a:cxn>
              <a:cxn ang="0">
                <a:pos x="0" y="447"/>
              </a:cxn>
              <a:cxn ang="0">
                <a:pos x="0" y="891"/>
              </a:cxn>
              <a:cxn ang="0">
                <a:pos x="0" y="891"/>
              </a:cxn>
              <a:cxn ang="0">
                <a:pos x="0" y="892"/>
              </a:cxn>
              <a:cxn ang="0">
                <a:pos x="82" y="975"/>
              </a:cxn>
              <a:cxn ang="0">
                <a:pos x="140" y="950"/>
              </a:cxn>
              <a:cxn ang="0">
                <a:pos x="247" y="920"/>
              </a:cxn>
              <a:cxn ang="0">
                <a:pos x="448" y="1121"/>
              </a:cxn>
              <a:cxn ang="0">
                <a:pos x="247" y="1323"/>
              </a:cxn>
              <a:cxn ang="0">
                <a:pos x="136" y="1289"/>
              </a:cxn>
              <a:cxn ang="0">
                <a:pos x="82" y="1269"/>
              </a:cxn>
              <a:cxn ang="0">
                <a:pos x="2" y="1335"/>
              </a:cxn>
              <a:cxn ang="0">
                <a:pos x="0" y="1352"/>
              </a:cxn>
              <a:cxn ang="0">
                <a:pos x="0" y="1798"/>
              </a:cxn>
            </a:cxnLst>
            <a:rect l="0" t="0" r="r" b="b"/>
            <a:pathLst>
              <a:path w="1353" h="1798">
                <a:moveTo>
                  <a:pt x="0" y="1798"/>
                </a:moveTo>
                <a:cubicBezTo>
                  <a:pt x="446" y="1798"/>
                  <a:pt x="446" y="1798"/>
                  <a:pt x="446" y="1798"/>
                </a:cubicBezTo>
                <a:cubicBezTo>
                  <a:pt x="446" y="1798"/>
                  <a:pt x="446" y="1798"/>
                  <a:pt x="446" y="1798"/>
                </a:cubicBezTo>
                <a:cubicBezTo>
                  <a:pt x="447" y="1798"/>
                  <a:pt x="447" y="1798"/>
                  <a:pt x="448" y="1798"/>
                </a:cubicBezTo>
                <a:cubicBezTo>
                  <a:pt x="493" y="1798"/>
                  <a:pt x="530" y="1761"/>
                  <a:pt x="530" y="1716"/>
                </a:cubicBezTo>
                <a:cubicBezTo>
                  <a:pt x="530" y="1693"/>
                  <a:pt x="520" y="1672"/>
                  <a:pt x="506" y="1658"/>
                </a:cubicBezTo>
                <a:cubicBezTo>
                  <a:pt x="486" y="1627"/>
                  <a:pt x="475" y="1590"/>
                  <a:pt x="475" y="1551"/>
                </a:cubicBezTo>
                <a:cubicBezTo>
                  <a:pt x="475" y="1440"/>
                  <a:pt x="565" y="1350"/>
                  <a:pt x="676" y="1350"/>
                </a:cubicBezTo>
                <a:cubicBezTo>
                  <a:pt x="788" y="1350"/>
                  <a:pt x="878" y="1440"/>
                  <a:pt x="878" y="1551"/>
                </a:cubicBezTo>
                <a:cubicBezTo>
                  <a:pt x="878" y="1592"/>
                  <a:pt x="866" y="1630"/>
                  <a:pt x="844" y="1662"/>
                </a:cubicBezTo>
                <a:cubicBezTo>
                  <a:pt x="832" y="1676"/>
                  <a:pt x="825" y="1695"/>
                  <a:pt x="825" y="1716"/>
                </a:cubicBezTo>
                <a:cubicBezTo>
                  <a:pt x="825" y="1755"/>
                  <a:pt x="853" y="1789"/>
                  <a:pt x="890" y="1796"/>
                </a:cubicBezTo>
                <a:cubicBezTo>
                  <a:pt x="896" y="1797"/>
                  <a:pt x="901" y="1798"/>
                  <a:pt x="907" y="1798"/>
                </a:cubicBezTo>
                <a:cubicBezTo>
                  <a:pt x="1353" y="1798"/>
                  <a:pt x="1353" y="1798"/>
                  <a:pt x="1353" y="1798"/>
                </a:cubicBezTo>
                <a:cubicBezTo>
                  <a:pt x="1353" y="1354"/>
                  <a:pt x="1353" y="1354"/>
                  <a:pt x="1353" y="1354"/>
                </a:cubicBezTo>
                <a:cubicBezTo>
                  <a:pt x="1353" y="1354"/>
                  <a:pt x="1353" y="1354"/>
                  <a:pt x="1353" y="1354"/>
                </a:cubicBezTo>
                <a:cubicBezTo>
                  <a:pt x="1353" y="1353"/>
                  <a:pt x="1353" y="1353"/>
                  <a:pt x="1353" y="1352"/>
                </a:cubicBezTo>
                <a:cubicBezTo>
                  <a:pt x="1353" y="1307"/>
                  <a:pt x="1316" y="1270"/>
                  <a:pt x="1271" y="1270"/>
                </a:cubicBezTo>
                <a:cubicBezTo>
                  <a:pt x="1248" y="1270"/>
                  <a:pt x="1228" y="1280"/>
                  <a:pt x="1213" y="1294"/>
                </a:cubicBezTo>
                <a:cubicBezTo>
                  <a:pt x="1182" y="1314"/>
                  <a:pt x="1145" y="1325"/>
                  <a:pt x="1106" y="1325"/>
                </a:cubicBezTo>
                <a:cubicBezTo>
                  <a:pt x="995" y="1325"/>
                  <a:pt x="905" y="1235"/>
                  <a:pt x="905" y="1123"/>
                </a:cubicBezTo>
                <a:cubicBezTo>
                  <a:pt x="905" y="1012"/>
                  <a:pt x="995" y="922"/>
                  <a:pt x="1106" y="922"/>
                </a:cubicBezTo>
                <a:cubicBezTo>
                  <a:pt x="1147" y="922"/>
                  <a:pt x="1185" y="934"/>
                  <a:pt x="1217" y="955"/>
                </a:cubicBezTo>
                <a:cubicBezTo>
                  <a:pt x="1232" y="968"/>
                  <a:pt x="1250" y="975"/>
                  <a:pt x="1271" y="975"/>
                </a:cubicBezTo>
                <a:cubicBezTo>
                  <a:pt x="1310" y="975"/>
                  <a:pt x="1344" y="947"/>
                  <a:pt x="1351" y="910"/>
                </a:cubicBezTo>
                <a:cubicBezTo>
                  <a:pt x="1352" y="904"/>
                  <a:pt x="1353" y="899"/>
                  <a:pt x="1353" y="893"/>
                </a:cubicBezTo>
                <a:cubicBezTo>
                  <a:pt x="1353" y="447"/>
                  <a:pt x="1353" y="447"/>
                  <a:pt x="1353" y="447"/>
                </a:cubicBezTo>
                <a:cubicBezTo>
                  <a:pt x="907" y="447"/>
                  <a:pt x="907" y="447"/>
                  <a:pt x="907" y="447"/>
                </a:cubicBezTo>
                <a:cubicBezTo>
                  <a:pt x="902" y="447"/>
                  <a:pt x="898" y="447"/>
                  <a:pt x="893" y="446"/>
                </a:cubicBezTo>
                <a:cubicBezTo>
                  <a:pt x="892" y="446"/>
                  <a:pt x="891" y="446"/>
                  <a:pt x="890" y="446"/>
                </a:cubicBezTo>
                <a:cubicBezTo>
                  <a:pt x="853" y="438"/>
                  <a:pt x="825" y="405"/>
                  <a:pt x="825" y="365"/>
                </a:cubicBezTo>
                <a:cubicBezTo>
                  <a:pt x="825" y="345"/>
                  <a:pt x="832" y="326"/>
                  <a:pt x="844" y="312"/>
                </a:cubicBezTo>
                <a:cubicBezTo>
                  <a:pt x="866" y="280"/>
                  <a:pt x="878" y="242"/>
                  <a:pt x="878" y="201"/>
                </a:cubicBezTo>
                <a:cubicBezTo>
                  <a:pt x="878" y="90"/>
                  <a:pt x="788" y="0"/>
                  <a:pt x="676" y="0"/>
                </a:cubicBezTo>
                <a:cubicBezTo>
                  <a:pt x="565" y="0"/>
                  <a:pt x="475" y="90"/>
                  <a:pt x="475" y="201"/>
                </a:cubicBezTo>
                <a:cubicBezTo>
                  <a:pt x="475" y="240"/>
                  <a:pt x="486" y="276"/>
                  <a:pt x="506" y="307"/>
                </a:cubicBezTo>
                <a:cubicBezTo>
                  <a:pt x="520" y="322"/>
                  <a:pt x="530" y="343"/>
                  <a:pt x="530" y="365"/>
                </a:cubicBezTo>
                <a:cubicBezTo>
                  <a:pt x="530" y="406"/>
                  <a:pt x="500" y="440"/>
                  <a:pt x="461" y="446"/>
                </a:cubicBezTo>
                <a:cubicBezTo>
                  <a:pt x="456" y="447"/>
                  <a:pt x="452" y="447"/>
                  <a:pt x="448" y="447"/>
                </a:cubicBezTo>
                <a:cubicBezTo>
                  <a:pt x="447" y="447"/>
                  <a:pt x="447" y="447"/>
                  <a:pt x="446" y="447"/>
                </a:cubicBezTo>
                <a:cubicBezTo>
                  <a:pt x="446" y="447"/>
                  <a:pt x="446" y="447"/>
                  <a:pt x="44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891"/>
                  <a:pt x="0" y="891"/>
                  <a:pt x="0" y="891"/>
                </a:cubicBezTo>
                <a:cubicBezTo>
                  <a:pt x="0" y="891"/>
                  <a:pt x="0" y="891"/>
                  <a:pt x="0" y="891"/>
                </a:cubicBezTo>
                <a:cubicBezTo>
                  <a:pt x="0" y="892"/>
                  <a:pt x="0" y="892"/>
                  <a:pt x="0" y="892"/>
                </a:cubicBezTo>
                <a:cubicBezTo>
                  <a:pt x="0" y="938"/>
                  <a:pt x="37" y="975"/>
                  <a:pt x="82" y="975"/>
                </a:cubicBezTo>
                <a:cubicBezTo>
                  <a:pt x="105" y="975"/>
                  <a:pt x="125" y="965"/>
                  <a:pt x="140" y="950"/>
                </a:cubicBezTo>
                <a:cubicBezTo>
                  <a:pt x="171" y="931"/>
                  <a:pt x="208" y="920"/>
                  <a:pt x="247" y="920"/>
                </a:cubicBezTo>
                <a:cubicBezTo>
                  <a:pt x="358" y="920"/>
                  <a:pt x="448" y="1010"/>
                  <a:pt x="448" y="1121"/>
                </a:cubicBezTo>
                <a:cubicBezTo>
                  <a:pt x="448" y="1233"/>
                  <a:pt x="358" y="1323"/>
                  <a:pt x="247" y="1323"/>
                </a:cubicBezTo>
                <a:cubicBezTo>
                  <a:pt x="206" y="1323"/>
                  <a:pt x="168" y="1310"/>
                  <a:pt x="136" y="1289"/>
                </a:cubicBezTo>
                <a:cubicBezTo>
                  <a:pt x="121" y="1277"/>
                  <a:pt x="103" y="1269"/>
                  <a:pt x="82" y="1269"/>
                </a:cubicBezTo>
                <a:cubicBezTo>
                  <a:pt x="43" y="1269"/>
                  <a:pt x="9" y="1298"/>
                  <a:pt x="2" y="1335"/>
                </a:cubicBezTo>
                <a:cubicBezTo>
                  <a:pt x="1" y="1341"/>
                  <a:pt x="0" y="1346"/>
                  <a:pt x="0" y="1352"/>
                </a:cubicBezTo>
                <a:cubicBezTo>
                  <a:pt x="0" y="1798"/>
                  <a:pt x="0" y="1798"/>
                  <a:pt x="0" y="1798"/>
                </a:cubicBezTo>
                <a:close/>
              </a:path>
            </a:pathLst>
          </a:cu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9050" prstMaterial="matte">
            <a:bevelT w="63500" h="25400" prst="artDeco"/>
            <a:contourClr>
              <a:srgbClr val="FFFFFF"/>
            </a:contourClr>
          </a:sp3d>
        </p:spPr>
        <p:txBody>
          <a:bodyPr vert="vert" lIns="0" tIns="0" rIns="0" bIns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1065"/>
              </a:spcAft>
              <a:buClr>
                <a:srgbClr val="969696"/>
              </a:buClr>
              <a:defRPr/>
            </a:pPr>
            <a:endParaRPr lang="de-DE" sz="3200" kern="0" dirty="0">
              <a:solidFill>
                <a:srgbClr val="FFFF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_color1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F266A7-9EC2-FE8A-3702-37426AF320EB}"/>
              </a:ext>
            </a:extLst>
          </p:cNvPr>
          <p:cNvSpPr>
            <a:spLocks/>
          </p:cNvSpPr>
          <p:nvPr/>
        </p:nvSpPr>
        <p:spPr bwMode="gray">
          <a:xfrm rot="25471">
            <a:off x="4085114" y="4038633"/>
            <a:ext cx="4563456" cy="2661440"/>
          </a:xfrm>
          <a:custGeom>
            <a:avLst/>
            <a:gdLst/>
            <a:ahLst/>
            <a:cxnLst>
              <a:cxn ang="0">
                <a:pos x="2045" y="475"/>
              </a:cxn>
              <a:cxn ang="0">
                <a:pos x="1938" y="505"/>
              </a:cxn>
              <a:cxn ang="0">
                <a:pos x="1880" y="530"/>
              </a:cxn>
              <a:cxn ang="0">
                <a:pos x="1798" y="447"/>
              </a:cxn>
              <a:cxn ang="0">
                <a:pos x="1798" y="446"/>
              </a:cxn>
              <a:cxn ang="0">
                <a:pos x="1798" y="446"/>
              </a:cxn>
              <a:cxn ang="0">
                <a:pos x="1798" y="0"/>
              </a:cxn>
              <a:cxn ang="0">
                <a:pos x="1354" y="0"/>
              </a:cxn>
              <a:cxn ang="0">
                <a:pos x="1354" y="0"/>
              </a:cxn>
              <a:cxn ang="0">
                <a:pos x="1353" y="0"/>
              </a:cxn>
              <a:cxn ang="0">
                <a:pos x="1271" y="82"/>
              </a:cxn>
              <a:cxn ang="0">
                <a:pos x="1295" y="140"/>
              </a:cxn>
              <a:cxn ang="0">
                <a:pos x="1325" y="247"/>
              </a:cxn>
              <a:cxn ang="0">
                <a:pos x="1124" y="448"/>
              </a:cxn>
              <a:cxn ang="0">
                <a:pos x="923" y="247"/>
              </a:cxn>
              <a:cxn ang="0">
                <a:pos x="956" y="136"/>
              </a:cxn>
              <a:cxn ang="0">
                <a:pos x="976" y="82"/>
              </a:cxn>
              <a:cxn ang="0">
                <a:pos x="910" y="2"/>
              </a:cxn>
              <a:cxn ang="0">
                <a:pos x="894" y="0"/>
              </a:cxn>
              <a:cxn ang="0">
                <a:pos x="448" y="0"/>
              </a:cxn>
              <a:cxn ang="0">
                <a:pos x="448" y="446"/>
              </a:cxn>
              <a:cxn ang="0">
                <a:pos x="447" y="459"/>
              </a:cxn>
              <a:cxn ang="0">
                <a:pos x="446" y="463"/>
              </a:cxn>
              <a:cxn ang="0">
                <a:pos x="366" y="528"/>
              </a:cxn>
              <a:cxn ang="0">
                <a:pos x="312" y="508"/>
              </a:cxn>
              <a:cxn ang="0">
                <a:pos x="201" y="475"/>
              </a:cxn>
              <a:cxn ang="0">
                <a:pos x="0" y="676"/>
              </a:cxn>
              <a:cxn ang="0">
                <a:pos x="201" y="878"/>
              </a:cxn>
              <a:cxn ang="0">
                <a:pos x="308" y="847"/>
              </a:cxn>
              <a:cxn ang="0">
                <a:pos x="366" y="823"/>
              </a:cxn>
              <a:cxn ang="0">
                <a:pos x="447" y="892"/>
              </a:cxn>
              <a:cxn ang="0">
                <a:pos x="448" y="905"/>
              </a:cxn>
              <a:cxn ang="0">
                <a:pos x="448" y="906"/>
              </a:cxn>
              <a:cxn ang="0">
                <a:pos x="448" y="906"/>
              </a:cxn>
              <a:cxn ang="0">
                <a:pos x="448" y="1353"/>
              </a:cxn>
              <a:cxn ang="0">
                <a:pos x="892" y="1353"/>
              </a:cxn>
              <a:cxn ang="0">
                <a:pos x="892" y="1353"/>
              </a:cxn>
              <a:cxn ang="0">
                <a:pos x="893" y="1353"/>
              </a:cxn>
              <a:cxn ang="0">
                <a:pos x="975" y="1271"/>
              </a:cxn>
              <a:cxn ang="0">
                <a:pos x="951" y="1213"/>
              </a:cxn>
              <a:cxn ang="0">
                <a:pos x="921" y="1106"/>
              </a:cxn>
              <a:cxn ang="0">
                <a:pos x="1122" y="905"/>
              </a:cxn>
              <a:cxn ang="0">
                <a:pos x="1323" y="1106"/>
              </a:cxn>
              <a:cxn ang="0">
                <a:pos x="1290" y="1217"/>
              </a:cxn>
              <a:cxn ang="0">
                <a:pos x="1270" y="1271"/>
              </a:cxn>
              <a:cxn ang="0">
                <a:pos x="1336" y="1351"/>
              </a:cxn>
              <a:cxn ang="0">
                <a:pos x="1352" y="1353"/>
              </a:cxn>
              <a:cxn ang="0">
                <a:pos x="1798" y="1353"/>
              </a:cxn>
              <a:cxn ang="0">
                <a:pos x="1798" y="907"/>
              </a:cxn>
              <a:cxn ang="0">
                <a:pos x="1800" y="890"/>
              </a:cxn>
              <a:cxn ang="0">
                <a:pos x="1880" y="824"/>
              </a:cxn>
              <a:cxn ang="0">
                <a:pos x="1934" y="844"/>
              </a:cxn>
              <a:cxn ang="0">
                <a:pos x="2045" y="878"/>
              </a:cxn>
              <a:cxn ang="0">
                <a:pos x="2246" y="676"/>
              </a:cxn>
              <a:cxn ang="0">
                <a:pos x="2045" y="475"/>
              </a:cxn>
            </a:cxnLst>
            <a:rect l="0" t="0" r="r" b="b"/>
            <a:pathLst>
              <a:path w="2246" h="1353">
                <a:moveTo>
                  <a:pt x="2045" y="475"/>
                </a:moveTo>
                <a:cubicBezTo>
                  <a:pt x="2006" y="475"/>
                  <a:pt x="1969" y="486"/>
                  <a:pt x="1938" y="505"/>
                </a:cubicBezTo>
                <a:cubicBezTo>
                  <a:pt x="1923" y="520"/>
                  <a:pt x="1903" y="530"/>
                  <a:pt x="1880" y="530"/>
                </a:cubicBezTo>
                <a:cubicBezTo>
                  <a:pt x="1835" y="530"/>
                  <a:pt x="1798" y="493"/>
                  <a:pt x="1798" y="447"/>
                </a:cubicBezTo>
                <a:cubicBezTo>
                  <a:pt x="1798" y="447"/>
                  <a:pt x="1798" y="447"/>
                  <a:pt x="1798" y="446"/>
                </a:cubicBezTo>
                <a:cubicBezTo>
                  <a:pt x="1798" y="446"/>
                  <a:pt x="1798" y="446"/>
                  <a:pt x="1798" y="446"/>
                </a:cubicBezTo>
                <a:cubicBezTo>
                  <a:pt x="1798" y="0"/>
                  <a:pt x="1798" y="0"/>
                  <a:pt x="1798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4" y="0"/>
                  <a:pt x="1353" y="0"/>
                  <a:pt x="1353" y="0"/>
                </a:cubicBezTo>
                <a:cubicBezTo>
                  <a:pt x="1308" y="0"/>
                  <a:pt x="1271" y="37"/>
                  <a:pt x="1271" y="82"/>
                </a:cubicBezTo>
                <a:cubicBezTo>
                  <a:pt x="1271" y="105"/>
                  <a:pt x="1280" y="125"/>
                  <a:pt x="1295" y="140"/>
                </a:cubicBezTo>
                <a:cubicBezTo>
                  <a:pt x="1314" y="171"/>
                  <a:pt x="1325" y="208"/>
                  <a:pt x="1325" y="247"/>
                </a:cubicBezTo>
                <a:cubicBezTo>
                  <a:pt x="1325" y="358"/>
                  <a:pt x="1235" y="448"/>
                  <a:pt x="1124" y="448"/>
                </a:cubicBezTo>
                <a:cubicBezTo>
                  <a:pt x="1013" y="448"/>
                  <a:pt x="923" y="358"/>
                  <a:pt x="923" y="247"/>
                </a:cubicBezTo>
                <a:cubicBezTo>
                  <a:pt x="923" y="206"/>
                  <a:pt x="935" y="168"/>
                  <a:pt x="956" y="136"/>
                </a:cubicBezTo>
                <a:cubicBezTo>
                  <a:pt x="968" y="121"/>
                  <a:pt x="976" y="103"/>
                  <a:pt x="976" y="82"/>
                </a:cubicBezTo>
                <a:cubicBezTo>
                  <a:pt x="976" y="42"/>
                  <a:pt x="948" y="9"/>
                  <a:pt x="910" y="2"/>
                </a:cubicBezTo>
                <a:cubicBezTo>
                  <a:pt x="905" y="1"/>
                  <a:pt x="900" y="0"/>
                  <a:pt x="894" y="0"/>
                </a:cubicBezTo>
                <a:cubicBezTo>
                  <a:pt x="448" y="0"/>
                  <a:pt x="448" y="0"/>
                  <a:pt x="448" y="0"/>
                </a:cubicBezTo>
                <a:cubicBezTo>
                  <a:pt x="448" y="446"/>
                  <a:pt x="448" y="446"/>
                  <a:pt x="448" y="446"/>
                </a:cubicBezTo>
                <a:cubicBezTo>
                  <a:pt x="448" y="451"/>
                  <a:pt x="447" y="455"/>
                  <a:pt x="447" y="459"/>
                </a:cubicBezTo>
                <a:cubicBezTo>
                  <a:pt x="446" y="461"/>
                  <a:pt x="446" y="462"/>
                  <a:pt x="446" y="463"/>
                </a:cubicBezTo>
                <a:cubicBezTo>
                  <a:pt x="439" y="500"/>
                  <a:pt x="405" y="528"/>
                  <a:pt x="366" y="528"/>
                </a:cubicBezTo>
                <a:cubicBezTo>
                  <a:pt x="345" y="528"/>
                  <a:pt x="327" y="521"/>
                  <a:pt x="312" y="508"/>
                </a:cubicBezTo>
                <a:cubicBezTo>
                  <a:pt x="280" y="487"/>
                  <a:pt x="242" y="475"/>
                  <a:pt x="201" y="475"/>
                </a:cubicBezTo>
                <a:cubicBezTo>
                  <a:pt x="90" y="475"/>
                  <a:pt x="0" y="565"/>
                  <a:pt x="0" y="676"/>
                </a:cubicBezTo>
                <a:cubicBezTo>
                  <a:pt x="0" y="788"/>
                  <a:pt x="90" y="878"/>
                  <a:pt x="201" y="878"/>
                </a:cubicBezTo>
                <a:cubicBezTo>
                  <a:pt x="240" y="878"/>
                  <a:pt x="277" y="867"/>
                  <a:pt x="308" y="847"/>
                </a:cubicBezTo>
                <a:cubicBezTo>
                  <a:pt x="323" y="832"/>
                  <a:pt x="343" y="823"/>
                  <a:pt x="366" y="823"/>
                </a:cubicBezTo>
                <a:cubicBezTo>
                  <a:pt x="407" y="823"/>
                  <a:pt x="440" y="853"/>
                  <a:pt x="447" y="892"/>
                </a:cubicBezTo>
                <a:cubicBezTo>
                  <a:pt x="447" y="896"/>
                  <a:pt x="448" y="901"/>
                  <a:pt x="448" y="905"/>
                </a:cubicBezTo>
                <a:cubicBezTo>
                  <a:pt x="448" y="906"/>
                  <a:pt x="448" y="906"/>
                  <a:pt x="448" y="906"/>
                </a:cubicBezTo>
                <a:cubicBezTo>
                  <a:pt x="448" y="906"/>
                  <a:pt x="448" y="906"/>
                  <a:pt x="448" y="906"/>
                </a:cubicBezTo>
                <a:cubicBezTo>
                  <a:pt x="448" y="1353"/>
                  <a:pt x="448" y="1353"/>
                  <a:pt x="448" y="1353"/>
                </a:cubicBezTo>
                <a:cubicBezTo>
                  <a:pt x="892" y="1353"/>
                  <a:pt x="892" y="1353"/>
                  <a:pt x="892" y="1353"/>
                </a:cubicBezTo>
                <a:cubicBezTo>
                  <a:pt x="892" y="1353"/>
                  <a:pt x="892" y="1353"/>
                  <a:pt x="892" y="1353"/>
                </a:cubicBezTo>
                <a:cubicBezTo>
                  <a:pt x="892" y="1353"/>
                  <a:pt x="893" y="1353"/>
                  <a:pt x="893" y="1353"/>
                </a:cubicBezTo>
                <a:cubicBezTo>
                  <a:pt x="938" y="1353"/>
                  <a:pt x="975" y="1316"/>
                  <a:pt x="975" y="1271"/>
                </a:cubicBezTo>
                <a:cubicBezTo>
                  <a:pt x="975" y="1248"/>
                  <a:pt x="966" y="1227"/>
                  <a:pt x="951" y="1213"/>
                </a:cubicBezTo>
                <a:cubicBezTo>
                  <a:pt x="932" y="1182"/>
                  <a:pt x="921" y="1145"/>
                  <a:pt x="921" y="1106"/>
                </a:cubicBezTo>
                <a:cubicBezTo>
                  <a:pt x="921" y="995"/>
                  <a:pt x="1011" y="905"/>
                  <a:pt x="1122" y="905"/>
                </a:cubicBezTo>
                <a:cubicBezTo>
                  <a:pt x="1233" y="905"/>
                  <a:pt x="1323" y="995"/>
                  <a:pt x="1323" y="1106"/>
                </a:cubicBezTo>
                <a:cubicBezTo>
                  <a:pt x="1323" y="1147"/>
                  <a:pt x="1311" y="1185"/>
                  <a:pt x="1290" y="1217"/>
                </a:cubicBezTo>
                <a:cubicBezTo>
                  <a:pt x="1278" y="1231"/>
                  <a:pt x="1270" y="1250"/>
                  <a:pt x="1270" y="1271"/>
                </a:cubicBezTo>
                <a:cubicBezTo>
                  <a:pt x="1270" y="1310"/>
                  <a:pt x="1298" y="1344"/>
                  <a:pt x="1336" y="1351"/>
                </a:cubicBezTo>
                <a:cubicBezTo>
                  <a:pt x="1341" y="1352"/>
                  <a:pt x="1347" y="1353"/>
                  <a:pt x="1352" y="1353"/>
                </a:cubicBezTo>
                <a:cubicBezTo>
                  <a:pt x="1798" y="1353"/>
                  <a:pt x="1798" y="1353"/>
                  <a:pt x="1798" y="1353"/>
                </a:cubicBezTo>
                <a:cubicBezTo>
                  <a:pt x="1798" y="907"/>
                  <a:pt x="1798" y="907"/>
                  <a:pt x="1798" y="907"/>
                </a:cubicBezTo>
                <a:cubicBezTo>
                  <a:pt x="1798" y="901"/>
                  <a:pt x="1799" y="896"/>
                  <a:pt x="1800" y="890"/>
                </a:cubicBezTo>
                <a:cubicBezTo>
                  <a:pt x="1807" y="853"/>
                  <a:pt x="1841" y="824"/>
                  <a:pt x="1880" y="824"/>
                </a:cubicBezTo>
                <a:cubicBezTo>
                  <a:pt x="1901" y="824"/>
                  <a:pt x="1919" y="832"/>
                  <a:pt x="1934" y="844"/>
                </a:cubicBezTo>
                <a:cubicBezTo>
                  <a:pt x="1966" y="865"/>
                  <a:pt x="2004" y="878"/>
                  <a:pt x="2045" y="878"/>
                </a:cubicBezTo>
                <a:cubicBezTo>
                  <a:pt x="2156" y="878"/>
                  <a:pt x="2246" y="788"/>
                  <a:pt x="2246" y="676"/>
                </a:cubicBezTo>
                <a:cubicBezTo>
                  <a:pt x="2246" y="565"/>
                  <a:pt x="2156" y="475"/>
                  <a:pt x="2045" y="475"/>
                </a:cubicBezTo>
                <a:close/>
              </a:path>
            </a:pathLst>
          </a:cu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9050" prstMaterial="matte">
            <a:bevelT w="63500" h="25400" prst="artDeco"/>
            <a:contourClr>
              <a:srgbClr val="FFFFFF"/>
            </a:contourClr>
          </a:sp3d>
        </p:spPr>
        <p:txBody>
          <a:bodyPr lIns="0" tIns="0" rIns="0" bIns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1065"/>
              </a:spcAft>
              <a:buClr>
                <a:srgbClr val="969696"/>
              </a:buClr>
              <a:defRPr/>
            </a:pPr>
            <a:endParaRPr lang="de-DE" sz="3200" kern="0" dirty="0">
              <a:solidFill>
                <a:srgbClr val="59595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572B1CBC-A504-0817-B0D1-3BD5DCE7BEE8}"/>
              </a:ext>
            </a:extLst>
          </p:cNvPr>
          <p:cNvSpPr/>
          <p:nvPr/>
        </p:nvSpPr>
        <p:spPr bwMode="auto">
          <a:xfrm>
            <a:off x="14340680" y="7567555"/>
            <a:ext cx="1066801" cy="1066800"/>
          </a:xfrm>
          <a:prstGeom prst="ellips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29680" y="1530498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141" y="2393683"/>
            <a:ext cx="10813402" cy="830962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4800" dirty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800" u="sng" dirty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  <a:r>
              <a:rPr lang="en-US" sz="4800" dirty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4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_color1">
            <a:hlinkClick r:id="rId6" action="ppaction://hlinksldjump"/>
            <a:extLst>
              <a:ext uri="{FF2B5EF4-FFF2-40B4-BE49-F238E27FC236}">
                <a16:creationId xmlns="" xmlns:a16="http://schemas.microsoft.com/office/drawing/2014/main" id="{2F432705-1669-4CC8-6B4E-8697700FF57B}"/>
              </a:ext>
            </a:extLst>
          </p:cNvPr>
          <p:cNvSpPr>
            <a:spLocks/>
          </p:cNvSpPr>
          <p:nvPr/>
        </p:nvSpPr>
        <p:spPr bwMode="gray">
          <a:xfrm>
            <a:off x="4968081" y="5793080"/>
            <a:ext cx="2747885" cy="3350920"/>
          </a:xfrm>
          <a:custGeom>
            <a:avLst/>
            <a:gdLst/>
            <a:ahLst/>
            <a:cxnLst>
              <a:cxn ang="0">
                <a:pos x="0" y="1798"/>
              </a:cxn>
              <a:cxn ang="0">
                <a:pos x="446" y="1798"/>
              </a:cxn>
              <a:cxn ang="0">
                <a:pos x="446" y="1798"/>
              </a:cxn>
              <a:cxn ang="0">
                <a:pos x="448" y="1798"/>
              </a:cxn>
              <a:cxn ang="0">
                <a:pos x="530" y="1716"/>
              </a:cxn>
              <a:cxn ang="0">
                <a:pos x="506" y="1658"/>
              </a:cxn>
              <a:cxn ang="0">
                <a:pos x="475" y="1551"/>
              </a:cxn>
              <a:cxn ang="0">
                <a:pos x="676" y="1350"/>
              </a:cxn>
              <a:cxn ang="0">
                <a:pos x="878" y="1551"/>
              </a:cxn>
              <a:cxn ang="0">
                <a:pos x="844" y="1662"/>
              </a:cxn>
              <a:cxn ang="0">
                <a:pos x="825" y="1716"/>
              </a:cxn>
              <a:cxn ang="0">
                <a:pos x="890" y="1796"/>
              </a:cxn>
              <a:cxn ang="0">
                <a:pos x="907" y="1798"/>
              </a:cxn>
              <a:cxn ang="0">
                <a:pos x="1353" y="1798"/>
              </a:cxn>
              <a:cxn ang="0">
                <a:pos x="1353" y="1354"/>
              </a:cxn>
              <a:cxn ang="0">
                <a:pos x="1353" y="1354"/>
              </a:cxn>
              <a:cxn ang="0">
                <a:pos x="1353" y="1352"/>
              </a:cxn>
              <a:cxn ang="0">
                <a:pos x="1271" y="1270"/>
              </a:cxn>
              <a:cxn ang="0">
                <a:pos x="1213" y="1294"/>
              </a:cxn>
              <a:cxn ang="0">
                <a:pos x="1106" y="1325"/>
              </a:cxn>
              <a:cxn ang="0">
                <a:pos x="905" y="1123"/>
              </a:cxn>
              <a:cxn ang="0">
                <a:pos x="1106" y="922"/>
              </a:cxn>
              <a:cxn ang="0">
                <a:pos x="1217" y="955"/>
              </a:cxn>
              <a:cxn ang="0">
                <a:pos x="1271" y="975"/>
              </a:cxn>
              <a:cxn ang="0">
                <a:pos x="1351" y="910"/>
              </a:cxn>
              <a:cxn ang="0">
                <a:pos x="1353" y="893"/>
              </a:cxn>
              <a:cxn ang="0">
                <a:pos x="1353" y="447"/>
              </a:cxn>
              <a:cxn ang="0">
                <a:pos x="907" y="447"/>
              </a:cxn>
              <a:cxn ang="0">
                <a:pos x="893" y="446"/>
              </a:cxn>
              <a:cxn ang="0">
                <a:pos x="890" y="446"/>
              </a:cxn>
              <a:cxn ang="0">
                <a:pos x="825" y="365"/>
              </a:cxn>
              <a:cxn ang="0">
                <a:pos x="844" y="312"/>
              </a:cxn>
              <a:cxn ang="0">
                <a:pos x="878" y="201"/>
              </a:cxn>
              <a:cxn ang="0">
                <a:pos x="676" y="0"/>
              </a:cxn>
              <a:cxn ang="0">
                <a:pos x="475" y="201"/>
              </a:cxn>
              <a:cxn ang="0">
                <a:pos x="506" y="307"/>
              </a:cxn>
              <a:cxn ang="0">
                <a:pos x="530" y="365"/>
              </a:cxn>
              <a:cxn ang="0">
                <a:pos x="461" y="446"/>
              </a:cxn>
              <a:cxn ang="0">
                <a:pos x="448" y="447"/>
              </a:cxn>
              <a:cxn ang="0">
                <a:pos x="446" y="447"/>
              </a:cxn>
              <a:cxn ang="0">
                <a:pos x="446" y="447"/>
              </a:cxn>
              <a:cxn ang="0">
                <a:pos x="0" y="447"/>
              </a:cxn>
              <a:cxn ang="0">
                <a:pos x="0" y="891"/>
              </a:cxn>
              <a:cxn ang="0">
                <a:pos x="0" y="891"/>
              </a:cxn>
              <a:cxn ang="0">
                <a:pos x="0" y="892"/>
              </a:cxn>
              <a:cxn ang="0">
                <a:pos x="82" y="975"/>
              </a:cxn>
              <a:cxn ang="0">
                <a:pos x="140" y="950"/>
              </a:cxn>
              <a:cxn ang="0">
                <a:pos x="247" y="920"/>
              </a:cxn>
              <a:cxn ang="0">
                <a:pos x="448" y="1121"/>
              </a:cxn>
              <a:cxn ang="0">
                <a:pos x="247" y="1323"/>
              </a:cxn>
              <a:cxn ang="0">
                <a:pos x="136" y="1289"/>
              </a:cxn>
              <a:cxn ang="0">
                <a:pos x="82" y="1269"/>
              </a:cxn>
              <a:cxn ang="0">
                <a:pos x="2" y="1335"/>
              </a:cxn>
              <a:cxn ang="0">
                <a:pos x="0" y="1352"/>
              </a:cxn>
              <a:cxn ang="0">
                <a:pos x="0" y="1798"/>
              </a:cxn>
            </a:cxnLst>
            <a:rect l="0" t="0" r="r" b="b"/>
            <a:pathLst>
              <a:path w="1353" h="1798">
                <a:moveTo>
                  <a:pt x="0" y="1798"/>
                </a:moveTo>
                <a:cubicBezTo>
                  <a:pt x="446" y="1798"/>
                  <a:pt x="446" y="1798"/>
                  <a:pt x="446" y="1798"/>
                </a:cubicBezTo>
                <a:cubicBezTo>
                  <a:pt x="446" y="1798"/>
                  <a:pt x="446" y="1798"/>
                  <a:pt x="446" y="1798"/>
                </a:cubicBezTo>
                <a:cubicBezTo>
                  <a:pt x="447" y="1798"/>
                  <a:pt x="447" y="1798"/>
                  <a:pt x="448" y="1798"/>
                </a:cubicBezTo>
                <a:cubicBezTo>
                  <a:pt x="493" y="1798"/>
                  <a:pt x="530" y="1761"/>
                  <a:pt x="530" y="1716"/>
                </a:cubicBezTo>
                <a:cubicBezTo>
                  <a:pt x="530" y="1693"/>
                  <a:pt x="520" y="1672"/>
                  <a:pt x="506" y="1658"/>
                </a:cubicBezTo>
                <a:cubicBezTo>
                  <a:pt x="486" y="1627"/>
                  <a:pt x="475" y="1590"/>
                  <a:pt x="475" y="1551"/>
                </a:cubicBezTo>
                <a:cubicBezTo>
                  <a:pt x="475" y="1440"/>
                  <a:pt x="565" y="1350"/>
                  <a:pt x="676" y="1350"/>
                </a:cubicBezTo>
                <a:cubicBezTo>
                  <a:pt x="788" y="1350"/>
                  <a:pt x="878" y="1440"/>
                  <a:pt x="878" y="1551"/>
                </a:cubicBezTo>
                <a:cubicBezTo>
                  <a:pt x="878" y="1592"/>
                  <a:pt x="866" y="1630"/>
                  <a:pt x="844" y="1662"/>
                </a:cubicBezTo>
                <a:cubicBezTo>
                  <a:pt x="832" y="1676"/>
                  <a:pt x="825" y="1695"/>
                  <a:pt x="825" y="1716"/>
                </a:cubicBezTo>
                <a:cubicBezTo>
                  <a:pt x="825" y="1755"/>
                  <a:pt x="853" y="1789"/>
                  <a:pt x="890" y="1796"/>
                </a:cubicBezTo>
                <a:cubicBezTo>
                  <a:pt x="896" y="1797"/>
                  <a:pt x="901" y="1798"/>
                  <a:pt x="907" y="1798"/>
                </a:cubicBezTo>
                <a:cubicBezTo>
                  <a:pt x="1353" y="1798"/>
                  <a:pt x="1353" y="1798"/>
                  <a:pt x="1353" y="1798"/>
                </a:cubicBezTo>
                <a:cubicBezTo>
                  <a:pt x="1353" y="1354"/>
                  <a:pt x="1353" y="1354"/>
                  <a:pt x="1353" y="1354"/>
                </a:cubicBezTo>
                <a:cubicBezTo>
                  <a:pt x="1353" y="1354"/>
                  <a:pt x="1353" y="1354"/>
                  <a:pt x="1353" y="1354"/>
                </a:cubicBezTo>
                <a:cubicBezTo>
                  <a:pt x="1353" y="1353"/>
                  <a:pt x="1353" y="1353"/>
                  <a:pt x="1353" y="1352"/>
                </a:cubicBezTo>
                <a:cubicBezTo>
                  <a:pt x="1353" y="1307"/>
                  <a:pt x="1316" y="1270"/>
                  <a:pt x="1271" y="1270"/>
                </a:cubicBezTo>
                <a:cubicBezTo>
                  <a:pt x="1248" y="1270"/>
                  <a:pt x="1228" y="1280"/>
                  <a:pt x="1213" y="1294"/>
                </a:cubicBezTo>
                <a:cubicBezTo>
                  <a:pt x="1182" y="1314"/>
                  <a:pt x="1145" y="1325"/>
                  <a:pt x="1106" y="1325"/>
                </a:cubicBezTo>
                <a:cubicBezTo>
                  <a:pt x="995" y="1325"/>
                  <a:pt x="905" y="1235"/>
                  <a:pt x="905" y="1123"/>
                </a:cubicBezTo>
                <a:cubicBezTo>
                  <a:pt x="905" y="1012"/>
                  <a:pt x="995" y="922"/>
                  <a:pt x="1106" y="922"/>
                </a:cubicBezTo>
                <a:cubicBezTo>
                  <a:pt x="1147" y="922"/>
                  <a:pt x="1185" y="934"/>
                  <a:pt x="1217" y="955"/>
                </a:cubicBezTo>
                <a:cubicBezTo>
                  <a:pt x="1232" y="968"/>
                  <a:pt x="1250" y="975"/>
                  <a:pt x="1271" y="975"/>
                </a:cubicBezTo>
                <a:cubicBezTo>
                  <a:pt x="1310" y="975"/>
                  <a:pt x="1344" y="947"/>
                  <a:pt x="1351" y="910"/>
                </a:cubicBezTo>
                <a:cubicBezTo>
                  <a:pt x="1352" y="904"/>
                  <a:pt x="1353" y="899"/>
                  <a:pt x="1353" y="893"/>
                </a:cubicBezTo>
                <a:cubicBezTo>
                  <a:pt x="1353" y="447"/>
                  <a:pt x="1353" y="447"/>
                  <a:pt x="1353" y="447"/>
                </a:cubicBezTo>
                <a:cubicBezTo>
                  <a:pt x="907" y="447"/>
                  <a:pt x="907" y="447"/>
                  <a:pt x="907" y="447"/>
                </a:cubicBezTo>
                <a:cubicBezTo>
                  <a:pt x="902" y="447"/>
                  <a:pt x="898" y="447"/>
                  <a:pt x="893" y="446"/>
                </a:cubicBezTo>
                <a:cubicBezTo>
                  <a:pt x="892" y="446"/>
                  <a:pt x="891" y="446"/>
                  <a:pt x="890" y="446"/>
                </a:cubicBezTo>
                <a:cubicBezTo>
                  <a:pt x="853" y="438"/>
                  <a:pt x="825" y="405"/>
                  <a:pt x="825" y="365"/>
                </a:cubicBezTo>
                <a:cubicBezTo>
                  <a:pt x="825" y="345"/>
                  <a:pt x="832" y="326"/>
                  <a:pt x="844" y="312"/>
                </a:cubicBezTo>
                <a:cubicBezTo>
                  <a:pt x="866" y="280"/>
                  <a:pt x="878" y="242"/>
                  <a:pt x="878" y="201"/>
                </a:cubicBezTo>
                <a:cubicBezTo>
                  <a:pt x="878" y="90"/>
                  <a:pt x="788" y="0"/>
                  <a:pt x="676" y="0"/>
                </a:cubicBezTo>
                <a:cubicBezTo>
                  <a:pt x="565" y="0"/>
                  <a:pt x="475" y="90"/>
                  <a:pt x="475" y="201"/>
                </a:cubicBezTo>
                <a:cubicBezTo>
                  <a:pt x="475" y="240"/>
                  <a:pt x="486" y="276"/>
                  <a:pt x="506" y="307"/>
                </a:cubicBezTo>
                <a:cubicBezTo>
                  <a:pt x="520" y="322"/>
                  <a:pt x="530" y="343"/>
                  <a:pt x="530" y="365"/>
                </a:cubicBezTo>
                <a:cubicBezTo>
                  <a:pt x="530" y="406"/>
                  <a:pt x="500" y="440"/>
                  <a:pt x="461" y="446"/>
                </a:cubicBezTo>
                <a:cubicBezTo>
                  <a:pt x="456" y="447"/>
                  <a:pt x="452" y="447"/>
                  <a:pt x="448" y="447"/>
                </a:cubicBezTo>
                <a:cubicBezTo>
                  <a:pt x="447" y="447"/>
                  <a:pt x="447" y="447"/>
                  <a:pt x="446" y="447"/>
                </a:cubicBezTo>
                <a:cubicBezTo>
                  <a:pt x="446" y="447"/>
                  <a:pt x="446" y="447"/>
                  <a:pt x="44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891"/>
                  <a:pt x="0" y="891"/>
                  <a:pt x="0" y="891"/>
                </a:cubicBezTo>
                <a:cubicBezTo>
                  <a:pt x="0" y="891"/>
                  <a:pt x="0" y="891"/>
                  <a:pt x="0" y="891"/>
                </a:cubicBezTo>
                <a:cubicBezTo>
                  <a:pt x="0" y="892"/>
                  <a:pt x="0" y="892"/>
                  <a:pt x="0" y="892"/>
                </a:cubicBezTo>
                <a:cubicBezTo>
                  <a:pt x="0" y="938"/>
                  <a:pt x="37" y="975"/>
                  <a:pt x="82" y="975"/>
                </a:cubicBezTo>
                <a:cubicBezTo>
                  <a:pt x="105" y="975"/>
                  <a:pt x="125" y="965"/>
                  <a:pt x="140" y="950"/>
                </a:cubicBezTo>
                <a:cubicBezTo>
                  <a:pt x="171" y="931"/>
                  <a:pt x="208" y="920"/>
                  <a:pt x="247" y="920"/>
                </a:cubicBezTo>
                <a:cubicBezTo>
                  <a:pt x="358" y="920"/>
                  <a:pt x="448" y="1010"/>
                  <a:pt x="448" y="1121"/>
                </a:cubicBezTo>
                <a:cubicBezTo>
                  <a:pt x="448" y="1233"/>
                  <a:pt x="358" y="1323"/>
                  <a:pt x="247" y="1323"/>
                </a:cubicBezTo>
                <a:cubicBezTo>
                  <a:pt x="206" y="1323"/>
                  <a:pt x="168" y="1310"/>
                  <a:pt x="136" y="1289"/>
                </a:cubicBezTo>
                <a:cubicBezTo>
                  <a:pt x="121" y="1277"/>
                  <a:pt x="103" y="1269"/>
                  <a:pt x="82" y="1269"/>
                </a:cubicBezTo>
                <a:cubicBezTo>
                  <a:pt x="43" y="1269"/>
                  <a:pt x="9" y="1298"/>
                  <a:pt x="2" y="1335"/>
                </a:cubicBezTo>
                <a:cubicBezTo>
                  <a:pt x="1" y="1341"/>
                  <a:pt x="0" y="1346"/>
                  <a:pt x="0" y="1352"/>
                </a:cubicBezTo>
                <a:cubicBezTo>
                  <a:pt x="0" y="1798"/>
                  <a:pt x="0" y="1798"/>
                  <a:pt x="0" y="1798"/>
                </a:cubicBezTo>
                <a:close/>
              </a:path>
            </a:pathLst>
          </a:custGeom>
          <a:solidFill>
            <a:srgbClr val="FF00FF"/>
          </a:soli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9050" prstMaterial="matte">
            <a:bevelT w="63500" h="25400" prst="artDeco"/>
            <a:contourClr>
              <a:srgbClr val="FFFFFF"/>
            </a:contourClr>
          </a:sp3d>
        </p:spPr>
        <p:txBody>
          <a:bodyPr vert="vert" lIns="0" tIns="0" rIns="0" bIns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1065"/>
              </a:spcAft>
              <a:buClr>
                <a:srgbClr val="969696"/>
              </a:buClr>
              <a:defRPr/>
            </a:pPr>
            <a:endParaRPr lang="de-DE" sz="3200" kern="0" dirty="0">
              <a:ln>
                <a:solidFill>
                  <a:srgbClr val="FF00FF"/>
                </a:solidFill>
              </a:ln>
              <a:solidFill>
                <a:srgbClr val="FF00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1767681" y="2667003"/>
            <a:ext cx="12115801" cy="1780908"/>
            <a:chOff x="-194371" y="-38100"/>
            <a:chExt cx="2908273" cy="502548"/>
          </a:xfrm>
        </p:grpSpPr>
        <p:sp>
          <p:nvSpPr>
            <p:cNvPr id="11" name="Freeform 6"/>
            <p:cNvSpPr/>
            <p:nvPr/>
          </p:nvSpPr>
          <p:spPr>
            <a:xfrm>
              <a:off x="-194371" y="0"/>
              <a:ext cx="2908273" cy="464448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/>
            <a:lstStyle/>
            <a:p>
              <a:pPr algn="ctr" defTabSz="91405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 sz="19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4882" y="3104928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962590" y="4724400"/>
            <a:ext cx="6129691" cy="349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nhà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trường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sách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chăm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4882" y="3073420"/>
            <a:ext cx="1200805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Nối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đơn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ghép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82080" y="1682898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321073" y="4746812"/>
            <a:ext cx="6129691" cy="4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học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cửa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ngoan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vở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501481" y="5105400"/>
            <a:ext cx="3496874" cy="990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V="1">
            <a:off x="5958681" y="5105400"/>
            <a:ext cx="3039674" cy="990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5501481" y="6955568"/>
            <a:ext cx="3496874" cy="96923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V="1">
            <a:off x="5746925" y="7086600"/>
            <a:ext cx="2878756" cy="838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Oval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572B1CBC-A504-0817-B0D1-3BD5DCE7BEE8}"/>
              </a:ext>
            </a:extLst>
          </p:cNvPr>
          <p:cNvSpPr/>
          <p:nvPr/>
        </p:nvSpPr>
        <p:spPr bwMode="auto">
          <a:xfrm>
            <a:off x="14340680" y="7674899"/>
            <a:ext cx="1066801" cy="1066800"/>
          </a:xfrm>
          <a:prstGeom prst="ellips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17"/>
          <p:cNvSpPr/>
          <p:nvPr/>
        </p:nvSpPr>
        <p:spPr>
          <a:xfrm>
            <a:off x="5594525" y="5791200"/>
            <a:ext cx="4982408" cy="838200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17"/>
          <p:cNvSpPr/>
          <p:nvPr/>
        </p:nvSpPr>
        <p:spPr>
          <a:xfrm>
            <a:off x="5594529" y="6934200"/>
            <a:ext cx="4982408" cy="762000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càng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7"/>
          <p:cNvSpPr/>
          <p:nvPr/>
        </p:nvSpPr>
        <p:spPr>
          <a:xfrm>
            <a:off x="5601079" y="7924801"/>
            <a:ext cx="4982408" cy="838200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vừa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2529682" y="2667003"/>
            <a:ext cx="11353800" cy="1780908"/>
            <a:chOff x="-194371" y="-38100"/>
            <a:chExt cx="2908273" cy="502548"/>
          </a:xfrm>
        </p:grpSpPr>
        <p:sp>
          <p:nvSpPr>
            <p:cNvPr id="11" name="Freeform 6"/>
            <p:cNvSpPr/>
            <p:nvPr/>
          </p:nvSpPr>
          <p:spPr>
            <a:xfrm>
              <a:off x="-194371" y="0"/>
              <a:ext cx="2908273" cy="464448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/>
            <a:lstStyle/>
            <a:p>
              <a:pPr algn="ctr" defTabSz="91405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 sz="19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4882" y="3104928"/>
            <a:ext cx="12474167" cy="1015628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latin typeface="Times New Roman"/>
                <a:ea typeface="Times New Roman"/>
              </a:rPr>
              <a:t>   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Chọn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cặp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thích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điền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chỗ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trống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29680" y="1530498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504420" y="4530832"/>
            <a:ext cx="11353800" cy="990600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 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7"/>
          <p:cNvSpPr/>
          <p:nvPr/>
        </p:nvSpPr>
        <p:spPr>
          <a:xfrm>
            <a:off x="5629607" y="5809129"/>
            <a:ext cx="4982408" cy="838200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iengVoTay-V.A-32343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3.2792" end="7171.4752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57127" y="5905500"/>
            <a:ext cx="609600" cy="609600"/>
          </a:xfrm>
          <a:prstGeom prst="rect">
            <a:avLst/>
          </a:prstGeom>
        </p:spPr>
      </p:pic>
      <p:sp>
        <p:nvSpPr>
          <p:cNvPr id="19" name="Oval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572B1CBC-A504-0817-B0D1-3BD5DCE7BEE8}"/>
              </a:ext>
            </a:extLst>
          </p:cNvPr>
          <p:cNvSpPr/>
          <p:nvPr/>
        </p:nvSpPr>
        <p:spPr bwMode="auto">
          <a:xfrm>
            <a:off x="14340680" y="7674899"/>
            <a:ext cx="1066801" cy="1066800"/>
          </a:xfrm>
          <a:prstGeom prst="ellips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1158081" y="2362200"/>
            <a:ext cx="13182600" cy="2438400"/>
            <a:chOff x="-194371" y="-38100"/>
            <a:chExt cx="2908273" cy="502548"/>
          </a:xfrm>
        </p:grpSpPr>
        <p:sp>
          <p:nvSpPr>
            <p:cNvPr id="11" name="Freeform 6"/>
            <p:cNvSpPr/>
            <p:nvPr/>
          </p:nvSpPr>
          <p:spPr>
            <a:xfrm>
              <a:off x="-194371" y="0"/>
              <a:ext cx="2908273" cy="464448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/>
            <a:lstStyle/>
            <a:p>
              <a:pPr algn="ctr" defTabSz="91405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 sz="19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4882" y="3104928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962590" y="4724400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A. </a:t>
            </a:r>
            <a:r>
              <a:rPr lang="en-US" altLang="en-US" sz="4000" dirty="0" err="1" smtClean="0">
                <a:solidFill>
                  <a:prstClr val="black"/>
                </a:solidFill>
                <a:latin typeface="Times New Roman" pitchFamily="18" charset="0"/>
              </a:rPr>
              <a:t>Vì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4281" y="2590800"/>
            <a:ext cx="12998655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Chọn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đáp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án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đúng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rùa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mình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chậm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chạp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nó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cố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sức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chạy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thật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nhanh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82080" y="1682898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114990" y="5562600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B. </a:t>
            </a:r>
            <a:r>
              <a:rPr lang="en-US" altLang="en-US" sz="4000" dirty="0" err="1" smtClean="0">
                <a:solidFill>
                  <a:prstClr val="black"/>
                </a:solidFill>
                <a:latin typeface="Times New Roman" pitchFamily="18" charset="0"/>
              </a:rPr>
              <a:t>Nên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953190" y="6477000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C. </a:t>
            </a:r>
            <a:r>
              <a:rPr lang="en-US" altLang="en-US" sz="4000" dirty="0" err="1" smtClean="0">
                <a:solidFill>
                  <a:prstClr val="black"/>
                </a:solidFill>
                <a:latin typeface="Times New Roman" pitchFamily="18" charset="0"/>
              </a:rPr>
              <a:t>Vì</a:t>
            </a: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….</a:t>
            </a:r>
            <a:r>
              <a:rPr lang="en-US" altLang="en-US" sz="4000" dirty="0" err="1" smtClean="0">
                <a:solidFill>
                  <a:prstClr val="black"/>
                </a:solidFill>
                <a:latin typeface="Times New Roman" pitchFamily="18" charset="0"/>
              </a:rPr>
              <a:t>nên</a:t>
            </a: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….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053682" y="6506142"/>
            <a:ext cx="7010399" cy="1037658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TiengVoTay-V.A-32343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3.2792" end="7171.4752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184563" y="6858000"/>
            <a:ext cx="609600" cy="609600"/>
          </a:xfrm>
          <a:prstGeom prst="rect">
            <a:avLst/>
          </a:prstGeom>
        </p:spPr>
      </p:pic>
      <p:sp>
        <p:nvSpPr>
          <p:cNvPr id="19" name="Oval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572B1CBC-A504-0817-B0D1-3BD5DCE7BEE8}"/>
              </a:ext>
            </a:extLst>
          </p:cNvPr>
          <p:cNvSpPr/>
          <p:nvPr/>
        </p:nvSpPr>
        <p:spPr bwMode="auto">
          <a:xfrm>
            <a:off x="14340680" y="7674899"/>
            <a:ext cx="1066801" cy="1066800"/>
          </a:xfrm>
          <a:prstGeom prst="ellips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engVoTay-V.A-32343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5.1121000000001" end="7171.4752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759280" y="8015571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17"/>
          <p:cNvSpPr/>
          <p:nvPr/>
        </p:nvSpPr>
        <p:spPr>
          <a:xfrm>
            <a:off x="4358481" y="4800600"/>
            <a:ext cx="7010400" cy="1066799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17"/>
          <p:cNvSpPr/>
          <p:nvPr/>
        </p:nvSpPr>
        <p:spPr>
          <a:xfrm>
            <a:off x="4358481" y="6172200"/>
            <a:ext cx="7010399" cy="1295400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B. 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vi-VN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7"/>
          <p:cNvSpPr/>
          <p:nvPr/>
        </p:nvSpPr>
        <p:spPr>
          <a:xfrm>
            <a:off x="4387560" y="7801542"/>
            <a:ext cx="7010399" cy="1037658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vi-VN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1767681" y="2667003"/>
            <a:ext cx="12115801" cy="1780908"/>
            <a:chOff x="-194371" y="-38100"/>
            <a:chExt cx="2908273" cy="502548"/>
          </a:xfrm>
        </p:grpSpPr>
        <p:sp>
          <p:nvSpPr>
            <p:cNvPr id="11" name="Freeform 6"/>
            <p:cNvSpPr/>
            <p:nvPr/>
          </p:nvSpPr>
          <p:spPr>
            <a:xfrm>
              <a:off x="-194371" y="0"/>
              <a:ext cx="2908273" cy="464448"/>
            </a:xfrm>
            <a:custGeom>
              <a:avLst/>
              <a:gdLst/>
              <a:ahLst/>
              <a:cxnLst/>
              <a:rect l="l" t="t" r="r" b="b"/>
              <a:pathLst>
                <a:path w="2713902" h="464448">
                  <a:moveTo>
                    <a:pt x="44328" y="0"/>
                  </a:moveTo>
                  <a:lnTo>
                    <a:pt x="2669573" y="0"/>
                  </a:lnTo>
                  <a:cubicBezTo>
                    <a:pt x="2694055" y="0"/>
                    <a:pt x="2713902" y="19846"/>
                    <a:pt x="2713902" y="44328"/>
                  </a:cubicBezTo>
                  <a:lnTo>
                    <a:pt x="2713902" y="420120"/>
                  </a:lnTo>
                  <a:cubicBezTo>
                    <a:pt x="2713902" y="444602"/>
                    <a:pt x="2694055" y="464448"/>
                    <a:pt x="2669573" y="464448"/>
                  </a:cubicBezTo>
                  <a:lnTo>
                    <a:pt x="44328" y="464448"/>
                  </a:lnTo>
                  <a:cubicBezTo>
                    <a:pt x="19846" y="464448"/>
                    <a:pt x="0" y="444602"/>
                    <a:pt x="0" y="420120"/>
                  </a:cubicBezTo>
                  <a:lnTo>
                    <a:pt x="0" y="44328"/>
                  </a:lnTo>
                  <a:cubicBezTo>
                    <a:pt x="0" y="19846"/>
                    <a:pt x="19846" y="0"/>
                    <a:pt x="44328" y="0"/>
                  </a:cubicBezTo>
                  <a:close/>
                </a:path>
              </a:pathLst>
            </a:custGeom>
            <a:solidFill>
              <a:srgbClr val="86E3CE"/>
            </a:solidFill>
          </p:spPr>
          <p:txBody>
            <a:bodyPr/>
            <a:lstStyle/>
            <a:p>
              <a:pPr algn="ctr" defTabSz="914058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 sz="19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0" y="-38100"/>
              <a:ext cx="2713902" cy="5025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403" eaLnBrk="1" fontAlgn="auto" hangingPunct="1">
                <a:lnSpc>
                  <a:spcPts val="1771"/>
                </a:lnSpc>
                <a:spcBef>
                  <a:spcPts val="0"/>
                </a:spcBef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  <a:p>
              <a:pPr algn="ctr" defTabSz="609403" eaLnBrk="1" fontAlgn="auto" hangingPunct="1">
                <a:lnSpc>
                  <a:spcPts val="1771"/>
                </a:lnSpc>
                <a:spcAft>
                  <a:spcPts val="0"/>
                </a:spcAft>
              </a:pPr>
              <a:endParaRPr sz="13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4882" y="3104928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529680" y="1530498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4882" y="3073420"/>
            <a:ext cx="12008054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vế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ghép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nối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4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387560" y="7801542"/>
            <a:ext cx="7010399" cy="1037658"/>
          </a:xfrm>
          <a:custGeom>
            <a:avLst/>
            <a:gdLst/>
            <a:ahLst/>
            <a:cxnLst/>
            <a:rect l="l" t="t" r="r" b="b"/>
            <a:pathLst>
              <a:path w="2355024" h="280606">
                <a:moveTo>
                  <a:pt x="33767" y="0"/>
                </a:moveTo>
                <a:lnTo>
                  <a:pt x="2321257" y="0"/>
                </a:lnTo>
                <a:cubicBezTo>
                  <a:pt x="2339906" y="0"/>
                  <a:pt x="2355024" y="15118"/>
                  <a:pt x="2355024" y="33767"/>
                </a:cubicBezTo>
                <a:lnTo>
                  <a:pt x="2355024" y="246839"/>
                </a:lnTo>
                <a:cubicBezTo>
                  <a:pt x="2355024" y="255795"/>
                  <a:pt x="2351467" y="264383"/>
                  <a:pt x="2345134" y="270716"/>
                </a:cubicBezTo>
                <a:cubicBezTo>
                  <a:pt x="2338801" y="277049"/>
                  <a:pt x="2330213" y="280606"/>
                  <a:pt x="2321257" y="280606"/>
                </a:cubicBezTo>
                <a:lnTo>
                  <a:pt x="33767" y="280606"/>
                </a:lnTo>
                <a:cubicBezTo>
                  <a:pt x="15118" y="280606"/>
                  <a:pt x="0" y="265488"/>
                  <a:pt x="0" y="246839"/>
                </a:cubicBezTo>
                <a:lnTo>
                  <a:pt x="0" y="33767"/>
                </a:lnTo>
                <a:cubicBezTo>
                  <a:pt x="0" y="15118"/>
                  <a:pt x="15118" y="0"/>
                  <a:pt x="33767" y="0"/>
                </a:cubicBezTo>
                <a:close/>
              </a:path>
            </a:pathLst>
          </a:custGeom>
          <a:solidFill>
            <a:srgbClr val="F7F3F0"/>
          </a:solidFill>
          <a:ln w="38100" cap="rnd">
            <a:solidFill>
              <a:srgbClr val="D78F28"/>
            </a:solidFill>
            <a:prstDash val="solid"/>
            <a:round/>
          </a:ln>
        </p:spPr>
        <p:txBody>
          <a:bodyPr lIns="91405" tIns="45703" rIns="91405" bIns="45703"/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572B1CBC-A504-0817-B0D1-3BD5DCE7BEE8}"/>
              </a:ext>
            </a:extLst>
          </p:cNvPr>
          <p:cNvSpPr/>
          <p:nvPr/>
        </p:nvSpPr>
        <p:spPr bwMode="auto">
          <a:xfrm>
            <a:off x="14340680" y="7674899"/>
            <a:ext cx="1066801" cy="1066800"/>
          </a:xfrm>
          <a:prstGeom prst="ellipse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z="5400" b="1" u="sng" dirty="0" smtClean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vi-VN" altLang="en-US" sz="5400" b="1" u="sng" dirty="0" smtClean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vi-VN" altLang="en-US" sz="5400" b="1" u="sng" dirty="0" smtClean="0">
                <a:solidFill>
                  <a:prstClr val="black"/>
                </a:solidFill>
                <a:latin typeface="Times New Roman" pitchFamily="18" charset="0"/>
              </a:rPr>
              <a:t>TIẾNG VIỆT</a:t>
            </a:r>
            <a:r>
              <a:rPr lang="en-US" altLang="en-US" sz="5400" b="1" u="sng" dirty="0" smtClean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5400" b="1" dirty="0" smtClean="0">
                <a:solidFill>
                  <a:prstClr val="black"/>
                </a:solidFill>
                <a:latin typeface="Times New Roman" pitchFamily="18" charset="0"/>
              </a:rPr>
              <a:t> T</a:t>
            </a:r>
            <a:r>
              <a:rPr lang="vi-VN" altLang="en-US" sz="5400" b="1" dirty="0" smtClean="0">
                <a:solidFill>
                  <a:prstClr val="black"/>
                </a:solidFill>
                <a:latin typeface="Times New Roman" pitchFamily="18" charset="0"/>
              </a:rPr>
              <a:t>IẾT</a:t>
            </a:r>
            <a:r>
              <a:rPr lang="en-US" altLang="en-US" sz="5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5400" b="1" dirty="0">
                <a:solidFill>
                  <a:prstClr val="black"/>
                </a:solidFill>
                <a:latin typeface="Times New Roman" pitchFamily="18" charset="0"/>
              </a:rPr>
              <a:t>181</a:t>
            </a:r>
            <a:r>
              <a:rPr lang="en-US" altLang="en-US" sz="7200" dirty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en-US" altLang="en-US" sz="7200" dirty="0">
                <a:solidFill>
                  <a:prstClr val="black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vi-VN" altLang="en-US" sz="5400" b="1" u="sng" dirty="0" smtClean="0">
                <a:solidFill>
                  <a:srgbClr val="0000CC"/>
                </a:solidFill>
                <a:latin typeface="Times New Roman" pitchFamily="18" charset="0"/>
              </a:rPr>
              <a:t>LUYỆN TỪ VÀ CÂU</a:t>
            </a:r>
          </a:p>
          <a:p>
            <a:pPr marL="0" indent="0" algn="ctr">
              <a:buNone/>
            </a:pPr>
            <a:r>
              <a:rPr lang="en-US" altLang="en-US" sz="8000" b="1" dirty="0" smtClean="0">
                <a:solidFill>
                  <a:srgbClr val="DA0000"/>
                </a:solidFill>
                <a:latin typeface="Times New Roman" pitchFamily="18" charset="0"/>
              </a:rPr>
              <a:t>LIÊN </a:t>
            </a:r>
            <a:r>
              <a:rPr lang="en-US" altLang="en-US" sz="8000" b="1" dirty="0">
                <a:solidFill>
                  <a:srgbClr val="DA0000"/>
                </a:solidFill>
                <a:latin typeface="Times New Roman" pitchFamily="18" charset="0"/>
              </a:rPr>
              <a:t>KẾT CÂU BẰNG CÁCH LẶP TỪ NGỮ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873361-D40F-1E16-5B57-DBBC8C340874}"/>
              </a:ext>
            </a:extLst>
          </p:cNvPr>
          <p:cNvSpPr txBox="1"/>
          <p:nvPr/>
        </p:nvSpPr>
        <p:spPr>
          <a:xfrm>
            <a:off x="3748883" y="152402"/>
            <a:ext cx="8686800" cy="70785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vi-VN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dirty="0">
                <a:solidFill>
                  <a:srgbClr val="0000C4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986885" y="985160"/>
            <a:ext cx="12022941" cy="2168117"/>
          </a:xfrm>
          <a:prstGeom prst="rect">
            <a:avLst/>
          </a:prstGeom>
        </p:spPr>
        <p:txBody>
          <a:bodyPr lIns="33855" tIns="33855" rIns="33855" bIns="33855" rtlCol="0" anchor="ctr"/>
          <a:lstStyle/>
          <a:p>
            <a:pPr algn="ctr" defTabSz="609403" eaLnBrk="1" fontAlgn="auto" hangingPunct="1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  <a:p>
            <a:pPr algn="ctr" defTabSz="609403" eaLnBrk="1" fontAlgn="auto" hangingPunct="1">
              <a:lnSpc>
                <a:spcPts val="1771"/>
              </a:lnSpc>
              <a:spcAft>
                <a:spcPts val="0"/>
              </a:spcAft>
            </a:pPr>
            <a:endParaRPr sz="1300" b="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473" y="3342235"/>
            <a:ext cx="12474167" cy="905022"/>
          </a:xfrm>
          <a:prstGeom prst="rect">
            <a:avLst/>
          </a:prstGeom>
        </p:spPr>
        <p:txBody>
          <a:bodyPr wrap="square" lIns="91405" tIns="45703" rIns="91405" bIns="45703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027436" y="806266"/>
            <a:ext cx="6129691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Việt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181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1225372" y="1473868"/>
            <a:ext cx="6891690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Luyện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u="sng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2314536"/>
            <a:ext cx="10706711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altLang="en-US" sz="4400" u="sng" dirty="0">
                <a:solidFill>
                  <a:srgbClr val="FF0000"/>
                </a:solidFill>
                <a:latin typeface="Times New Roman" pitchFamily="18" charset="0"/>
              </a:rPr>
              <a:t>HÌNH THÀNH KIẾN THỨC MỚI:</a:t>
            </a:r>
            <a:endParaRPr lang="en-US" altLang="en-US" sz="4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823119" y="3079260"/>
            <a:ext cx="8068875" cy="72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Hoạt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u="sng" dirty="0" err="1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altLang="en-US" sz="4000" u="sng" dirty="0">
                <a:solidFill>
                  <a:srgbClr val="0000CC"/>
                </a:solidFill>
                <a:latin typeface="Times New Roman" pitchFamily="18" charset="0"/>
              </a:rPr>
              <a:t> 1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Nhận</a:t>
            </a:r>
            <a:r>
              <a:rPr lang="en-US" altLang="en-US" sz="4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endParaRPr lang="en-US" altLang="en-US" sz="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8681" y="3771372"/>
            <a:ext cx="15399800" cy="487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Đọc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văn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trả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lời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itchFamily="18" charset="0"/>
              </a:rPr>
              <a:t>hỏi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  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1949,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Chiến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sĩ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hòa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giới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tổ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chức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ở Pa –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ri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thủ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đô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nước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Pháp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Bức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tranh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bồ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họa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sĩ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nổi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tiếng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Pi-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cát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xô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gửi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tặng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trân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trọng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treo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trường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in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trên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áp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phích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bồ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coi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loài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chim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tượng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trưng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cho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hòa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bình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   1.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Tìm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những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ngữ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lặp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văn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trên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   2.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Việc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lặp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ấy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tác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dụng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itchFamily="18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029736" y="1473868"/>
            <a:ext cx="11582400" cy="78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591" tIns="53795" rIns="107591" bIns="5379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</a:rPr>
              <a:t>LIÊN KẾT CÂU BẰNG CÁCH LẶP TỪ NGỮ</a:t>
            </a:r>
          </a:p>
        </p:txBody>
      </p:sp>
    </p:spTree>
    <p:extLst>
      <p:ext uri="{BB962C8B-B14F-4D97-AF65-F5344CB8AC3E}">
        <p14:creationId xmlns:p14="http://schemas.microsoft.com/office/powerpoint/2010/main" val="34540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Bai day Luyen tap&quot;/&gt;&lt;property id=&quot;20148&quot; value=&quot;5&quot;/&gt;&lt;property id=&quot;20184&quot; value=&quot;7&quot;/&gt;&lt;property id=&quot;20224&quot; value=&quot;E:\Chay thu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7&quot; value=&quot;27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256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257&quot;/&gt;&lt;property id=&quot;20309&quot; value=&quot;-1&quot;/&gt;&lt;/object&gt;&lt;object type=&quot;3&quot; unique_id=&quot;10009&quot;&gt;&lt;property id=&quot;20148&quot; value=&quot;5&quot;/&gt;&lt;property id=&quot;20300&quot; value=&quot;Slide 4&quot;/&gt;&lt;property id=&quot;20307&quot; value=&quot;280&quot;/&gt;&lt;property id=&quot;20309&quot; value=&quot;-1&quot;/&gt;&lt;/object&gt;&lt;object type=&quot;3&quot; unique_id=&quot;10010&quot;&gt;&lt;property id=&quot;20148&quot; value=&quot;5&quot;/&gt;&lt;property id=&quot;20300&quot; value=&quot;Slide 5&quot;/&gt;&lt;property id=&quot;20307&quot; value=&quot;281&quot;/&gt;&lt;property id=&quot;20309&quot; value=&quot;-1&quot;/&gt;&lt;/object&gt;&lt;object type=&quot;3&quot; unique_id=&quot;10011&quot;&gt;&lt;property id=&quot;20148&quot; value=&quot;5&quot;/&gt;&lt;property id=&quot;20300&quot; value=&quot;Slide 6&quot;/&gt;&lt;property id=&quot;20307&quot; value=&quot;283&quot;/&gt;&lt;property id=&quot;20309&quot; value=&quot;-1&quot;/&gt;&lt;/object&gt;&lt;object type=&quot;3&quot; unique_id=&quot;10012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013&quot;&gt;&lt;property id=&quot;20148&quot; value=&quot;5&quot;/&gt;&lt;property id=&quot;20300&quot; value=&quot;Slide 8&quot;/&gt;&lt;property id=&quot;20307&quot; value=&quot;288&quot;/&gt;&lt;property id=&quot;20309&quot; value=&quot;-1&quot;/&gt;&lt;/object&gt;&lt;object type=&quot;3&quot; unique_id=&quot;10014&quot;&gt;&lt;property id=&quot;20148&quot; value=&quot;5&quot;/&gt;&lt;property id=&quot;20300&quot; value=&quot;Slide 9&quot;/&gt;&lt;property id=&quot;20307&quot; value=&quot;289&quot;/&gt;&lt;property id=&quot;20309&quot; value=&quot;-1&quot;/&gt;&lt;/object&gt;&lt;/object&gt;&lt;object type=&quot;8&quot; unique_id=&quot;1001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8415</TotalTime>
  <Words>2172</Words>
  <Application>Microsoft Office PowerPoint</Application>
  <PresentationFormat>Custom</PresentationFormat>
  <Paragraphs>198</Paragraphs>
  <Slides>27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TIẾNG VIỆT: TIẾT 181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Thứ sáu ngày 14 tháng 03 năm 2024 Tiếng Việt: Tiết 181 Luyện từ và câu LIÊN KẾT CÂU BẰNG CÁCH LẶP TỪ NGỮ  IV. VẬN DỤNG, TRẢI NGHIỆM: </vt:lpstr>
      <vt:lpstr>           Thứ sáu ngày 14 tháng 03 năm 2024 Tiếng Việt: Tiết 181   Luyện từ và câu: LIÊN KẾT CÂU BẰNG CÁCH LẶP TỪ NGỮ IV. VẬN DỤNG, TRẢI NGHIỆM:  Trò chơi Âm nhạc:  Ví dụ: Mùa xuân, cây bàng đâm chồi nảy lộc.   </vt:lpstr>
      <vt:lpstr>PowerPoint Presentation</vt:lpstr>
      <vt:lpstr>PowerPoint Presentation</vt:lpstr>
    </vt:vector>
  </TitlesOfParts>
  <Company>Giao vien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 Minh</dc:creator>
  <cp:lastModifiedBy>dell</cp:lastModifiedBy>
  <cp:revision>1207</cp:revision>
  <dcterms:created xsi:type="dcterms:W3CDTF">2011-09-28T22:54:56Z</dcterms:created>
  <dcterms:modified xsi:type="dcterms:W3CDTF">2025-03-06T15:36:27Z</dcterms:modified>
</cp:coreProperties>
</file>