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70" r:id="rId2"/>
    <p:sldId id="356" r:id="rId3"/>
    <p:sldId id="439" r:id="rId4"/>
    <p:sldId id="438" r:id="rId5"/>
    <p:sldId id="441" r:id="rId6"/>
    <p:sldId id="453" r:id="rId7"/>
    <p:sldId id="455" r:id="rId8"/>
    <p:sldId id="442" r:id="rId9"/>
    <p:sldId id="457" r:id="rId10"/>
    <p:sldId id="448" r:id="rId11"/>
    <p:sldId id="456" r:id="rId12"/>
    <p:sldId id="449" r:id="rId13"/>
    <p:sldId id="444" r:id="rId14"/>
    <p:sldId id="445" r:id="rId15"/>
    <p:sldId id="458" r:id="rId16"/>
    <p:sldId id="446" r:id="rId17"/>
  </p:sldIdLst>
  <p:sldSz cx="12192000" cy="6858000"/>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00FF"/>
    <a:srgbClr val="CE229D"/>
    <a:srgbClr val="BEF488"/>
    <a:srgbClr val="FF99CC"/>
    <a:srgbClr val="CBF9C5"/>
    <a:srgbClr val="DAE917"/>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4" autoAdjust="0"/>
    <p:restoredTop sz="85063" autoAdjust="0"/>
  </p:normalViewPr>
  <p:slideViewPr>
    <p:cSldViewPr>
      <p:cViewPr varScale="1">
        <p:scale>
          <a:sx n="67" d="100"/>
          <a:sy n="67" d="100"/>
        </p:scale>
        <p:origin x="472"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6A80E74-5C63-4567-9E1D-85990305E9E2}" type="slidenum">
              <a:rPr lang="en-US" altLang="en-US"/>
              <a:pPr/>
              <a:t>‹#›</a:t>
            </a:fld>
            <a:endParaRPr lang="en-US" altLang="en-US"/>
          </a:p>
        </p:txBody>
      </p:sp>
    </p:spTree>
    <p:extLst>
      <p:ext uri="{BB962C8B-B14F-4D97-AF65-F5344CB8AC3E}">
        <p14:creationId xmlns:p14="http://schemas.microsoft.com/office/powerpoint/2010/main" val="307716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C182D5-9A57-4D41-8004-71D48B91AAED}" type="slidenum">
              <a:rPr lang="en-US" altLang="en-US"/>
              <a:pPr/>
              <a:t>‹#›</a:t>
            </a:fld>
            <a:endParaRPr lang="en-US" altLang="en-US"/>
          </a:p>
        </p:txBody>
      </p:sp>
    </p:spTree>
    <p:extLst>
      <p:ext uri="{BB962C8B-B14F-4D97-AF65-F5344CB8AC3E}">
        <p14:creationId xmlns:p14="http://schemas.microsoft.com/office/powerpoint/2010/main" val="246013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642696-76AD-4910-A61C-3CE08A888586}" type="slidenum">
              <a:rPr lang="en-US" altLang="en-US"/>
              <a:pPr/>
              <a:t>‹#›</a:t>
            </a:fld>
            <a:endParaRPr lang="en-US" altLang="en-US"/>
          </a:p>
        </p:txBody>
      </p:sp>
    </p:spTree>
    <p:extLst>
      <p:ext uri="{BB962C8B-B14F-4D97-AF65-F5344CB8AC3E}">
        <p14:creationId xmlns:p14="http://schemas.microsoft.com/office/powerpoint/2010/main" val="33832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C77251-FB86-4650-828E-17A56F22E60B}" type="slidenum">
              <a:rPr lang="en-US" altLang="en-US"/>
              <a:pPr/>
              <a:t>‹#›</a:t>
            </a:fld>
            <a:endParaRPr lang="en-US" altLang="en-US"/>
          </a:p>
        </p:txBody>
      </p:sp>
    </p:spTree>
    <p:extLst>
      <p:ext uri="{BB962C8B-B14F-4D97-AF65-F5344CB8AC3E}">
        <p14:creationId xmlns:p14="http://schemas.microsoft.com/office/powerpoint/2010/main" val="275908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DAEDF99-D713-483D-B8D5-55E056F88A06}" type="slidenum">
              <a:rPr lang="en-US" altLang="en-US"/>
              <a:pPr/>
              <a:t>‹#›</a:t>
            </a:fld>
            <a:endParaRPr lang="en-US" altLang="en-US"/>
          </a:p>
        </p:txBody>
      </p:sp>
    </p:spTree>
    <p:extLst>
      <p:ext uri="{BB962C8B-B14F-4D97-AF65-F5344CB8AC3E}">
        <p14:creationId xmlns:p14="http://schemas.microsoft.com/office/powerpoint/2010/main" val="229689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703958-85A8-4553-BC98-7A311689EA79}" type="slidenum">
              <a:rPr lang="en-US" altLang="en-US"/>
              <a:pPr/>
              <a:t>‹#›</a:t>
            </a:fld>
            <a:endParaRPr lang="en-US" altLang="en-US"/>
          </a:p>
        </p:txBody>
      </p:sp>
    </p:spTree>
    <p:extLst>
      <p:ext uri="{BB962C8B-B14F-4D97-AF65-F5344CB8AC3E}">
        <p14:creationId xmlns:p14="http://schemas.microsoft.com/office/powerpoint/2010/main" val="366637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D35E1B-FAE3-42FB-B73C-249FC76A0D5C}" type="slidenum">
              <a:rPr lang="en-US" altLang="en-US"/>
              <a:pPr/>
              <a:t>‹#›</a:t>
            </a:fld>
            <a:endParaRPr lang="en-US" altLang="en-US"/>
          </a:p>
        </p:txBody>
      </p:sp>
    </p:spTree>
    <p:extLst>
      <p:ext uri="{BB962C8B-B14F-4D97-AF65-F5344CB8AC3E}">
        <p14:creationId xmlns:p14="http://schemas.microsoft.com/office/powerpoint/2010/main" val="22802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50F60A-B2C2-4E61-93F5-1F7E1FE20ED7}" type="slidenum">
              <a:rPr lang="en-US" altLang="en-US"/>
              <a:pPr/>
              <a:t>‹#›</a:t>
            </a:fld>
            <a:endParaRPr lang="en-US" altLang="en-US"/>
          </a:p>
        </p:txBody>
      </p:sp>
    </p:spTree>
    <p:extLst>
      <p:ext uri="{BB962C8B-B14F-4D97-AF65-F5344CB8AC3E}">
        <p14:creationId xmlns:p14="http://schemas.microsoft.com/office/powerpoint/2010/main" val="33195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9C414E-8818-47C0-B21F-C4A253DB29FE}" type="slidenum">
              <a:rPr lang="en-US" altLang="en-US"/>
              <a:pPr/>
              <a:t>‹#›</a:t>
            </a:fld>
            <a:endParaRPr lang="en-US" altLang="en-US"/>
          </a:p>
        </p:txBody>
      </p:sp>
    </p:spTree>
    <p:extLst>
      <p:ext uri="{BB962C8B-B14F-4D97-AF65-F5344CB8AC3E}">
        <p14:creationId xmlns:p14="http://schemas.microsoft.com/office/powerpoint/2010/main" val="306458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88F29E7-4A63-4BC8-9C79-6DB6766CB83B}" type="slidenum">
              <a:rPr lang="en-US" altLang="en-US"/>
              <a:pPr/>
              <a:t>‹#›</a:t>
            </a:fld>
            <a:endParaRPr lang="en-US" altLang="en-US"/>
          </a:p>
        </p:txBody>
      </p:sp>
    </p:spTree>
    <p:extLst>
      <p:ext uri="{BB962C8B-B14F-4D97-AF65-F5344CB8AC3E}">
        <p14:creationId xmlns:p14="http://schemas.microsoft.com/office/powerpoint/2010/main" val="427859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9FC1B41-189D-461C-B5D3-0D02BCB04056}" type="slidenum">
              <a:rPr lang="en-US" altLang="en-US"/>
              <a:pPr/>
              <a:t>‹#›</a:t>
            </a:fld>
            <a:endParaRPr lang="en-US" altLang="en-US"/>
          </a:p>
        </p:txBody>
      </p:sp>
    </p:spTree>
    <p:extLst>
      <p:ext uri="{BB962C8B-B14F-4D97-AF65-F5344CB8AC3E}">
        <p14:creationId xmlns:p14="http://schemas.microsoft.com/office/powerpoint/2010/main" val="258012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0F9C9A-42F9-4C34-8C3D-8412EB6BEE67}" type="slidenum">
              <a:rPr lang="en-US" altLang="en-US"/>
              <a:pPr/>
              <a:t>‹#›</a:t>
            </a:fld>
            <a:endParaRPr lang="en-US" altLang="en-US"/>
          </a:p>
        </p:txBody>
      </p:sp>
    </p:spTree>
    <p:extLst>
      <p:ext uri="{BB962C8B-B14F-4D97-AF65-F5344CB8AC3E}">
        <p14:creationId xmlns:p14="http://schemas.microsoft.com/office/powerpoint/2010/main" val="275997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AB66E5-8B6A-48A2-893E-41C249D68AB6}" type="slidenum">
              <a:rPr lang="en-US" altLang="en-US"/>
              <a:pPr/>
              <a:t>‹#›</a:t>
            </a:fld>
            <a:endParaRPr lang="en-US" altLang="en-US"/>
          </a:p>
        </p:txBody>
      </p:sp>
    </p:spTree>
    <p:extLst>
      <p:ext uri="{BB962C8B-B14F-4D97-AF65-F5344CB8AC3E}">
        <p14:creationId xmlns:p14="http://schemas.microsoft.com/office/powerpoint/2010/main" val="325368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F10DE5D-6CB7-436A-8139-AD8DFE82AB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ED3C353-00ED-97C8-B607-95A9EB8D8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46" y="-29767"/>
            <a:ext cx="12539367" cy="68877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POINSET3">
            <a:extLst>
              <a:ext uri="{FF2B5EF4-FFF2-40B4-BE49-F238E27FC236}">
                <a16:creationId xmlns:a16="http://schemas.microsoft.com/office/drawing/2014/main" id="{4C1F8A6F-720C-F2D7-C0C6-522D12E0EE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3125" y="4581994"/>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a:extLst>
              <a:ext uri="{FF2B5EF4-FFF2-40B4-BE49-F238E27FC236}">
                <a16:creationId xmlns:a16="http://schemas.microsoft.com/office/drawing/2014/main" id="{CA0AACF5-C8A2-5EB0-1D5A-4BB0F9E3BF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473002" y="-113391"/>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C8FC563-EA9D-9C59-DA7C-8806B8B0A427}"/>
              </a:ext>
            </a:extLst>
          </p:cNvPr>
          <p:cNvPicPr>
            <a:picLocks noChangeAspect="1"/>
          </p:cNvPicPr>
          <p:nvPr/>
        </p:nvPicPr>
        <p:blipFill>
          <a:blip r:embed="rId5"/>
          <a:stretch>
            <a:fillRect/>
          </a:stretch>
        </p:blipFill>
        <p:spPr>
          <a:xfrm>
            <a:off x="3824647" y="-73002"/>
            <a:ext cx="4208780" cy="1571625"/>
          </a:xfrm>
          <a:prstGeom prst="rect">
            <a:avLst/>
          </a:prstGeom>
        </p:spPr>
      </p:pic>
      <p:pic>
        <p:nvPicPr>
          <p:cNvPr id="11" name="Picture 12">
            <a:extLst>
              <a:ext uri="{FF2B5EF4-FFF2-40B4-BE49-F238E27FC236}">
                <a16:creationId xmlns:a16="http://schemas.microsoft.com/office/drawing/2014/main" id="{65E589CD-217B-EE2A-4D39-2F7BBBA35D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671" y="4697122"/>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descr="POINSET2">
            <a:extLst>
              <a:ext uri="{FF2B5EF4-FFF2-40B4-BE49-F238E27FC236}">
                <a16:creationId xmlns:a16="http://schemas.microsoft.com/office/drawing/2014/main" id="{D8E8E611-B093-6760-D24E-8F04932AFC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38593" y="-219216"/>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1350C4A-AE22-41F5-849A-ED1B23C2BF1C}"/>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8974" t="17589" r="6123" b="17739"/>
          <a:stretch/>
        </p:blipFill>
        <p:spPr>
          <a:xfrm>
            <a:off x="1660772" y="1421231"/>
            <a:ext cx="9080189" cy="3415570"/>
          </a:xfrm>
          <a:prstGeom prst="rect">
            <a:avLst/>
          </a:prstGeom>
        </p:spPr>
      </p:pic>
      <p:sp>
        <p:nvSpPr>
          <p:cNvPr id="4" name="Rectangle 3">
            <a:extLst>
              <a:ext uri="{FF2B5EF4-FFF2-40B4-BE49-F238E27FC236}">
                <a16:creationId xmlns:a16="http://schemas.microsoft.com/office/drawing/2014/main" id="{131EA5F2-B497-4C35-AE91-FE1482BC873B}"/>
              </a:ext>
            </a:extLst>
          </p:cNvPr>
          <p:cNvSpPr/>
          <p:nvPr/>
        </p:nvSpPr>
        <p:spPr>
          <a:xfrm>
            <a:off x="2036918" y="2708920"/>
            <a:ext cx="8327895" cy="1749197"/>
          </a:xfrm>
          <a:prstGeom prst="rect">
            <a:avLst/>
          </a:prstGeom>
        </p:spPr>
        <p:txBody>
          <a:bodyPr wrap="square">
            <a:spAutoFit/>
          </a:bodyPr>
          <a:lstStyle/>
          <a:p>
            <a:pPr algn="ctr">
              <a:spcBef>
                <a:spcPts val="1350"/>
              </a:spcBef>
              <a:defRPr/>
            </a:pPr>
            <a:r>
              <a:rPr lang="en-US" sz="4800" b="1" dirty="0" err="1">
                <a:solidFill>
                  <a:srgbClr val="FF0000"/>
                </a:solidFill>
                <a:effectLst>
                  <a:outerShdw blurRad="38100" dist="38100" dir="2700000" algn="tl">
                    <a:srgbClr val="000000">
                      <a:alpha val="43137"/>
                    </a:srgbClr>
                  </a:outerShdw>
                </a:effectLst>
                <a:cs typeface="Times New Roman" panose="02020603050405020304" pitchFamily="18" charset="0"/>
              </a:rPr>
              <a:t>Luyện</a:t>
            </a:r>
            <a:r>
              <a:rPr lang="en-US" sz="4800" b="1"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cs typeface="Times New Roman" panose="02020603050405020304" pitchFamily="18" charset="0"/>
              </a:rPr>
              <a:t>từ</a:t>
            </a:r>
            <a:r>
              <a:rPr lang="en-US" sz="4800" b="1"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cs typeface="Times New Roman" panose="02020603050405020304" pitchFamily="18" charset="0"/>
              </a:rPr>
              <a:t>và</a:t>
            </a:r>
            <a:r>
              <a:rPr lang="en-US" sz="4800" b="1"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cs typeface="Times New Roman" panose="02020603050405020304" pitchFamily="18" charset="0"/>
              </a:rPr>
              <a:t>câu</a:t>
            </a:r>
            <a:r>
              <a:rPr lang="en-US" sz="4800" b="1" dirty="0">
                <a:solidFill>
                  <a:srgbClr val="FF0000"/>
                </a:solidFill>
                <a:effectLst>
                  <a:outerShdw blurRad="38100" dist="38100" dir="2700000" algn="tl">
                    <a:srgbClr val="000000">
                      <a:alpha val="43137"/>
                    </a:srgbClr>
                  </a:outerShdw>
                </a:effectLst>
                <a:cs typeface="Times New Roman" panose="02020603050405020304" pitchFamily="18" charset="0"/>
              </a:rPr>
              <a:t>:</a:t>
            </a:r>
          </a:p>
          <a:p>
            <a:pPr algn="ctr">
              <a:spcBef>
                <a:spcPts val="1350"/>
              </a:spcBef>
              <a:defRPr/>
            </a:pPr>
            <a:r>
              <a:rPr lang="en-US" sz="4800" b="1">
                <a:solidFill>
                  <a:srgbClr val="FF0000"/>
                </a:solidFill>
                <a:effectLst>
                  <a:outerShdw blurRad="38100" dist="38100" dir="2700000" algn="tl">
                    <a:srgbClr val="000000">
                      <a:alpha val="43137"/>
                    </a:srgbClr>
                  </a:outerShdw>
                </a:effectLst>
                <a:cs typeface="Times New Roman" panose="02020603050405020304" pitchFamily="18" charset="0"/>
              </a:rPr>
              <a:t>Liên kết câu bằng từ ngữ nối</a:t>
            </a:r>
            <a:endParaRPr lang="en-US" sz="3600" b="1" dirty="0">
              <a:solidFill>
                <a:srgbClr val="FF0000"/>
              </a:solidFill>
              <a:effectLst>
                <a:outerShdw blurRad="38100" dist="38100" dir="2700000" algn="tl">
                  <a:srgbClr val="000000">
                    <a:alpha val="43137"/>
                  </a:srgbClr>
                </a:outerShdw>
              </a:effectLst>
              <a:cs typeface="Times New Roman" panose="02020603050405020304" pitchFamily="18" charset="0"/>
            </a:endParaRPr>
          </a:p>
        </p:txBody>
      </p:sp>
      <p:sp>
        <p:nvSpPr>
          <p:cNvPr id="14" name="TextBox 13">
            <a:extLst>
              <a:ext uri="{FF2B5EF4-FFF2-40B4-BE49-F238E27FC236}">
                <a16:creationId xmlns:a16="http://schemas.microsoft.com/office/drawing/2014/main" id="{494DA5E4-A5B2-4A4D-BC9B-1A9441E70820}"/>
              </a:ext>
            </a:extLst>
          </p:cNvPr>
          <p:cNvSpPr txBox="1"/>
          <p:nvPr/>
        </p:nvSpPr>
        <p:spPr>
          <a:xfrm>
            <a:off x="1703512" y="4979025"/>
            <a:ext cx="9480376" cy="923330"/>
          </a:xfrm>
          <a:prstGeom prst="rect">
            <a:avLst/>
          </a:prstGeom>
          <a:noFill/>
        </p:spPr>
        <p:txBody>
          <a:bodyPr wrap="square">
            <a:spAutoFit/>
          </a:bodyPr>
          <a:lstStyle/>
          <a:p>
            <a:pPr marL="180340" algn="ctr" eaLnBrk="1" fontAlgn="auto" hangingPunct="1">
              <a:lnSpc>
                <a:spcPct val="150000"/>
              </a:lnSpc>
              <a:spcBef>
                <a:spcPts val="0"/>
              </a:spcBef>
              <a:spcAft>
                <a:spcPts val="0"/>
              </a:spcAft>
              <a:tabLst>
                <a:tab pos="270510" algn="l"/>
              </a:tabLst>
            </a:pPr>
            <a:r>
              <a:rPr lang="en-US" sz="3600" b="1" kern="100" dirty="0" smtClean="0">
                <a:solidFill>
                  <a:srgbClr val="FF0000"/>
                </a:solidFill>
                <a:ea typeface="Calibri" panose="020F0502020204030204" pitchFamily="34" charset="0"/>
                <a:cs typeface="Times New Roman" panose="02020603050405020304" pitchFamily="18" charset="0"/>
              </a:rPr>
              <a:t>GIÁO VIÊN: HUỲNH THỊ NAM</a:t>
            </a:r>
            <a:endParaRPr lang="en-US" sz="3600" b="1" kern="100" dirty="0">
              <a:solidFill>
                <a:srgbClr val="FF000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1384" y="908720"/>
            <a:ext cx="10033323" cy="823752"/>
          </a:xfrm>
          <a:prstGeom prst="rect">
            <a:avLst/>
          </a:prstGeom>
          <a:noFill/>
        </p:spPr>
        <p:txBody>
          <a:bodyPr wrap="square" rtlCol="0">
            <a:spAutoFit/>
          </a:bodyPr>
          <a:lstStyle/>
          <a:p>
            <a:pPr lvl="0">
              <a:lnSpc>
                <a:spcPct val="150000"/>
              </a:lnSpc>
              <a:spcAft>
                <a:spcPts val="0"/>
              </a:spcAft>
            </a:pPr>
            <a:r>
              <a:rPr lang="en-US" sz="3600" kern="100">
                <a:solidFill>
                  <a:srgbClr val="FF0000"/>
                </a:solidFill>
                <a:ea typeface="Calibri" panose="020F0502020204030204" pitchFamily="34" charset="0"/>
                <a:cs typeface="Times New Roman" panose="02020603050405020304" pitchFamily="18" charset="0"/>
              </a:rPr>
              <a:t>1. </a:t>
            </a:r>
            <a:r>
              <a:rPr lang="vi-VN" sz="3600" kern="100">
                <a:solidFill>
                  <a:srgbClr val="FF0000"/>
                </a:solidFill>
                <a:ea typeface="Calibri" panose="020F0502020204030204" pitchFamily="34" charset="0"/>
                <a:cs typeface="Times New Roman" panose="02020603050405020304" pitchFamily="18" charset="0"/>
              </a:rPr>
              <a:t>Tìm </a:t>
            </a:r>
            <a:r>
              <a:rPr lang="en-US" sz="3600" kern="100">
                <a:solidFill>
                  <a:srgbClr val="FF0000"/>
                </a:solidFill>
                <a:ea typeface="Calibri" panose="020F0502020204030204" pitchFamily="34" charset="0"/>
                <a:cs typeface="Times New Roman" panose="02020603050405020304" pitchFamily="18" charset="0"/>
              </a:rPr>
              <a:t>biện pháp nối trong các đoạn văn sau:</a:t>
            </a:r>
            <a:endParaRPr lang="en-US" sz="3600" kern="100" dirty="0">
              <a:solidFill>
                <a:srgbClr val="FF0000"/>
              </a:solidFill>
              <a:ea typeface="Calibri" panose="020F0502020204030204" pitchFamily="34" charset="0"/>
              <a:cs typeface="Times New Roman" panose="02020603050405020304" pitchFamily="18" charset="0"/>
            </a:endParaRPr>
          </a:p>
        </p:txBody>
      </p:sp>
      <p:cxnSp>
        <p:nvCxnSpPr>
          <p:cNvPr id="9" name="Straight Connector 8"/>
          <p:cNvCxnSpPr/>
          <p:nvPr/>
        </p:nvCxnSpPr>
        <p:spPr>
          <a:xfrm>
            <a:off x="6318280" y="55686"/>
            <a:ext cx="52545"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56EA91-0EF3-41EB-A14B-6A455DAD29F8}"/>
              </a:ext>
            </a:extLst>
          </p:cNvPr>
          <p:cNvSpPr txBox="1"/>
          <p:nvPr/>
        </p:nvSpPr>
        <p:spPr>
          <a:xfrm>
            <a:off x="-816768" y="1700808"/>
            <a:ext cx="12817424" cy="4702441"/>
          </a:xfrm>
          <a:prstGeom prst="rect">
            <a:avLst/>
          </a:prstGeom>
          <a:noFill/>
        </p:spPr>
        <p:txBody>
          <a:bodyPr wrap="square" rtlCol="0">
            <a:spAutoFit/>
          </a:bodyPr>
          <a:lstStyle/>
          <a:p>
            <a:pPr marL="1270000" indent="254000" algn="just">
              <a:lnSpc>
                <a:spcPct val="127000"/>
              </a:lnSpc>
              <a:spcAft>
                <a:spcPts val="0"/>
              </a:spcAft>
            </a:pPr>
            <a:r>
              <a:rPr lang="en-US" sz="3600">
                <a:solidFill>
                  <a:srgbClr val="231F20"/>
                </a:solidFill>
                <a:ea typeface="Arial" panose="020B0604020202020204" pitchFamily="34" charset="0"/>
                <a:cs typeface="Times New Roman" panose="02020603050405020304" pitchFamily="18" charset="0"/>
              </a:rPr>
              <a:t>b) </a:t>
            </a:r>
            <a:r>
              <a:rPr lang="vi-VN" sz="3600">
                <a:solidFill>
                  <a:srgbClr val="231F20"/>
                </a:solidFill>
                <a:ea typeface="Arial" panose="020B0604020202020204" pitchFamily="34" charset="0"/>
                <a:cs typeface="Times New Roman" panose="02020603050405020304" pitchFamily="18" charset="0"/>
              </a:rPr>
              <a:t>Một em nhỏ biết cảm thụ vẻ đẹp của thiên nhiên thường không thờ ơ với đời sống con người. Do vậy, khi viết về con chó, con chim sẻ thân thuộc hằng ngày, hoặc về cây gạo, cây mướp, về rừng và biển, tôi cố gắng giúp các bạn đọc nhỏ tuổi tìm thấy vẻ đẹp bên trong của cảnh và vật, từ đó mà biết suy rộng ra.</a:t>
            </a:r>
            <a:endParaRPr lang="en-US" sz="3600">
              <a:solidFill>
                <a:srgbClr val="231F20"/>
              </a:solidFill>
              <a:ea typeface="Arial" panose="020B0604020202020204" pitchFamily="34" charset="0"/>
              <a:cs typeface="Times New Roman" panose="02020603050405020304" pitchFamily="18" charset="0"/>
            </a:endParaRPr>
          </a:p>
          <a:p>
            <a:pPr marL="4013200">
              <a:lnSpc>
                <a:spcPct val="115000"/>
              </a:lnSpc>
              <a:spcAft>
                <a:spcPts val="2300"/>
              </a:spcAft>
            </a:pPr>
            <a:r>
              <a:rPr lang="en-US" sz="2400">
                <a:solidFill>
                  <a:srgbClr val="231F20"/>
                </a:solidFill>
                <a:ea typeface="Arial" panose="020B0604020202020204" pitchFamily="34" charset="0"/>
                <a:cs typeface="Times New Roman" panose="02020603050405020304" pitchFamily="18" charset="0"/>
              </a:rPr>
              <a:t>                                                               </a:t>
            </a:r>
            <a:r>
              <a:rPr lang="vi-VN" sz="2400">
                <a:solidFill>
                  <a:srgbClr val="231F20"/>
                </a:solidFill>
                <a:ea typeface="Arial" panose="020B0604020202020204" pitchFamily="34" charset="0"/>
                <a:cs typeface="Times New Roman" panose="02020603050405020304" pitchFamily="18" charset="0"/>
              </a:rPr>
              <a:t>Theo VŨ TÚ NAM</a:t>
            </a:r>
            <a:endParaRPr lang="en-US" sz="3600">
              <a:solidFill>
                <a:srgbClr val="231F2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67431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B8AE71-2F7A-436C-87FA-6D80286B5B89}"/>
              </a:ext>
            </a:extLst>
          </p:cNvPr>
          <p:cNvSpPr txBox="1"/>
          <p:nvPr/>
        </p:nvSpPr>
        <p:spPr>
          <a:xfrm>
            <a:off x="623392" y="1700808"/>
            <a:ext cx="10009112" cy="905056"/>
          </a:xfrm>
          <a:prstGeom prst="rect">
            <a:avLst/>
          </a:prstGeom>
          <a:noFill/>
        </p:spPr>
        <p:txBody>
          <a:bodyPr wrap="square">
            <a:spAutoFit/>
          </a:bodyPr>
          <a:lstStyle/>
          <a:p>
            <a:pPr>
              <a:lnSpc>
                <a:spcPct val="150000"/>
              </a:lnSpc>
              <a:spcAft>
                <a:spcPts val="0"/>
              </a:spcAft>
            </a:pPr>
            <a:r>
              <a:rPr lang="en-US" sz="4000" dirty="0" smtClean="0">
                <a:solidFill>
                  <a:srgbClr val="231F20"/>
                </a:solidFill>
                <a:ea typeface="Times New Roman" panose="02020603050405020304" pitchFamily="18" charset="0"/>
                <a:cs typeface="Times New Roman" panose="02020603050405020304" pitchFamily="18" charset="0"/>
              </a:rPr>
              <a:t>b</a:t>
            </a:r>
            <a:r>
              <a:rPr lang="en-US" sz="4000" dirty="0">
                <a:solidFill>
                  <a:srgbClr val="231F20"/>
                </a:solidFill>
                <a:ea typeface="Times New Roman" panose="02020603050405020304" pitchFamily="18" charset="0"/>
                <a:cs typeface="Times New Roman" panose="02020603050405020304" pitchFamily="18" charset="0"/>
              </a:rPr>
              <a:t>) </a:t>
            </a:r>
            <a:r>
              <a:rPr lang="vi-VN" sz="4000" dirty="0">
                <a:solidFill>
                  <a:srgbClr val="231F20"/>
                </a:solidFill>
                <a:ea typeface="Times New Roman" panose="02020603050405020304" pitchFamily="18" charset="0"/>
              </a:rPr>
              <a:t>Câu</a:t>
            </a:r>
            <a:r>
              <a:rPr lang="vi-VN" sz="4000" spc="-65" dirty="0">
                <a:solidFill>
                  <a:srgbClr val="231F20"/>
                </a:solidFill>
                <a:ea typeface="Times New Roman" panose="02020603050405020304" pitchFamily="18" charset="0"/>
              </a:rPr>
              <a:t> </a:t>
            </a:r>
            <a:r>
              <a:rPr lang="vi-VN" sz="4000" dirty="0">
                <a:solidFill>
                  <a:srgbClr val="231F20"/>
                </a:solidFill>
                <a:ea typeface="Times New Roman" panose="02020603050405020304" pitchFamily="18" charset="0"/>
              </a:rPr>
              <a:t>2</a:t>
            </a:r>
            <a:r>
              <a:rPr lang="vi-VN" sz="4000" spc="-60" dirty="0">
                <a:solidFill>
                  <a:srgbClr val="231F20"/>
                </a:solidFill>
                <a:ea typeface="Times New Roman" panose="02020603050405020304" pitchFamily="18" charset="0"/>
              </a:rPr>
              <a:t> </a:t>
            </a:r>
            <a:r>
              <a:rPr lang="vi-VN" sz="4000" dirty="0">
                <a:solidFill>
                  <a:srgbClr val="231F20"/>
                </a:solidFill>
                <a:ea typeface="Times New Roman" panose="02020603050405020304" pitchFamily="18" charset="0"/>
              </a:rPr>
              <a:t>liên</a:t>
            </a:r>
            <a:r>
              <a:rPr lang="vi-VN" sz="4000" spc="-60" dirty="0">
                <a:solidFill>
                  <a:srgbClr val="231F20"/>
                </a:solidFill>
                <a:ea typeface="Times New Roman" panose="02020603050405020304" pitchFamily="18" charset="0"/>
              </a:rPr>
              <a:t> </a:t>
            </a:r>
            <a:r>
              <a:rPr lang="vi-VN" sz="4000" dirty="0">
                <a:solidFill>
                  <a:srgbClr val="231F20"/>
                </a:solidFill>
                <a:ea typeface="Times New Roman" panose="02020603050405020304" pitchFamily="18" charset="0"/>
              </a:rPr>
              <a:t>kết</a:t>
            </a:r>
            <a:r>
              <a:rPr lang="vi-VN" sz="4000" spc="-60" dirty="0">
                <a:solidFill>
                  <a:srgbClr val="231F20"/>
                </a:solidFill>
                <a:ea typeface="Times New Roman" panose="02020603050405020304" pitchFamily="18" charset="0"/>
              </a:rPr>
              <a:t> </a:t>
            </a:r>
            <a:r>
              <a:rPr lang="vi-VN" sz="4000" dirty="0">
                <a:solidFill>
                  <a:srgbClr val="231F20"/>
                </a:solidFill>
                <a:ea typeface="Times New Roman" panose="02020603050405020304" pitchFamily="18" charset="0"/>
              </a:rPr>
              <a:t>với</a:t>
            </a:r>
            <a:r>
              <a:rPr lang="vi-VN" sz="4000" spc="-60" dirty="0">
                <a:solidFill>
                  <a:srgbClr val="231F20"/>
                </a:solidFill>
                <a:ea typeface="Times New Roman" panose="02020603050405020304" pitchFamily="18" charset="0"/>
              </a:rPr>
              <a:t> </a:t>
            </a:r>
            <a:r>
              <a:rPr lang="vi-VN" sz="4000" dirty="0">
                <a:solidFill>
                  <a:srgbClr val="231F20"/>
                </a:solidFill>
                <a:ea typeface="Times New Roman" panose="02020603050405020304" pitchFamily="18" charset="0"/>
              </a:rPr>
              <a:t>câu</a:t>
            </a:r>
            <a:r>
              <a:rPr lang="vi-VN" sz="4000" spc="-60" dirty="0">
                <a:solidFill>
                  <a:srgbClr val="231F20"/>
                </a:solidFill>
                <a:ea typeface="Times New Roman" panose="02020603050405020304" pitchFamily="18" charset="0"/>
              </a:rPr>
              <a:t> </a:t>
            </a:r>
            <a:r>
              <a:rPr lang="vi-VN" sz="4000" dirty="0">
                <a:solidFill>
                  <a:srgbClr val="231F20"/>
                </a:solidFill>
                <a:ea typeface="Times New Roman" panose="02020603050405020304" pitchFamily="18" charset="0"/>
              </a:rPr>
              <a:t>1</a:t>
            </a:r>
            <a:r>
              <a:rPr lang="vi-VN" sz="4000" spc="-60" dirty="0">
                <a:solidFill>
                  <a:srgbClr val="231F20"/>
                </a:solidFill>
                <a:ea typeface="Times New Roman" panose="02020603050405020304" pitchFamily="18" charset="0"/>
              </a:rPr>
              <a:t> </a:t>
            </a:r>
            <a:r>
              <a:rPr lang="vi-VN" sz="4000" dirty="0">
                <a:solidFill>
                  <a:srgbClr val="231F20"/>
                </a:solidFill>
                <a:ea typeface="Times New Roman" panose="02020603050405020304" pitchFamily="18" charset="0"/>
              </a:rPr>
              <a:t>nhờ</a:t>
            </a:r>
            <a:r>
              <a:rPr lang="vi-VN" sz="4000" spc="-60" dirty="0">
                <a:solidFill>
                  <a:srgbClr val="231F20"/>
                </a:solidFill>
                <a:ea typeface="Times New Roman" panose="02020603050405020304" pitchFamily="18" charset="0"/>
              </a:rPr>
              <a:t> </a:t>
            </a:r>
            <a:r>
              <a:rPr lang="vi-VN" sz="4000" dirty="0">
                <a:solidFill>
                  <a:srgbClr val="231F20"/>
                </a:solidFill>
                <a:ea typeface="Times New Roman" panose="02020603050405020304" pitchFamily="18" charset="0"/>
              </a:rPr>
              <a:t>các</a:t>
            </a:r>
            <a:r>
              <a:rPr lang="vi-VN" sz="4000" spc="-60" dirty="0">
                <a:solidFill>
                  <a:srgbClr val="231F20"/>
                </a:solidFill>
                <a:ea typeface="Times New Roman" panose="02020603050405020304" pitchFamily="18" charset="0"/>
              </a:rPr>
              <a:t> </a:t>
            </a:r>
            <a:r>
              <a:rPr lang="vi-VN" sz="4000" dirty="0">
                <a:solidFill>
                  <a:srgbClr val="231F20"/>
                </a:solidFill>
                <a:ea typeface="Times New Roman" panose="02020603050405020304" pitchFamily="18" charset="0"/>
              </a:rPr>
              <a:t>từ</a:t>
            </a:r>
            <a:r>
              <a:rPr lang="vi-VN" sz="4000" spc="-60" dirty="0">
                <a:solidFill>
                  <a:srgbClr val="231F20"/>
                </a:solidFill>
                <a:ea typeface="Times New Roman" panose="02020603050405020304" pitchFamily="18" charset="0"/>
              </a:rPr>
              <a:t> </a:t>
            </a:r>
            <a:r>
              <a:rPr lang="vi-VN" sz="4000" i="1" dirty="0">
                <a:solidFill>
                  <a:srgbClr val="FF0000"/>
                </a:solidFill>
                <a:ea typeface="Times New Roman" panose="02020603050405020304" pitchFamily="18" charset="0"/>
              </a:rPr>
              <a:t>do</a:t>
            </a:r>
            <a:r>
              <a:rPr lang="vi-VN" sz="4000" i="1" spc="-65" dirty="0">
                <a:solidFill>
                  <a:srgbClr val="FF0000"/>
                </a:solidFill>
                <a:ea typeface="Times New Roman" panose="02020603050405020304" pitchFamily="18" charset="0"/>
              </a:rPr>
              <a:t> </a:t>
            </a:r>
            <a:r>
              <a:rPr lang="vi-VN" sz="4000" i="1" dirty="0">
                <a:solidFill>
                  <a:srgbClr val="FF0000"/>
                </a:solidFill>
                <a:ea typeface="Times New Roman" panose="02020603050405020304" pitchFamily="18" charset="0"/>
              </a:rPr>
              <a:t>vậy</a:t>
            </a:r>
            <a:r>
              <a:rPr lang="vi-VN" sz="4000" i="1" spc="-60" dirty="0">
                <a:solidFill>
                  <a:srgbClr val="FF0000"/>
                </a:solidFill>
                <a:ea typeface="Times New Roman" panose="02020603050405020304" pitchFamily="18" charset="0"/>
              </a:rPr>
              <a:t> </a:t>
            </a:r>
            <a:endParaRPr lang="en-US" sz="4000" dirty="0">
              <a:solidFill>
                <a:srgbClr val="FF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538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44DAC6-0360-E348-2F57-3546809C3095}"/>
              </a:ext>
            </a:extLst>
          </p:cNvPr>
          <p:cNvSpPr txBox="1"/>
          <p:nvPr/>
        </p:nvSpPr>
        <p:spPr>
          <a:xfrm>
            <a:off x="191344" y="961337"/>
            <a:ext cx="11593288" cy="3419334"/>
          </a:xfrm>
          <a:prstGeom prst="rect">
            <a:avLst/>
          </a:prstGeom>
          <a:noFill/>
        </p:spPr>
        <p:txBody>
          <a:bodyPr wrap="square">
            <a:spAutoFit/>
          </a:bodyPr>
          <a:lstStyle/>
          <a:p>
            <a:pPr algn="just">
              <a:lnSpc>
                <a:spcPct val="150000"/>
              </a:lnSpc>
              <a:spcAft>
                <a:spcPts val="800"/>
              </a:spcAft>
            </a:pPr>
            <a:r>
              <a:rPr lang="vi-VN" sz="3600" kern="100" dirty="0">
                <a:solidFill>
                  <a:srgbClr val="FF0000"/>
                </a:solidFill>
                <a:effectLst/>
                <a:ea typeface="Calibri" panose="020F0502020204030204" pitchFamily="34" charset="0"/>
                <a:cs typeface="Times New Roman" panose="02020603050405020304" pitchFamily="18" charset="0"/>
              </a:rPr>
              <a:t>2. Viết một </a:t>
            </a:r>
            <a:r>
              <a:rPr lang="en-US" sz="3600" kern="100" dirty="0" err="1">
                <a:solidFill>
                  <a:srgbClr val="FF0000"/>
                </a:solidFill>
                <a:ea typeface="Calibri" panose="020F0502020204030204" pitchFamily="34" charset="0"/>
                <a:cs typeface="Times New Roman" panose="02020603050405020304" pitchFamily="18" charset="0"/>
              </a:rPr>
              <a:t>đoạn</a:t>
            </a:r>
            <a:r>
              <a:rPr lang="en-US" sz="3600" kern="100" dirty="0">
                <a:solidFill>
                  <a:srgbClr val="FF0000"/>
                </a:solidFill>
                <a:ea typeface="Calibri" panose="020F0502020204030204" pitchFamily="34" charset="0"/>
                <a:cs typeface="Times New Roman" panose="02020603050405020304" pitchFamily="18" charset="0"/>
              </a:rPr>
              <a:t> </a:t>
            </a:r>
            <a:r>
              <a:rPr lang="en-US" sz="3600" kern="100" dirty="0" err="1">
                <a:solidFill>
                  <a:srgbClr val="FF0000"/>
                </a:solidFill>
                <a:ea typeface="Calibri" panose="020F0502020204030204" pitchFamily="34" charset="0"/>
                <a:cs typeface="Times New Roman" panose="02020603050405020304" pitchFamily="18" charset="0"/>
              </a:rPr>
              <a:t>văn</a:t>
            </a:r>
            <a:r>
              <a:rPr lang="en-US" sz="3600" kern="100" dirty="0">
                <a:solidFill>
                  <a:srgbClr val="FF0000"/>
                </a:solidFill>
                <a:ea typeface="Calibri" panose="020F0502020204030204" pitchFamily="34" charset="0"/>
                <a:cs typeface="Times New Roman" panose="02020603050405020304" pitchFamily="18" charset="0"/>
              </a:rPr>
              <a:t> </a:t>
            </a:r>
            <a:r>
              <a:rPr lang="en-US" sz="3600" kern="100" err="1">
                <a:solidFill>
                  <a:srgbClr val="FF0000"/>
                </a:solidFill>
                <a:ea typeface="Calibri" panose="020F0502020204030204" pitchFamily="34" charset="0"/>
                <a:cs typeface="Times New Roman" panose="02020603050405020304" pitchFamily="18" charset="0"/>
              </a:rPr>
              <a:t>ngắn</a:t>
            </a:r>
            <a:r>
              <a:rPr lang="en-US" sz="3600" kern="100">
                <a:solidFill>
                  <a:srgbClr val="FF0000"/>
                </a:solidFill>
                <a:ea typeface="Calibri" panose="020F0502020204030204" pitchFamily="34" charset="0"/>
                <a:cs typeface="Times New Roman" panose="02020603050405020304" pitchFamily="18" charset="0"/>
              </a:rPr>
              <a:t> </a:t>
            </a:r>
            <a:r>
              <a:rPr lang="vi-VN" sz="3600">
                <a:solidFill>
                  <a:srgbClr val="FF0000"/>
                </a:solidFill>
                <a:ea typeface="Courier New" panose="02070309020205020404" pitchFamily="49" charset="0"/>
                <a:cs typeface="Times New Roman" panose="02020603050405020304" pitchFamily="18" charset="0"/>
              </a:rPr>
              <a:t>bày tỏ cảm xúc của em khi đọc bài thơ </a:t>
            </a:r>
            <a:r>
              <a:rPr lang="vi-VN" sz="3600" i="1">
                <a:solidFill>
                  <a:srgbClr val="FF0000"/>
                </a:solidFill>
                <a:ea typeface="Courier New" panose="02070309020205020404" pitchFamily="49" charset="0"/>
                <a:cs typeface="Times New Roman" panose="02020603050405020304" pitchFamily="18" charset="0"/>
              </a:rPr>
              <a:t>Ngày hội</a:t>
            </a:r>
            <a:r>
              <a:rPr lang="vi-VN" sz="3600">
                <a:solidFill>
                  <a:srgbClr val="FF0000"/>
                </a:solidFill>
                <a:ea typeface="Courier New" panose="02070309020205020404" pitchFamily="49" charset="0"/>
                <a:cs typeface="Times New Roman" panose="02020603050405020304" pitchFamily="18" charset="0"/>
              </a:rPr>
              <a:t> của Định Hải, trong đoạn văn có sử dụng biện pháp nối để liên kết câu. Chỉ ra biện pháp nối trong đoạn văn của em.</a:t>
            </a:r>
            <a:endParaRPr lang="en-US" sz="3600" kern="100" dirty="0">
              <a:solidFill>
                <a:srgbClr val="FF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15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44DAC6-0360-E348-2F57-3546809C3095}"/>
              </a:ext>
            </a:extLst>
          </p:cNvPr>
          <p:cNvSpPr txBox="1"/>
          <p:nvPr/>
        </p:nvSpPr>
        <p:spPr>
          <a:xfrm>
            <a:off x="623392" y="404664"/>
            <a:ext cx="11377264" cy="6079678"/>
          </a:xfrm>
          <a:prstGeom prst="rect">
            <a:avLst/>
          </a:prstGeom>
          <a:noFill/>
        </p:spPr>
        <p:txBody>
          <a:bodyPr wrap="square">
            <a:spAutoFit/>
          </a:bodyPr>
          <a:lstStyle/>
          <a:p>
            <a:pPr algn="just">
              <a:lnSpc>
                <a:spcPct val="107000"/>
              </a:lnSpc>
              <a:spcAft>
                <a:spcPts val="800"/>
              </a:spcAft>
            </a:pPr>
            <a:r>
              <a:rPr lang="en-US" sz="3600" i="1" dirty="0">
                <a:solidFill>
                  <a:srgbClr val="0070C0"/>
                </a:solidFill>
                <a:effectLst/>
                <a:latin typeface="UTM Avo" panose="02040603050506020204" pitchFamily="18" charset="0"/>
                <a:ea typeface="Times New Roman" panose="02020603050405020304" pitchFamily="18" charset="0"/>
              </a:rPr>
              <a:t>	</a:t>
            </a:r>
            <a:r>
              <a:rPr lang="vi-VN" sz="3600" dirty="0">
                <a:solidFill>
                  <a:srgbClr val="0000CC"/>
                </a:solidFill>
              </a:rPr>
              <a:t>Khi đọc bài thơ "Ngày Hội" của Định Hải, tâm trạng của em như đang dạo chơi trong một thế giới ngọt ngào và tràn ngập tình cảm. Từng câu thơ như những bức tranh tinh tế, mô tả về những khoảnh khắc hạnh phúc của tuổi thơ mà em vừa trải qua. Chân dung của mỗi đứa trẻ, những nụ cười tinh nghịch, và tiếng cười rộn ràng như những bản nhạc hạnh phúc đánh thức hồn em. Đồng thời, bài thơ cũng mở ra những suy tư sâu sắc về </a:t>
            </a:r>
            <a:r>
              <a:rPr lang="vi-VN" sz="3600" dirty="0" smtClean="0">
                <a:solidFill>
                  <a:srgbClr val="0000CC"/>
                </a:solidFill>
              </a:rPr>
              <a:t>ý</a:t>
            </a:r>
            <a:r>
              <a:rPr lang="en-US" sz="3600" dirty="0" smtClean="0">
                <a:solidFill>
                  <a:srgbClr val="0000CC"/>
                </a:solidFill>
              </a:rPr>
              <a:t> </a:t>
            </a:r>
            <a:r>
              <a:rPr lang="vi-VN" sz="3600" dirty="0" smtClean="0">
                <a:solidFill>
                  <a:srgbClr val="0000CC"/>
                </a:solidFill>
              </a:rPr>
              <a:t>nghĩa </a:t>
            </a:r>
            <a:r>
              <a:rPr lang="vi-VN" sz="3600" dirty="0">
                <a:solidFill>
                  <a:srgbClr val="0000CC"/>
                </a:solidFill>
              </a:rPr>
              <a:t>của tuổi thơ và những khoảnh khắc quý báu mà chúng ta thường xuyên lơ là</a:t>
            </a:r>
            <a:r>
              <a:rPr lang="vi-VN" sz="3600" dirty="0" smtClean="0">
                <a:solidFill>
                  <a:srgbClr val="0000CC"/>
                </a:solidFill>
              </a:rPr>
              <a:t>.</a:t>
            </a:r>
            <a:endParaRPr lang="en-US" sz="3600" dirty="0" smtClean="0">
              <a:solidFill>
                <a:srgbClr val="0000CC"/>
              </a:solidFill>
            </a:endParaRPr>
          </a:p>
          <a:p>
            <a:pPr algn="just">
              <a:lnSpc>
                <a:spcPct val="107000"/>
              </a:lnSpc>
              <a:spcAft>
                <a:spcPts val="800"/>
              </a:spcAft>
            </a:pPr>
            <a:r>
              <a:rPr lang="en-US" sz="3600" dirty="0" smtClean="0">
                <a:solidFill>
                  <a:srgbClr val="0000CC"/>
                </a:solidFill>
              </a:rPr>
              <a:t>- </a:t>
            </a:r>
            <a:r>
              <a:rPr lang="en-US" sz="3600" dirty="0" err="1" smtClean="0">
                <a:solidFill>
                  <a:srgbClr val="0000CC"/>
                </a:solidFill>
              </a:rPr>
              <a:t>Biện</a:t>
            </a:r>
            <a:r>
              <a:rPr lang="en-US" sz="3600" dirty="0" smtClean="0">
                <a:solidFill>
                  <a:srgbClr val="0000CC"/>
                </a:solidFill>
              </a:rPr>
              <a:t> </a:t>
            </a:r>
            <a:r>
              <a:rPr lang="en-US" sz="3600" dirty="0" err="1">
                <a:solidFill>
                  <a:srgbClr val="0000CC"/>
                </a:solidFill>
              </a:rPr>
              <a:t>pháp</a:t>
            </a:r>
            <a:r>
              <a:rPr lang="en-US" sz="3600" dirty="0">
                <a:solidFill>
                  <a:srgbClr val="0000CC"/>
                </a:solidFill>
              </a:rPr>
              <a:t> </a:t>
            </a:r>
            <a:r>
              <a:rPr lang="en-US" sz="3600" dirty="0" err="1">
                <a:solidFill>
                  <a:srgbClr val="0000CC"/>
                </a:solidFill>
              </a:rPr>
              <a:t>nối</a:t>
            </a:r>
            <a:r>
              <a:rPr lang="en-US" sz="3600" dirty="0">
                <a:solidFill>
                  <a:srgbClr val="0000CC"/>
                </a:solidFill>
              </a:rPr>
              <a:t> </a:t>
            </a:r>
            <a:r>
              <a:rPr lang="en-US" sz="3600" dirty="0" err="1">
                <a:solidFill>
                  <a:srgbClr val="0000CC"/>
                </a:solidFill>
              </a:rPr>
              <a:t>trong</a:t>
            </a:r>
            <a:r>
              <a:rPr lang="en-US" sz="3600" dirty="0">
                <a:solidFill>
                  <a:srgbClr val="0000CC"/>
                </a:solidFill>
              </a:rPr>
              <a:t> </a:t>
            </a:r>
            <a:r>
              <a:rPr lang="en-US" sz="3600" dirty="0" err="1">
                <a:solidFill>
                  <a:srgbClr val="0000CC"/>
                </a:solidFill>
              </a:rPr>
              <a:t>đoạn</a:t>
            </a:r>
            <a:r>
              <a:rPr lang="en-US" sz="3600" dirty="0">
                <a:solidFill>
                  <a:srgbClr val="0000CC"/>
                </a:solidFill>
              </a:rPr>
              <a:t> </a:t>
            </a:r>
            <a:r>
              <a:rPr lang="en-US" sz="3600" dirty="0" err="1">
                <a:solidFill>
                  <a:srgbClr val="0000CC"/>
                </a:solidFill>
              </a:rPr>
              <a:t>trên</a:t>
            </a:r>
            <a:r>
              <a:rPr lang="en-US" sz="3600" dirty="0">
                <a:solidFill>
                  <a:srgbClr val="0000CC"/>
                </a:solidFill>
              </a:rPr>
              <a:t> </a:t>
            </a:r>
            <a:r>
              <a:rPr lang="en-US" sz="3600" dirty="0" err="1">
                <a:solidFill>
                  <a:srgbClr val="0000CC"/>
                </a:solidFill>
              </a:rPr>
              <a:t>là</a:t>
            </a:r>
            <a:r>
              <a:rPr lang="en-US" sz="3600" dirty="0">
                <a:solidFill>
                  <a:srgbClr val="0000CC"/>
                </a:solidFill>
              </a:rPr>
              <a:t>: </a:t>
            </a:r>
            <a:r>
              <a:rPr lang="en-US" sz="3600" dirty="0" err="1">
                <a:solidFill>
                  <a:srgbClr val="0000CC"/>
                </a:solidFill>
              </a:rPr>
              <a:t>Đồng</a:t>
            </a:r>
            <a:r>
              <a:rPr lang="en-US" sz="3600" dirty="0">
                <a:solidFill>
                  <a:srgbClr val="0000CC"/>
                </a:solidFill>
              </a:rPr>
              <a:t> </a:t>
            </a:r>
            <a:r>
              <a:rPr lang="en-US" sz="3600" dirty="0" err="1">
                <a:solidFill>
                  <a:srgbClr val="0000CC"/>
                </a:solidFill>
              </a:rPr>
              <a:t>thời</a:t>
            </a:r>
            <a:endParaRPr lang="en-US" sz="3600" dirty="0">
              <a:solidFill>
                <a:srgbClr val="0000CC"/>
              </a:solidFill>
              <a:effectLst/>
              <a:latin typeface="UTM Avo" panose="02040603050506020204" pitchFamily="18" charset="0"/>
              <a:ea typeface="Times New Roman" panose="02020603050405020304" pitchFamily="18" charset="0"/>
            </a:endParaRPr>
          </a:p>
        </p:txBody>
      </p:sp>
      <p:sp>
        <p:nvSpPr>
          <p:cNvPr id="7" name="Oval 6">
            <a:extLst>
              <a:ext uri="{FF2B5EF4-FFF2-40B4-BE49-F238E27FC236}">
                <a16:creationId xmlns:a16="http://schemas.microsoft.com/office/drawing/2014/main" id="{7F28AE2C-8405-CCD4-3040-C23D0570A08E}"/>
              </a:ext>
            </a:extLst>
          </p:cNvPr>
          <p:cNvSpPr/>
          <p:nvPr/>
        </p:nvSpPr>
        <p:spPr>
          <a:xfrm>
            <a:off x="407368" y="260648"/>
            <a:ext cx="1008112" cy="792087"/>
          </a:xfrm>
          <a:prstGeom prst="ellipse">
            <a:avLst/>
          </a:prstGeom>
          <a:solidFill>
            <a:schemeClr val="accent6">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UTM Avo" panose="02040603050506020204" pitchFamily="18" charset="0"/>
                <a:cs typeface="Times New Roman" panose="02020603050405020304" pitchFamily="18" charset="0"/>
              </a:rPr>
              <a:t>M</a:t>
            </a:r>
          </a:p>
        </p:txBody>
      </p:sp>
    </p:spTree>
    <p:extLst>
      <p:ext uri="{BB962C8B-B14F-4D97-AF65-F5344CB8AC3E}">
        <p14:creationId xmlns:p14="http://schemas.microsoft.com/office/powerpoint/2010/main" val="104906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ircle(in)">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5E70D4-6C0A-43AB-BF39-D9E6026D0D9E}"/>
              </a:ext>
            </a:extLst>
          </p:cNvPr>
          <p:cNvSpPr txBox="1"/>
          <p:nvPr/>
        </p:nvSpPr>
        <p:spPr>
          <a:xfrm>
            <a:off x="839416" y="1844824"/>
            <a:ext cx="10801200" cy="2123658"/>
          </a:xfrm>
          <a:prstGeom prst="rect">
            <a:avLst/>
          </a:prstGeom>
          <a:noFill/>
        </p:spPr>
        <p:txBody>
          <a:bodyPr wrap="square" rtlCol="0">
            <a:spAutoFit/>
          </a:bodyPr>
          <a:lstStyle/>
          <a:p>
            <a:pPr algn="ctr"/>
            <a:r>
              <a:rPr lang="en-US" sz="6600" dirty="0" err="1">
                <a:solidFill>
                  <a:srgbClr val="FF0000"/>
                </a:solidFill>
                <a:cs typeface="Times New Roman" panose="02020603050405020304" pitchFamily="18" charset="0"/>
              </a:rPr>
              <a:t>Bài</a:t>
            </a:r>
            <a:r>
              <a:rPr lang="en-US" sz="6600" dirty="0">
                <a:solidFill>
                  <a:srgbClr val="FF0000"/>
                </a:solidFill>
                <a:cs typeface="Times New Roman" panose="02020603050405020304" pitchFamily="18" charset="0"/>
              </a:rPr>
              <a:t> </a:t>
            </a:r>
            <a:r>
              <a:rPr lang="en-US" sz="6600" dirty="0" err="1">
                <a:solidFill>
                  <a:srgbClr val="FF0000"/>
                </a:solidFill>
                <a:cs typeface="Times New Roman" panose="02020603050405020304" pitchFamily="18" charset="0"/>
              </a:rPr>
              <a:t>học</a:t>
            </a:r>
            <a:r>
              <a:rPr lang="en-US" sz="6600" dirty="0">
                <a:solidFill>
                  <a:srgbClr val="FF0000"/>
                </a:solidFill>
                <a:cs typeface="Times New Roman" panose="02020603050405020304" pitchFamily="18" charset="0"/>
              </a:rPr>
              <a:t> </a:t>
            </a:r>
            <a:r>
              <a:rPr lang="en-US" sz="6600" dirty="0" err="1">
                <a:solidFill>
                  <a:srgbClr val="FF0000"/>
                </a:solidFill>
                <a:cs typeface="Times New Roman" panose="02020603050405020304" pitchFamily="18" charset="0"/>
              </a:rPr>
              <a:t>hôm</a:t>
            </a:r>
            <a:r>
              <a:rPr lang="en-US" sz="6600" dirty="0">
                <a:solidFill>
                  <a:srgbClr val="FF0000"/>
                </a:solidFill>
                <a:cs typeface="Times New Roman" panose="02020603050405020304" pitchFamily="18" charset="0"/>
              </a:rPr>
              <a:t> nay </a:t>
            </a:r>
            <a:r>
              <a:rPr lang="en-US" sz="6600" dirty="0" err="1">
                <a:solidFill>
                  <a:srgbClr val="FF0000"/>
                </a:solidFill>
                <a:cs typeface="Times New Roman" panose="02020603050405020304" pitchFamily="18" charset="0"/>
              </a:rPr>
              <a:t>giúp</a:t>
            </a:r>
            <a:r>
              <a:rPr lang="en-US" sz="6600" dirty="0">
                <a:solidFill>
                  <a:srgbClr val="FF0000"/>
                </a:solidFill>
                <a:cs typeface="Times New Roman" panose="02020603050405020304" pitchFamily="18" charset="0"/>
              </a:rPr>
              <a:t> </a:t>
            </a:r>
            <a:r>
              <a:rPr lang="en-US" sz="6600" dirty="0" err="1">
                <a:solidFill>
                  <a:srgbClr val="FF0000"/>
                </a:solidFill>
                <a:cs typeface="Times New Roman" panose="02020603050405020304" pitchFamily="18" charset="0"/>
              </a:rPr>
              <a:t>em</a:t>
            </a:r>
            <a:r>
              <a:rPr lang="en-US" sz="6600" dirty="0">
                <a:solidFill>
                  <a:srgbClr val="FF0000"/>
                </a:solidFill>
                <a:cs typeface="Times New Roman" panose="02020603050405020304" pitchFamily="18" charset="0"/>
              </a:rPr>
              <a:t> </a:t>
            </a:r>
            <a:r>
              <a:rPr lang="en-US" sz="6600" dirty="0" err="1">
                <a:solidFill>
                  <a:srgbClr val="FF0000"/>
                </a:solidFill>
                <a:cs typeface="Times New Roman" panose="02020603050405020304" pitchFamily="18" charset="0"/>
              </a:rPr>
              <a:t>học</a:t>
            </a:r>
            <a:r>
              <a:rPr lang="en-US" sz="6600" dirty="0">
                <a:solidFill>
                  <a:srgbClr val="FF0000"/>
                </a:solidFill>
                <a:cs typeface="Times New Roman" panose="02020603050405020304" pitchFamily="18" charset="0"/>
              </a:rPr>
              <a:t>  đ</a:t>
            </a:r>
            <a:r>
              <a:rPr lang="vi-VN" sz="6600" dirty="0">
                <a:solidFill>
                  <a:srgbClr val="FF0000"/>
                </a:solidFill>
                <a:cs typeface="Times New Roman" panose="02020603050405020304" pitchFamily="18" charset="0"/>
              </a:rPr>
              <a:t>ư</a:t>
            </a:r>
            <a:r>
              <a:rPr lang="en-US" sz="6600" dirty="0" err="1">
                <a:solidFill>
                  <a:srgbClr val="FF0000"/>
                </a:solidFill>
                <a:cs typeface="Times New Roman" panose="02020603050405020304" pitchFamily="18" charset="0"/>
              </a:rPr>
              <a:t>ợc</a:t>
            </a:r>
            <a:r>
              <a:rPr lang="en-US" sz="6600" dirty="0">
                <a:solidFill>
                  <a:srgbClr val="FF0000"/>
                </a:solidFill>
                <a:cs typeface="Times New Roman" panose="02020603050405020304" pitchFamily="18" charset="0"/>
              </a:rPr>
              <a:t> </a:t>
            </a:r>
            <a:r>
              <a:rPr lang="en-US" sz="6600" dirty="0" err="1">
                <a:solidFill>
                  <a:srgbClr val="FF0000"/>
                </a:solidFill>
                <a:cs typeface="Times New Roman" panose="02020603050405020304" pitchFamily="18" charset="0"/>
              </a:rPr>
              <a:t>điều</a:t>
            </a:r>
            <a:r>
              <a:rPr lang="en-US" sz="6600" dirty="0">
                <a:solidFill>
                  <a:srgbClr val="FF0000"/>
                </a:solidFill>
                <a:cs typeface="Times New Roman" panose="02020603050405020304" pitchFamily="18" charset="0"/>
              </a:rPr>
              <a:t> </a:t>
            </a:r>
            <a:r>
              <a:rPr lang="en-US" sz="6600" dirty="0" err="1">
                <a:solidFill>
                  <a:srgbClr val="FF0000"/>
                </a:solidFill>
                <a:cs typeface="Times New Roman" panose="02020603050405020304" pitchFamily="18" charset="0"/>
              </a:rPr>
              <a:t>gì</a:t>
            </a:r>
            <a:r>
              <a:rPr lang="en-US" sz="6600" dirty="0">
                <a:solidFill>
                  <a:srgbClr val="FF0000"/>
                </a:solidFill>
                <a:cs typeface="Times New Roman" panose="02020603050405020304" pitchFamily="18" charset="0"/>
              </a:rPr>
              <a:t> ?</a:t>
            </a:r>
          </a:p>
        </p:txBody>
      </p:sp>
    </p:spTree>
    <p:extLst>
      <p:ext uri="{BB962C8B-B14F-4D97-AF65-F5344CB8AC3E}">
        <p14:creationId xmlns:p14="http://schemas.microsoft.com/office/powerpoint/2010/main" val="1441404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5E70D4-6C0A-43AB-BF39-D9E6026D0D9E}"/>
              </a:ext>
            </a:extLst>
          </p:cNvPr>
          <p:cNvSpPr txBox="1"/>
          <p:nvPr/>
        </p:nvSpPr>
        <p:spPr>
          <a:xfrm>
            <a:off x="839416" y="1844824"/>
            <a:ext cx="10801200" cy="2123658"/>
          </a:xfrm>
          <a:prstGeom prst="rect">
            <a:avLst/>
          </a:prstGeom>
          <a:noFill/>
        </p:spPr>
        <p:txBody>
          <a:bodyPr wrap="square" rtlCol="0">
            <a:spAutoFit/>
          </a:bodyPr>
          <a:lstStyle/>
          <a:p>
            <a:pPr algn="ctr"/>
            <a:r>
              <a:rPr lang="en-US" sz="6600" dirty="0" err="1" smtClean="0">
                <a:solidFill>
                  <a:srgbClr val="FF0000"/>
                </a:solidFill>
                <a:cs typeface="Times New Roman" panose="02020603050405020304" pitchFamily="18" charset="0"/>
              </a:rPr>
              <a:t>Biết</a:t>
            </a:r>
            <a:r>
              <a:rPr lang="en-US" sz="6600" dirty="0" smtClean="0">
                <a:solidFill>
                  <a:srgbClr val="FF0000"/>
                </a:solidFill>
                <a:cs typeface="Times New Roman" panose="02020603050405020304" pitchFamily="18" charset="0"/>
              </a:rPr>
              <a:t> </a:t>
            </a:r>
            <a:r>
              <a:rPr lang="en-US" sz="6600" dirty="0" err="1" smtClean="0">
                <a:solidFill>
                  <a:srgbClr val="FF0000"/>
                </a:solidFill>
                <a:cs typeface="Times New Roman" panose="02020603050405020304" pitchFamily="18" charset="0"/>
              </a:rPr>
              <a:t>cách</a:t>
            </a:r>
            <a:r>
              <a:rPr lang="en-US" sz="6600" dirty="0" smtClean="0">
                <a:solidFill>
                  <a:srgbClr val="FF0000"/>
                </a:solidFill>
                <a:cs typeface="Times New Roman" panose="02020603050405020304" pitchFamily="18" charset="0"/>
              </a:rPr>
              <a:t> </a:t>
            </a:r>
            <a:r>
              <a:rPr lang="en-US" sz="6600" dirty="0" err="1" smtClean="0">
                <a:solidFill>
                  <a:srgbClr val="FF0000"/>
                </a:solidFill>
                <a:cs typeface="Times New Roman" panose="02020603050405020304" pitchFamily="18" charset="0"/>
              </a:rPr>
              <a:t>liên</a:t>
            </a:r>
            <a:r>
              <a:rPr lang="en-US" sz="6600" dirty="0" smtClean="0">
                <a:solidFill>
                  <a:srgbClr val="FF0000"/>
                </a:solidFill>
                <a:cs typeface="Times New Roman" panose="02020603050405020304" pitchFamily="18" charset="0"/>
              </a:rPr>
              <a:t> </a:t>
            </a:r>
            <a:r>
              <a:rPr lang="en-US" sz="6600" dirty="0" err="1" smtClean="0">
                <a:solidFill>
                  <a:srgbClr val="FF0000"/>
                </a:solidFill>
                <a:cs typeface="Times New Roman" panose="02020603050405020304" pitchFamily="18" charset="0"/>
              </a:rPr>
              <a:t>kết</a:t>
            </a:r>
            <a:r>
              <a:rPr lang="en-US" sz="6600" dirty="0" smtClean="0">
                <a:solidFill>
                  <a:srgbClr val="FF0000"/>
                </a:solidFill>
                <a:cs typeface="Times New Roman" panose="02020603050405020304" pitchFamily="18" charset="0"/>
              </a:rPr>
              <a:t> </a:t>
            </a:r>
            <a:r>
              <a:rPr lang="en-US" sz="6600" dirty="0" err="1" smtClean="0">
                <a:solidFill>
                  <a:srgbClr val="FF0000"/>
                </a:solidFill>
                <a:cs typeface="Times New Roman" panose="02020603050405020304" pitchFamily="18" charset="0"/>
              </a:rPr>
              <a:t>câu</a:t>
            </a:r>
            <a:r>
              <a:rPr lang="en-US" sz="6600" dirty="0" smtClean="0">
                <a:solidFill>
                  <a:srgbClr val="FF0000"/>
                </a:solidFill>
                <a:cs typeface="Times New Roman" panose="02020603050405020304" pitchFamily="18" charset="0"/>
              </a:rPr>
              <a:t> </a:t>
            </a:r>
            <a:r>
              <a:rPr lang="en-US" sz="6600" dirty="0" err="1" smtClean="0">
                <a:solidFill>
                  <a:srgbClr val="FF0000"/>
                </a:solidFill>
                <a:cs typeface="Times New Roman" panose="02020603050405020304" pitchFamily="18" charset="0"/>
              </a:rPr>
              <a:t>bằng</a:t>
            </a:r>
            <a:r>
              <a:rPr lang="en-US" sz="6600" dirty="0" smtClean="0">
                <a:solidFill>
                  <a:srgbClr val="FF0000"/>
                </a:solidFill>
                <a:cs typeface="Times New Roman" panose="02020603050405020304" pitchFamily="18" charset="0"/>
              </a:rPr>
              <a:t> </a:t>
            </a:r>
            <a:r>
              <a:rPr lang="en-US" sz="6600" dirty="0" err="1" smtClean="0">
                <a:solidFill>
                  <a:srgbClr val="FF0000"/>
                </a:solidFill>
                <a:cs typeface="Times New Roman" panose="02020603050405020304" pitchFamily="18" charset="0"/>
              </a:rPr>
              <a:t>từ</a:t>
            </a:r>
            <a:r>
              <a:rPr lang="en-US" sz="6600" dirty="0" smtClean="0">
                <a:solidFill>
                  <a:srgbClr val="FF0000"/>
                </a:solidFill>
                <a:cs typeface="Times New Roman" panose="02020603050405020304" pitchFamily="18" charset="0"/>
              </a:rPr>
              <a:t> </a:t>
            </a:r>
            <a:r>
              <a:rPr lang="en-US" sz="6600" dirty="0" err="1" smtClean="0">
                <a:solidFill>
                  <a:srgbClr val="FF0000"/>
                </a:solidFill>
                <a:cs typeface="Times New Roman" panose="02020603050405020304" pitchFamily="18" charset="0"/>
              </a:rPr>
              <a:t>ngữ</a:t>
            </a:r>
            <a:r>
              <a:rPr lang="en-US" sz="6600" dirty="0" smtClean="0">
                <a:solidFill>
                  <a:srgbClr val="FF0000"/>
                </a:solidFill>
                <a:cs typeface="Times New Roman" panose="02020603050405020304" pitchFamily="18" charset="0"/>
              </a:rPr>
              <a:t> </a:t>
            </a:r>
            <a:r>
              <a:rPr lang="en-US" sz="6600" dirty="0" err="1" smtClean="0">
                <a:solidFill>
                  <a:srgbClr val="FF0000"/>
                </a:solidFill>
                <a:cs typeface="Times New Roman" panose="02020603050405020304" pitchFamily="18" charset="0"/>
              </a:rPr>
              <a:t>nối</a:t>
            </a:r>
            <a:endParaRPr lang="en-US" sz="66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585549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0C0EB-BDF5-9E72-E291-300F55E6803F}"/>
              </a:ext>
            </a:extLst>
          </p:cNvPr>
          <p:cNvSpPr txBox="1"/>
          <p:nvPr/>
        </p:nvSpPr>
        <p:spPr>
          <a:xfrm>
            <a:off x="191344" y="2132856"/>
            <a:ext cx="12000656" cy="2123658"/>
          </a:xfrm>
          <a:prstGeom prst="rect">
            <a:avLst/>
          </a:prstGeom>
          <a:noFill/>
        </p:spPr>
        <p:txBody>
          <a:bodyPr wrap="square" rtlCol="0">
            <a:spAutoFit/>
          </a:bodyPr>
          <a:lstStyle/>
          <a:p>
            <a:pPr algn="ctr"/>
            <a:r>
              <a:rPr lang="en-US" sz="6600" b="1" dirty="0" err="1">
                <a:solidFill>
                  <a:srgbClr val="0070C0"/>
                </a:solidFill>
                <a:latin typeface="UTM Avo" panose="02040603050506020204" pitchFamily="18" charset="0"/>
              </a:rPr>
              <a:t>Chúc</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các</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em</a:t>
            </a:r>
            <a:r>
              <a:rPr lang="en-US" sz="6600" b="1" dirty="0">
                <a:solidFill>
                  <a:srgbClr val="0070C0"/>
                </a:solidFill>
                <a:latin typeface="UTM Avo" panose="02040603050506020204" pitchFamily="18" charset="0"/>
              </a:rPr>
              <a:t> </a:t>
            </a:r>
            <a:r>
              <a:rPr lang="en-US" sz="6600" b="1" dirty="0" err="1">
                <a:solidFill>
                  <a:srgbClr val="0070C0"/>
                </a:solidFill>
                <a:latin typeface="UTM Avo" panose="02040603050506020204" pitchFamily="18" charset="0"/>
              </a:rPr>
              <a:t>chăm</a:t>
            </a:r>
            <a:r>
              <a:rPr lang="en-US" sz="6600" b="1" dirty="0">
                <a:solidFill>
                  <a:srgbClr val="0070C0"/>
                </a:solidFill>
                <a:latin typeface="UTM Avo" panose="02040603050506020204" pitchFamily="18" charset="0"/>
              </a:rPr>
              <a:t> </a:t>
            </a:r>
            <a:r>
              <a:rPr lang="en-US" sz="6600" b="1" err="1">
                <a:solidFill>
                  <a:srgbClr val="0070C0"/>
                </a:solidFill>
                <a:latin typeface="UTM Avo" panose="02040603050506020204" pitchFamily="18" charset="0"/>
              </a:rPr>
              <a:t>ngoan</a:t>
            </a:r>
            <a:r>
              <a:rPr lang="en-US" sz="6600" b="1">
                <a:solidFill>
                  <a:srgbClr val="0070C0"/>
                </a:solidFill>
                <a:latin typeface="UTM Avo" panose="02040603050506020204" pitchFamily="18" charset="0"/>
              </a:rPr>
              <a:t> </a:t>
            </a:r>
          </a:p>
          <a:p>
            <a:pPr algn="ctr"/>
            <a:r>
              <a:rPr lang="en-US" sz="6600" b="1">
                <a:solidFill>
                  <a:srgbClr val="0070C0"/>
                </a:solidFill>
                <a:latin typeface="UTM Avo" panose="02040603050506020204" pitchFamily="18" charset="0"/>
              </a:rPr>
              <a:t>học </a:t>
            </a:r>
            <a:r>
              <a:rPr lang="en-US" sz="6600" b="1" dirty="0" err="1">
                <a:solidFill>
                  <a:srgbClr val="0070C0"/>
                </a:solidFill>
                <a:latin typeface="UTM Avo" panose="02040603050506020204" pitchFamily="18" charset="0"/>
              </a:rPr>
              <a:t>giỏi</a:t>
            </a:r>
            <a:r>
              <a:rPr lang="en-US" sz="6600" b="1" dirty="0">
                <a:solidFill>
                  <a:srgbClr val="0070C0"/>
                </a:solidFill>
                <a:latin typeface="UTM Avo" panose="02040603050506020204" pitchFamily="18" charset="0"/>
              </a:rPr>
              <a:t>!</a:t>
            </a:r>
          </a:p>
        </p:txBody>
      </p:sp>
    </p:spTree>
    <p:extLst>
      <p:ext uri="{BB962C8B-B14F-4D97-AF65-F5344CB8AC3E}">
        <p14:creationId xmlns:p14="http://schemas.microsoft.com/office/powerpoint/2010/main" val="3868140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043" y="0"/>
            <a:ext cx="7693477" cy="6784521"/>
          </a:xfrm>
          <a:prstGeom prst="rect">
            <a:avLst/>
          </a:prstGeom>
        </p:spPr>
      </p:pic>
      <p:sp>
        <p:nvSpPr>
          <p:cNvPr id="2" name="Rectangle 1"/>
          <p:cNvSpPr/>
          <p:nvPr/>
        </p:nvSpPr>
        <p:spPr>
          <a:xfrm>
            <a:off x="59872" y="292856"/>
            <a:ext cx="4242707" cy="6494085"/>
          </a:xfrm>
          <a:prstGeom prst="rect">
            <a:avLst/>
          </a:prstGeom>
        </p:spPr>
        <p:txBody>
          <a:bodyPr wrap="square">
            <a:spAutoFit/>
          </a:bodyPr>
          <a:lstStyle/>
          <a:p>
            <a:pPr lvl="0" algn="just" defTabSz="914400" fontAlgn="base">
              <a:spcBef>
                <a:spcPct val="50000"/>
              </a:spcBef>
              <a:spcAft>
                <a:spcPct val="0"/>
              </a:spcAft>
              <a:defRPr/>
            </a:pPr>
            <a:r>
              <a:rPr lang="en-US" altLang="en-US" sz="3200" b="1" dirty="0" err="1">
                <a:solidFill>
                  <a:srgbClr val="FF0000"/>
                </a:solidFill>
                <a:latin typeface="Times New Roman" panose="02020603050405020304" pitchFamily="18" charset="0"/>
                <a:cs typeface="Times New Roman" panose="02020603050405020304" pitchFamily="18" charset="0"/>
              </a:rPr>
              <a:t>Răng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khểnh</a:t>
            </a:r>
            <a:r>
              <a:rPr lang="en-US" altLang="en-US" sz="3200" b="1" dirty="0">
                <a:solidFill>
                  <a:srgbClr val="FF0000"/>
                </a:solidFill>
                <a:latin typeface="Times New Roman" panose="02020603050405020304" pitchFamily="18" charset="0"/>
                <a:cs typeface="Times New Roman" panose="02020603050405020304" pitchFamily="18" charset="0"/>
              </a:rPr>
              <a:t>:</a:t>
            </a:r>
            <a:r>
              <a:rPr lang="vi-VN" sz="3200" dirty="0">
                <a:solidFill>
                  <a:srgbClr val="040C28"/>
                </a:solidFill>
                <a:latin typeface="+mj-lt"/>
              </a:rPr>
              <a:t>là tên gọi khác của răng nanh mọc lệch</a:t>
            </a:r>
            <a:r>
              <a:rPr lang="vi-VN" sz="3200" dirty="0">
                <a:solidFill>
                  <a:srgbClr val="202124"/>
                </a:solidFill>
                <a:latin typeface="+mj-lt"/>
              </a:rPr>
              <a:t>. Thay vì mọc thẳng đứng và đều đặn với các răng khác, răng khểnh sẽ mọc chếch ra ngoài hoặc vào trong. Đa số răng khểnh làm cho dáng nụ cười của nhiều người trở nên thu hút hơn. Răng khểnh thường chỉ xuất</a:t>
            </a:r>
            <a:endParaRPr lang="en-US" altLang="en-US" sz="3200" b="1" dirty="0">
              <a:solidFill>
                <a:srgbClr val="0033CC"/>
              </a:solidFill>
              <a:latin typeface="+mj-lt"/>
              <a:cs typeface="Times New Roman" panose="02020603050405020304" pitchFamily="18" charset="0"/>
            </a:endParaRPr>
          </a:p>
        </p:txBody>
      </p:sp>
      <p:pic>
        <p:nvPicPr>
          <p:cNvPr id="4" name="Picture 2">
            <a:extLst>
              <a:ext uri="{FF2B5EF4-FFF2-40B4-BE49-F238E27FC236}">
                <a16:creationId xmlns:a16="http://schemas.microsoft.com/office/drawing/2014/main" id="{532E75E3-CF02-35C2-6811-900FC30CD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8"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45DC4CF-0693-D9AF-4B99-C0C85515E326}"/>
              </a:ext>
            </a:extLst>
          </p:cNvPr>
          <p:cNvSpPr txBox="1"/>
          <p:nvPr/>
        </p:nvSpPr>
        <p:spPr>
          <a:xfrm>
            <a:off x="839416" y="914401"/>
            <a:ext cx="10945215" cy="4693593"/>
          </a:xfrm>
          <a:prstGeom prst="rect">
            <a:avLst/>
          </a:prstGeom>
          <a:noFill/>
        </p:spPr>
        <p:txBody>
          <a:bodyPr wrap="square">
            <a:spAutoFit/>
          </a:bodyPr>
          <a:lstStyle/>
          <a:p>
            <a:pPr>
              <a:spcAft>
                <a:spcPts val="600"/>
              </a:spcAft>
            </a:pPr>
            <a:r>
              <a:rPr lang="en-US" sz="3600" b="1" kern="100">
                <a:solidFill>
                  <a:srgbClr val="FF0000"/>
                </a:solidFill>
                <a:effectLst/>
                <a:latin typeface="+mj-lt"/>
                <a:ea typeface="Calibri" panose="020F0502020204030204" pitchFamily="34" charset="0"/>
                <a:cs typeface="Times New Roman" panose="02020603050405020304" pitchFamily="18" charset="0"/>
              </a:rPr>
              <a:t>I</a:t>
            </a:r>
            <a:r>
              <a:rPr lang="en-US" sz="3600" b="1" kern="100" dirty="0">
                <a:solidFill>
                  <a:srgbClr val="FF0000"/>
                </a:solidFill>
                <a:effectLst/>
                <a:latin typeface="+mj-lt"/>
                <a:ea typeface="Calibri" panose="020F0502020204030204" pitchFamily="34" charset="0"/>
                <a:cs typeface="Times New Roman" panose="02020603050405020304" pitchFamily="18" charset="0"/>
              </a:rPr>
              <a:t>. </a:t>
            </a:r>
            <a:r>
              <a:rPr lang="en-US" sz="3600" b="1" kern="100" dirty="0" err="1">
                <a:solidFill>
                  <a:srgbClr val="FF0000"/>
                </a:solidFill>
                <a:effectLst/>
                <a:latin typeface="+mj-lt"/>
                <a:ea typeface="Calibri" panose="020F0502020204030204" pitchFamily="34" charset="0"/>
                <a:cs typeface="Times New Roman" panose="02020603050405020304" pitchFamily="18" charset="0"/>
              </a:rPr>
              <a:t>Nhận</a:t>
            </a:r>
            <a:r>
              <a:rPr lang="en-US" sz="3600" b="1" kern="100" dirty="0">
                <a:solidFill>
                  <a:srgbClr val="FF0000"/>
                </a:solidFill>
                <a:effectLst/>
                <a:latin typeface="+mj-lt"/>
                <a:ea typeface="Calibri" panose="020F0502020204030204" pitchFamily="34" charset="0"/>
                <a:cs typeface="Times New Roman" panose="02020603050405020304" pitchFamily="18" charset="0"/>
              </a:rPr>
              <a:t> </a:t>
            </a:r>
            <a:r>
              <a:rPr lang="en-US" sz="3600" b="1" kern="100" dirty="0" err="1">
                <a:solidFill>
                  <a:srgbClr val="FF0000"/>
                </a:solidFill>
                <a:effectLst/>
                <a:latin typeface="+mj-lt"/>
                <a:ea typeface="Calibri" panose="020F0502020204030204" pitchFamily="34" charset="0"/>
                <a:cs typeface="Times New Roman" panose="02020603050405020304" pitchFamily="18" charset="0"/>
              </a:rPr>
              <a:t>xét</a:t>
            </a:r>
            <a:endParaRPr lang="en-US" sz="3600" b="1" kern="100" dirty="0">
              <a:solidFill>
                <a:srgbClr val="FF0000"/>
              </a:solidFill>
              <a:effectLst/>
              <a:latin typeface="+mj-lt"/>
              <a:ea typeface="Calibri" panose="020F0502020204030204" pitchFamily="34" charset="0"/>
              <a:cs typeface="Times New Roman" panose="02020603050405020304" pitchFamily="18" charset="0"/>
            </a:endParaRPr>
          </a:p>
          <a:p>
            <a:pPr indent="190500">
              <a:spcAft>
                <a:spcPts val="600"/>
              </a:spcAft>
            </a:pPr>
            <a:r>
              <a:rPr lang="vi-VN" sz="3600">
                <a:solidFill>
                  <a:srgbClr val="FF0000"/>
                </a:solidFill>
                <a:latin typeface="Arial" panose="020B0604020202020204" pitchFamily="34" charset="0"/>
                <a:ea typeface="Arial" panose="020B0604020202020204" pitchFamily="34" charset="0"/>
              </a:rPr>
              <a:t>Các từ </a:t>
            </a:r>
            <a:r>
              <a:rPr lang="en-US" sz="3600">
                <a:solidFill>
                  <a:srgbClr val="FF0000"/>
                </a:solidFill>
                <a:latin typeface="Arial" panose="020B0604020202020204" pitchFamily="34" charset="0"/>
                <a:ea typeface="Arial" panose="020B0604020202020204" pitchFamily="34" charset="0"/>
              </a:rPr>
              <a:t>in </a:t>
            </a:r>
            <a:r>
              <a:rPr lang="vi-VN" sz="3600">
                <a:solidFill>
                  <a:srgbClr val="FF0000"/>
                </a:solidFill>
                <a:latin typeface="Arial" panose="020B0604020202020204" pitchFamily="34" charset="0"/>
                <a:ea typeface="Arial" panose="020B0604020202020204" pitchFamily="34" charset="0"/>
              </a:rPr>
              <a:t>đậm </a:t>
            </a:r>
            <a:r>
              <a:rPr lang="en-US" sz="3600">
                <a:solidFill>
                  <a:srgbClr val="FF0000"/>
                </a:solidFill>
                <a:latin typeface="Arial" panose="020B0604020202020204" pitchFamily="34" charset="0"/>
                <a:ea typeface="Arial" panose="020B0604020202020204" pitchFamily="34" charset="0"/>
              </a:rPr>
              <a:t>trong </a:t>
            </a:r>
            <a:r>
              <a:rPr lang="vi-VN" sz="3600">
                <a:solidFill>
                  <a:srgbClr val="FF0000"/>
                </a:solidFill>
                <a:latin typeface="Arial" panose="020B0604020202020204" pitchFamily="34" charset="0"/>
                <a:ea typeface="Arial" panose="020B0604020202020204" pitchFamily="34" charset="0"/>
              </a:rPr>
              <a:t>đoạn văn </a:t>
            </a:r>
            <a:r>
              <a:rPr lang="en-US" sz="3600">
                <a:solidFill>
                  <a:srgbClr val="FF0000"/>
                </a:solidFill>
                <a:latin typeface="Arial" panose="020B0604020202020204" pitchFamily="34" charset="0"/>
                <a:ea typeface="Arial" panose="020B0604020202020204" pitchFamily="34" charset="0"/>
              </a:rPr>
              <a:t>sau </a:t>
            </a:r>
            <a:r>
              <a:rPr lang="vi-VN" sz="3600">
                <a:solidFill>
                  <a:srgbClr val="FF0000"/>
                </a:solidFill>
                <a:latin typeface="Arial" panose="020B0604020202020204" pitchFamily="34" charset="0"/>
                <a:ea typeface="Arial" panose="020B0604020202020204" pitchFamily="34" charset="0"/>
              </a:rPr>
              <a:t>có tác dụng gì?</a:t>
            </a:r>
            <a:endParaRPr lang="en-US" sz="3600">
              <a:solidFill>
                <a:srgbClr val="FF0000"/>
              </a:solidFill>
              <a:latin typeface="Arial" panose="020B0604020202020204" pitchFamily="34" charset="0"/>
              <a:ea typeface="Arial" panose="020B0604020202020204" pitchFamily="34" charset="0"/>
            </a:endParaRPr>
          </a:p>
          <a:p>
            <a:pPr indent="215900" algn="just">
              <a:spcAft>
                <a:spcPts val="600"/>
              </a:spcAft>
            </a:pPr>
            <a:r>
              <a:rPr lang="vi-VN" sz="3600" kern="100">
                <a:solidFill>
                  <a:srgbClr val="0070C0"/>
                </a:solidFill>
                <a:effectLst/>
                <a:ea typeface="Calibri" panose="020F0502020204030204" pitchFamily="34" charset="0"/>
                <a:cs typeface="Times New Roman" panose="02020603050405020304" pitchFamily="18" charset="0"/>
              </a:rPr>
              <a:t> </a:t>
            </a:r>
            <a:r>
              <a:rPr lang="vi-VN" sz="3600">
                <a:solidFill>
                  <a:srgbClr val="231F20"/>
                </a:solidFill>
                <a:latin typeface="Arial" panose="020B0604020202020204" pitchFamily="34" charset="0"/>
                <a:ea typeface="Arial" panose="020B0604020202020204" pitchFamily="34" charset="0"/>
              </a:rPr>
              <a:t>Cánh rừng tĩnh mịch đến lạ thường. Tưởng rằng cuộc sống nơi đây như đang ngừng trôi. </a:t>
            </a:r>
            <a:r>
              <a:rPr lang="vi-VN" sz="3600" b="1">
                <a:solidFill>
                  <a:srgbClr val="231F20"/>
                </a:solidFill>
                <a:latin typeface="Arial" panose="020B0604020202020204" pitchFamily="34" charset="0"/>
                <a:ea typeface="Arial" panose="020B0604020202020204" pitchFamily="34" charset="0"/>
              </a:rPr>
              <a:t>Nhưng </a:t>
            </a:r>
            <a:r>
              <a:rPr lang="vi-VN" sz="3600">
                <a:solidFill>
                  <a:srgbClr val="231F20"/>
                </a:solidFill>
                <a:latin typeface="Arial" panose="020B0604020202020204" pitchFamily="34" charset="0"/>
                <a:ea typeface="Arial" panose="020B0604020202020204" pitchFamily="34" charset="0"/>
              </a:rPr>
              <a:t>tôi biết, chính lúc này, những hạt cây nằm </a:t>
            </a:r>
            <a:r>
              <a:rPr lang="en-US" sz="3600">
                <a:solidFill>
                  <a:srgbClr val="231F20"/>
                </a:solidFill>
                <a:latin typeface="Arial" panose="020B0604020202020204" pitchFamily="34" charset="0"/>
                <a:ea typeface="Arial" panose="020B0604020202020204" pitchFamily="34" charset="0"/>
              </a:rPr>
              <a:t>trong </a:t>
            </a:r>
            <a:r>
              <a:rPr lang="vi-VN" sz="3600">
                <a:solidFill>
                  <a:srgbClr val="231F20"/>
                </a:solidFill>
                <a:latin typeface="Arial" panose="020B0604020202020204" pitchFamily="34" charset="0"/>
                <a:ea typeface="Arial" panose="020B0604020202020204" pitchFamily="34" charset="0"/>
              </a:rPr>
              <a:t>lòng đất đã bắt đầu cựa mình. </a:t>
            </a:r>
            <a:r>
              <a:rPr lang="vi-VN" sz="3600" b="1">
                <a:solidFill>
                  <a:srgbClr val="231F20"/>
                </a:solidFill>
                <a:latin typeface="Arial" panose="020B0604020202020204" pitchFamily="34" charset="0"/>
                <a:ea typeface="Arial" panose="020B0604020202020204" pitchFamily="34" charset="0"/>
              </a:rPr>
              <a:t>Thậm chí</a:t>
            </a:r>
            <a:r>
              <a:rPr lang="vi-VN" sz="3600">
                <a:solidFill>
                  <a:srgbClr val="231F20"/>
                </a:solidFill>
                <a:latin typeface="Arial" panose="020B0604020202020204" pitchFamily="34" charset="0"/>
                <a:ea typeface="Arial" panose="020B0604020202020204" pitchFamily="34" charset="0"/>
              </a:rPr>
              <a:t>, vài cái mầm bé xíu đã </a:t>
            </a:r>
            <a:r>
              <a:rPr lang="en-US" sz="3600">
                <a:solidFill>
                  <a:srgbClr val="231F20"/>
                </a:solidFill>
                <a:latin typeface="Arial" panose="020B0604020202020204" pitchFamily="34" charset="0"/>
                <a:ea typeface="Arial" panose="020B0604020202020204" pitchFamily="34" charset="0"/>
              </a:rPr>
              <a:t>chui ra </a:t>
            </a:r>
            <a:r>
              <a:rPr lang="vi-VN" sz="3600">
                <a:solidFill>
                  <a:srgbClr val="231F20"/>
                </a:solidFill>
                <a:latin typeface="Arial" panose="020B0604020202020204" pitchFamily="34" charset="0"/>
                <a:ea typeface="Arial" panose="020B0604020202020204" pitchFamily="34" charset="0"/>
              </a:rPr>
              <a:t>khỏi vỏ, lặng lẽ nhô lên.</a:t>
            </a:r>
            <a:endParaRPr lang="en-US" sz="3600">
              <a:solidFill>
                <a:srgbClr val="231F20"/>
              </a:solidFill>
              <a:latin typeface="Arial" panose="020B0604020202020204" pitchFamily="34" charset="0"/>
              <a:ea typeface="Arial" panose="020B0604020202020204" pitchFamily="34" charset="0"/>
            </a:endParaRPr>
          </a:p>
          <a:p>
            <a:pPr indent="215900" algn="just">
              <a:spcAft>
                <a:spcPts val="600"/>
              </a:spcAft>
            </a:pPr>
            <a:r>
              <a:rPr lang="en-US" sz="3200" b="1" i="1" kern="100">
                <a:solidFill>
                  <a:srgbClr val="0070C0"/>
                </a:solidFill>
                <a:effectLst/>
                <a:latin typeface="+mj-lt"/>
                <a:ea typeface="Calibri" panose="020F0502020204030204" pitchFamily="34" charset="0"/>
                <a:cs typeface="Times New Roman" panose="02020603050405020304" pitchFamily="18" charset="0"/>
              </a:rPr>
              <a:t>                                                        Vũ Ph</a:t>
            </a:r>
            <a:r>
              <a:rPr lang="vi-VN" sz="3200" b="1" i="1" kern="100">
                <a:solidFill>
                  <a:srgbClr val="0070C0"/>
                </a:solidFill>
                <a:effectLst/>
                <a:latin typeface="+mj-lt"/>
                <a:ea typeface="Calibri" panose="020F0502020204030204" pitchFamily="34" charset="0"/>
                <a:cs typeface="Times New Roman" panose="02020603050405020304" pitchFamily="18" charset="0"/>
              </a:rPr>
              <a:t>ư</a:t>
            </a:r>
            <a:r>
              <a:rPr lang="en-US" sz="3200" b="1" i="1" kern="100">
                <a:solidFill>
                  <a:srgbClr val="0070C0"/>
                </a:solidFill>
                <a:latin typeface="+mj-lt"/>
                <a:ea typeface="Calibri" panose="020F0502020204030204" pitchFamily="34" charset="0"/>
                <a:cs typeface="Times New Roman" panose="02020603050405020304" pitchFamily="18" charset="0"/>
              </a:rPr>
              <a:t>ơng Nam</a:t>
            </a:r>
            <a:endParaRPr lang="en-US" sz="3200" b="1" i="1" kern="100" dirty="0">
              <a:solidFill>
                <a:srgbClr val="0070C0"/>
              </a:solidFill>
              <a:effectLst/>
              <a:latin typeface="+mj-lt"/>
              <a:ea typeface="Calibri" panose="020F0502020204030204" pitchFamily="34" charset="0"/>
              <a:cs typeface="Times New Roman" panose="02020603050405020304" pitchFamily="18" charset="0"/>
            </a:endParaRPr>
          </a:p>
        </p:txBody>
      </p:sp>
      <p:sp>
        <p:nvSpPr>
          <p:cNvPr id="8" name="Rectangle 4">
            <a:extLst>
              <a:ext uri="{FF2B5EF4-FFF2-40B4-BE49-F238E27FC236}">
                <a16:creationId xmlns:a16="http://schemas.microsoft.com/office/drawing/2014/main" id="{82917FAD-40C8-468F-85D8-A09EE4B421A9}"/>
              </a:ext>
            </a:extLst>
          </p:cNvPr>
          <p:cNvSpPr>
            <a:spLocks noChangeArrowheads="1"/>
          </p:cNvSpPr>
          <p:nvPr/>
        </p:nvSpPr>
        <p:spPr bwMode="auto">
          <a:xfrm>
            <a:off x="0" y="4572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vi-VN" altLang="en-US" sz="1000" b="0" i="0" u="none" strike="noStrike" cap="none" normalizeH="0" baseline="0">
              <a:ln>
                <a:noFill/>
              </a:ln>
              <a:solidFill>
                <a:srgbClr val="231F20"/>
              </a:solidFill>
              <a:effectLst/>
              <a:latin typeface="Arial" panose="020B0604020202020204" pitchFamily="34" charset="0"/>
              <a:ea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vi-VN" altLang="en-US" sz="1000" b="0" i="0" u="none" strike="noStrike" cap="none" normalizeH="0" baseline="0">
                <a:ln>
                  <a:noFill/>
                </a:ln>
                <a:solidFill>
                  <a:srgbClr val="231F20"/>
                </a:solidFill>
                <a:effectLst/>
                <a:latin typeface="Arial" panose="020B0604020202020204" pitchFamily="34" charset="0"/>
                <a:ea typeface="Arial" panose="020B0604020202020204" pitchFamily="34" charset="0"/>
              </a:rPr>
              <a:t>VŨ PHƯƠNG </a:t>
            </a:r>
            <a:r>
              <a:rPr kumimoji="0" lang="en-US" altLang="en-US" sz="1000" b="0" i="0" u="none" strike="noStrike" cap="none" normalizeH="0" baseline="0">
                <a:ln>
                  <a:noFill/>
                </a:ln>
                <a:solidFill>
                  <a:srgbClr val="231F20"/>
                </a:solidFill>
                <a:effectLst/>
                <a:latin typeface="Arial" panose="020B0604020202020204" pitchFamily="34" charset="0"/>
                <a:ea typeface="Arial" panose="020B0604020202020204" pitchFamily="34" charset="0"/>
              </a:rPr>
              <a:t>NAM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473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99392"/>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dolls&#10;&#10;Description automatically generated with low confidence">
            <a:extLst>
              <a:ext uri="{FF2B5EF4-FFF2-40B4-BE49-F238E27FC236}">
                <a16:creationId xmlns:a16="http://schemas.microsoft.com/office/drawing/2014/main" id="{4D98A605-D995-00F2-6875-171F705C6C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06" b="94767" l="3074" r="96002">
                        <a14:foregroundMark x1="51056" y1="7892" x2="51056" y2="7892"/>
                        <a14:foregroundMark x1="41003" y1="7892" x2="48642" y2="7217"/>
                        <a14:foregroundMark x1="7431" y1="38574" x2="8035" y2="44440"/>
                        <a14:foregroundMark x1="62599" y1="82507" x2="51358" y2="86706"/>
                        <a14:foregroundMark x1="51358" y1="86706" x2="51358" y2="86706"/>
                        <a14:foregroundMark x1="93474" y1="32876" x2="93474" y2="32876"/>
                        <a14:foregroundMark x1="63033" y1="87888" x2="55545" y2="89892"/>
                        <a14:foregroundMark x1="96020" y1="35387" x2="96020" y2="35387"/>
                        <a14:foregroundMark x1="4131" y1="42266" x2="4131" y2="42266"/>
                        <a14:foregroundMark x1="46398" y1="4706" x2="46398" y2="4706"/>
                        <a14:foregroundMark x1="48642" y1="88225" x2="46398" y2="87550"/>
                        <a14:foregroundMark x1="71728" y1="87719" x2="73387" y2="90230"/>
                        <a14:foregroundMark x1="63636" y1="94429" x2="61392" y2="94767"/>
                        <a14:foregroundMark x1="3074" y1="88711" x2="3074" y2="88711"/>
                        <a14:foregroundMark x1="3074" y1="88711" x2="3074" y2="88711"/>
                        <a14:backgroundMark x1="50000" y1="78666" x2="50000" y2="78666"/>
                        <a14:backgroundMark x1="38910" y1="81177" x2="38910" y2="81177"/>
                        <a14:backgroundMark x1="81479" y1="71618" x2="81479" y2="71618"/>
                        <a14:backgroundMark x1="53452" y1="80333" x2="53452" y2="80333"/>
                      </a14:backgroundRemoval>
                    </a14:imgEffect>
                  </a14:imgLayer>
                </a14:imgProps>
              </a:ext>
            </a:extLst>
          </a:blip>
          <a:stretch>
            <a:fillRect/>
          </a:stretch>
        </p:blipFill>
        <p:spPr>
          <a:xfrm>
            <a:off x="3503712" y="2045478"/>
            <a:ext cx="4899565" cy="4178644"/>
          </a:xfrm>
          <a:prstGeom prst="rect">
            <a:avLst/>
          </a:prstGeom>
          <a:effectLst>
            <a:outerShdw blurRad="76200" dir="13500000" sy="23000" kx="1200000" algn="br" rotWithShape="0">
              <a:prstClr val="black">
                <a:alpha val="20000"/>
              </a:prstClr>
            </a:outerShdw>
          </a:effectLst>
        </p:spPr>
      </p:pic>
      <p:sp>
        <p:nvSpPr>
          <p:cNvPr id="6" name="TextBox 5">
            <a:extLst>
              <a:ext uri="{FF2B5EF4-FFF2-40B4-BE49-F238E27FC236}">
                <a16:creationId xmlns:a16="http://schemas.microsoft.com/office/drawing/2014/main" id="{EB0D583A-B4AB-2275-98AC-B62CF26CE859}"/>
              </a:ext>
            </a:extLst>
          </p:cNvPr>
          <p:cNvSpPr txBox="1"/>
          <p:nvPr/>
        </p:nvSpPr>
        <p:spPr>
          <a:xfrm>
            <a:off x="1127448" y="1399147"/>
            <a:ext cx="9721080" cy="646331"/>
          </a:xfrm>
          <a:prstGeom prst="rect">
            <a:avLst/>
          </a:prstGeom>
          <a:noFill/>
        </p:spPr>
        <p:txBody>
          <a:bodyPr wrap="square">
            <a:spAutoFit/>
          </a:bodyPr>
          <a:lstStyle/>
          <a:p>
            <a:pPr defTabSz="1219170">
              <a:buClr>
                <a:srgbClr val="E6FFFD"/>
              </a:buClr>
            </a:pPr>
            <a:r>
              <a:rPr lang="en-US" sz="36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Đọc</a:t>
            </a:r>
            <a:r>
              <a:rPr lang="en-US" sz="36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 </a:t>
            </a:r>
            <a:r>
              <a:rPr lang="en-US" sz="36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kĩ</a:t>
            </a:r>
            <a:r>
              <a:rPr lang="en-US" sz="36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 </a:t>
            </a:r>
            <a:r>
              <a:rPr lang="en-US" sz="36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đoạn</a:t>
            </a:r>
            <a:r>
              <a:rPr lang="en-US" sz="36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 </a:t>
            </a:r>
            <a:r>
              <a:rPr lang="en-US" sz="36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văn</a:t>
            </a:r>
            <a:r>
              <a:rPr lang="en-US" sz="36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 </a:t>
            </a:r>
            <a:r>
              <a:rPr lang="en-US" sz="36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xác</a:t>
            </a:r>
            <a:r>
              <a:rPr lang="en-US" sz="36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 </a:t>
            </a:r>
            <a:r>
              <a:rPr lang="en-US" sz="36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định</a:t>
            </a:r>
            <a:r>
              <a:rPr lang="en-US" sz="36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 </a:t>
            </a:r>
            <a:r>
              <a:rPr lang="en-US" sz="36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từ</a:t>
            </a:r>
            <a:r>
              <a:rPr lang="en-US" sz="36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 in </a:t>
            </a:r>
            <a:r>
              <a:rPr lang="en-US" sz="36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đậm</a:t>
            </a:r>
            <a:r>
              <a:rPr lang="en-US" sz="36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 </a:t>
            </a:r>
            <a:r>
              <a:rPr lang="en-US" sz="36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nêu</a:t>
            </a:r>
            <a:r>
              <a:rPr lang="en-US" sz="36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 </a:t>
            </a:r>
            <a:r>
              <a:rPr lang="en-US" sz="36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tác</a:t>
            </a:r>
            <a:r>
              <a:rPr lang="en-US" sz="36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 </a:t>
            </a:r>
            <a:r>
              <a:rPr lang="en-US" sz="3600" b="1" kern="0" dirty="0" err="1"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dụng</a:t>
            </a:r>
            <a:r>
              <a:rPr lang="en-US" sz="3600" b="1" kern="0" dirty="0" smtClea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a:t>
            </a:r>
            <a:endParaRPr lang="en-US" sz="3600" b="1" kern="0" dirty="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endParaRPr>
          </a:p>
        </p:txBody>
      </p:sp>
    </p:spTree>
    <p:extLst>
      <p:ext uri="{BB962C8B-B14F-4D97-AF65-F5344CB8AC3E}">
        <p14:creationId xmlns:p14="http://schemas.microsoft.com/office/powerpoint/2010/main" val="1562173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432003D-8E1C-29FC-417E-D35B938FA4F8}"/>
              </a:ext>
            </a:extLst>
          </p:cNvPr>
          <p:cNvSpPr txBox="1"/>
          <p:nvPr/>
        </p:nvSpPr>
        <p:spPr>
          <a:xfrm>
            <a:off x="1091444" y="3284984"/>
            <a:ext cx="10009112" cy="1664879"/>
          </a:xfrm>
          <a:prstGeom prst="rect">
            <a:avLst/>
          </a:prstGeom>
          <a:noFill/>
        </p:spPr>
        <p:txBody>
          <a:bodyPr wrap="square">
            <a:spAutoFit/>
          </a:bodyPr>
          <a:lstStyle/>
          <a:p>
            <a:pPr indent="270510" algn="just">
              <a:lnSpc>
                <a:spcPct val="150000"/>
              </a:lnSpc>
            </a:pPr>
            <a:r>
              <a:rPr lang="en-US" sz="3600">
                <a:solidFill>
                  <a:srgbClr val="FF0000"/>
                </a:solidFill>
                <a:latin typeface="Arial" panose="020B0604020202020204" pitchFamily="34" charset="0"/>
                <a:ea typeface="Arial" panose="020B0604020202020204" pitchFamily="34" charset="0"/>
              </a:rPr>
              <a:t>T</a:t>
            </a:r>
            <a:r>
              <a:rPr lang="vi-VN" sz="3600">
                <a:solidFill>
                  <a:srgbClr val="FF0000"/>
                </a:solidFill>
                <a:latin typeface="Arial" panose="020B0604020202020204" pitchFamily="34" charset="0"/>
                <a:ea typeface="Arial" panose="020B0604020202020204" pitchFamily="34" charset="0"/>
              </a:rPr>
              <a:t>ừ </a:t>
            </a:r>
            <a:r>
              <a:rPr lang="en-US" sz="3600">
                <a:solidFill>
                  <a:srgbClr val="FF0000"/>
                </a:solidFill>
                <a:latin typeface="Arial" panose="020B0604020202020204" pitchFamily="34" charset="0"/>
                <a:ea typeface="Arial" panose="020B0604020202020204" pitchFamily="34" charset="0"/>
              </a:rPr>
              <a:t>in </a:t>
            </a:r>
            <a:r>
              <a:rPr lang="vi-VN" sz="3600">
                <a:solidFill>
                  <a:srgbClr val="FF0000"/>
                </a:solidFill>
                <a:latin typeface="Arial" panose="020B0604020202020204" pitchFamily="34" charset="0"/>
                <a:ea typeface="Arial" panose="020B0604020202020204" pitchFamily="34" charset="0"/>
              </a:rPr>
              <a:t>đậm </a:t>
            </a:r>
            <a:r>
              <a:rPr lang="en-US" sz="3600" b="1" i="1">
                <a:latin typeface="Arial" panose="020B0604020202020204" pitchFamily="34" charset="0"/>
                <a:ea typeface="Arial" panose="020B0604020202020204" pitchFamily="34" charset="0"/>
              </a:rPr>
              <a:t>nhưng</a:t>
            </a:r>
            <a:r>
              <a:rPr lang="en-US" sz="3600">
                <a:solidFill>
                  <a:srgbClr val="FF0000"/>
                </a:solidFill>
                <a:latin typeface="Arial" panose="020B0604020202020204" pitchFamily="34" charset="0"/>
                <a:ea typeface="Arial" panose="020B0604020202020204" pitchFamily="34" charset="0"/>
              </a:rPr>
              <a:t>, </a:t>
            </a:r>
            <a:r>
              <a:rPr lang="en-US" sz="3600" b="1" i="1">
                <a:latin typeface="Arial" panose="020B0604020202020204" pitchFamily="34" charset="0"/>
                <a:ea typeface="Arial" panose="020B0604020202020204" pitchFamily="34" charset="0"/>
              </a:rPr>
              <a:t>thậm chí </a:t>
            </a:r>
            <a:r>
              <a:rPr lang="en-US" sz="3600">
                <a:solidFill>
                  <a:srgbClr val="FF0000"/>
                </a:solidFill>
                <a:latin typeface="Arial" panose="020B0604020202020204" pitchFamily="34" charset="0"/>
                <a:ea typeface="Arial" panose="020B0604020202020204" pitchFamily="34" charset="0"/>
              </a:rPr>
              <a:t>trong </a:t>
            </a:r>
            <a:r>
              <a:rPr lang="vi-VN" sz="3600">
                <a:solidFill>
                  <a:srgbClr val="FF0000"/>
                </a:solidFill>
                <a:latin typeface="Arial" panose="020B0604020202020204" pitchFamily="34" charset="0"/>
                <a:ea typeface="Arial" panose="020B0604020202020204" pitchFamily="34" charset="0"/>
              </a:rPr>
              <a:t>đoạn văn có tác dụng</a:t>
            </a:r>
            <a:r>
              <a:rPr lang="en-US" sz="3600">
                <a:solidFill>
                  <a:srgbClr val="FF0000"/>
                </a:solidFill>
                <a:latin typeface="Arial" panose="020B0604020202020204" pitchFamily="34" charset="0"/>
                <a:ea typeface="Arial" panose="020B0604020202020204" pitchFamily="34" charset="0"/>
              </a:rPr>
              <a:t> nối các câu. </a:t>
            </a:r>
            <a:endParaRPr lang="pt-BR" sz="3200" dirty="0">
              <a:solidFill>
                <a:srgbClr val="FF0000"/>
              </a:solidFill>
              <a:effectLst/>
              <a:latin typeface="UTM Avo" panose="020406030505060202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3432003D-8E1C-29FC-417E-D35B938FA4F8}"/>
              </a:ext>
            </a:extLst>
          </p:cNvPr>
          <p:cNvSpPr txBox="1"/>
          <p:nvPr/>
        </p:nvSpPr>
        <p:spPr>
          <a:xfrm>
            <a:off x="1091444" y="1317285"/>
            <a:ext cx="10009112" cy="1651671"/>
          </a:xfrm>
          <a:prstGeom prst="rect">
            <a:avLst/>
          </a:prstGeom>
          <a:noFill/>
        </p:spPr>
        <p:txBody>
          <a:bodyPr wrap="square">
            <a:spAutoFit/>
          </a:bodyPr>
          <a:lstStyle/>
          <a:p>
            <a:pPr indent="224155">
              <a:lnSpc>
                <a:spcPct val="150000"/>
              </a:lnSpc>
              <a:spcAft>
                <a:spcPts val="0"/>
              </a:spcAft>
            </a:pPr>
            <a:r>
              <a:rPr lang="vi-VN" sz="3600">
                <a:solidFill>
                  <a:srgbClr val="231F20"/>
                </a:solidFill>
                <a:latin typeface="+mj-lt"/>
                <a:ea typeface="Times New Roman" panose="02020603050405020304" pitchFamily="18" charset="0"/>
                <a:cs typeface="Times New Roman" panose="02020603050405020304" pitchFamily="18" charset="0"/>
              </a:rPr>
              <a:t>+</a:t>
            </a:r>
            <a:r>
              <a:rPr lang="vi-VN" sz="3600" spc="-25">
                <a:solidFill>
                  <a:srgbClr val="231F20"/>
                </a:solidFill>
                <a:latin typeface="+mj-lt"/>
                <a:ea typeface="Times New Roman" panose="02020603050405020304" pitchFamily="18" charset="0"/>
                <a:cs typeface="Times New Roman" panose="02020603050405020304" pitchFamily="18" charset="0"/>
              </a:rPr>
              <a:t> </a:t>
            </a:r>
            <a:r>
              <a:rPr lang="vi-VN" sz="3600">
                <a:solidFill>
                  <a:srgbClr val="231F20"/>
                </a:solidFill>
                <a:latin typeface="+mj-lt"/>
                <a:ea typeface="Times New Roman" panose="02020603050405020304" pitchFamily="18" charset="0"/>
                <a:cs typeface="Times New Roman" panose="02020603050405020304" pitchFamily="18" charset="0"/>
              </a:rPr>
              <a:t>Từ </a:t>
            </a:r>
            <a:r>
              <a:rPr lang="vi-VN" sz="3600" i="1">
                <a:solidFill>
                  <a:srgbClr val="FF0000"/>
                </a:solidFill>
                <a:latin typeface="+mj-lt"/>
                <a:ea typeface="Times New Roman" panose="02020603050405020304" pitchFamily="18" charset="0"/>
                <a:cs typeface="Times New Roman" panose="02020603050405020304" pitchFamily="18" charset="0"/>
              </a:rPr>
              <a:t>nhưng</a:t>
            </a:r>
            <a:r>
              <a:rPr lang="vi-VN" sz="3600" i="1">
                <a:solidFill>
                  <a:srgbClr val="231F20"/>
                </a:solidFill>
                <a:latin typeface="+mj-lt"/>
                <a:ea typeface="Times New Roman" panose="02020603050405020304" pitchFamily="18" charset="0"/>
                <a:cs typeface="Times New Roman" panose="02020603050405020304" pitchFamily="18" charset="0"/>
              </a:rPr>
              <a:t> </a:t>
            </a:r>
            <a:r>
              <a:rPr lang="vi-VN" sz="3600">
                <a:solidFill>
                  <a:srgbClr val="231F20"/>
                </a:solidFill>
                <a:latin typeface="+mj-lt"/>
                <a:ea typeface="Times New Roman" panose="02020603050405020304" pitchFamily="18" charset="0"/>
                <a:cs typeface="Times New Roman" panose="02020603050405020304" pitchFamily="18" charset="0"/>
              </a:rPr>
              <a:t>liên kết câu 3 với câu </a:t>
            </a:r>
            <a:r>
              <a:rPr lang="vi-VN" sz="3600" spc="-25">
                <a:solidFill>
                  <a:srgbClr val="231F20"/>
                </a:solidFill>
                <a:latin typeface="+mj-lt"/>
                <a:ea typeface="Times New Roman" panose="02020603050405020304" pitchFamily="18" charset="0"/>
                <a:cs typeface="Times New Roman" panose="02020603050405020304" pitchFamily="18" charset="0"/>
              </a:rPr>
              <a:t>2.</a:t>
            </a:r>
            <a:endParaRPr lang="en-US" sz="3600">
              <a:latin typeface="+mj-lt"/>
              <a:ea typeface="Calibri" panose="020F0502020204030204" pitchFamily="34" charset="0"/>
              <a:cs typeface="Times New Roman" panose="02020603050405020304" pitchFamily="18" charset="0"/>
            </a:endParaRPr>
          </a:p>
          <a:p>
            <a:pPr indent="224155">
              <a:lnSpc>
                <a:spcPct val="150000"/>
              </a:lnSpc>
              <a:spcAft>
                <a:spcPts val="0"/>
              </a:spcAft>
            </a:pPr>
            <a:r>
              <a:rPr lang="vi-VN" sz="3600">
                <a:solidFill>
                  <a:srgbClr val="231F20"/>
                </a:solidFill>
                <a:latin typeface="+mj-lt"/>
                <a:ea typeface="Times New Roman" panose="02020603050405020304" pitchFamily="18" charset="0"/>
                <a:cs typeface="Times New Roman" panose="02020603050405020304" pitchFamily="18" charset="0"/>
              </a:rPr>
              <a:t>+</a:t>
            </a:r>
            <a:r>
              <a:rPr lang="vi-VN" sz="3600" spc="-30">
                <a:solidFill>
                  <a:srgbClr val="231F20"/>
                </a:solidFill>
                <a:latin typeface="+mj-lt"/>
                <a:ea typeface="Times New Roman" panose="02020603050405020304" pitchFamily="18" charset="0"/>
                <a:cs typeface="Times New Roman" panose="02020603050405020304" pitchFamily="18" charset="0"/>
              </a:rPr>
              <a:t> </a:t>
            </a:r>
            <a:r>
              <a:rPr lang="vi-VN" sz="3600">
                <a:solidFill>
                  <a:srgbClr val="231F20"/>
                </a:solidFill>
                <a:latin typeface="+mj-lt"/>
                <a:ea typeface="Times New Roman" panose="02020603050405020304" pitchFamily="18" charset="0"/>
                <a:cs typeface="Times New Roman" panose="02020603050405020304" pitchFamily="18" charset="0"/>
              </a:rPr>
              <a:t>Từ </a:t>
            </a:r>
            <a:r>
              <a:rPr lang="vi-VN" sz="3600" i="1">
                <a:solidFill>
                  <a:srgbClr val="FF0000"/>
                </a:solidFill>
                <a:latin typeface="+mj-lt"/>
                <a:ea typeface="Times New Roman" panose="02020603050405020304" pitchFamily="18" charset="0"/>
                <a:cs typeface="Times New Roman" panose="02020603050405020304" pitchFamily="18" charset="0"/>
              </a:rPr>
              <a:t>thậm</a:t>
            </a:r>
            <a:r>
              <a:rPr lang="vi-VN" sz="3600" i="1" spc="-5">
                <a:solidFill>
                  <a:srgbClr val="FF0000"/>
                </a:solidFill>
                <a:latin typeface="+mj-lt"/>
                <a:ea typeface="Times New Roman" panose="02020603050405020304" pitchFamily="18" charset="0"/>
                <a:cs typeface="Times New Roman" panose="02020603050405020304" pitchFamily="18" charset="0"/>
              </a:rPr>
              <a:t> </a:t>
            </a:r>
            <a:r>
              <a:rPr lang="vi-VN" sz="3600" i="1">
                <a:solidFill>
                  <a:srgbClr val="FF0000"/>
                </a:solidFill>
                <a:latin typeface="+mj-lt"/>
                <a:ea typeface="Times New Roman" panose="02020603050405020304" pitchFamily="18" charset="0"/>
                <a:cs typeface="Times New Roman" panose="02020603050405020304" pitchFamily="18" charset="0"/>
              </a:rPr>
              <a:t>chí</a:t>
            </a:r>
            <a:r>
              <a:rPr lang="vi-VN" sz="3600" i="1" spc="-5">
                <a:solidFill>
                  <a:srgbClr val="FF0000"/>
                </a:solidFill>
                <a:latin typeface="+mj-lt"/>
                <a:ea typeface="Times New Roman" panose="02020603050405020304" pitchFamily="18" charset="0"/>
                <a:cs typeface="Times New Roman" panose="02020603050405020304" pitchFamily="18" charset="0"/>
              </a:rPr>
              <a:t> </a:t>
            </a:r>
            <a:r>
              <a:rPr lang="vi-VN" sz="3600">
                <a:solidFill>
                  <a:srgbClr val="231F20"/>
                </a:solidFill>
                <a:latin typeface="+mj-lt"/>
                <a:ea typeface="Times New Roman" panose="02020603050405020304" pitchFamily="18" charset="0"/>
                <a:cs typeface="Times New Roman" panose="02020603050405020304" pitchFamily="18" charset="0"/>
              </a:rPr>
              <a:t>liên kết câu</a:t>
            </a:r>
            <a:r>
              <a:rPr lang="vi-VN" sz="3600" spc="-5">
                <a:solidFill>
                  <a:srgbClr val="231F20"/>
                </a:solidFill>
                <a:latin typeface="+mj-lt"/>
                <a:ea typeface="Times New Roman" panose="02020603050405020304" pitchFamily="18" charset="0"/>
                <a:cs typeface="Times New Roman" panose="02020603050405020304" pitchFamily="18" charset="0"/>
              </a:rPr>
              <a:t> </a:t>
            </a:r>
            <a:r>
              <a:rPr lang="vi-VN" sz="3600">
                <a:solidFill>
                  <a:srgbClr val="231F20"/>
                </a:solidFill>
                <a:latin typeface="+mj-lt"/>
                <a:ea typeface="Times New Roman" panose="02020603050405020304" pitchFamily="18" charset="0"/>
                <a:cs typeface="Times New Roman" panose="02020603050405020304" pitchFamily="18" charset="0"/>
              </a:rPr>
              <a:t>4 với câu </a:t>
            </a:r>
            <a:r>
              <a:rPr lang="vi-VN" sz="3600" spc="-25">
                <a:solidFill>
                  <a:srgbClr val="231F20"/>
                </a:solidFill>
                <a:latin typeface="+mj-lt"/>
                <a:ea typeface="Times New Roman" panose="02020603050405020304" pitchFamily="18" charset="0"/>
                <a:cs typeface="Times New Roman" panose="02020603050405020304" pitchFamily="18" charset="0"/>
              </a:rPr>
              <a:t>3.</a:t>
            </a:r>
            <a:endParaRPr lang="en-US" sz="360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348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32003D-8E1C-29FC-417E-D35B938FA4F8}"/>
              </a:ext>
            </a:extLst>
          </p:cNvPr>
          <p:cNvSpPr txBox="1"/>
          <p:nvPr/>
        </p:nvSpPr>
        <p:spPr>
          <a:xfrm>
            <a:off x="479376" y="1124744"/>
            <a:ext cx="11089232" cy="1200329"/>
          </a:xfrm>
          <a:prstGeom prst="rect">
            <a:avLst/>
          </a:prstGeom>
          <a:noFill/>
        </p:spPr>
        <p:txBody>
          <a:bodyPr wrap="square">
            <a:spAutoFit/>
          </a:bodyPr>
          <a:lstStyle/>
          <a:p>
            <a:pPr indent="270510" algn="just">
              <a:spcAft>
                <a:spcPts val="0"/>
              </a:spcAft>
            </a:pPr>
            <a:r>
              <a:rPr lang="en-US" sz="3600">
                <a:solidFill>
                  <a:srgbClr val="FF0000"/>
                </a:solidFill>
                <a:effectLst/>
                <a:ea typeface="Times New Roman" panose="02020603050405020304" pitchFamily="18" charset="0"/>
                <a:cs typeface="Times New Roman" panose="02020603050405020304" pitchFamily="18" charset="0"/>
              </a:rPr>
              <a:t>- </a:t>
            </a:r>
            <a:r>
              <a:rPr lang="vi-VN" sz="3600">
                <a:solidFill>
                  <a:srgbClr val="FF0000"/>
                </a:solidFill>
                <a:ea typeface="Courier New" panose="02070309020205020404" pitchFamily="49" charset="0"/>
                <a:cs typeface="Times New Roman" panose="02020603050405020304" pitchFamily="18" charset="0"/>
              </a:rPr>
              <a:t>Để liên kết một câu với câu đứng trước nó</a:t>
            </a:r>
            <a:r>
              <a:rPr lang="en-US" sz="3600">
                <a:solidFill>
                  <a:srgbClr val="FF0000"/>
                </a:solidFill>
                <a:ea typeface="Courier New" panose="02070309020205020404" pitchFamily="49" charset="0"/>
                <a:cs typeface="Times New Roman" panose="02020603050405020304" pitchFamily="18" charset="0"/>
              </a:rPr>
              <a:t> ta làm thế nào</a:t>
            </a:r>
            <a:r>
              <a:rPr lang="vi-VN" sz="3600">
                <a:solidFill>
                  <a:srgbClr val="FF0000"/>
                </a:solidFill>
                <a:ea typeface="Courier New" panose="02070309020205020404" pitchFamily="49" charset="0"/>
                <a:cs typeface="Times New Roman" panose="02020603050405020304" pitchFamily="18" charset="0"/>
              </a:rPr>
              <a:t> </a:t>
            </a:r>
            <a:r>
              <a:rPr lang="pt-BR" sz="3600">
                <a:solidFill>
                  <a:srgbClr val="FF0000"/>
                </a:solidFill>
                <a:effectLst/>
                <a:ea typeface="Times New Roman" panose="02020603050405020304" pitchFamily="18" charset="0"/>
                <a:cs typeface="Times New Roman" panose="02020603050405020304" pitchFamily="18" charset="0"/>
              </a:rPr>
              <a:t>?</a:t>
            </a:r>
            <a:endParaRPr lang="pt-BR" sz="3600" dirty="0">
              <a:solidFill>
                <a:srgbClr val="FF0000"/>
              </a:solidFill>
              <a:effectLst/>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3B9AFF2-E8EB-452C-9AA4-ABE5AB159AE4}"/>
              </a:ext>
            </a:extLst>
          </p:cNvPr>
          <p:cNvSpPr txBox="1"/>
          <p:nvPr/>
        </p:nvSpPr>
        <p:spPr>
          <a:xfrm>
            <a:off x="580083" y="2708920"/>
            <a:ext cx="11089232" cy="2308324"/>
          </a:xfrm>
          <a:prstGeom prst="rect">
            <a:avLst/>
          </a:prstGeom>
          <a:noFill/>
        </p:spPr>
        <p:txBody>
          <a:bodyPr wrap="square">
            <a:spAutoFit/>
          </a:bodyPr>
          <a:lstStyle/>
          <a:p>
            <a:pPr indent="270510" algn="just">
              <a:spcAft>
                <a:spcPts val="0"/>
              </a:spcAft>
            </a:pPr>
            <a:r>
              <a:rPr lang="vi-VN" sz="3600">
                <a:solidFill>
                  <a:srgbClr val="231F20"/>
                </a:solidFill>
                <a:ea typeface="Arial" panose="020B0604020202020204" pitchFamily="34" charset="0"/>
                <a:cs typeface="Times New Roman" panose="02020603050405020304" pitchFamily="18" charset="0"/>
              </a:rPr>
              <a:t>Để liên kết một câu với câu đứng trước nó, ta có thể nối hai câu bằng kết từ hoặc những từ ngữ khác có tác dụng tương tự kết từ (</a:t>
            </a:r>
            <a:r>
              <a:rPr lang="vi-VN" sz="3600" i="1">
                <a:solidFill>
                  <a:srgbClr val="FF0000"/>
                </a:solidFill>
                <a:ea typeface="Arial" panose="020B0604020202020204" pitchFamily="34" charset="0"/>
                <a:cs typeface="Times New Roman" panose="02020603050405020304" pitchFamily="18" charset="0"/>
              </a:rPr>
              <a:t>sau đó</a:t>
            </a:r>
            <a:r>
              <a:rPr lang="vi-VN" sz="3600">
                <a:solidFill>
                  <a:srgbClr val="FF0000"/>
                </a:solidFill>
                <a:ea typeface="Arial" panose="020B0604020202020204" pitchFamily="34" charset="0"/>
                <a:cs typeface="Times New Roman" panose="02020603050405020304" pitchFamily="18" charset="0"/>
              </a:rPr>
              <a:t>, </a:t>
            </a:r>
            <a:r>
              <a:rPr lang="vi-VN" sz="3600" i="1">
                <a:solidFill>
                  <a:srgbClr val="FF0000"/>
                </a:solidFill>
                <a:ea typeface="Arial" panose="020B0604020202020204" pitchFamily="34" charset="0"/>
                <a:cs typeface="Times New Roman" panose="02020603050405020304" pitchFamily="18" charset="0"/>
              </a:rPr>
              <a:t>cuối cùng, đồng thời, thậm chí</a:t>
            </a:r>
            <a:r>
              <a:rPr lang="en-US" sz="3600" i="1">
                <a:solidFill>
                  <a:srgbClr val="FF0000"/>
                </a:solidFill>
                <a:ea typeface="Arial" panose="020B0604020202020204" pitchFamily="34" charset="0"/>
                <a:cs typeface="Times New Roman" panose="02020603050405020304" pitchFamily="18" charset="0"/>
              </a:rPr>
              <a:t>,</a:t>
            </a:r>
            <a:r>
              <a:rPr lang="vi-VN" sz="3600" i="1">
                <a:solidFill>
                  <a:srgbClr val="FF0000"/>
                </a:solidFill>
                <a:ea typeface="Arial" panose="020B0604020202020204" pitchFamily="34" charset="0"/>
                <a:cs typeface="Times New Roman" panose="02020603050405020304" pitchFamily="18" charset="0"/>
              </a:rPr>
              <a:t> tóm lại, trái lại, hoá ra,...</a:t>
            </a:r>
            <a:r>
              <a:rPr lang="vi-VN" sz="3600" i="1">
                <a:solidFill>
                  <a:srgbClr val="231F20"/>
                </a:solidFill>
                <a:ea typeface="Arial" panose="020B0604020202020204" pitchFamily="34" charset="0"/>
                <a:cs typeface="Times New Roman" panose="02020603050405020304" pitchFamily="18" charset="0"/>
              </a:rPr>
              <a:t>).</a:t>
            </a:r>
            <a:endParaRPr lang="pt-BR" sz="3600" dirty="0">
              <a:solidFill>
                <a:srgbClr val="FF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79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BAEFE2-9A93-4812-93A6-440B099434F6}"/>
              </a:ext>
            </a:extLst>
          </p:cNvPr>
          <p:cNvSpPr txBox="1"/>
          <p:nvPr/>
        </p:nvSpPr>
        <p:spPr>
          <a:xfrm>
            <a:off x="407368" y="980728"/>
            <a:ext cx="11089232" cy="707886"/>
          </a:xfrm>
          <a:prstGeom prst="rect">
            <a:avLst/>
          </a:prstGeom>
          <a:noFill/>
        </p:spPr>
        <p:txBody>
          <a:bodyPr wrap="square">
            <a:spAutoFit/>
          </a:bodyPr>
          <a:lstStyle/>
          <a:p>
            <a:pPr indent="270510" algn="just">
              <a:spcAft>
                <a:spcPts val="0"/>
              </a:spcAft>
            </a:pPr>
            <a:r>
              <a:rPr lang="en-US" sz="4000">
                <a:solidFill>
                  <a:srgbClr val="FF0000"/>
                </a:solidFill>
                <a:effectLst/>
                <a:ea typeface="Times New Roman" panose="02020603050405020304" pitchFamily="18" charset="0"/>
                <a:cs typeface="Times New Roman" panose="02020603050405020304" pitchFamily="18" charset="0"/>
              </a:rPr>
              <a:t>- </a:t>
            </a:r>
            <a:r>
              <a:rPr lang="en-US" sz="4000">
                <a:solidFill>
                  <a:srgbClr val="FF0000"/>
                </a:solidFill>
                <a:ea typeface="Courier New" panose="02070309020205020404" pitchFamily="49" charset="0"/>
                <a:cs typeface="Times New Roman" panose="02020603050405020304" pitchFamily="18" charset="0"/>
              </a:rPr>
              <a:t>Cách liên kết đó gọi là gì</a:t>
            </a:r>
            <a:r>
              <a:rPr lang="vi-VN" sz="4000">
                <a:solidFill>
                  <a:srgbClr val="FF0000"/>
                </a:solidFill>
                <a:ea typeface="Courier New" panose="02070309020205020404" pitchFamily="49" charset="0"/>
                <a:cs typeface="Times New Roman" panose="02020603050405020304" pitchFamily="18" charset="0"/>
              </a:rPr>
              <a:t> </a:t>
            </a:r>
            <a:r>
              <a:rPr lang="pt-BR" sz="4000">
                <a:solidFill>
                  <a:srgbClr val="FF0000"/>
                </a:solidFill>
                <a:effectLst/>
                <a:ea typeface="Times New Roman" panose="02020603050405020304" pitchFamily="18" charset="0"/>
                <a:cs typeface="Times New Roman" panose="02020603050405020304" pitchFamily="18" charset="0"/>
              </a:rPr>
              <a:t>?</a:t>
            </a:r>
            <a:endParaRPr lang="pt-BR" sz="4000" dirty="0">
              <a:solidFill>
                <a:srgbClr val="FF0000"/>
              </a:solidFill>
              <a:effectLs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5F28A17-FEC1-4716-977E-1A637D6C3B3B}"/>
              </a:ext>
            </a:extLst>
          </p:cNvPr>
          <p:cNvSpPr txBox="1"/>
          <p:nvPr/>
        </p:nvSpPr>
        <p:spPr>
          <a:xfrm>
            <a:off x="551384" y="1916832"/>
            <a:ext cx="11089232" cy="707886"/>
          </a:xfrm>
          <a:prstGeom prst="rect">
            <a:avLst/>
          </a:prstGeom>
          <a:noFill/>
        </p:spPr>
        <p:txBody>
          <a:bodyPr wrap="square">
            <a:spAutoFit/>
          </a:bodyPr>
          <a:lstStyle/>
          <a:p>
            <a:pPr indent="270510" algn="just">
              <a:spcAft>
                <a:spcPts val="0"/>
              </a:spcAft>
            </a:pPr>
            <a:r>
              <a:rPr lang="vi-VN" sz="4000">
                <a:solidFill>
                  <a:srgbClr val="000000"/>
                </a:solidFill>
                <a:ea typeface="Courier New" panose="02070309020205020404" pitchFamily="49" charset="0"/>
                <a:cs typeface="Times New Roman" panose="02020603050405020304" pitchFamily="18" charset="0"/>
              </a:rPr>
              <a:t>Cách liên kết đó được gọi là biện pháp </a:t>
            </a:r>
            <a:r>
              <a:rPr lang="en-US" sz="4000">
                <a:solidFill>
                  <a:srgbClr val="000000"/>
                </a:solidFill>
                <a:ea typeface="Courier New" panose="02070309020205020404" pitchFamily="49" charset="0"/>
                <a:cs typeface="Times New Roman" panose="02020603050405020304" pitchFamily="18" charset="0"/>
              </a:rPr>
              <a:t>nối.</a:t>
            </a:r>
            <a:endParaRPr lang="pt-BR" sz="4000" dirty="0">
              <a:solidFill>
                <a:srgbClr val="FF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959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043" y="0"/>
            <a:ext cx="7693477" cy="6784521"/>
          </a:xfrm>
          <a:prstGeom prst="rect">
            <a:avLst/>
          </a:prstGeom>
        </p:spPr>
      </p:pic>
      <p:sp>
        <p:nvSpPr>
          <p:cNvPr id="2" name="Rectangle 1"/>
          <p:cNvSpPr/>
          <p:nvPr/>
        </p:nvSpPr>
        <p:spPr>
          <a:xfrm>
            <a:off x="59872" y="292856"/>
            <a:ext cx="4242707" cy="6494085"/>
          </a:xfrm>
          <a:prstGeom prst="rect">
            <a:avLst/>
          </a:prstGeom>
        </p:spPr>
        <p:txBody>
          <a:bodyPr wrap="square">
            <a:spAutoFit/>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Răng</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khểnh</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sz="3200" b="0" i="0" u="none" strike="noStrike" kern="1200" cap="none" spc="0" normalizeH="0" baseline="0" noProof="0" dirty="0">
                <a:ln>
                  <a:noFill/>
                </a:ln>
                <a:solidFill>
                  <a:srgbClr val="040C28"/>
                </a:solidFill>
                <a:effectLst/>
                <a:uLnTx/>
                <a:uFillTx/>
                <a:latin typeface="Arial"/>
                <a:ea typeface="+mn-ea"/>
                <a:cs typeface="+mn-cs"/>
              </a:rPr>
              <a:t>là tên gọi khác của răng nanh mọc lệch</a:t>
            </a:r>
            <a:r>
              <a:rPr kumimoji="0" lang="vi-VN" sz="3200" b="0" i="0" u="none" strike="noStrike" kern="1200" cap="none" spc="0" normalizeH="0" baseline="0" noProof="0" dirty="0">
                <a:ln>
                  <a:noFill/>
                </a:ln>
                <a:solidFill>
                  <a:srgbClr val="202124"/>
                </a:solidFill>
                <a:effectLst/>
                <a:uLnTx/>
                <a:uFillTx/>
                <a:latin typeface="Arial"/>
                <a:ea typeface="+mn-ea"/>
                <a:cs typeface="+mn-cs"/>
              </a:rPr>
              <a:t>. Thay vì mọc thẳng đứng và đều đặn với các răng khác, răng khểnh sẽ mọc chếch ra ngoài hoặc vào trong. Đa số răng khểnh làm cho dáng nụ cười của nhiều người trở nên thu hút hơn. Răng khểnh thường chỉ xuất</a:t>
            </a:r>
            <a:endParaRPr kumimoji="0" lang="en-US" altLang="en-US" sz="3200" b="1" i="0" u="none" strike="noStrike" kern="1200" cap="none" spc="0" normalizeH="0" baseline="0" noProof="0" dirty="0">
              <a:ln>
                <a:noFill/>
              </a:ln>
              <a:solidFill>
                <a:srgbClr val="0033CC"/>
              </a:solidFill>
              <a:effectLst/>
              <a:uLnTx/>
              <a:uFillTx/>
              <a:latin typeface="Arial"/>
              <a:ea typeface="+mn-ea"/>
              <a:cs typeface="Times New Roman" panose="02020603050405020304" pitchFamily="18" charset="0"/>
            </a:endParaRPr>
          </a:p>
        </p:txBody>
      </p:sp>
      <p:pic>
        <p:nvPicPr>
          <p:cNvPr id="4" name="Picture 2">
            <a:extLst>
              <a:ext uri="{FF2B5EF4-FFF2-40B4-BE49-F238E27FC236}">
                <a16:creationId xmlns:a16="http://schemas.microsoft.com/office/drawing/2014/main" id="{532E75E3-CF02-35C2-6811-900FC30CD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8"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45DC4CF-0693-D9AF-4B99-C0C85515E326}"/>
              </a:ext>
            </a:extLst>
          </p:cNvPr>
          <p:cNvSpPr txBox="1"/>
          <p:nvPr/>
        </p:nvSpPr>
        <p:spPr>
          <a:xfrm>
            <a:off x="839416" y="914401"/>
            <a:ext cx="10945215" cy="490711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3600" b="1" i="0" u="none" strike="noStrike" kern="100" cap="none" spc="0" normalizeH="0" baseline="0" noProof="0">
                <a:ln>
                  <a:noFill/>
                </a:ln>
                <a:solidFill>
                  <a:srgbClr val="FF0000"/>
                </a:solidFill>
                <a:effectLst/>
                <a:uLnTx/>
                <a:uFillTx/>
                <a:latin typeface="Arial"/>
                <a:ea typeface="Calibri" panose="020F0502020204030204" pitchFamily="34" charset="0"/>
                <a:cs typeface="Times New Roman" panose="02020603050405020304" pitchFamily="18" charset="0"/>
              </a:rPr>
              <a:t>II. Bài học</a:t>
            </a:r>
            <a:endParaRPr kumimoji="0" lang="en-US" sz="3600" b="1" i="0" u="none" strike="noStrike" kern="1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endParaRPr>
          </a:p>
          <a:p>
            <a:pPr lvl="0">
              <a:lnSpc>
                <a:spcPct val="124000"/>
              </a:lnSpc>
              <a:spcAft>
                <a:spcPts val="0"/>
              </a:spcAft>
              <a:buClr>
                <a:srgbClr val="231F20"/>
              </a:buClr>
              <a:buSzPts val="1200"/>
              <a:tabLst>
                <a:tab pos="574675" algn="l"/>
              </a:tabLst>
            </a:pPr>
            <a:r>
              <a:rPr lang="en-US" sz="3600">
                <a:solidFill>
                  <a:srgbClr val="231F20"/>
                </a:solidFill>
                <a:latin typeface="Arial" panose="020B0604020202020204" pitchFamily="34" charset="0"/>
                <a:ea typeface="Arial" panose="020B0604020202020204" pitchFamily="34" charset="0"/>
                <a:cs typeface="Arial" panose="020B0604020202020204" pitchFamily="34" charset="0"/>
              </a:rPr>
              <a:t>1. </a:t>
            </a:r>
            <a:r>
              <a:rPr lang="vi-VN" sz="3600">
                <a:solidFill>
                  <a:srgbClr val="231F20"/>
                </a:solidFill>
                <a:latin typeface="Arial" panose="020B0604020202020204" pitchFamily="34" charset="0"/>
                <a:ea typeface="Arial" panose="020B0604020202020204" pitchFamily="34" charset="0"/>
                <a:cs typeface="Arial" panose="020B0604020202020204" pitchFamily="34" charset="0"/>
              </a:rPr>
              <a:t>Để liên kết một câu với câu đứng trước nó, ta có thể nối hai câu bằng kết từ hoặc những từ ngữ khác có tác dụng tương tự kết từ (</a:t>
            </a:r>
            <a:r>
              <a:rPr lang="vi-VN" sz="3600" i="1">
                <a:solidFill>
                  <a:srgbClr val="231F20"/>
                </a:solidFill>
                <a:latin typeface="Arial" panose="020B0604020202020204" pitchFamily="34" charset="0"/>
                <a:ea typeface="Arial" panose="020B0604020202020204" pitchFamily="34" charset="0"/>
                <a:cs typeface="Arial" panose="020B0604020202020204" pitchFamily="34" charset="0"/>
              </a:rPr>
              <a:t>sau đó</a:t>
            </a:r>
            <a:r>
              <a:rPr lang="vi-VN" sz="3600">
                <a:solidFill>
                  <a:srgbClr val="231F20"/>
                </a:solidFill>
                <a:latin typeface="Arial" panose="020B0604020202020204" pitchFamily="34" charset="0"/>
                <a:ea typeface="Arial" panose="020B0604020202020204" pitchFamily="34" charset="0"/>
                <a:cs typeface="Arial" panose="020B0604020202020204" pitchFamily="34" charset="0"/>
              </a:rPr>
              <a:t>, </a:t>
            </a:r>
            <a:r>
              <a:rPr lang="vi-VN" sz="3600" i="1">
                <a:solidFill>
                  <a:srgbClr val="231F20"/>
                </a:solidFill>
                <a:latin typeface="Arial" panose="020B0604020202020204" pitchFamily="34" charset="0"/>
                <a:ea typeface="Arial" panose="020B0604020202020204" pitchFamily="34" charset="0"/>
                <a:cs typeface="Arial" panose="020B0604020202020204" pitchFamily="34" charset="0"/>
              </a:rPr>
              <a:t>cuối cùng, đồng thời, thậm chí</a:t>
            </a:r>
            <a:r>
              <a:rPr lang="en-US" sz="3600" i="1">
                <a:solidFill>
                  <a:srgbClr val="231F20"/>
                </a:solidFill>
                <a:latin typeface="Arial" panose="020B0604020202020204" pitchFamily="34" charset="0"/>
                <a:ea typeface="Arial" panose="020B0604020202020204" pitchFamily="34" charset="0"/>
                <a:cs typeface="Arial" panose="020B0604020202020204" pitchFamily="34" charset="0"/>
              </a:rPr>
              <a:t>,</a:t>
            </a:r>
            <a:r>
              <a:rPr lang="vi-VN" sz="3600" i="1">
                <a:solidFill>
                  <a:srgbClr val="231F20"/>
                </a:solidFill>
                <a:latin typeface="Arial" panose="020B0604020202020204" pitchFamily="34" charset="0"/>
                <a:ea typeface="Arial" panose="020B0604020202020204" pitchFamily="34" charset="0"/>
                <a:cs typeface="Arial" panose="020B0604020202020204" pitchFamily="34" charset="0"/>
              </a:rPr>
              <a:t> tóm lại, trái lại, hoá ra,...).</a:t>
            </a:r>
            <a:endParaRPr lang="en-US" sz="3600">
              <a:solidFill>
                <a:srgbClr val="231F20"/>
              </a:solidFill>
              <a:latin typeface="Arial" panose="020B0604020202020204" pitchFamily="34" charset="0"/>
              <a:ea typeface="Arial" panose="020B0604020202020204" pitchFamily="34" charset="0"/>
              <a:cs typeface="Arial" panose="020B0604020202020204" pitchFamily="34" charset="0"/>
            </a:endParaRPr>
          </a:p>
          <a:p>
            <a:pPr lvl="0">
              <a:lnSpc>
                <a:spcPct val="124000"/>
              </a:lnSpc>
              <a:spcAft>
                <a:spcPts val="2000"/>
              </a:spcAft>
              <a:buClr>
                <a:srgbClr val="231F20"/>
              </a:buClr>
              <a:buSzPts val="1200"/>
              <a:tabLst>
                <a:tab pos="601980" algn="l"/>
              </a:tabLst>
            </a:pPr>
            <a:r>
              <a:rPr lang="en-US" sz="3600">
                <a:solidFill>
                  <a:srgbClr val="231F20"/>
                </a:solidFill>
                <a:latin typeface="Arial" panose="020B0604020202020204" pitchFamily="34" charset="0"/>
                <a:ea typeface="Arial" panose="020B0604020202020204" pitchFamily="34" charset="0"/>
                <a:cs typeface="Arial" panose="020B0604020202020204" pitchFamily="34" charset="0"/>
              </a:rPr>
              <a:t>2. </a:t>
            </a:r>
            <a:r>
              <a:rPr lang="vi-VN" sz="3600">
                <a:solidFill>
                  <a:srgbClr val="231F20"/>
                </a:solidFill>
                <a:latin typeface="Arial" panose="020B0604020202020204" pitchFamily="34" charset="0"/>
                <a:ea typeface="Arial" panose="020B0604020202020204" pitchFamily="34" charset="0"/>
                <a:cs typeface="Arial" panose="020B0604020202020204" pitchFamily="34" charset="0"/>
              </a:rPr>
              <a:t>Cách liên kết đó được gọi là biện pháp </a:t>
            </a:r>
            <a:r>
              <a:rPr lang="en-US" sz="3600">
                <a:solidFill>
                  <a:srgbClr val="231F20"/>
                </a:solidFill>
                <a:latin typeface="Arial" panose="020B0604020202020204" pitchFamily="34" charset="0"/>
                <a:ea typeface="Arial" panose="020B0604020202020204" pitchFamily="34" charset="0"/>
                <a:cs typeface="Arial" panose="020B0604020202020204" pitchFamily="34" charset="0"/>
              </a:rPr>
              <a:t>nối</a:t>
            </a:r>
            <a:r>
              <a:rPr lang="vi-VN" sz="3600">
                <a:solidFill>
                  <a:srgbClr val="231F20"/>
                </a:solidFill>
                <a:latin typeface="Arial" panose="020B0604020202020204" pitchFamily="34" charset="0"/>
                <a:ea typeface="Arial" panose="020B0604020202020204" pitchFamily="34" charset="0"/>
                <a:cs typeface="Arial" panose="020B0604020202020204" pitchFamily="34" charset="0"/>
              </a:rPr>
              <a:t>.</a:t>
            </a:r>
            <a:endParaRPr lang="en-US" sz="3600">
              <a:solidFill>
                <a:srgbClr val="231F20"/>
              </a:solidFill>
              <a:latin typeface="Arial" panose="020B0604020202020204" pitchFamily="34" charset="0"/>
              <a:ea typeface="Arial" panose="020B0604020202020204" pitchFamily="34" charset="0"/>
              <a:cs typeface="Arial" panose="020B0604020202020204" pitchFamily="34" charset="0"/>
            </a:endParaRPr>
          </a:p>
          <a:p>
            <a:pPr marL="0" marR="0" lvl="0" indent="215900" algn="just" defTabSz="914400" rtl="0" eaLnBrk="0" fontAlgn="base" latinLnBrk="0" hangingPunct="0">
              <a:lnSpc>
                <a:spcPct val="100000"/>
              </a:lnSpc>
              <a:spcBef>
                <a:spcPct val="0"/>
              </a:spcBef>
              <a:spcAft>
                <a:spcPts val="600"/>
              </a:spcAft>
              <a:buClrTx/>
              <a:buSzTx/>
              <a:buFontTx/>
              <a:buNone/>
              <a:tabLst/>
              <a:defRPr/>
            </a:pPr>
            <a:endParaRPr kumimoji="0" lang="en-US" sz="3200" b="1" i="1" u="none" strike="noStrike" kern="100" cap="none" spc="0" normalizeH="0" baseline="0" noProof="0" dirty="0">
              <a:ln>
                <a:noFill/>
              </a:ln>
              <a:solidFill>
                <a:srgbClr val="0070C0"/>
              </a:solidFill>
              <a:effectLst/>
              <a:uLnTx/>
              <a:uFillTx/>
              <a:latin typeface="Arial"/>
              <a:ea typeface="Calibri" panose="020F0502020204030204" pitchFamily="34" charset="0"/>
              <a:cs typeface="Times New Roman" panose="02020603050405020304" pitchFamily="18" charset="0"/>
            </a:endParaRPr>
          </a:p>
        </p:txBody>
      </p:sp>
      <p:sp>
        <p:nvSpPr>
          <p:cNvPr id="8" name="Rectangle 4">
            <a:extLst>
              <a:ext uri="{FF2B5EF4-FFF2-40B4-BE49-F238E27FC236}">
                <a16:creationId xmlns:a16="http://schemas.microsoft.com/office/drawing/2014/main" id="{82917FAD-40C8-468F-85D8-A09EE4B421A9}"/>
              </a:ext>
            </a:extLst>
          </p:cNvPr>
          <p:cNvSpPr>
            <a:spLocks noChangeArrowheads="1"/>
          </p:cNvSpPr>
          <p:nvPr/>
        </p:nvSpPr>
        <p:spPr bwMode="auto">
          <a:xfrm>
            <a:off x="0" y="4572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vi-VN" altLang="en-US" sz="1000" b="0" i="0" u="none" strike="noStrike" kern="1200" cap="none" spc="0" normalizeH="0" baseline="0" noProof="0">
              <a:ln>
                <a:noFill/>
              </a:ln>
              <a:solidFill>
                <a:srgbClr val="231F20"/>
              </a:solidFill>
              <a:effectLst/>
              <a:uLnTx/>
              <a:uFillTx/>
              <a:latin typeface="Arial" panose="020B0604020202020204" pitchFamily="34" charset="0"/>
              <a:ea typeface="Arial" panose="020B0604020202020204" pitchFamily="34" charset="0"/>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altLang="en-US" sz="1000" b="0" i="0" u="none" strike="noStrike" kern="1200" cap="none" spc="0" normalizeH="0" baseline="0" noProof="0">
                <a:ln>
                  <a:noFill/>
                </a:ln>
                <a:solidFill>
                  <a:srgbClr val="231F20"/>
                </a:solidFill>
                <a:effectLst/>
                <a:uLnTx/>
                <a:uFillTx/>
                <a:latin typeface="Arial" panose="020B0604020202020204" pitchFamily="34" charset="0"/>
                <a:ea typeface="Arial" panose="020B0604020202020204" pitchFamily="34" charset="0"/>
                <a:cs typeface="+mn-cs"/>
              </a:rPr>
              <a:t>VŨ PHƯƠNG </a:t>
            </a:r>
            <a:r>
              <a:rPr kumimoji="0" lang="en-US" altLang="en-US" sz="1000" b="0" i="0" u="none" strike="noStrike" kern="1200" cap="none" spc="0" normalizeH="0" baseline="0" noProof="0">
                <a:ln>
                  <a:noFill/>
                </a:ln>
                <a:solidFill>
                  <a:srgbClr val="231F20"/>
                </a:solidFill>
                <a:effectLst/>
                <a:uLnTx/>
                <a:uFillTx/>
                <a:latin typeface="Arial" panose="020B0604020202020204" pitchFamily="34" charset="0"/>
                <a:ea typeface="Arial" panose="020B0604020202020204" pitchFamily="34" charset="0"/>
                <a:cs typeface="+mn-cs"/>
              </a:rPr>
              <a:t>NAM</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6791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06C3B2-B4B7-FBDD-AABF-B9F11CFFB21E}"/>
              </a:ext>
            </a:extLst>
          </p:cNvPr>
          <p:cNvSpPr txBox="1"/>
          <p:nvPr/>
        </p:nvSpPr>
        <p:spPr>
          <a:xfrm>
            <a:off x="407368" y="836712"/>
            <a:ext cx="11377264" cy="5466881"/>
          </a:xfrm>
          <a:prstGeom prst="rect">
            <a:avLst/>
          </a:prstGeom>
          <a:noFill/>
        </p:spPr>
        <p:txBody>
          <a:bodyPr wrap="square">
            <a:spAutoFit/>
          </a:bodyPr>
          <a:lstStyle/>
          <a:p>
            <a:pPr>
              <a:lnSpc>
                <a:spcPct val="150000"/>
              </a:lnSpc>
              <a:spcAft>
                <a:spcPts val="0"/>
              </a:spcAft>
            </a:pPr>
            <a:r>
              <a:rPr lang="en-US" sz="3600" b="1" kern="100" dirty="0">
                <a:solidFill>
                  <a:srgbClr val="FF0000"/>
                </a:solidFill>
                <a:effectLst/>
                <a:ea typeface="Calibri" panose="020F0502020204030204" pitchFamily="34" charset="0"/>
                <a:cs typeface="Times New Roman" panose="02020603050405020304" pitchFamily="18" charset="0"/>
              </a:rPr>
              <a:t>III. </a:t>
            </a:r>
            <a:r>
              <a:rPr lang="en-US" sz="3600" b="1" kern="100" dirty="0" err="1">
                <a:solidFill>
                  <a:srgbClr val="FF0000"/>
                </a:solidFill>
                <a:effectLst/>
                <a:ea typeface="Calibri" panose="020F0502020204030204" pitchFamily="34" charset="0"/>
                <a:cs typeface="Times New Roman" panose="02020603050405020304" pitchFamily="18" charset="0"/>
              </a:rPr>
              <a:t>Luyện</a:t>
            </a:r>
            <a:r>
              <a:rPr lang="en-US" sz="3600" b="1" kern="100" dirty="0">
                <a:solidFill>
                  <a:srgbClr val="FF0000"/>
                </a:solidFill>
                <a:effectLst/>
                <a:ea typeface="Calibri" panose="020F0502020204030204" pitchFamily="34" charset="0"/>
                <a:cs typeface="Times New Roman" panose="02020603050405020304" pitchFamily="18" charset="0"/>
              </a:rPr>
              <a:t> </a:t>
            </a:r>
            <a:r>
              <a:rPr lang="en-US" sz="3600" b="1" kern="100" dirty="0" err="1">
                <a:solidFill>
                  <a:srgbClr val="FF0000"/>
                </a:solidFill>
                <a:effectLst/>
                <a:ea typeface="Calibri" panose="020F0502020204030204" pitchFamily="34" charset="0"/>
                <a:cs typeface="Times New Roman" panose="02020603050405020304" pitchFamily="18" charset="0"/>
              </a:rPr>
              <a:t>tập</a:t>
            </a:r>
            <a:endParaRPr lang="en-US" sz="3600" b="1" kern="100" dirty="0">
              <a:solidFill>
                <a:srgbClr val="FF0000"/>
              </a:solidFill>
              <a:effectLst/>
              <a:ea typeface="Calibri" panose="020F0502020204030204" pitchFamily="34" charset="0"/>
              <a:cs typeface="Times New Roman" panose="02020603050405020304" pitchFamily="18" charset="0"/>
            </a:endParaRPr>
          </a:p>
          <a:p>
            <a:pPr>
              <a:lnSpc>
                <a:spcPct val="150000"/>
              </a:lnSpc>
              <a:spcAft>
                <a:spcPts val="0"/>
              </a:spcAft>
            </a:pPr>
            <a:r>
              <a:rPr lang="en-US" sz="3600" kern="100">
                <a:solidFill>
                  <a:srgbClr val="FF0000"/>
                </a:solidFill>
                <a:effectLst/>
                <a:ea typeface="Calibri" panose="020F0502020204030204" pitchFamily="34" charset="0"/>
                <a:cs typeface="Times New Roman" panose="02020603050405020304" pitchFamily="18" charset="0"/>
              </a:rPr>
              <a:t>1. </a:t>
            </a:r>
            <a:r>
              <a:rPr lang="vi-VN" sz="3600" kern="100">
                <a:solidFill>
                  <a:srgbClr val="FF0000"/>
                </a:solidFill>
                <a:effectLst/>
                <a:ea typeface="Calibri" panose="020F0502020204030204" pitchFamily="34" charset="0"/>
                <a:cs typeface="Times New Roman" panose="02020603050405020304" pitchFamily="18" charset="0"/>
              </a:rPr>
              <a:t>Tìm </a:t>
            </a:r>
            <a:r>
              <a:rPr lang="en-US" sz="3600" kern="100">
                <a:solidFill>
                  <a:srgbClr val="FF0000"/>
                </a:solidFill>
                <a:effectLst/>
                <a:ea typeface="Calibri" panose="020F0502020204030204" pitchFamily="34" charset="0"/>
                <a:cs typeface="Times New Roman" panose="02020603050405020304" pitchFamily="18" charset="0"/>
              </a:rPr>
              <a:t>biện pháp nối trong các đoạn văn sau:</a:t>
            </a:r>
            <a:endParaRPr lang="en-US" sz="3600" kern="100" dirty="0">
              <a:solidFill>
                <a:srgbClr val="FF0000"/>
              </a:solidFill>
              <a:ea typeface="Calibri" panose="020F0502020204030204" pitchFamily="34" charset="0"/>
              <a:cs typeface="Times New Roman" panose="02020603050405020304" pitchFamily="18" charset="0"/>
            </a:endParaRPr>
          </a:p>
          <a:p>
            <a:pPr algn="just">
              <a:lnSpc>
                <a:spcPct val="150000"/>
              </a:lnSpc>
              <a:spcAft>
                <a:spcPts val="0"/>
              </a:spcAft>
            </a:pPr>
            <a:r>
              <a:rPr lang="vi-VN" sz="3600">
                <a:solidFill>
                  <a:srgbClr val="231F20"/>
                </a:solidFill>
                <a:latin typeface="Arial" panose="020B0604020202020204" pitchFamily="34" charset="0"/>
                <a:ea typeface="Arial" panose="020B0604020202020204" pitchFamily="34" charset="0"/>
              </a:rPr>
              <a:t>a) Bãi ngô quê em ngày càng xanh tốt. Mới dạo nào, những cây ngô còn lấm tấm như mạ non. Thế mà chỉ ít lâu sau, ngô đã thành cây rung rung trước gió và ánh nắng. Những lá ngô rộng dài, trổ mạnh mẽ, nõn nà.</a:t>
            </a:r>
            <a:endParaRPr lang="en-US" sz="3600">
              <a:solidFill>
                <a:srgbClr val="231F20"/>
              </a:solidFill>
              <a:latin typeface="Arial" panose="020B0604020202020204" pitchFamily="34" charset="0"/>
              <a:ea typeface="Arial" panose="020B0604020202020204" pitchFamily="34" charset="0"/>
            </a:endParaRPr>
          </a:p>
          <a:p>
            <a:pPr marR="1536700" algn="r">
              <a:lnSpc>
                <a:spcPct val="115000"/>
              </a:lnSpc>
              <a:spcAft>
                <a:spcPts val="2000"/>
              </a:spcAft>
            </a:pPr>
            <a:r>
              <a:rPr lang="vi-VN" sz="2400" i="1">
                <a:solidFill>
                  <a:srgbClr val="231F20"/>
                </a:solidFill>
                <a:latin typeface="Arial" panose="020B0604020202020204" pitchFamily="34" charset="0"/>
                <a:ea typeface="Arial" panose="020B0604020202020204" pitchFamily="34" charset="0"/>
              </a:rPr>
              <a:t>NGUYÊN HỒNG</a:t>
            </a:r>
            <a:endParaRPr lang="en-US" sz="3600" i="1">
              <a:solidFill>
                <a:srgbClr val="231F2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202780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B8AE71-2F7A-436C-87FA-6D80286B5B89}"/>
              </a:ext>
            </a:extLst>
          </p:cNvPr>
          <p:cNvSpPr txBox="1"/>
          <p:nvPr/>
        </p:nvSpPr>
        <p:spPr>
          <a:xfrm>
            <a:off x="623392" y="1700808"/>
            <a:ext cx="10009112" cy="905056"/>
          </a:xfrm>
          <a:prstGeom prst="rect">
            <a:avLst/>
          </a:prstGeom>
          <a:noFill/>
        </p:spPr>
        <p:txBody>
          <a:bodyPr wrap="square">
            <a:spAutoFit/>
          </a:bodyPr>
          <a:lstStyle/>
          <a:p>
            <a:pPr>
              <a:lnSpc>
                <a:spcPct val="150000"/>
              </a:lnSpc>
              <a:spcAft>
                <a:spcPts val="0"/>
              </a:spcAft>
            </a:pPr>
            <a:r>
              <a:rPr lang="en-US" sz="4000" dirty="0">
                <a:solidFill>
                  <a:srgbClr val="231F20"/>
                </a:solidFill>
                <a:ea typeface="Times New Roman" panose="02020603050405020304" pitchFamily="18" charset="0"/>
                <a:cs typeface="Times New Roman" panose="02020603050405020304" pitchFamily="18" charset="0"/>
              </a:rPr>
              <a:t>a) </a:t>
            </a:r>
            <a:r>
              <a:rPr lang="vi-VN" sz="4000" dirty="0">
                <a:solidFill>
                  <a:srgbClr val="231F20"/>
                </a:solidFill>
                <a:ea typeface="Times New Roman" panose="02020603050405020304" pitchFamily="18" charset="0"/>
                <a:cs typeface="Times New Roman" panose="02020603050405020304" pitchFamily="18" charset="0"/>
              </a:rPr>
              <a:t>Câu</a:t>
            </a:r>
            <a:r>
              <a:rPr lang="vi-VN" sz="4000" spc="-65" dirty="0">
                <a:solidFill>
                  <a:srgbClr val="231F20"/>
                </a:solidFill>
                <a:ea typeface="Times New Roman" panose="02020603050405020304" pitchFamily="18" charset="0"/>
                <a:cs typeface="Times New Roman" panose="02020603050405020304" pitchFamily="18" charset="0"/>
              </a:rPr>
              <a:t> </a:t>
            </a:r>
            <a:r>
              <a:rPr lang="vi-VN" sz="4000" dirty="0">
                <a:solidFill>
                  <a:srgbClr val="231F20"/>
                </a:solidFill>
                <a:ea typeface="Times New Roman" panose="02020603050405020304" pitchFamily="18" charset="0"/>
                <a:cs typeface="Times New Roman" panose="02020603050405020304" pitchFamily="18" charset="0"/>
              </a:rPr>
              <a:t>3</a:t>
            </a:r>
            <a:r>
              <a:rPr lang="vi-VN" sz="4000" spc="-65" dirty="0">
                <a:solidFill>
                  <a:srgbClr val="231F20"/>
                </a:solidFill>
                <a:ea typeface="Times New Roman" panose="02020603050405020304" pitchFamily="18" charset="0"/>
                <a:cs typeface="Times New Roman" panose="02020603050405020304" pitchFamily="18" charset="0"/>
              </a:rPr>
              <a:t> </a:t>
            </a:r>
            <a:r>
              <a:rPr lang="vi-VN" sz="4000" dirty="0">
                <a:solidFill>
                  <a:srgbClr val="231F20"/>
                </a:solidFill>
                <a:ea typeface="Times New Roman" panose="02020603050405020304" pitchFamily="18" charset="0"/>
                <a:cs typeface="Times New Roman" panose="02020603050405020304" pitchFamily="18" charset="0"/>
              </a:rPr>
              <a:t>liên</a:t>
            </a:r>
            <a:r>
              <a:rPr lang="vi-VN" sz="4000" spc="-70" dirty="0">
                <a:solidFill>
                  <a:srgbClr val="231F20"/>
                </a:solidFill>
                <a:ea typeface="Times New Roman" panose="02020603050405020304" pitchFamily="18" charset="0"/>
                <a:cs typeface="Times New Roman" panose="02020603050405020304" pitchFamily="18" charset="0"/>
              </a:rPr>
              <a:t> </a:t>
            </a:r>
            <a:r>
              <a:rPr lang="vi-VN" sz="4000" dirty="0">
                <a:solidFill>
                  <a:srgbClr val="231F20"/>
                </a:solidFill>
                <a:ea typeface="Times New Roman" panose="02020603050405020304" pitchFamily="18" charset="0"/>
                <a:cs typeface="Times New Roman" panose="02020603050405020304" pitchFamily="18" charset="0"/>
              </a:rPr>
              <a:t>kết</a:t>
            </a:r>
            <a:r>
              <a:rPr lang="vi-VN" sz="4000" spc="-65" dirty="0">
                <a:solidFill>
                  <a:srgbClr val="231F20"/>
                </a:solidFill>
                <a:ea typeface="Times New Roman" panose="02020603050405020304" pitchFamily="18" charset="0"/>
                <a:cs typeface="Times New Roman" panose="02020603050405020304" pitchFamily="18" charset="0"/>
              </a:rPr>
              <a:t> </a:t>
            </a:r>
            <a:r>
              <a:rPr lang="vi-VN" sz="4000" dirty="0">
                <a:solidFill>
                  <a:srgbClr val="231F20"/>
                </a:solidFill>
                <a:ea typeface="Times New Roman" panose="02020603050405020304" pitchFamily="18" charset="0"/>
                <a:cs typeface="Times New Roman" panose="02020603050405020304" pitchFamily="18" charset="0"/>
              </a:rPr>
              <a:t>với</a:t>
            </a:r>
            <a:r>
              <a:rPr lang="vi-VN" sz="4000" spc="-65" dirty="0">
                <a:solidFill>
                  <a:srgbClr val="231F20"/>
                </a:solidFill>
                <a:ea typeface="Times New Roman" panose="02020603050405020304" pitchFamily="18" charset="0"/>
                <a:cs typeface="Times New Roman" panose="02020603050405020304" pitchFamily="18" charset="0"/>
              </a:rPr>
              <a:t> </a:t>
            </a:r>
            <a:r>
              <a:rPr lang="vi-VN" sz="4000" dirty="0">
                <a:solidFill>
                  <a:srgbClr val="231F20"/>
                </a:solidFill>
                <a:ea typeface="Times New Roman" panose="02020603050405020304" pitchFamily="18" charset="0"/>
                <a:cs typeface="Times New Roman" panose="02020603050405020304" pitchFamily="18" charset="0"/>
              </a:rPr>
              <a:t>câu</a:t>
            </a:r>
            <a:r>
              <a:rPr lang="vi-VN" sz="4000" spc="-65" dirty="0">
                <a:solidFill>
                  <a:srgbClr val="231F20"/>
                </a:solidFill>
                <a:ea typeface="Times New Roman" panose="02020603050405020304" pitchFamily="18" charset="0"/>
                <a:cs typeface="Times New Roman" panose="02020603050405020304" pitchFamily="18" charset="0"/>
              </a:rPr>
              <a:t> </a:t>
            </a:r>
            <a:r>
              <a:rPr lang="vi-VN" sz="4000" dirty="0">
                <a:solidFill>
                  <a:srgbClr val="231F20"/>
                </a:solidFill>
                <a:ea typeface="Times New Roman" panose="02020603050405020304" pitchFamily="18" charset="0"/>
                <a:cs typeface="Times New Roman" panose="02020603050405020304" pitchFamily="18" charset="0"/>
              </a:rPr>
              <a:t>2</a:t>
            </a:r>
            <a:r>
              <a:rPr lang="vi-VN" sz="4000" spc="-65" dirty="0">
                <a:solidFill>
                  <a:srgbClr val="231F20"/>
                </a:solidFill>
                <a:ea typeface="Times New Roman" panose="02020603050405020304" pitchFamily="18" charset="0"/>
                <a:cs typeface="Times New Roman" panose="02020603050405020304" pitchFamily="18" charset="0"/>
              </a:rPr>
              <a:t> </a:t>
            </a:r>
            <a:r>
              <a:rPr lang="vi-VN" sz="4000" dirty="0">
                <a:solidFill>
                  <a:srgbClr val="231F20"/>
                </a:solidFill>
                <a:ea typeface="Times New Roman" panose="02020603050405020304" pitchFamily="18" charset="0"/>
                <a:cs typeface="Times New Roman" panose="02020603050405020304" pitchFamily="18" charset="0"/>
              </a:rPr>
              <a:t>nhờ</a:t>
            </a:r>
            <a:r>
              <a:rPr lang="vi-VN" sz="4000" spc="-65" dirty="0">
                <a:solidFill>
                  <a:srgbClr val="231F20"/>
                </a:solidFill>
                <a:ea typeface="Times New Roman" panose="02020603050405020304" pitchFamily="18" charset="0"/>
                <a:cs typeface="Times New Roman" panose="02020603050405020304" pitchFamily="18" charset="0"/>
              </a:rPr>
              <a:t> </a:t>
            </a:r>
            <a:r>
              <a:rPr lang="vi-VN" sz="4000" dirty="0">
                <a:solidFill>
                  <a:srgbClr val="231F20"/>
                </a:solidFill>
                <a:ea typeface="Times New Roman" panose="02020603050405020304" pitchFamily="18" charset="0"/>
                <a:cs typeface="Times New Roman" panose="02020603050405020304" pitchFamily="18" charset="0"/>
              </a:rPr>
              <a:t>các</a:t>
            </a:r>
            <a:r>
              <a:rPr lang="vi-VN" sz="4000" spc="-65" dirty="0">
                <a:solidFill>
                  <a:srgbClr val="231F20"/>
                </a:solidFill>
                <a:ea typeface="Times New Roman" panose="02020603050405020304" pitchFamily="18" charset="0"/>
                <a:cs typeface="Times New Roman" panose="02020603050405020304" pitchFamily="18" charset="0"/>
              </a:rPr>
              <a:t> </a:t>
            </a:r>
            <a:r>
              <a:rPr lang="vi-VN" sz="4000" dirty="0">
                <a:solidFill>
                  <a:srgbClr val="231F20"/>
                </a:solidFill>
                <a:ea typeface="Times New Roman" panose="02020603050405020304" pitchFamily="18" charset="0"/>
                <a:cs typeface="Times New Roman" panose="02020603050405020304" pitchFamily="18" charset="0"/>
              </a:rPr>
              <a:t>từ</a:t>
            </a:r>
            <a:r>
              <a:rPr lang="vi-VN" sz="4000" spc="-65" dirty="0">
                <a:solidFill>
                  <a:srgbClr val="231F20"/>
                </a:solidFill>
                <a:ea typeface="Times New Roman" panose="02020603050405020304" pitchFamily="18" charset="0"/>
                <a:cs typeface="Times New Roman" panose="02020603050405020304" pitchFamily="18" charset="0"/>
              </a:rPr>
              <a:t> </a:t>
            </a:r>
            <a:r>
              <a:rPr lang="vi-VN" sz="4000" i="1" dirty="0">
                <a:solidFill>
                  <a:srgbClr val="FF0000"/>
                </a:solidFill>
                <a:ea typeface="Times New Roman" panose="02020603050405020304" pitchFamily="18" charset="0"/>
                <a:cs typeface="Times New Roman" panose="02020603050405020304" pitchFamily="18" charset="0"/>
              </a:rPr>
              <a:t>thế</a:t>
            </a:r>
            <a:r>
              <a:rPr lang="vi-VN" sz="4000" i="1" spc="-65" dirty="0">
                <a:solidFill>
                  <a:srgbClr val="FF0000"/>
                </a:solidFill>
                <a:ea typeface="Times New Roman" panose="02020603050405020304" pitchFamily="18" charset="0"/>
                <a:cs typeface="Times New Roman" panose="02020603050405020304" pitchFamily="18" charset="0"/>
              </a:rPr>
              <a:t> </a:t>
            </a:r>
            <a:r>
              <a:rPr lang="vi-VN" sz="4000" i="1" dirty="0">
                <a:solidFill>
                  <a:srgbClr val="FF0000"/>
                </a:solidFill>
                <a:ea typeface="Times New Roman" panose="02020603050405020304" pitchFamily="18" charset="0"/>
                <a:cs typeface="Times New Roman" panose="02020603050405020304" pitchFamily="18" charset="0"/>
              </a:rPr>
              <a:t>mà</a:t>
            </a:r>
            <a:r>
              <a:rPr lang="vi-VN" sz="4000" i="1" spc="-65" dirty="0">
                <a:solidFill>
                  <a:srgbClr val="FF0000"/>
                </a:solidFill>
                <a:ea typeface="Times New Roman" panose="02020603050405020304" pitchFamily="18" charset="0"/>
                <a:cs typeface="Times New Roman" panose="02020603050405020304" pitchFamily="18" charset="0"/>
              </a:rPr>
              <a:t> </a:t>
            </a:r>
            <a:endParaRPr lang="en-US" sz="4000" i="1" spc="-65" dirty="0">
              <a:solidFill>
                <a:srgbClr val="FF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191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76&quot;&gt;&lt;property id=&quot;20148&quot; value=&quot;5&quot;/&gt;&lt;property id=&quot;20300&quot; value=&quot;Slide 1&quot;/&gt;&lt;property id=&quot;20307&quot; value=&quot;284&quot;/&gt;&lt;/object&gt;&lt;object type=&quot;3&quot; unique_id=&quot;10077&quot;&gt;&lt;property id=&quot;20148&quot; value=&quot;5&quot;/&gt;&lt;property id=&quot;20300&quot; value=&quot;Slide 2&quot;/&gt;&lt;property id=&quot;20307&quot; value=&quot;271&quot;/&gt;&lt;/object&gt;&lt;object type=&quot;3&quot; unique_id=&quot;10078&quot;&gt;&lt;property id=&quot;20148&quot; value=&quot;5&quot;/&gt;&lt;property id=&quot;20300&quot; value=&quot;Slide 3&quot;/&gt;&lt;property id=&quot;20307&quot; value=&quot;279&quot;/&gt;&lt;/object&gt;&lt;object type=&quot;3&quot; unique_id=&quot;10079&quot;&gt;&lt;property id=&quot;20148&quot; value=&quot;5&quot;/&gt;&lt;property id=&quot;20300&quot; value=&quot;Slide 4&quot;/&gt;&lt;property id=&quot;20307&quot; value=&quot;281&quot;/&gt;&lt;/object&gt;&lt;object type=&quot;3&quot; unique_id=&quot;10080&quot;&gt;&lt;property id=&quot;20148&quot; value=&quot;5&quot;/&gt;&lt;property id=&quot;20300&quot; value=&quot;Slide 5&quot;/&gt;&lt;property id=&quot;20307&quot; value=&quot;272&quot;/&gt;&lt;/object&gt;&lt;object type=&quot;3&quot; unique_id=&quot;10081&quot;&gt;&lt;property id=&quot;20148&quot; value=&quot;5&quot;/&gt;&lt;property id=&quot;20300&quot; value=&quot;Slide 6&quot;/&gt;&lt;property id=&quot;20307&quot; value=&quot;288&quot;/&gt;&lt;/object&gt;&lt;object type=&quot;3&quot; unique_id=&quot;10082&quot;&gt;&lt;property id=&quot;20148&quot; value=&quot;5&quot;/&gt;&lt;property id=&quot;20300&quot; value=&quot;Slide 7&quot;/&gt;&lt;property id=&quot;20307&quot; value=&quot;273&quot;/&gt;&lt;/object&gt;&lt;object type=&quot;3&quot; unique_id=&quot;10083&quot;&gt;&lt;property id=&quot;20148&quot; value=&quot;5&quot;/&gt;&lt;property id=&quot;20300&quot; value=&quot;Slide 8 - &amp;quot;Trao đổi, thực hành&amp;quot;&quot;/&gt;&lt;property id=&quot;20307&quot; value=&quot;278&quot;/&gt;&lt;/object&gt;&lt;object type=&quot;3&quot; unique_id=&quot;10084&quot;&gt;&lt;property id=&quot;20148&quot; value=&quot;5&quot;/&gt;&lt;property id=&quot;20300&quot; value=&quot;Slide 9&quot;/&gt;&lt;property id=&quot;20307&quot; value=&quot;286&quot;/&gt;&lt;/object&gt;&lt;object type=&quot;3&quot; unique_id=&quot;10085&quot;&gt;&lt;property id=&quot;20148&quot; value=&quot;5&quot;/&gt;&lt;property id=&quot;20300&quot; value=&quot;Slide 10&quot;/&gt;&lt;property id=&quot;20307&quot; value=&quot;282&quot;/&gt;&lt;/object&gt;&lt;object type=&quot;3&quot; unique_id=&quot;10086&quot;&gt;&lt;property id=&quot;20148&quot; value=&quot;5&quot;/&gt;&lt;property id=&quot;20300&quot; value=&quot;Slide 11&quot;/&gt;&lt;property id=&quot;20307&quot; value=&quot;28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4043</TotalTime>
  <Words>724</Words>
  <Application>Microsoft Office PowerPoint</Application>
  <PresentationFormat>Widescreen</PresentationFormat>
  <Paragraphs>41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Times New Roman</vt:lpstr>
      <vt:lpstr>UTM 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XP-PRO-2011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Chuyen de GDNSTLVM</dc:title>
  <dc:creator>quyennt0412</dc:creator>
  <cp:lastModifiedBy>ADMIN</cp:lastModifiedBy>
  <cp:revision>287</cp:revision>
  <dcterms:created xsi:type="dcterms:W3CDTF">2013-10-28T09:13:32Z</dcterms:created>
  <dcterms:modified xsi:type="dcterms:W3CDTF">2025-05-06T11:13:02Z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