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3" r:id="rId3"/>
  </p:sldMasterIdLst>
  <p:notesMasterIdLst>
    <p:notesMasterId r:id="rId20"/>
  </p:notesMasterIdLst>
  <p:sldIdLst>
    <p:sldId id="4581" r:id="rId4"/>
    <p:sldId id="4640" r:id="rId5"/>
    <p:sldId id="4513" r:id="rId6"/>
    <p:sldId id="4657" r:id="rId7"/>
    <p:sldId id="4644" r:id="rId8"/>
    <p:sldId id="4646" r:id="rId9"/>
    <p:sldId id="4647" r:id="rId10"/>
    <p:sldId id="4645" r:id="rId11"/>
    <p:sldId id="4466" r:id="rId12"/>
    <p:sldId id="4246" r:id="rId13"/>
    <p:sldId id="646" r:id="rId14"/>
    <p:sldId id="4648" r:id="rId15"/>
    <p:sldId id="4650" r:id="rId16"/>
    <p:sldId id="4607" r:id="rId17"/>
    <p:sldId id="4651" r:id="rId18"/>
    <p:sldId id="4579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UTM Cookies" panose="02040603050506020204" pitchFamily="18" charset="0"/>
      <p:regular r:id="rId27"/>
    </p:embeddedFont>
    <p:embeddedFont>
      <p:font typeface="VNI-Times" pitchFamily="2" charset="0"/>
      <p:regular r:id="rId28"/>
      <p:bold r:id="rId29"/>
      <p:italic r:id="rId30"/>
      <p:boldItalic r:id="rId3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EE1D25"/>
    <a:srgbClr val="F19054"/>
    <a:srgbClr val="AAE1FA"/>
    <a:srgbClr val="81A7D4"/>
    <a:srgbClr val="95624C"/>
    <a:srgbClr val="BB8CBF"/>
    <a:srgbClr val="FEF26C"/>
    <a:srgbClr val="31B778"/>
    <a:srgbClr val="EF66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6" autoAdjust="0"/>
    <p:restoredTop sz="83192" autoAdjust="0"/>
  </p:normalViewPr>
  <p:slideViewPr>
    <p:cSldViewPr snapToGrid="0">
      <p:cViewPr varScale="1">
        <p:scale>
          <a:sx n="65" d="100"/>
          <a:sy n="65" d="100"/>
        </p:scale>
        <p:origin x="1051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02/06/2025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https://youtu.be/SVA2zfdUTqw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</a:t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7</a:t>
            </a:fld>
            <a:endParaRPr lang="vi-V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96000" y="394405"/>
            <a:ext cx="10800000" cy="792000"/>
          </a:xfrm>
        </p:spPr>
        <p:txBody>
          <a:bodyPr/>
          <a:lstStyle>
            <a:lvl1pPr algn="ctr"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6/2/2025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7.xml"/><Relationship Id="rId7" Type="http://schemas.openxmlformats.org/officeDocument/2006/relationships/image" Target="../media/image1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la019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98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13" descr="nen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186164"/>
            <a:ext cx="1676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 descr="nen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4343400"/>
            <a:ext cx="18510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WordArt 18"/>
          <p:cNvSpPr>
            <a:spLocks noChangeArrowheads="1" noChangeShapeType="1" noTextEdit="1"/>
          </p:cNvSpPr>
          <p:nvPr/>
        </p:nvSpPr>
        <p:spPr bwMode="auto">
          <a:xfrm>
            <a:off x="2662013" y="559258"/>
            <a:ext cx="7489826" cy="7858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BÌNH TÂN</a:t>
            </a:r>
          </a:p>
        </p:txBody>
      </p:sp>
      <p:sp>
        <p:nvSpPr>
          <p:cNvPr id="7177" name="WordArt 20"/>
          <p:cNvSpPr>
            <a:spLocks noChangeArrowheads="1" noChangeShapeType="1" noTextEdit="1"/>
          </p:cNvSpPr>
          <p:nvPr/>
        </p:nvSpPr>
        <p:spPr bwMode="auto">
          <a:xfrm>
            <a:off x="781050" y="1520385"/>
            <a:ext cx="10167937" cy="1771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FF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</a:t>
            </a:r>
          </a:p>
        </p:txBody>
      </p:sp>
      <p:pic>
        <p:nvPicPr>
          <p:cNvPr id="10" name="Picture 12" descr="MA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7" y="3852512"/>
            <a:ext cx="4631482" cy="21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67449" y="5771571"/>
            <a:ext cx="6758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Palatino" panose="02020500000000000000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Palatino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Palatino" panose="02020500000000000000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Palatino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Palatino" panose="02020500000000000000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Palatino" panose="02020500000000000000" pitchFamily="18" charset="0"/>
                <a:cs typeface="Times New Roman" panose="02020603050405020304" pitchFamily="18" charset="0"/>
              </a:rPr>
              <a:t>: Võ </a:t>
            </a:r>
            <a:r>
              <a:rPr lang="en-US" sz="32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Palatino" panose="02020500000000000000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Palatino" panose="02020500000000000000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dirty="0" err="1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Times New Roman" panose="02020603050405020304" pitchFamily="18" charset="0"/>
                <a:ea typeface="Palatino" panose="02020500000000000000" pitchFamily="18" charset="0"/>
                <a:cs typeface="Times New Roman" panose="02020603050405020304" pitchFamily="18" charset="0"/>
              </a:rPr>
              <a:t>Cảnh</a:t>
            </a:r>
            <a:endParaRPr lang="en-US" sz="3200" b="1" dirty="0">
              <a:ln w="28575">
                <a:solidFill>
                  <a:sysClr val="windowText" lastClr="000000"/>
                </a:solidFill>
                <a:prstDash val="solid"/>
              </a:ln>
              <a:solidFill>
                <a:srgbClr val="FFC000"/>
              </a:solidFill>
              <a:latin typeface="Times New Roman" panose="02020603050405020304" pitchFamily="18" charset="0"/>
              <a:ea typeface="Palatino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3643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789379" y="3292035"/>
            <a:ext cx="30290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5363389" y="4026879"/>
            <a:ext cx="1631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3C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5" y="-62865"/>
            <a:ext cx="1042035" cy="1200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46" name="Picture 7" descr="https://lh7-rt.googleusercontent.com/docsz/AD_4nXdhdo5_ztkvHZkUkDXYN3qy45YdD7Ggjf2XrH-6K4dX3gUL_zIodgCZGql8BrfKHTrVp0kE8RvStnq3LA5SLXN6aktojoN02Q8dMHJj87-CMMO-UTKGP2LpzwuJ9KyCyGE_oJTs7qGxgInXy2tJVv--wq2n4z-Mg0qiYFcK7g?key=isIyX1UTh3y-aqQfoKbGMQ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/>
          <a:stretch>
            <a:fillRect/>
          </a:stretch>
        </p:blipFill>
        <p:spPr bwMode="auto">
          <a:xfrm>
            <a:off x="739140" y="1540414"/>
            <a:ext cx="4549140" cy="426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31057" y="0"/>
            <a:ext cx="10204683" cy="1137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002060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54467" y="1363027"/>
            <a:ext cx="50558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 sổ được chia thành 4 hình vuông bằng nhau.</a:t>
            </a:r>
            <a:endParaRPr lang="vi-VN" sz="3200" b="1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4467" y="2664500"/>
            <a:ext cx="55983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 ra vào được chia thành 4 hình chữ nhật bằng nhau</a:t>
            </a:r>
            <a:endParaRPr lang="vi-VN" sz="3200" b="1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54467" y="3965972"/>
            <a:ext cx="62064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 nhà được chia thành 3 hình tam giác bằng nhau.</a:t>
            </a:r>
            <a:endParaRPr lang="vi-VN" sz="3600" b="1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54467" y="5399128"/>
            <a:ext cx="53568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 trời được chia thành 3 hình quạt bằng nhau.</a:t>
            </a:r>
            <a:endParaRPr lang="vi-VN" sz="3200" b="1" dirty="0"/>
          </a:p>
        </p:txBody>
      </p:sp>
      <p:sp>
        <p:nvSpPr>
          <p:cNvPr id="2" name="5-Point Star 1"/>
          <p:cNvSpPr/>
          <p:nvPr/>
        </p:nvSpPr>
        <p:spPr>
          <a:xfrm>
            <a:off x="1094105" y="103505"/>
            <a:ext cx="510540" cy="391160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9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Nhạc động tác khởi động tiết học, tạo hứng thú cho học si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82" y="1"/>
            <a:ext cx="11899726" cy="6663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1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1950262" y="113778"/>
            <a:ext cx="874821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3.HOẠT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TẬP-VẬN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" y="-97195"/>
            <a:ext cx="1444396" cy="9469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6563" y="892552"/>
            <a:ext cx="578993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lựa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pháp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662787" y="2625274"/>
            <a:ext cx="932316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 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33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vi-VN" sz="2800" b="1" dirty="0">
              <a:solidFill>
                <a:srgbClr val="FF0000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sz="2800" b="1" dirty="0"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vi-VN" sz="2800" b="1" dirty="0">
              <a:solidFill>
                <a:srgbClr val="7030A0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56174" y="1758913"/>
            <a:ext cx="2068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CHÍ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1950262" y="113778"/>
            <a:ext cx="874821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3.HOẠT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LUYỆN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TẬP-VẬN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DỤNG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5" y="-97195"/>
            <a:ext cx="1444396" cy="9469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86563" y="733321"/>
            <a:ext cx="7167245" cy="58356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giá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50262" y="1211111"/>
            <a:ext cx="71978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4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iêu</a:t>
            </a:r>
            <a:r>
              <a:rPr lang="en-US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4000" dirty="0">
              <a:solidFill>
                <a:srgbClr val="00206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15125" y="1880758"/>
          <a:ext cx="10879467" cy="481584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599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8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5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56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                 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</a:rPr>
                        <a:t>PHIẾU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</a:rPr>
                        <a:t>ĐÁNH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</a:rPr>
                        <a:t>GIÁ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</a:rPr>
                        <a:t>SẢN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</a:rPr>
                        <a:t>PHẨM</a:t>
                      </a:r>
                      <a:endParaRPr lang="vi-VN" sz="3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                              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</a:rPr>
                        <a:t>NHÓM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endParaRPr lang="vi-VN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effectLst/>
                        </a:rPr>
                        <a:t>                   </a:t>
                      </a:r>
                      <a:r>
                        <a:rPr lang="en-US" sz="2800" dirty="0" err="1">
                          <a:effectLst/>
                        </a:rPr>
                        <a:t>Tiêu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chí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Hoàn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tốt</a:t>
                      </a:r>
                      <a:endParaRPr lang="vi-VN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Hoàn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thành</a:t>
                      </a:r>
                      <a:endParaRPr lang="vi-VN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Cần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cố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gắng</a:t>
                      </a:r>
                      <a:endParaRPr lang="vi-VN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</a:rPr>
                        <a:t>Sản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phẩm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có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đầy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đủ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thành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phần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của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một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ngôi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nhà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các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cửa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mái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được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ghép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bởi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các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phần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bằng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nhau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dirty="0">
                          <a:effectLst/>
                        </a:rPr>
                        <a:t> </a:t>
                      </a:r>
                      <a:endParaRPr lang="vi-VN" sz="1400" dirty="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dirty="0">
                          <a:effectLst/>
                        </a:rPr>
                        <a:t> </a:t>
                      </a:r>
                      <a:endParaRPr lang="vi-VN" sz="1400" dirty="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dirty="0">
                          <a:effectLst/>
                        </a:rPr>
                        <a:t> </a:t>
                      </a:r>
                      <a:endParaRPr lang="vi-VN" sz="1400" dirty="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</a:rPr>
                        <a:t>Sản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phẩm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sử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dụng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liệu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giản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dirty="0">
                          <a:effectLst/>
                        </a:rPr>
                        <a:t> </a:t>
                      </a:r>
                      <a:endParaRPr lang="vi-VN" sz="1400" dirty="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dirty="0">
                          <a:effectLst/>
                        </a:rPr>
                        <a:t> </a:t>
                      </a:r>
                      <a:endParaRPr lang="vi-VN" sz="1400" dirty="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dirty="0">
                          <a:effectLst/>
                        </a:rPr>
                        <a:t> </a:t>
                      </a:r>
                      <a:endParaRPr lang="vi-VN" sz="1400" dirty="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</a:rPr>
                        <a:t>Sản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phẩm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có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tính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thẩm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mĩ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và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sáng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tạo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vi-VN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>
                          <a:effectLst/>
                        </a:rPr>
                        <a:t> </a:t>
                      </a:r>
                      <a:endParaRPr lang="vi-VN" sz="14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>
                          <a:effectLst/>
                        </a:rPr>
                        <a:t> </a:t>
                      </a:r>
                      <a:endParaRPr lang="vi-VN" sz="140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300" dirty="0">
                          <a:effectLst/>
                        </a:rPr>
                        <a:t> </a:t>
                      </a:r>
                      <a:endParaRPr lang="vi-VN" sz="1400" dirty="0">
                        <a:effectLst/>
                        <a:latin typeface="VNI-Times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2" grpId="0" bldLvl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nền pp dễ thươ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64" y="-161608"/>
            <a:ext cx="12251364" cy="70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1565515" y="1593870"/>
            <a:ext cx="8627311" cy="17543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TRƯNG BÀY VÀ </a:t>
            </a:r>
            <a:endParaRPr lang="en-US" altLang="zh-CN" sz="5400" b="1" dirty="0">
              <a:solidFill>
                <a:srgbClr val="FF0000"/>
              </a:solidFill>
              <a:latin typeface="Times New Roman" panose="02020603050405020304" pitchFamily="18" charset="0"/>
              <a:ea typeface="Roboto Black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Roboto Black" panose="02000000000000000000" pitchFamily="2" charset="0"/>
                <a:cs typeface="Times New Roman" panose="02020603050405020304" pitchFamily="18" charset="0"/>
              </a:rPr>
              <a:t>GIỚI THIỆU SẢN PHẨM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67" y="-16160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41785" y="220904"/>
            <a:ext cx="852380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c) Chia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sẻ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thảo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luận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chỉnh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" y="-97195"/>
            <a:ext cx="1885899" cy="9080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Explosion: 14 Points 3"/>
          <p:cNvSpPr/>
          <p:nvPr/>
        </p:nvSpPr>
        <p:spPr>
          <a:xfrm>
            <a:off x="688932" y="665940"/>
            <a:ext cx="10296394" cy="5526119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nền pp dễ thươ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909"/>
            <a:ext cx="12251364" cy="697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2534" b="13365"/>
          <a:stretch>
            <a:fillRect/>
          </a:stretch>
        </p:blipFill>
        <p:spPr>
          <a:xfrm rot="260331">
            <a:off x="2417815" y="2796225"/>
            <a:ext cx="6411160" cy="1133475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2384425" y="1261110"/>
            <a:ext cx="10787380" cy="9563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sz="40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            Lớp học STEM 3c</a:t>
            </a:r>
          </a:p>
          <a:p>
            <a:r>
              <a:rPr lang="en-US" sz="4000" b="1" dirty="0">
                <a:ln w="28575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KÍNH CHÚC QUÝ THẦY CÔ SỨC KHOẺ.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>
            <a:fillRect/>
          </a:stretch>
        </p:blipFill>
        <p:spPr>
          <a:xfrm rot="16200000">
            <a:off x="2569217" y="-2698440"/>
            <a:ext cx="6933599" cy="12192000"/>
          </a:xfrm>
          <a:prstGeom prst="rect">
            <a:avLst/>
          </a:prstGeom>
        </p:spPr>
      </p:pic>
      <p:sp>
        <p:nvSpPr>
          <p:cNvPr id="6" name="直角三角形 5"/>
          <p:cNvSpPr/>
          <p:nvPr/>
        </p:nvSpPr>
        <p:spPr>
          <a:xfrm>
            <a:off x="1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 rot="21271311">
            <a:off x="1236176" y="1203841"/>
            <a:ext cx="9061763" cy="46163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dist="50800" dir="8100000" sx="102000" sy="102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>
            <a:fillRect/>
          </a:stretch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>
            <a:fillRect/>
          </a:stretch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117" y="2144331"/>
            <a:ext cx="8705843" cy="6151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1169" y="1215189"/>
            <a:ext cx="7213896" cy="4395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298" y="12417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028353" y="4755186"/>
            <a:ext cx="628269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học phép chia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H="1" flipV="1">
            <a:off x="6095999" y="0"/>
            <a:ext cx="6096000" cy="6858000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1" y="4630057"/>
            <a:ext cx="1973943" cy="2242457"/>
          </a:xfrm>
          <a:prstGeom prst="rtTriangle">
            <a:avLst/>
          </a:prstGeom>
          <a:solidFill>
            <a:srgbClr val="F6CB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52145" r="48641" b="8995"/>
          <a:stretch>
            <a:fillRect/>
          </a:stretch>
        </p:blipFill>
        <p:spPr>
          <a:xfrm>
            <a:off x="380307" y="375019"/>
            <a:ext cx="2419464" cy="1863904"/>
          </a:xfrm>
          <a:prstGeom prst="rect">
            <a:avLst/>
          </a:prstGeom>
          <a:effectLst>
            <a:outerShdw blurRad="139700" dist="50800" dir="2700000" sx="102000" sy="102000" algn="tl" rotWithShape="0">
              <a:prstClr val="black">
                <a:alpha val="20000"/>
              </a:prstClr>
            </a:outerShdw>
          </a:effectLst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3977" r="14855" b="18518"/>
          <a:stretch>
            <a:fillRect/>
          </a:stretch>
        </p:blipFill>
        <p:spPr>
          <a:xfrm>
            <a:off x="8352459" y="635440"/>
            <a:ext cx="1962247" cy="1255696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6" y="5226832"/>
            <a:ext cx="1379357" cy="1379357"/>
          </a:xfrm>
          <a:prstGeom prst="rect">
            <a:avLst/>
          </a:prstGeom>
          <a:effectLst>
            <a:outerShdw blurRad="165100" dist="50800" dir="2700000" sx="101000" sy="101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376" y="980757"/>
            <a:ext cx="8705843" cy="61513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298" y="12417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9927" y="124171"/>
            <a:ext cx="11670632" cy="6358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VCG41N8816099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29766" t="1334" r="10833" b="1316"/>
          <a:stretch>
            <a:fillRect/>
          </a:stretch>
        </p:blipFill>
        <p:spPr>
          <a:xfrm>
            <a:off x="7608570" y="982980"/>
            <a:ext cx="4582795" cy="489077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886" h="10800">
                <a:moveTo>
                  <a:pt x="2361" y="0"/>
                </a:moveTo>
                <a:lnTo>
                  <a:pt x="9886" y="0"/>
                </a:lnTo>
                <a:lnTo>
                  <a:pt x="9886" y="10800"/>
                </a:lnTo>
                <a:lnTo>
                  <a:pt x="2232" y="10799"/>
                </a:lnTo>
                <a:lnTo>
                  <a:pt x="0" y="5400"/>
                </a:lnTo>
                <a:lnTo>
                  <a:pt x="2361" y="0"/>
                </a:lnTo>
                <a:close/>
              </a:path>
            </a:pathLst>
          </a:custGeom>
        </p:spPr>
      </p:pic>
      <p:sp>
        <p:nvSpPr>
          <p:cNvPr id="6" name="图形 4"/>
          <p:cNvSpPr/>
          <p:nvPr>
            <p:custDataLst>
              <p:tags r:id="rId3"/>
            </p:custDataLst>
          </p:nvPr>
        </p:nvSpPr>
        <p:spPr>
          <a:xfrm rot="10800000">
            <a:off x="7276465" y="0"/>
            <a:ext cx="986790" cy="6858000"/>
          </a:xfrm>
          <a:custGeom>
            <a:avLst/>
            <a:gdLst>
              <a:gd name="connsiteX0" fmla="*/ 0 w 4532499"/>
              <a:gd name="connsiteY0" fmla="*/ 0 h 6847690"/>
              <a:gd name="connsiteX1" fmla="*/ 1343436 w 4532499"/>
              <a:gd name="connsiteY1" fmla="*/ 0 h 6847690"/>
              <a:gd name="connsiteX2" fmla="*/ 4532500 w 4532499"/>
              <a:gd name="connsiteY2" fmla="*/ 3423846 h 6847690"/>
              <a:gd name="connsiteX3" fmla="*/ 1343436 w 4532499"/>
              <a:gd name="connsiteY3" fmla="*/ 6847691 h 6847690"/>
              <a:gd name="connsiteX4" fmla="*/ 0 w 4532499"/>
              <a:gd name="connsiteY4" fmla="*/ 6847691 h 6847690"/>
              <a:gd name="connsiteX5" fmla="*/ 3205041 w 4532499"/>
              <a:gd name="connsiteY5" fmla="*/ 3423846 h 684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32499" h="6847690">
                <a:moveTo>
                  <a:pt x="0" y="0"/>
                </a:moveTo>
                <a:lnTo>
                  <a:pt x="1343436" y="0"/>
                </a:lnTo>
                <a:lnTo>
                  <a:pt x="4532500" y="3423846"/>
                </a:lnTo>
                <a:lnTo>
                  <a:pt x="1343436" y="6847691"/>
                </a:lnTo>
                <a:lnTo>
                  <a:pt x="0" y="6847691"/>
                </a:lnTo>
                <a:lnTo>
                  <a:pt x="3205041" y="3423846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6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6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任意多边形: 形状 6"/>
          <p:cNvSpPr/>
          <p:nvPr>
            <p:custDataLst>
              <p:tags r:id="rId4"/>
            </p:custDataLst>
          </p:nvPr>
        </p:nvSpPr>
        <p:spPr>
          <a:xfrm flipH="1">
            <a:off x="7129145" y="-635"/>
            <a:ext cx="76200" cy="6858635"/>
          </a:xfrm>
          <a:custGeom>
            <a:avLst/>
            <a:gdLst>
              <a:gd name="connsiteX0" fmla="*/ 1410247 w 1508125"/>
              <a:gd name="connsiteY0" fmla="*/ 0 h 6858635"/>
              <a:gd name="connsiteX1" fmla="*/ 1508125 w 1508125"/>
              <a:gd name="connsiteY1" fmla="*/ 0 h 6858635"/>
              <a:gd name="connsiteX2" fmla="*/ 109273 w 1508125"/>
              <a:gd name="connsiteY2" fmla="*/ 3441458 h 6858635"/>
              <a:gd name="connsiteX3" fmla="*/ 108509 w 1508125"/>
              <a:gd name="connsiteY3" fmla="*/ 3441471 h 6858635"/>
              <a:gd name="connsiteX4" fmla="*/ 1493656 w 1508125"/>
              <a:gd name="connsiteY4" fmla="*/ 6858635 h 6858635"/>
              <a:gd name="connsiteX5" fmla="*/ 1400449 w 1508125"/>
              <a:gd name="connsiteY5" fmla="*/ 6858635 h 6858635"/>
              <a:gd name="connsiteX6" fmla="*/ 1881 w 1508125"/>
              <a:gd name="connsiteY6" fmla="*/ 3443337 h 6858635"/>
              <a:gd name="connsiteX7" fmla="*/ 0 w 1508125"/>
              <a:gd name="connsiteY7" fmla="*/ 3443370 h 6858635"/>
              <a:gd name="connsiteX8" fmla="*/ 1410247 w 1508125"/>
              <a:gd name="connsiteY8" fmla="*/ 0 h 685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8125" h="6858635">
                <a:moveTo>
                  <a:pt x="1410247" y="0"/>
                </a:moveTo>
                <a:lnTo>
                  <a:pt x="1508125" y="0"/>
                </a:lnTo>
                <a:lnTo>
                  <a:pt x="109273" y="3441458"/>
                </a:lnTo>
                <a:lnTo>
                  <a:pt x="108509" y="3441471"/>
                </a:lnTo>
                <a:lnTo>
                  <a:pt x="1493656" y="6858635"/>
                </a:lnTo>
                <a:lnTo>
                  <a:pt x="1400449" y="6858635"/>
                </a:lnTo>
                <a:lnTo>
                  <a:pt x="1881" y="3443337"/>
                </a:lnTo>
                <a:lnTo>
                  <a:pt x="0" y="3443370"/>
                </a:lnTo>
                <a:lnTo>
                  <a:pt x="1410247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098" name="Picture 10" descr="https://lh7-rt.googleusercontent.com/docsz/AD_4nXfXb0ivRIX5dJEj_T1qQYdfpgQ0VmlvlVaOWJbWc-4MLtVh7lrdIFuwLO4xjhrzr0XYYmQeF07QNQdptsUB1J2U3S--FzfRUbDCzbHXq-nGRvmPnmYSGC9pr9DqXJ9CrLJ0cpFQxCkfiukrVGsBz1mPNkSQED2N6Lv04yAcuQ?key=isIyX1UTh3y-aqQfoKbGMQ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5" y="1340485"/>
            <a:ext cx="5643880" cy="435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022" y="1217529"/>
            <a:ext cx="11018922" cy="2677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2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TOÁN-LỚP 3</a:t>
            </a:r>
            <a:endParaRPr lang="vi-VN" sz="3200" dirty="0">
              <a:solidFill>
                <a:srgbClr val="FF0000"/>
              </a:solidFill>
              <a:effectLst/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ct val="115000"/>
              </a:lnSpc>
            </a:pPr>
            <a:r>
              <a:rPr lang="nl-NL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HAI.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vi-VN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ct val="115000"/>
              </a:lnSpc>
              <a:tabLst>
                <a:tab pos="2171700" algn="l"/>
              </a:tabLst>
            </a:pP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BA.MỘT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vi-VN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38100" indent="-12700" algn="ctr">
              <a:spcBef>
                <a:spcPts val="600"/>
              </a:spcBef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STEM: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865"/>
            <a:ext cx="2618105" cy="15176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5633" y="-1269"/>
            <a:ext cx="9384030" cy="1076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2.HOẠT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(Nghiên cứu kiến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/>
          </a:p>
        </p:txBody>
      </p:sp>
      <p:sp>
        <p:nvSpPr>
          <p:cNvPr id="5" name="Text Box 1"/>
          <p:cNvSpPr txBox="1"/>
          <p:nvPr/>
        </p:nvSpPr>
        <p:spPr>
          <a:xfrm>
            <a:off x="2014855" y="1075949"/>
            <a:ext cx="7901511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+mn-ea"/>
              </a:rPr>
              <a:t>Nhận biết một phần mấy?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8" t="13257" r="61150" b="52449"/>
          <a:stretch>
            <a:fillRect/>
          </a:stretch>
        </p:blipFill>
        <p:spPr>
          <a:xfrm>
            <a:off x="2014855" y="1660725"/>
            <a:ext cx="3107493" cy="2246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9" t="29626" r="15635" b="54666"/>
          <a:stretch>
            <a:fillRect/>
          </a:stretch>
        </p:blipFill>
        <p:spPr>
          <a:xfrm>
            <a:off x="5421085" y="1660724"/>
            <a:ext cx="5721531" cy="21346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55999" r="60234" b="10286"/>
          <a:stretch>
            <a:fillRect/>
          </a:stretch>
        </p:blipFill>
        <p:spPr>
          <a:xfrm>
            <a:off x="2014855" y="4232328"/>
            <a:ext cx="3107493" cy="24166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3" t="75298" r="15018" b="15689"/>
          <a:stretch>
            <a:fillRect/>
          </a:stretch>
        </p:blipFill>
        <p:spPr>
          <a:xfrm>
            <a:off x="5421086" y="4809994"/>
            <a:ext cx="5721530" cy="1447115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" y="-167640"/>
            <a:ext cx="1304925" cy="14090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/>
          <p:nvPr/>
        </p:nvSpPr>
        <p:spPr>
          <a:xfrm>
            <a:off x="2014855" y="1075949"/>
            <a:ext cx="7901511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  <a:sym typeface="+mn-ea"/>
              </a:rPr>
              <a:t>Nhận biết một phần mấy?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20710" r="68037" b="40907"/>
          <a:stretch>
            <a:fillRect/>
          </a:stretch>
        </p:blipFill>
        <p:spPr>
          <a:xfrm>
            <a:off x="424043" y="1751588"/>
            <a:ext cx="2583180" cy="2537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5" t="60017" r="66739" b="14975"/>
          <a:stretch>
            <a:fillRect/>
          </a:stretch>
        </p:blipFill>
        <p:spPr>
          <a:xfrm>
            <a:off x="228599" y="4549140"/>
            <a:ext cx="3268981" cy="2021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87" t="22087" r="41125" b="40338"/>
          <a:stretch>
            <a:fillRect/>
          </a:stretch>
        </p:blipFill>
        <p:spPr>
          <a:xfrm>
            <a:off x="4857115" y="1884680"/>
            <a:ext cx="2217420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1" t="59817" r="37997" b="13890"/>
          <a:stretch>
            <a:fillRect/>
          </a:stretch>
        </p:blipFill>
        <p:spPr>
          <a:xfrm>
            <a:off x="4051393" y="4289047"/>
            <a:ext cx="3268981" cy="2281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07" t="21466" r="13206" b="40959"/>
          <a:stretch>
            <a:fillRect/>
          </a:stretch>
        </p:blipFill>
        <p:spPr>
          <a:xfrm>
            <a:off x="8281670" y="1659890"/>
            <a:ext cx="2625090" cy="25793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5" t="58919" r="11004" b="15780"/>
          <a:stretch>
            <a:fillRect/>
          </a:stretch>
        </p:blipFill>
        <p:spPr>
          <a:xfrm>
            <a:off x="7874187" y="4289048"/>
            <a:ext cx="3032281" cy="2281711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" y="-167640"/>
            <a:ext cx="1304925" cy="14090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97281" y="1140263"/>
            <a:ext cx="1040353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? </a:t>
            </a:r>
            <a:endParaRPr lang="vi-VN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9" descr="https://lh7-rt.googleusercontent.com/docsz/AD_4nXdIX6jGJpohwHCd143Onfjm4wZxKoPlyBeDWxprF3pcyyeGHbZKilz7ScUDtNJjfDVLQLjcWQrDgtRXnnYJ93Mlmm-N6Rzq8Ls-8P45tVHlTnn6PmHO3ITVriacFfqgHkMJ52-W-nHreKDc-bEqO84we_qYqdhbmjHH8buC?key=isIyX1UTh3y-aqQfoKbGM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1" y="2907200"/>
            <a:ext cx="10066655" cy="160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56153" y="5283983"/>
            <a:ext cx="4811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noProof="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altLang="zh-CN" sz="3200" b="1" noProof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b </a:t>
            </a:r>
            <a:r>
              <a:rPr lang="en-US" altLang="zh-CN" sz="3200" b="1" noProof="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noProof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altLang="zh-CN" sz="3200" b="1" noProof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d.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662305" y="1204595"/>
            <a:ext cx="510540" cy="391160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" y="-167640"/>
            <a:ext cx="1304925" cy="14090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91479" y="986744"/>
            <a:ext cx="89484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Quan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 </a:t>
            </a:r>
            <a:endParaRPr lang="vi-VN" sz="3600" b="1" dirty="0"/>
          </a:p>
        </p:txBody>
      </p:sp>
      <p:pic>
        <p:nvPicPr>
          <p:cNvPr id="5123" name="Picture 8" descr="https://lh7-rt.googleusercontent.com/docsz/AD_4nXfQwKTg3vWHU3AW-7fpwYZ_3ql0p8Gai1Ydfzz4BwAe15kEmCaBbhVEf4wgbBiIT9zgabVqYCsHh8SPVzz2Hspf2dgZuz-SOeSBPIOoS6RALvzZF2AaNrTsvVSKFwjTLe5bV5-T6jDC4pbgASMev5jipiy7CNogXBqxXiSZjA?key=isIyX1UTh3y-aqQfoKbGM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35" y="2519241"/>
            <a:ext cx="1038733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310005" y="1107440"/>
            <a:ext cx="510540" cy="391160"/>
          </a:xfrm>
          <a:prstGeom prst="star5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30" y="-167640"/>
            <a:ext cx="1304925" cy="14090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38406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1"/>
  <p:tag name="KSO_WM_SLIDE_INDEX" val="1"/>
  <p:tag name="KSO_WM_SLIDE_SIZE" val="316.1*85.55"/>
  <p:tag name="KSO_WM_SLIDE_POSITION" val="71.45*363.8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8406"/>
  <p:tag name="KSO_WM_SLIDE_LAYOUT" val="a_d_l"/>
  <p:tag name="KSO_WM_SLIDE_LAYOUT_CNT" val="1_1_1"/>
  <p:tag name="KSO_WM_SPECIAL_SOURCE" val="bdnul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904*174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8406_1*d*1"/>
  <p:tag name="KSO_WM_TEMPLATE_CATEGORY" val="custom"/>
  <p:tag name="KSO_WM_TEMPLATE_INDEX" val="20238406"/>
  <p:tag name="KSO_WM_UNIT_LAYERLEVEL" val="1"/>
  <p:tag name="KSO_WM_TAG_VERSION" val="3.0"/>
  <p:tag name="KSO_WM_BEAUTIFY_FLAG" val="#wm#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8406_1*i*1"/>
  <p:tag name="KSO_WM_TEMPLATE_CATEGORY" val="custom"/>
  <p:tag name="KSO_WM_TEMPLATE_INDEX" val="20238406"/>
  <p:tag name="KSO_WM_UNIT_LAYERLEVEL" val="1"/>
  <p:tag name="KSO_WM_TAG_VERSION" val="3.0"/>
  <p:tag name="KSO_WM_BEAUTIFY_FLAG" val="#wm#"/>
  <p:tag name="KSO_WM_UNIT_FILL_FORE_SCHEMECOLOR_INDEX" val="5"/>
  <p:tag name="KSO_WM_UNIT_TEXT_FILL_FORE_SCHEMECOLOR_INDEX" val="10"/>
  <p:tag name="KSO_WM_UNIT_TEXT_FILL_TYPE" val="1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8406_1*i*2"/>
  <p:tag name="KSO_WM_TEMPLATE_CATEGORY" val="custom"/>
  <p:tag name="KSO_WM_TEMPLATE_INDEX" val="20238406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451</Words>
  <Application>Microsoft Office PowerPoint</Application>
  <PresentationFormat>Widescreen</PresentationFormat>
  <Paragraphs>70</Paragraphs>
  <Slides>16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Times New Roman</vt:lpstr>
      <vt:lpstr>Arial</vt:lpstr>
      <vt:lpstr>Calibri</vt:lpstr>
      <vt:lpstr>VNI-Times</vt:lpstr>
      <vt:lpstr>Roboto</vt:lpstr>
      <vt:lpstr>UTM Cookies</vt:lpstr>
      <vt:lpstr>等线</vt:lpstr>
      <vt:lpstr>Calibri Light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Devin Tu</cp:lastModifiedBy>
  <cp:revision>432</cp:revision>
  <dcterms:created xsi:type="dcterms:W3CDTF">2023-04-01T23:44:00Z</dcterms:created>
  <dcterms:modified xsi:type="dcterms:W3CDTF">2025-06-02T09:14:00Z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AC00E789B84A48DA85B2F8AB25AA784B_13</vt:lpwstr>
  </property>
  <property fmtid="{D5CDD505-2E9C-101B-9397-08002B2CF9AE}" pid="3" name="KSOProductBuildVer">
    <vt:lpwstr>1033-12.2.0.19307</vt:lpwstr>
  </property>
</Properties>
</file>