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20"/>
  </p:notesMasterIdLst>
  <p:sldIdLst>
    <p:sldId id="428" r:id="rId3"/>
    <p:sldId id="363" r:id="rId4"/>
    <p:sldId id="405" r:id="rId5"/>
    <p:sldId id="409" r:id="rId6"/>
    <p:sldId id="407" r:id="rId7"/>
    <p:sldId id="438" r:id="rId8"/>
    <p:sldId id="429" r:id="rId9"/>
    <p:sldId id="412" r:id="rId10"/>
    <p:sldId id="433" r:id="rId11"/>
    <p:sldId id="258" r:id="rId12"/>
    <p:sldId id="270" r:id="rId13"/>
    <p:sldId id="393" r:id="rId14"/>
    <p:sldId id="439" r:id="rId15"/>
    <p:sldId id="358" r:id="rId16"/>
    <p:sldId id="440" r:id="rId17"/>
    <p:sldId id="437" r:id="rId18"/>
    <p:sldId id="390" r:id="rId19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1"/>
    </p:embeddedFont>
    <p:embeddedFont>
      <p:font typeface="DFPOP1-W9" panose="020B0604020202020204" charset="-128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mazone" panose="03020702060507090A04" pitchFamily="66" charset="0"/>
      <p:regular r:id="rId27"/>
    </p:embeddedFont>
    <p:embeddedFont>
      <p:font typeface="Arial Black" panose="020B0A04020102020204" pitchFamily="34" charset="0"/>
      <p:bold r:id="rId28"/>
    </p:embeddedFont>
    <p:embeddedFont>
      <p:font typeface=".VnTime" panose="020B7200000000000000" pitchFamily="34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何富军" initials="何" lastIdx="0" clrIdx="0"/>
  <p:cmAuthor id="2" name="闫秀丽" initials="闫" lastIdx="0" clrIdx="0"/>
  <p:cmAuthor id="3" name="fafa" initials="f" lastIdx="0" clrIdx="1"/>
  <p:cmAuthor id="4" name="王习习" initials="王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250B"/>
    <a:srgbClr val="EF2A19"/>
    <a:srgbClr val="FF6600"/>
    <a:srgbClr val="BAFD69"/>
    <a:srgbClr val="920000"/>
    <a:srgbClr val="F56636"/>
    <a:srgbClr val="679C31"/>
    <a:srgbClr val="4CA420"/>
    <a:srgbClr val="8CB823"/>
    <a:srgbClr val="F14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71" autoAdjust="0"/>
  </p:normalViewPr>
  <p:slideViewPr>
    <p:cSldViewPr snapToGrid="0">
      <p:cViewPr varScale="1">
        <p:scale>
          <a:sx n="86" d="100"/>
          <a:sy n="86" d="100"/>
        </p:scale>
        <p:origin x="82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310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1F010C77-D5B5-4CC4-BDFC-3B7D9E6CC3BB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1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62224" y="-671512"/>
            <a:ext cx="10361405" cy="6272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63188" y="-485775"/>
            <a:ext cx="10119835" cy="6272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7475" y="-528637"/>
            <a:ext cx="10092963" cy="6255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7393F-1A3D-46B3-9E41-080E5C1EC5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F2BF3-7373-4873-B2F9-1E7F0DCCBF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759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627AB-1B9E-43BA-9875-83ECBD8754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05481-F0C5-4256-8B4F-F9431D990E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309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94CA0-E21D-4275-98DE-3F7D5C398C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96121-7070-413E-938B-1D75DC6F36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782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0BFC5-59C4-420C-921F-AC8C26D85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09962-10F4-4CF0-B28C-AFA2B79566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669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DC6B6-B31C-4BDA-86C7-3EA2012FED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3000C-5C70-46CE-AC5D-3933446404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473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6498B-D293-46C7-9807-2076273A5E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B6FF7-4912-4236-AB98-148D1B309D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292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EF37C-85D5-4A44-919C-00F99BA210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14E3A-F380-4BAA-BE16-6472995664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024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FF6C4-89E7-40FF-9E53-33E05340A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1E6A8-C02C-4BB9-AEB6-73FA25864B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259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6449A-8D82-41A5-A5DF-D7841F7F26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FDD89-FFA8-4CA4-B659-5A7F5E1A1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09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D0C52-2022-416E-AA24-D71161C875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DE6DD-2A8E-4B65-9CCD-6DAAE1284D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886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1AC4B-3E96-4F21-852E-E8BBD7B047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E2422-9955-488D-BE02-A49D26C5B0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47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FEFC956B-A23E-4639-91AA-0807A01990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A515EE1-E6F1-4765-AAB9-7F7B8148A83F}" type="slidenum">
              <a:rPr lang="en-US" altLang="en-US" smtClean="0">
                <a:cs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89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39.sv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54"/>
          <p:cNvSpPr/>
          <p:nvPr/>
        </p:nvSpPr>
        <p:spPr>
          <a:xfrm>
            <a:off x="424158" y="1346429"/>
            <a:ext cx="8561070" cy="1511903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HOẠT 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ĐỘNG TRẢI NGHIỆM</a:t>
            </a:r>
            <a:endParaRPr lang="en-US" sz="2400" dirty="0">
              <a:solidFill>
                <a:srgbClr val="7030A0"/>
              </a:solidFill>
              <a:latin typeface=".VnTime"/>
              <a:ea typeface="Times New Roman"/>
              <a:cs typeface="Times New Roman"/>
            </a:endParaRPr>
          </a:p>
          <a:p>
            <a:pPr algn="ctr" defTabSz="914400">
              <a:lnSpc>
                <a:spcPct val="115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SINH </a:t>
            </a:r>
            <a:r>
              <a:rPr lang="en-US" sz="2400" b="1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HOẠT </a:t>
            </a:r>
            <a:r>
              <a:rPr lang="en-US" sz="24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LỚP TUẦN 31</a:t>
            </a:r>
          </a:p>
          <a:p>
            <a:pPr algn="ctr" defTabSz="914400">
              <a:lnSpc>
                <a:spcPct val="115000"/>
              </a:lnSpc>
            </a:pPr>
            <a:r>
              <a:rPr lang="en-US" sz="24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 HÀNH ỨNG XỬ TRONG QUAN HỆ BẠN BÈ</a:t>
            </a:r>
            <a:endParaRPr lang="en-US" sz="2400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9" name="Rounded Rectangle 54"/>
          <p:cNvSpPr/>
          <p:nvPr/>
        </p:nvSpPr>
        <p:spPr>
          <a:xfrm>
            <a:off x="533400" y="429159"/>
            <a:ext cx="8342586" cy="715089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ỦY BAN </a:t>
            </a:r>
            <a:r>
              <a:rPr lang="en-US" sz="1800" b="1" kern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 </a:t>
            </a:r>
            <a:r>
              <a:rPr lang="en-US" sz="1800" b="1" kern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 HUYỆN TÂY SƠN</a:t>
            </a:r>
            <a:endParaRPr lang="en-US" sz="1800" b="1" kern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defRPr/>
            </a:pPr>
            <a:r>
              <a:rPr lang="en-US" sz="1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800" b="1" kern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TIỂU </a:t>
            </a:r>
            <a:r>
              <a:rPr lang="en-US" sz="1800" b="1" kern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 BÌNH TÂN</a:t>
            </a:r>
            <a:endParaRPr lang="en-US" sz="1800" b="1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54"/>
          <p:cNvSpPr/>
          <p:nvPr/>
        </p:nvSpPr>
        <p:spPr>
          <a:xfrm>
            <a:off x="2514600" y="3600451"/>
            <a:ext cx="6477000" cy="110668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3500" b="1" kern="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mazone" pitchFamily="66" charset="-93"/>
                <a:cs typeface="Calibri" panose="020F0502020204030204" pitchFamily="34" charset="0"/>
              </a:rPr>
              <a:t>   </a:t>
            </a:r>
            <a:r>
              <a:rPr lang="en-US" sz="2400" b="1" kern="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kern="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kern="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kern="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kern="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kern="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b="1" kern="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Trâm</a:t>
            </a:r>
            <a:endParaRPr lang="en-US" sz="2400" b="1" kern="0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defTabSz="914400">
              <a:defRPr/>
            </a:pPr>
            <a:r>
              <a:rPr lang="en-US" sz="2400" b="1" kern="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kern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: 4C</a:t>
            </a:r>
            <a:endParaRPr lang="en-US" sz="2400" b="1" kern="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990600" y="4105915"/>
            <a:ext cx="533400" cy="472524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265176" y="3522726"/>
            <a:ext cx="533400" cy="40005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7772400" y="1828800"/>
            <a:ext cx="533400" cy="3429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7162800" y="4229100"/>
            <a:ext cx="533400" cy="379392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2819400" y="171450"/>
            <a:ext cx="533400" cy="28575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5867400" y="257710"/>
            <a:ext cx="533400" cy="31379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057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24737" y="1207410"/>
            <a:ext cx="3165475" cy="1450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</a:t>
            </a:r>
            <a:endParaRPr lang="vi-VN" altLang="zh-C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72590" y="250822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603550" y="1535048"/>
            <a:ext cx="2812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cs typeface="+mn-ea"/>
              </a:defRPr>
            </a:lvl1pPr>
          </a:lstStyle>
          <a:p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endParaRPr lang="vi-VN" altLang="zh-C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69" y="148033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197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4"/>
          <p:cNvGrpSpPr/>
          <p:nvPr/>
        </p:nvGrpSpPr>
        <p:grpSpPr>
          <a:xfrm>
            <a:off x="2471420" y="2500630"/>
            <a:ext cx="4817745" cy="1224280"/>
            <a:chOff x="0" y="0"/>
            <a:chExt cx="2593814" cy="1010898"/>
          </a:xfrm>
        </p:grpSpPr>
        <p:sp>
          <p:nvSpPr>
            <p:cNvPr id="21" name="Freeform 15"/>
            <p:cNvSpPr/>
            <p:nvPr/>
          </p:nvSpPr>
          <p:spPr>
            <a:xfrm>
              <a:off x="0" y="0"/>
              <a:ext cx="2593814" cy="1010898"/>
            </a:xfrm>
            <a:custGeom>
              <a:avLst/>
              <a:gdLst/>
              <a:ahLst/>
              <a:cxnLst/>
              <a:rect l="l" t="t" r="r" b="b"/>
              <a:pathLst>
                <a:path w="2593814" h="1010898">
                  <a:moveTo>
                    <a:pt x="92650" y="0"/>
                  </a:moveTo>
                  <a:lnTo>
                    <a:pt x="2501164" y="0"/>
                  </a:lnTo>
                  <a:cubicBezTo>
                    <a:pt x="2525737" y="0"/>
                    <a:pt x="2549302" y="9761"/>
                    <a:pt x="2566677" y="27136"/>
                  </a:cubicBezTo>
                  <a:cubicBezTo>
                    <a:pt x="2584053" y="44512"/>
                    <a:pt x="2593814" y="68077"/>
                    <a:pt x="2593814" y="92650"/>
                  </a:cubicBezTo>
                  <a:lnTo>
                    <a:pt x="2593814" y="918249"/>
                  </a:lnTo>
                  <a:cubicBezTo>
                    <a:pt x="2593814" y="969418"/>
                    <a:pt x="2552333" y="1010898"/>
                    <a:pt x="2501164" y="1010898"/>
                  </a:cubicBezTo>
                  <a:lnTo>
                    <a:pt x="92650" y="1010898"/>
                  </a:lnTo>
                  <a:cubicBezTo>
                    <a:pt x="41481" y="1010898"/>
                    <a:pt x="0" y="969418"/>
                    <a:pt x="0" y="918249"/>
                  </a:cubicBezTo>
                  <a:lnTo>
                    <a:pt x="0" y="92650"/>
                  </a:lnTo>
                  <a:cubicBezTo>
                    <a:pt x="0" y="41481"/>
                    <a:pt x="41481" y="0"/>
                    <a:pt x="92650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38B6FF"/>
              </a:solidFill>
            </a:ln>
          </p:spPr>
        </p:sp>
        <p:sp>
          <p:nvSpPr>
            <p:cNvPr id="23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80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24" name="Text Box 23"/>
          <p:cNvSpPr txBox="1"/>
          <p:nvPr/>
        </p:nvSpPr>
        <p:spPr>
          <a:xfrm>
            <a:off x="2583180" y="2714625"/>
            <a:ext cx="448183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US" sz="4000" b="1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Calibri" panose="020F0502020204030204" charset="0"/>
                <a:cs typeface="Calibri" panose="020F0502020204030204" charset="0"/>
              </a:rPr>
              <a:t>Bình </a:t>
            </a:r>
            <a:r>
              <a:rPr lang="vi-VN" altLang="en-US" sz="4000" b="1" dirty="0" smtClean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Calibri" panose="020F0502020204030204" charset="0"/>
                <a:cs typeface="Calibri" panose="020F0502020204030204" charset="0"/>
              </a:rPr>
              <a:t>chọn</a:t>
            </a:r>
            <a:endParaRPr lang="vi-VN" altLang="en-US" sz="4000" b="1" dirty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Rounded Rectangle 54"/>
          <p:cNvSpPr/>
          <p:nvPr/>
        </p:nvSpPr>
        <p:spPr>
          <a:xfrm>
            <a:off x="402971" y="559772"/>
            <a:ext cx="8561070" cy="1276945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HOẠT </a:t>
            </a:r>
            <a:r>
              <a:rPr lang="en-US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ĐỘNG TRẢI NGHIỆM</a:t>
            </a:r>
            <a:endParaRPr lang="en-US" sz="2000" dirty="0">
              <a:solidFill>
                <a:srgbClr val="7030A0"/>
              </a:solidFill>
              <a:latin typeface=".VnTime"/>
              <a:ea typeface="Times New Roman"/>
              <a:cs typeface="Times New Roman"/>
            </a:endParaRPr>
          </a:p>
          <a:p>
            <a:pPr algn="ctr" defTabSz="914400">
              <a:lnSpc>
                <a:spcPct val="115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SINH HOẠT </a:t>
            </a:r>
            <a:r>
              <a:rPr lang="en-US" sz="2000" b="1" dirty="0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LỚP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TUẦN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31</a:t>
            </a:r>
          </a:p>
          <a:p>
            <a:pPr algn="ctr" defTabSz="914400">
              <a:lnSpc>
                <a:spcPct val="115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 HÀNH ỨNG XỬ TRONG QUAN HỆ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BẠN </a:t>
            </a:r>
            <a:r>
              <a:rPr lang="en-US" sz="20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BÈ</a:t>
            </a:r>
            <a:endParaRPr lang="en-US" sz="2000" b="1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0636" y="83764"/>
            <a:ext cx="477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4"/>
          <p:cNvGrpSpPr/>
          <p:nvPr/>
        </p:nvGrpSpPr>
        <p:grpSpPr>
          <a:xfrm>
            <a:off x="1417320" y="2388005"/>
            <a:ext cx="6300216" cy="766677"/>
            <a:chOff x="0" y="0"/>
            <a:chExt cx="2593814" cy="1010898"/>
          </a:xfrm>
        </p:grpSpPr>
        <p:sp>
          <p:nvSpPr>
            <p:cNvPr id="21" name="Freeform 15"/>
            <p:cNvSpPr/>
            <p:nvPr/>
          </p:nvSpPr>
          <p:spPr>
            <a:xfrm>
              <a:off x="0" y="0"/>
              <a:ext cx="2593814" cy="1010898"/>
            </a:xfrm>
            <a:custGeom>
              <a:avLst/>
              <a:gdLst/>
              <a:ahLst/>
              <a:cxnLst/>
              <a:rect l="l" t="t" r="r" b="b"/>
              <a:pathLst>
                <a:path w="2593814" h="1010898">
                  <a:moveTo>
                    <a:pt x="92650" y="0"/>
                  </a:moveTo>
                  <a:lnTo>
                    <a:pt x="2501164" y="0"/>
                  </a:lnTo>
                  <a:cubicBezTo>
                    <a:pt x="2525737" y="0"/>
                    <a:pt x="2549302" y="9761"/>
                    <a:pt x="2566677" y="27136"/>
                  </a:cubicBezTo>
                  <a:cubicBezTo>
                    <a:pt x="2584053" y="44512"/>
                    <a:pt x="2593814" y="68077"/>
                    <a:pt x="2593814" y="92650"/>
                  </a:cubicBezTo>
                  <a:lnTo>
                    <a:pt x="2593814" y="918249"/>
                  </a:lnTo>
                  <a:cubicBezTo>
                    <a:pt x="2593814" y="969418"/>
                    <a:pt x="2552333" y="1010898"/>
                    <a:pt x="2501164" y="1010898"/>
                  </a:cubicBezTo>
                  <a:lnTo>
                    <a:pt x="92650" y="1010898"/>
                  </a:lnTo>
                  <a:cubicBezTo>
                    <a:pt x="41481" y="1010898"/>
                    <a:pt x="0" y="969418"/>
                    <a:pt x="0" y="918249"/>
                  </a:cubicBezTo>
                  <a:lnTo>
                    <a:pt x="0" y="92650"/>
                  </a:lnTo>
                  <a:cubicBezTo>
                    <a:pt x="0" y="41481"/>
                    <a:pt x="41481" y="0"/>
                    <a:pt x="92650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38B6FF"/>
              </a:solidFill>
            </a:ln>
          </p:spPr>
        </p:sp>
        <p:sp>
          <p:nvSpPr>
            <p:cNvPr id="23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80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24" name="Text Box 23"/>
          <p:cNvSpPr txBox="1"/>
          <p:nvPr/>
        </p:nvSpPr>
        <p:spPr>
          <a:xfrm>
            <a:off x="1417320" y="2478957"/>
            <a:ext cx="616305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en-US" sz="3200" b="1" smtClean="0">
                <a:ln w="15875"/>
                <a:solidFill>
                  <a:srgbClr val="A9250B"/>
                </a:solidFill>
                <a:latin typeface="Calibri" panose="020F0502020204030204" charset="0"/>
                <a:cs typeface="Calibri" panose="020F0502020204030204" charset="0"/>
              </a:rPr>
              <a:t>Đóng vai thực hành ứng xử với bạn</a:t>
            </a:r>
            <a:endParaRPr lang="vi-VN" altLang="en-US" sz="3200" b="1" dirty="0">
              <a:ln w="15875"/>
              <a:solidFill>
                <a:srgbClr val="A9250B"/>
              </a:solidFill>
              <a:effectLst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Rounded Rectangle 54"/>
          <p:cNvSpPr/>
          <p:nvPr/>
        </p:nvSpPr>
        <p:spPr>
          <a:xfrm>
            <a:off x="366395" y="655157"/>
            <a:ext cx="8561070" cy="1276945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HOẠT </a:t>
            </a:r>
            <a:r>
              <a:rPr lang="en-US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ĐỘNG TRẢI NGHIỆM</a:t>
            </a:r>
            <a:endParaRPr lang="en-US" sz="2000" dirty="0">
              <a:solidFill>
                <a:srgbClr val="7030A0"/>
              </a:solidFill>
              <a:latin typeface=".VnTime"/>
              <a:ea typeface="Times New Roman"/>
              <a:cs typeface="Times New Roman"/>
            </a:endParaRPr>
          </a:p>
          <a:p>
            <a:pPr algn="ctr" defTabSz="914400">
              <a:lnSpc>
                <a:spcPct val="115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SINH HOẠT </a:t>
            </a:r>
            <a:r>
              <a:rPr lang="en-US" sz="2000" b="1" dirty="0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LỚP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TUẦN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31</a:t>
            </a:r>
          </a:p>
          <a:p>
            <a:pPr algn="ctr" defTabSz="914400">
              <a:lnSpc>
                <a:spcPct val="115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 HÀNH ỨNG XỬ TRONG QUAN HỆ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BẠN </a:t>
            </a:r>
            <a:r>
              <a:rPr lang="en-US" sz="20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BÈ</a:t>
            </a:r>
            <a:endParaRPr lang="en-US" sz="2000" b="1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0636" y="83764"/>
            <a:ext cx="477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940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24"/>
          <p:cNvSpPr/>
          <p:nvPr/>
        </p:nvSpPr>
        <p:spPr>
          <a:xfrm>
            <a:off x="-31909" y="4301490"/>
            <a:ext cx="2064544" cy="673418"/>
          </a:xfrm>
          <a:custGeom>
            <a:avLst/>
            <a:gdLst>
              <a:gd name="connisteX0" fmla="*/ 0 w 2752725"/>
              <a:gd name="connsiteY0" fmla="*/ 897985 h 897985"/>
              <a:gd name="connisteX1" fmla="*/ 934720 w 2752725"/>
              <a:gd name="connsiteY1" fmla="*/ 125190 h 897985"/>
              <a:gd name="connisteX2" fmla="*/ 2752725 w 2752725"/>
              <a:gd name="connsiteY2" fmla="*/ 5810 h 8979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752725" h="897985">
                <a:moveTo>
                  <a:pt x="0" y="897985"/>
                </a:moveTo>
                <a:cubicBezTo>
                  <a:pt x="150495" y="745585"/>
                  <a:pt x="384175" y="303625"/>
                  <a:pt x="934720" y="125190"/>
                </a:cubicBezTo>
                <a:cubicBezTo>
                  <a:pt x="1485265" y="-53245"/>
                  <a:pt x="2407920" y="14065"/>
                  <a:pt x="2752725" y="5810"/>
                </a:cubicBezTo>
              </a:path>
            </a:pathLst>
          </a:custGeom>
          <a:noFill/>
          <a:ln>
            <a:solidFill>
              <a:srgbClr val="FF8E6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7" name="图片 6" descr="9"/>
          <p:cNvPicPr>
            <a:picLocks noChangeAspect="1"/>
          </p:cNvPicPr>
          <p:nvPr/>
        </p:nvPicPr>
        <p:blipFill>
          <a:blip r:embed="rId2"/>
          <a:srcRect t="72040" r="40680" b="6440"/>
          <a:stretch>
            <a:fillRect/>
          </a:stretch>
        </p:blipFill>
        <p:spPr>
          <a:xfrm>
            <a:off x="-476" y="3510915"/>
            <a:ext cx="9144476" cy="1640205"/>
          </a:xfrm>
          <a:prstGeom prst="rect">
            <a:avLst/>
          </a:prstGeom>
        </p:spPr>
      </p:pic>
      <p:pic>
        <p:nvPicPr>
          <p:cNvPr id="11" name="图片 10" descr="11"/>
          <p:cNvPicPr>
            <a:picLocks noChangeAspect="1"/>
          </p:cNvPicPr>
          <p:nvPr/>
        </p:nvPicPr>
        <p:blipFill>
          <a:blip r:embed="rId3"/>
          <a:srcRect t="6465" r="80410" b="54949"/>
          <a:stretch>
            <a:fillRect/>
          </a:stretch>
        </p:blipFill>
        <p:spPr>
          <a:xfrm flipH="1">
            <a:off x="7299960" y="7620"/>
            <a:ext cx="1844040" cy="1702594"/>
          </a:xfrm>
          <a:prstGeom prst="rect">
            <a:avLst/>
          </a:prstGeom>
        </p:spPr>
      </p:pic>
      <p:pic>
        <p:nvPicPr>
          <p:cNvPr id="9" name="图片 8" descr="10"/>
          <p:cNvPicPr>
            <a:picLocks noChangeAspect="1"/>
          </p:cNvPicPr>
          <p:nvPr/>
        </p:nvPicPr>
        <p:blipFill>
          <a:blip r:embed="rId4"/>
          <a:srcRect t="56525" r="93932"/>
          <a:stretch>
            <a:fillRect/>
          </a:stretch>
        </p:blipFill>
        <p:spPr>
          <a:xfrm>
            <a:off x="-476" y="3422333"/>
            <a:ext cx="554831" cy="1728788"/>
          </a:xfrm>
          <a:prstGeom prst="rect">
            <a:avLst/>
          </a:prstGeom>
        </p:spPr>
      </p:pic>
      <p:pic>
        <p:nvPicPr>
          <p:cNvPr id="8" name="图片 7" descr="9"/>
          <p:cNvPicPr>
            <a:picLocks noChangeAspect="1"/>
          </p:cNvPicPr>
          <p:nvPr/>
        </p:nvPicPr>
        <p:blipFill>
          <a:blip r:embed="rId2"/>
          <a:srcRect l="89609" t="13859" b="61872"/>
          <a:stretch>
            <a:fillRect/>
          </a:stretch>
        </p:blipFill>
        <p:spPr>
          <a:xfrm>
            <a:off x="6915150" y="7620"/>
            <a:ext cx="2228374" cy="2439353"/>
          </a:xfrm>
          <a:prstGeom prst="rect">
            <a:avLst/>
          </a:prstGeom>
        </p:spPr>
      </p:pic>
      <p:pic>
        <p:nvPicPr>
          <p:cNvPr id="12" name="图片 11" descr="千库网_儿童课外阅读补习_元素编号12294285"/>
          <p:cNvPicPr>
            <a:picLocks noChangeAspect="1"/>
          </p:cNvPicPr>
          <p:nvPr/>
        </p:nvPicPr>
        <p:blipFill>
          <a:blip r:embed="rId5"/>
          <a:srcRect r="17341" b="6621"/>
          <a:stretch>
            <a:fillRect/>
          </a:stretch>
        </p:blipFill>
        <p:spPr>
          <a:xfrm>
            <a:off x="6914674" y="2478405"/>
            <a:ext cx="2229326" cy="2672715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3"/>
          <a:srcRect l="71433" t="42249" b="9697"/>
          <a:stretch>
            <a:fillRect/>
          </a:stretch>
        </p:blipFill>
        <p:spPr>
          <a:xfrm>
            <a:off x="5788819" y="4262914"/>
            <a:ext cx="1126331" cy="88820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715" y="24289"/>
            <a:ext cx="9160193" cy="4950619"/>
            <a:chOff x="-162" y="2859"/>
            <a:chExt cx="19234" cy="8000"/>
          </a:xfrm>
        </p:grpSpPr>
        <p:pic>
          <p:nvPicPr>
            <p:cNvPr id="26" name="图片 25" descr="1 (12)"/>
            <p:cNvPicPr>
              <a:picLocks noChangeAspect="1"/>
            </p:cNvPicPr>
            <p:nvPr/>
          </p:nvPicPr>
          <p:blipFill>
            <a:blip r:embed="rId6"/>
            <a:srcRect b="62137"/>
            <a:stretch>
              <a:fillRect/>
            </a:stretch>
          </p:blipFill>
          <p:spPr>
            <a:xfrm>
              <a:off x="-162" y="2859"/>
              <a:ext cx="19234" cy="2998"/>
            </a:xfrm>
            <a:prstGeom prst="rect">
              <a:avLst/>
            </a:prstGeom>
          </p:spPr>
        </p:pic>
        <p:sp>
          <p:nvSpPr>
            <p:cNvPr id="18" name="任意多边形 17"/>
            <p:cNvSpPr/>
            <p:nvPr/>
          </p:nvSpPr>
          <p:spPr>
            <a:xfrm>
              <a:off x="-34" y="8497"/>
              <a:ext cx="9135" cy="2362"/>
            </a:xfrm>
            <a:custGeom>
              <a:avLst/>
              <a:gdLst>
                <a:gd name="connisteX0" fmla="*/ 0 w 5800725"/>
                <a:gd name="connsiteY0" fmla="*/ 128217 h 1499817"/>
                <a:gd name="connisteX1" fmla="*/ 1990725 w 5800725"/>
                <a:gd name="connsiteY1" fmla="*/ 128217 h 1499817"/>
                <a:gd name="connisteX2" fmla="*/ 5800725 w 5800725"/>
                <a:gd name="connsiteY2" fmla="*/ 1499817 h 149981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800725" h="1499818">
                  <a:moveTo>
                    <a:pt x="0" y="128218"/>
                  </a:moveTo>
                  <a:cubicBezTo>
                    <a:pt x="321945" y="100913"/>
                    <a:pt x="830580" y="-146102"/>
                    <a:pt x="1990725" y="128218"/>
                  </a:cubicBezTo>
                  <a:cubicBezTo>
                    <a:pt x="3150870" y="402538"/>
                    <a:pt x="5078730" y="1225498"/>
                    <a:pt x="5800725" y="1499818"/>
                  </a:cubicBezTo>
                </a:path>
              </a:pathLst>
            </a:custGeom>
            <a:noFill/>
            <a:ln>
              <a:solidFill>
                <a:srgbClr val="FF8E6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pic>
        <p:nvPicPr>
          <p:cNvPr id="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42133" y="4045043"/>
            <a:ext cx="2088292" cy="1215615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239104" y="2942231"/>
            <a:ext cx="1632418" cy="2532923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2459055" y="767343"/>
            <a:ext cx="4375749" cy="1018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VẬN DỤNG</a:t>
            </a:r>
          </a:p>
        </p:txBody>
      </p:sp>
      <p:sp>
        <p:nvSpPr>
          <p:cNvPr id="3" name="Freeform 11"/>
          <p:cNvSpPr/>
          <p:nvPr/>
        </p:nvSpPr>
        <p:spPr>
          <a:xfrm>
            <a:off x="273050" y="57150"/>
            <a:ext cx="1303020" cy="1231265"/>
          </a:xfrm>
          <a:custGeom>
            <a:avLst/>
            <a:gdLst/>
            <a:ahLst/>
            <a:cxnLst/>
            <a:rect l="l" t="t" r="r" b="b"/>
            <a:pathLst>
              <a:path w="2894173" h="2760317">
                <a:moveTo>
                  <a:pt x="0" y="0"/>
                </a:moveTo>
                <a:lnTo>
                  <a:pt x="2894173" y="0"/>
                </a:lnTo>
                <a:lnTo>
                  <a:pt x="2894173" y="2760317"/>
                </a:lnTo>
                <a:lnTo>
                  <a:pt x="0" y="27603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2520173" y="1844131"/>
            <a:ext cx="40301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5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54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636" y="83764"/>
            <a:ext cx="477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2069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24"/>
          <p:cNvSpPr/>
          <p:nvPr/>
        </p:nvSpPr>
        <p:spPr>
          <a:xfrm>
            <a:off x="-31909" y="4301490"/>
            <a:ext cx="2064544" cy="673418"/>
          </a:xfrm>
          <a:custGeom>
            <a:avLst/>
            <a:gdLst>
              <a:gd name="connisteX0" fmla="*/ 0 w 2752725"/>
              <a:gd name="connsiteY0" fmla="*/ 897985 h 897985"/>
              <a:gd name="connisteX1" fmla="*/ 934720 w 2752725"/>
              <a:gd name="connsiteY1" fmla="*/ 125190 h 897985"/>
              <a:gd name="connisteX2" fmla="*/ 2752725 w 2752725"/>
              <a:gd name="connsiteY2" fmla="*/ 5810 h 8979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752725" h="897985">
                <a:moveTo>
                  <a:pt x="0" y="897985"/>
                </a:moveTo>
                <a:cubicBezTo>
                  <a:pt x="150495" y="745585"/>
                  <a:pt x="384175" y="303625"/>
                  <a:pt x="934720" y="125190"/>
                </a:cubicBezTo>
                <a:cubicBezTo>
                  <a:pt x="1485265" y="-53245"/>
                  <a:pt x="2407920" y="14065"/>
                  <a:pt x="2752725" y="5810"/>
                </a:cubicBezTo>
              </a:path>
            </a:pathLst>
          </a:custGeom>
          <a:noFill/>
          <a:ln>
            <a:solidFill>
              <a:srgbClr val="FF8E6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7" name="图片 6" descr="9"/>
          <p:cNvPicPr>
            <a:picLocks noChangeAspect="1"/>
          </p:cNvPicPr>
          <p:nvPr/>
        </p:nvPicPr>
        <p:blipFill>
          <a:blip r:embed="rId2"/>
          <a:srcRect t="72040" r="40680" b="6440"/>
          <a:stretch>
            <a:fillRect/>
          </a:stretch>
        </p:blipFill>
        <p:spPr>
          <a:xfrm>
            <a:off x="-476" y="3510915"/>
            <a:ext cx="9144476" cy="1640205"/>
          </a:xfrm>
          <a:prstGeom prst="rect">
            <a:avLst/>
          </a:prstGeom>
        </p:spPr>
      </p:pic>
      <p:pic>
        <p:nvPicPr>
          <p:cNvPr id="11" name="图片 10" descr="11"/>
          <p:cNvPicPr>
            <a:picLocks noChangeAspect="1"/>
          </p:cNvPicPr>
          <p:nvPr/>
        </p:nvPicPr>
        <p:blipFill>
          <a:blip r:embed="rId3"/>
          <a:srcRect t="6465" r="80410" b="54949"/>
          <a:stretch>
            <a:fillRect/>
          </a:stretch>
        </p:blipFill>
        <p:spPr>
          <a:xfrm flipH="1">
            <a:off x="7299960" y="7620"/>
            <a:ext cx="1844040" cy="1702594"/>
          </a:xfrm>
          <a:prstGeom prst="rect">
            <a:avLst/>
          </a:prstGeom>
        </p:spPr>
      </p:pic>
      <p:pic>
        <p:nvPicPr>
          <p:cNvPr id="9" name="图片 8" descr="10"/>
          <p:cNvPicPr>
            <a:picLocks noChangeAspect="1"/>
          </p:cNvPicPr>
          <p:nvPr/>
        </p:nvPicPr>
        <p:blipFill>
          <a:blip r:embed="rId4"/>
          <a:srcRect t="56525" r="93932"/>
          <a:stretch>
            <a:fillRect/>
          </a:stretch>
        </p:blipFill>
        <p:spPr>
          <a:xfrm>
            <a:off x="-476" y="3422333"/>
            <a:ext cx="554831" cy="1728788"/>
          </a:xfrm>
          <a:prstGeom prst="rect">
            <a:avLst/>
          </a:prstGeom>
        </p:spPr>
      </p:pic>
      <p:pic>
        <p:nvPicPr>
          <p:cNvPr id="8" name="图片 7" descr="9"/>
          <p:cNvPicPr>
            <a:picLocks noChangeAspect="1"/>
          </p:cNvPicPr>
          <p:nvPr/>
        </p:nvPicPr>
        <p:blipFill>
          <a:blip r:embed="rId2"/>
          <a:srcRect l="89609" t="13859" b="61872"/>
          <a:stretch>
            <a:fillRect/>
          </a:stretch>
        </p:blipFill>
        <p:spPr>
          <a:xfrm>
            <a:off x="6915150" y="7620"/>
            <a:ext cx="2228374" cy="2439353"/>
          </a:xfrm>
          <a:prstGeom prst="rect">
            <a:avLst/>
          </a:prstGeom>
        </p:spPr>
      </p:pic>
      <p:pic>
        <p:nvPicPr>
          <p:cNvPr id="12" name="图片 11" descr="千库网_儿童课外阅读补习_元素编号12294285"/>
          <p:cNvPicPr>
            <a:picLocks noChangeAspect="1"/>
          </p:cNvPicPr>
          <p:nvPr/>
        </p:nvPicPr>
        <p:blipFill>
          <a:blip r:embed="rId5"/>
          <a:srcRect r="17341" b="6621"/>
          <a:stretch>
            <a:fillRect/>
          </a:stretch>
        </p:blipFill>
        <p:spPr>
          <a:xfrm>
            <a:off x="6914674" y="2478405"/>
            <a:ext cx="2229326" cy="2672715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3"/>
          <a:srcRect l="71433" t="42249" b="9697"/>
          <a:stretch>
            <a:fillRect/>
          </a:stretch>
        </p:blipFill>
        <p:spPr>
          <a:xfrm>
            <a:off x="5788819" y="4262914"/>
            <a:ext cx="1126331" cy="88820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715" y="24289"/>
            <a:ext cx="9160193" cy="4950619"/>
            <a:chOff x="-162" y="2859"/>
            <a:chExt cx="19234" cy="8000"/>
          </a:xfrm>
        </p:grpSpPr>
        <p:pic>
          <p:nvPicPr>
            <p:cNvPr id="26" name="图片 25" descr="1 (12)"/>
            <p:cNvPicPr>
              <a:picLocks noChangeAspect="1"/>
            </p:cNvPicPr>
            <p:nvPr/>
          </p:nvPicPr>
          <p:blipFill>
            <a:blip r:embed="rId6"/>
            <a:srcRect b="62137"/>
            <a:stretch>
              <a:fillRect/>
            </a:stretch>
          </p:blipFill>
          <p:spPr>
            <a:xfrm>
              <a:off x="-162" y="2859"/>
              <a:ext cx="19234" cy="2998"/>
            </a:xfrm>
            <a:prstGeom prst="rect">
              <a:avLst/>
            </a:prstGeom>
          </p:spPr>
        </p:pic>
        <p:sp>
          <p:nvSpPr>
            <p:cNvPr id="18" name="任意多边形 17"/>
            <p:cNvSpPr/>
            <p:nvPr/>
          </p:nvSpPr>
          <p:spPr>
            <a:xfrm>
              <a:off x="-34" y="8497"/>
              <a:ext cx="9135" cy="2362"/>
            </a:xfrm>
            <a:custGeom>
              <a:avLst/>
              <a:gdLst>
                <a:gd name="connisteX0" fmla="*/ 0 w 5800725"/>
                <a:gd name="connsiteY0" fmla="*/ 128217 h 1499817"/>
                <a:gd name="connisteX1" fmla="*/ 1990725 w 5800725"/>
                <a:gd name="connsiteY1" fmla="*/ 128217 h 1499817"/>
                <a:gd name="connisteX2" fmla="*/ 5800725 w 5800725"/>
                <a:gd name="connsiteY2" fmla="*/ 1499817 h 149981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800725" h="1499818">
                  <a:moveTo>
                    <a:pt x="0" y="128218"/>
                  </a:moveTo>
                  <a:cubicBezTo>
                    <a:pt x="321945" y="100913"/>
                    <a:pt x="830580" y="-146102"/>
                    <a:pt x="1990725" y="128218"/>
                  </a:cubicBezTo>
                  <a:cubicBezTo>
                    <a:pt x="3150870" y="402538"/>
                    <a:pt x="5078730" y="1225498"/>
                    <a:pt x="5800725" y="1499818"/>
                  </a:cubicBezTo>
                </a:path>
              </a:pathLst>
            </a:custGeom>
            <a:noFill/>
            <a:ln>
              <a:solidFill>
                <a:srgbClr val="FF8E6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pic>
        <p:nvPicPr>
          <p:cNvPr id="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42133" y="4045043"/>
            <a:ext cx="2088292" cy="1215615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239104" y="2942231"/>
            <a:ext cx="1632418" cy="2532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099" y="720407"/>
            <a:ext cx="8527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sz="32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trong những hạnh phúc lớn nhất ở đời này là tình bạn!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4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240030"/>
            <a:ext cx="9143365" cy="55352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0670" y="-635"/>
            <a:ext cx="8722995" cy="51816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>
            <a:off x="1035685" y="229870"/>
            <a:ext cx="7967980" cy="4248785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200660" y="2571750"/>
            <a:ext cx="2339340" cy="2416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17" name="Picture 16" descr="A picture containing diagram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45" y="3823970"/>
            <a:ext cx="2889250" cy="135699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797050" y="657923"/>
            <a:ext cx="6445250" cy="2284668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en-US" sz="4800" b="1" smtClean="0">
                <a:ln w="15875"/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</a:t>
            </a:r>
            <a:r>
              <a:rPr lang="en-US" altLang="en-US" sz="4800" b="1" smtClean="0">
                <a:ln w="15875"/>
                <a:solidFill>
                  <a:srgbClr val="EF2A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húc quý thầy cô mạnh khỏe, hạnh phúc và thành đạt…!</a:t>
            </a:r>
          </a:p>
          <a:p>
            <a:pPr algn="ctr"/>
            <a:r>
              <a:rPr lang="vi-VN" altLang="en-US" sz="4800" b="1" smtClean="0">
                <a:ln w="15875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4800" b="1" smtClean="0">
                <a:ln w="15875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thành c</a:t>
            </a:r>
            <a:r>
              <a:rPr lang="vi-VN" altLang="en-US" sz="4800" b="1" smtClean="0">
                <a:ln w="15875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</a:t>
            </a:r>
            <a:r>
              <a:rPr lang="en-US" altLang="en-US" sz="4800" b="1" smtClean="0">
                <a:ln w="15875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4800" b="1">
              <a:ln w="15875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4800" b="1" dirty="0">
              <a:ln w="15875"/>
              <a:solidFill>
                <a:srgbClr val="EF2A1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24"/>
          <p:cNvSpPr/>
          <p:nvPr/>
        </p:nvSpPr>
        <p:spPr>
          <a:xfrm>
            <a:off x="-31909" y="4301490"/>
            <a:ext cx="2064544" cy="673418"/>
          </a:xfrm>
          <a:custGeom>
            <a:avLst/>
            <a:gdLst>
              <a:gd name="connisteX0" fmla="*/ 0 w 2752725"/>
              <a:gd name="connsiteY0" fmla="*/ 897985 h 897985"/>
              <a:gd name="connisteX1" fmla="*/ 934720 w 2752725"/>
              <a:gd name="connsiteY1" fmla="*/ 125190 h 897985"/>
              <a:gd name="connisteX2" fmla="*/ 2752725 w 2752725"/>
              <a:gd name="connsiteY2" fmla="*/ 5810 h 8979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752725" h="897985">
                <a:moveTo>
                  <a:pt x="0" y="897985"/>
                </a:moveTo>
                <a:cubicBezTo>
                  <a:pt x="150495" y="745585"/>
                  <a:pt x="384175" y="303625"/>
                  <a:pt x="934720" y="125190"/>
                </a:cubicBezTo>
                <a:cubicBezTo>
                  <a:pt x="1485265" y="-53245"/>
                  <a:pt x="2407920" y="14065"/>
                  <a:pt x="2752725" y="5810"/>
                </a:cubicBezTo>
              </a:path>
            </a:pathLst>
          </a:custGeom>
          <a:noFill/>
          <a:ln>
            <a:solidFill>
              <a:srgbClr val="FF8E6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7" name="图片 6" descr="9"/>
          <p:cNvPicPr>
            <a:picLocks noChangeAspect="1"/>
          </p:cNvPicPr>
          <p:nvPr/>
        </p:nvPicPr>
        <p:blipFill>
          <a:blip r:embed="rId2"/>
          <a:srcRect t="72040" r="40680" b="6440"/>
          <a:stretch>
            <a:fillRect/>
          </a:stretch>
        </p:blipFill>
        <p:spPr>
          <a:xfrm>
            <a:off x="-476" y="3510915"/>
            <a:ext cx="9144476" cy="1640205"/>
          </a:xfrm>
          <a:prstGeom prst="rect">
            <a:avLst/>
          </a:prstGeom>
        </p:spPr>
      </p:pic>
      <p:pic>
        <p:nvPicPr>
          <p:cNvPr id="11" name="图片 10" descr="11"/>
          <p:cNvPicPr>
            <a:picLocks noChangeAspect="1"/>
          </p:cNvPicPr>
          <p:nvPr/>
        </p:nvPicPr>
        <p:blipFill>
          <a:blip r:embed="rId3"/>
          <a:srcRect t="6465" r="80410" b="54949"/>
          <a:stretch>
            <a:fillRect/>
          </a:stretch>
        </p:blipFill>
        <p:spPr>
          <a:xfrm flipH="1">
            <a:off x="7299960" y="7620"/>
            <a:ext cx="1844040" cy="1702594"/>
          </a:xfrm>
          <a:prstGeom prst="rect">
            <a:avLst/>
          </a:prstGeom>
        </p:spPr>
      </p:pic>
      <p:pic>
        <p:nvPicPr>
          <p:cNvPr id="9" name="图片 8" descr="10"/>
          <p:cNvPicPr>
            <a:picLocks noChangeAspect="1"/>
          </p:cNvPicPr>
          <p:nvPr/>
        </p:nvPicPr>
        <p:blipFill>
          <a:blip r:embed="rId4"/>
          <a:srcRect t="56525" r="93932"/>
          <a:stretch>
            <a:fillRect/>
          </a:stretch>
        </p:blipFill>
        <p:spPr>
          <a:xfrm>
            <a:off x="-476" y="3422333"/>
            <a:ext cx="554831" cy="1728788"/>
          </a:xfrm>
          <a:prstGeom prst="rect">
            <a:avLst/>
          </a:prstGeom>
        </p:spPr>
      </p:pic>
      <p:pic>
        <p:nvPicPr>
          <p:cNvPr id="8" name="图片 7" descr="9"/>
          <p:cNvPicPr>
            <a:picLocks noChangeAspect="1"/>
          </p:cNvPicPr>
          <p:nvPr/>
        </p:nvPicPr>
        <p:blipFill>
          <a:blip r:embed="rId2"/>
          <a:srcRect l="89609" t="13859" b="61872"/>
          <a:stretch>
            <a:fillRect/>
          </a:stretch>
        </p:blipFill>
        <p:spPr>
          <a:xfrm>
            <a:off x="6915150" y="7620"/>
            <a:ext cx="2228374" cy="2439353"/>
          </a:xfrm>
          <a:prstGeom prst="rect">
            <a:avLst/>
          </a:prstGeom>
        </p:spPr>
      </p:pic>
      <p:pic>
        <p:nvPicPr>
          <p:cNvPr id="12" name="图片 11" descr="千库网_儿童课外阅读补习_元素编号12294285"/>
          <p:cNvPicPr>
            <a:picLocks noChangeAspect="1"/>
          </p:cNvPicPr>
          <p:nvPr/>
        </p:nvPicPr>
        <p:blipFill>
          <a:blip r:embed="rId5"/>
          <a:srcRect r="17341" b="6621"/>
          <a:stretch>
            <a:fillRect/>
          </a:stretch>
        </p:blipFill>
        <p:spPr>
          <a:xfrm>
            <a:off x="6914674" y="2478405"/>
            <a:ext cx="2229326" cy="2672715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3"/>
          <a:srcRect l="71433" t="42249" b="9697"/>
          <a:stretch>
            <a:fillRect/>
          </a:stretch>
        </p:blipFill>
        <p:spPr>
          <a:xfrm>
            <a:off x="5788819" y="4262914"/>
            <a:ext cx="1126331" cy="88820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715" y="24289"/>
            <a:ext cx="9160193" cy="4950619"/>
            <a:chOff x="-162" y="2859"/>
            <a:chExt cx="19234" cy="8000"/>
          </a:xfrm>
        </p:grpSpPr>
        <p:pic>
          <p:nvPicPr>
            <p:cNvPr id="26" name="图片 25" descr="1 (12)"/>
            <p:cNvPicPr>
              <a:picLocks noChangeAspect="1"/>
            </p:cNvPicPr>
            <p:nvPr/>
          </p:nvPicPr>
          <p:blipFill>
            <a:blip r:embed="rId6"/>
            <a:srcRect b="62137"/>
            <a:stretch>
              <a:fillRect/>
            </a:stretch>
          </p:blipFill>
          <p:spPr>
            <a:xfrm>
              <a:off x="-162" y="2859"/>
              <a:ext cx="19234" cy="2998"/>
            </a:xfrm>
            <a:prstGeom prst="rect">
              <a:avLst/>
            </a:prstGeom>
          </p:spPr>
        </p:pic>
        <p:sp>
          <p:nvSpPr>
            <p:cNvPr id="18" name="任意多边形 17"/>
            <p:cNvSpPr/>
            <p:nvPr/>
          </p:nvSpPr>
          <p:spPr>
            <a:xfrm>
              <a:off x="-34" y="8497"/>
              <a:ext cx="9135" cy="2362"/>
            </a:xfrm>
            <a:custGeom>
              <a:avLst/>
              <a:gdLst>
                <a:gd name="connisteX0" fmla="*/ 0 w 5800725"/>
                <a:gd name="connsiteY0" fmla="*/ 128217 h 1499817"/>
                <a:gd name="connisteX1" fmla="*/ 1990725 w 5800725"/>
                <a:gd name="connsiteY1" fmla="*/ 128217 h 1499817"/>
                <a:gd name="connisteX2" fmla="*/ 5800725 w 5800725"/>
                <a:gd name="connsiteY2" fmla="*/ 1499817 h 149981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800725" h="1499818">
                  <a:moveTo>
                    <a:pt x="0" y="128218"/>
                  </a:moveTo>
                  <a:cubicBezTo>
                    <a:pt x="321945" y="100913"/>
                    <a:pt x="830580" y="-146102"/>
                    <a:pt x="1990725" y="128218"/>
                  </a:cubicBezTo>
                  <a:cubicBezTo>
                    <a:pt x="3150870" y="402538"/>
                    <a:pt x="5078730" y="1225498"/>
                    <a:pt x="5800725" y="1499818"/>
                  </a:cubicBezTo>
                </a:path>
              </a:pathLst>
            </a:custGeom>
            <a:noFill/>
            <a:ln>
              <a:solidFill>
                <a:srgbClr val="FF8E6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6727" y="824389"/>
            <a:ext cx="9232583" cy="2463641"/>
          </a:xfrm>
          <a:prstGeom prst="rect">
            <a:avLst/>
          </a:prstGeom>
        </p:spPr>
      </p:pic>
      <p:pic>
        <p:nvPicPr>
          <p:cNvPr id="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42133" y="4045043"/>
            <a:ext cx="2088292" cy="1215615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239104" y="2942231"/>
            <a:ext cx="1632418" cy="2532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-219456" y="0"/>
            <a:ext cx="9144000" cy="5142865"/>
            <a:chOff x="0" y="0"/>
            <a:chExt cx="4025391" cy="2310463"/>
          </a:xfrm>
        </p:grpSpPr>
        <p:sp>
          <p:nvSpPr>
            <p:cNvPr id="3" name="Freeform 9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38B6FF"/>
              </a:solidFill>
            </a:ln>
          </p:spPr>
        </p:sp>
        <p:sp>
          <p:nvSpPr>
            <p:cNvPr id="4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6" name="Freeform 13"/>
          <p:cNvSpPr/>
          <p:nvPr/>
        </p:nvSpPr>
        <p:spPr>
          <a:xfrm>
            <a:off x="15496595" y="2166423"/>
            <a:ext cx="1864919" cy="1694745"/>
          </a:xfrm>
          <a:custGeom>
            <a:avLst/>
            <a:gdLst/>
            <a:ahLst/>
            <a:cxnLst/>
            <a:rect l="l" t="t" r="r" b="b"/>
            <a:pathLst>
              <a:path w="1864919" h="1694745">
                <a:moveTo>
                  <a:pt x="0" y="0"/>
                </a:moveTo>
                <a:lnTo>
                  <a:pt x="1864919" y="0"/>
                </a:lnTo>
                <a:lnTo>
                  <a:pt x="1864919" y="1694745"/>
                </a:lnTo>
                <a:lnTo>
                  <a:pt x="0" y="169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Rounded Rectangle 54"/>
          <p:cNvSpPr/>
          <p:nvPr/>
        </p:nvSpPr>
        <p:spPr>
          <a:xfrm>
            <a:off x="366395" y="545429"/>
            <a:ext cx="8561070" cy="1276945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HOẠT </a:t>
            </a:r>
            <a:r>
              <a:rPr lang="en-US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ĐỘNG TRẢI NGHIỆM</a:t>
            </a:r>
            <a:endParaRPr lang="en-US" sz="2000" dirty="0">
              <a:solidFill>
                <a:srgbClr val="7030A0"/>
              </a:solidFill>
              <a:latin typeface=".VnTime"/>
              <a:ea typeface="Times New Roman"/>
              <a:cs typeface="Times New Roman"/>
            </a:endParaRPr>
          </a:p>
          <a:p>
            <a:pPr algn="ctr" defTabSz="914400">
              <a:lnSpc>
                <a:spcPct val="115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SINH HOẠT </a:t>
            </a:r>
            <a:r>
              <a:rPr lang="en-US" sz="2000" b="1" dirty="0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LỚP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TUẦN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31</a:t>
            </a:r>
          </a:p>
          <a:p>
            <a:pPr algn="ctr" defTabSz="914400">
              <a:lnSpc>
                <a:spcPct val="115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 HÀNH ỨNG XỬ TRONG QUAN HỆ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BẠN </a:t>
            </a:r>
            <a:r>
              <a:rPr lang="en-US" sz="20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BÈ</a:t>
            </a:r>
            <a:endParaRPr lang="en-US" sz="2000" b="1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10418" y="2490784"/>
            <a:ext cx="6723165" cy="4839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EF2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ĐÁNH GIÁ HOẠT ĐỘNG CỦA LỚP TRONG </a:t>
            </a:r>
            <a:r>
              <a:rPr lang="en-US" sz="2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TUẦN </a:t>
            </a:r>
            <a:r>
              <a:rPr lang="en-US" sz="2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en-US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422882" y="3257369"/>
            <a:ext cx="6448096" cy="5008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EF2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XÂY DỰNG KẾ HOẠCH HOẠT ĐỘNG </a:t>
            </a:r>
            <a:r>
              <a:rPr lang="en-US" sz="2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TUẦN </a:t>
            </a:r>
            <a:r>
              <a:rPr lang="en-US" sz="2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62969" y="3975476"/>
            <a:ext cx="8661575" cy="9714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EF2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en-US" sz="2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SINH HOẠT THEO CHỦ ĐỀ:</a:t>
            </a:r>
          </a:p>
          <a:p>
            <a:pPr lvl="0" algn="ctr" defTabSz="914400"/>
            <a:r>
              <a:rPr lang="en-US" sz="2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 </a:t>
            </a:r>
            <a:r>
              <a:rPr lang="en-US" sz="20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ỨNG XỬ TRONG QUAN HỆ BẠN BÈ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0636" y="83764"/>
            <a:ext cx="477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4767685" y="1116041"/>
            <a:ext cx="1864919" cy="1694745"/>
          </a:xfrm>
          <a:custGeom>
            <a:avLst/>
            <a:gdLst/>
            <a:ahLst/>
            <a:cxnLst/>
            <a:rect l="l" t="t" r="r" b="b"/>
            <a:pathLst>
              <a:path w="1864919" h="1694745">
                <a:moveTo>
                  <a:pt x="0" y="0"/>
                </a:moveTo>
                <a:lnTo>
                  <a:pt x="1864919" y="0"/>
                </a:lnTo>
                <a:lnTo>
                  <a:pt x="1864919" y="1694745"/>
                </a:lnTo>
                <a:lnTo>
                  <a:pt x="0" y="169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ounded Rectangle 54"/>
          <p:cNvSpPr/>
          <p:nvPr/>
        </p:nvSpPr>
        <p:spPr>
          <a:xfrm>
            <a:off x="375539" y="728309"/>
            <a:ext cx="8561070" cy="1668542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HOẠT </a:t>
            </a:r>
            <a:r>
              <a:rPr lang="en-US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ĐỘNG TRẢI NGHIỆM</a:t>
            </a:r>
            <a:endParaRPr lang="en-US" sz="2000" dirty="0">
              <a:solidFill>
                <a:srgbClr val="7030A0"/>
              </a:solidFill>
              <a:latin typeface=".VnTime"/>
              <a:ea typeface="Times New Roman"/>
              <a:cs typeface="Times New Roman"/>
            </a:endParaRPr>
          </a:p>
          <a:p>
            <a:pPr algn="ctr" defTabSz="914400">
              <a:lnSpc>
                <a:spcPct val="115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SINH HOẠT </a:t>
            </a:r>
            <a:r>
              <a:rPr lang="en-US" sz="2000" b="1" dirty="0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LỚP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TUẦN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31</a:t>
            </a:r>
          </a:p>
          <a:p>
            <a:pPr algn="ctr" defTabSz="914400">
              <a:lnSpc>
                <a:spcPct val="115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 HÀNH ỨNG XỬ TRONG QUAN HỆ BẠN BÈ</a:t>
            </a:r>
          </a:p>
          <a:p>
            <a:pPr algn="ctr" defTabSz="914400">
              <a:lnSpc>
                <a:spcPct val="115000"/>
              </a:lnSpc>
            </a:pPr>
            <a:endParaRPr lang="en-US" sz="2000" b="1" dirty="0" smtClean="0">
              <a:solidFill>
                <a:srgbClr val="339933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0717" y="2636720"/>
            <a:ext cx="8092440" cy="933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EF2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ĐÁNH GIÁ HOẠT ĐỘNG CỦA LỚP TRONG </a:t>
            </a:r>
            <a:r>
              <a:rPr lang="en-US" sz="24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TUẦN </a:t>
            </a:r>
            <a:r>
              <a:rPr lang="en-US" sz="24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0636" y="83764"/>
            <a:ext cx="477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4767685" y="1116041"/>
            <a:ext cx="1864919" cy="1694745"/>
          </a:xfrm>
          <a:custGeom>
            <a:avLst/>
            <a:gdLst/>
            <a:ahLst/>
            <a:cxnLst/>
            <a:rect l="l" t="t" r="r" b="b"/>
            <a:pathLst>
              <a:path w="1864919" h="1694745">
                <a:moveTo>
                  <a:pt x="0" y="0"/>
                </a:moveTo>
                <a:lnTo>
                  <a:pt x="1864919" y="0"/>
                </a:lnTo>
                <a:lnTo>
                  <a:pt x="1864919" y="1694745"/>
                </a:lnTo>
                <a:lnTo>
                  <a:pt x="0" y="169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523490" y="855803"/>
            <a:ext cx="3749294" cy="710565"/>
            <a:chOff x="0" y="0"/>
            <a:chExt cx="2593814" cy="10108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93814" cy="1010898"/>
            </a:xfrm>
            <a:custGeom>
              <a:avLst/>
              <a:gdLst/>
              <a:ahLst/>
              <a:cxnLst/>
              <a:rect l="l" t="t" r="r" b="b"/>
              <a:pathLst>
                <a:path w="2593814" h="1010898">
                  <a:moveTo>
                    <a:pt x="92650" y="0"/>
                  </a:moveTo>
                  <a:lnTo>
                    <a:pt x="2501164" y="0"/>
                  </a:lnTo>
                  <a:cubicBezTo>
                    <a:pt x="2525737" y="0"/>
                    <a:pt x="2549302" y="9761"/>
                    <a:pt x="2566677" y="27136"/>
                  </a:cubicBezTo>
                  <a:cubicBezTo>
                    <a:pt x="2584053" y="44512"/>
                    <a:pt x="2593814" y="68077"/>
                    <a:pt x="2593814" y="92650"/>
                  </a:cubicBezTo>
                  <a:lnTo>
                    <a:pt x="2593814" y="918249"/>
                  </a:lnTo>
                  <a:cubicBezTo>
                    <a:pt x="2593814" y="969418"/>
                    <a:pt x="2552333" y="1010898"/>
                    <a:pt x="2501164" y="1010898"/>
                  </a:cubicBezTo>
                  <a:lnTo>
                    <a:pt x="92650" y="1010898"/>
                  </a:lnTo>
                  <a:cubicBezTo>
                    <a:pt x="41481" y="1010898"/>
                    <a:pt x="0" y="969418"/>
                    <a:pt x="0" y="918249"/>
                  </a:cubicBezTo>
                  <a:lnTo>
                    <a:pt x="0" y="92650"/>
                  </a:lnTo>
                  <a:cubicBezTo>
                    <a:pt x="0" y="41481"/>
                    <a:pt x="41481" y="0"/>
                    <a:pt x="92650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38B6FF"/>
              </a:solidFill>
            </a:ln>
          </p:spPr>
        </p:sp>
        <p:sp>
          <p:nvSpPr>
            <p:cNvPr id="9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80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22" name="TextBox 10"/>
          <p:cNvSpPr txBox="1"/>
          <p:nvPr/>
        </p:nvSpPr>
        <p:spPr>
          <a:xfrm>
            <a:off x="2457450" y="793456"/>
            <a:ext cx="40894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1" i="0" u="none" strike="noStrike" kern="0" cap="none" spc="0" normalizeH="0" baseline="0" noProof="0" dirty="0" smtClean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TUYÊN DƯƠNG</a:t>
            </a:r>
          </a:p>
        </p:txBody>
      </p:sp>
      <p:pic>
        <p:nvPicPr>
          <p:cNvPr id="2" name="Hình ảnh 20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>
            <a:fillRect/>
          </a:stretch>
        </p:blipFill>
        <p:spPr>
          <a:xfrm>
            <a:off x="2153285" y="2073275"/>
            <a:ext cx="2063115" cy="3288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6022" y="2459732"/>
            <a:ext cx="1130935" cy="1184910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>
            <a:fillRect/>
          </a:stretch>
        </p:blipFill>
        <p:spPr>
          <a:xfrm>
            <a:off x="4646930" y="2073275"/>
            <a:ext cx="1911985" cy="3171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0636" y="83764"/>
            <a:ext cx="477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4767685" y="1116041"/>
            <a:ext cx="1864919" cy="1694745"/>
          </a:xfrm>
          <a:custGeom>
            <a:avLst/>
            <a:gdLst/>
            <a:ahLst/>
            <a:cxnLst/>
            <a:rect l="l" t="t" r="r" b="b"/>
            <a:pathLst>
              <a:path w="1864919" h="1694745">
                <a:moveTo>
                  <a:pt x="0" y="0"/>
                </a:moveTo>
                <a:lnTo>
                  <a:pt x="1864919" y="0"/>
                </a:lnTo>
                <a:lnTo>
                  <a:pt x="1864919" y="1694745"/>
                </a:lnTo>
                <a:lnTo>
                  <a:pt x="0" y="169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ounded Rectangle 54"/>
          <p:cNvSpPr/>
          <p:nvPr/>
        </p:nvSpPr>
        <p:spPr>
          <a:xfrm>
            <a:off x="421259" y="755741"/>
            <a:ext cx="8561070" cy="1668542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HOẠT </a:t>
            </a:r>
            <a:r>
              <a:rPr lang="en-US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ĐỘNG TRẢI NGHIỆM</a:t>
            </a:r>
            <a:endParaRPr lang="en-US" sz="2000" dirty="0">
              <a:solidFill>
                <a:srgbClr val="7030A0"/>
              </a:solidFill>
              <a:latin typeface=".VnTime"/>
              <a:ea typeface="Times New Roman"/>
              <a:cs typeface="Times New Roman"/>
            </a:endParaRPr>
          </a:p>
          <a:p>
            <a:pPr algn="ctr" defTabSz="914400">
              <a:lnSpc>
                <a:spcPct val="115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SINH HOẠT </a:t>
            </a:r>
            <a:r>
              <a:rPr lang="en-US" sz="2000" b="1" dirty="0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LỚP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TUẦN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31</a:t>
            </a:r>
          </a:p>
          <a:p>
            <a:pPr algn="ctr" defTabSz="914400">
              <a:lnSpc>
                <a:spcPct val="115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 HÀNH ỨNG XỬ TRONG QUAN HỆ BẠN BÈ</a:t>
            </a:r>
          </a:p>
          <a:p>
            <a:pPr algn="ctr" defTabSz="914400">
              <a:lnSpc>
                <a:spcPct val="115000"/>
              </a:lnSpc>
            </a:pPr>
            <a:endParaRPr lang="en-US" sz="2000" b="1" dirty="0" smtClean="0">
              <a:solidFill>
                <a:srgbClr val="339933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0717" y="2719016"/>
            <a:ext cx="8092440" cy="933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EF2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ĐÁNH GIÁ HOẠT ĐỘNG CỦA LỚP TRONG </a:t>
            </a:r>
            <a:r>
              <a:rPr lang="en-US" sz="24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TUẦN </a:t>
            </a:r>
            <a:r>
              <a:rPr lang="en-US" sz="24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0636" y="83764"/>
            <a:ext cx="477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6053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4767685" y="1116041"/>
            <a:ext cx="1864919" cy="1694745"/>
          </a:xfrm>
          <a:custGeom>
            <a:avLst/>
            <a:gdLst/>
            <a:ahLst/>
            <a:cxnLst/>
            <a:rect l="l" t="t" r="r" b="b"/>
            <a:pathLst>
              <a:path w="1864919" h="1694745">
                <a:moveTo>
                  <a:pt x="0" y="0"/>
                </a:moveTo>
                <a:lnTo>
                  <a:pt x="1864919" y="0"/>
                </a:lnTo>
                <a:lnTo>
                  <a:pt x="1864919" y="1694745"/>
                </a:lnTo>
                <a:lnTo>
                  <a:pt x="0" y="169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ounded Rectangle 54"/>
          <p:cNvSpPr/>
          <p:nvPr/>
        </p:nvSpPr>
        <p:spPr>
          <a:xfrm>
            <a:off x="366394" y="783173"/>
            <a:ext cx="8561070" cy="1668542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HOẠT </a:t>
            </a:r>
            <a:r>
              <a:rPr lang="en-US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ĐỘNG TRẢI NGHIỆM</a:t>
            </a:r>
            <a:endParaRPr lang="en-US" sz="2000" dirty="0">
              <a:solidFill>
                <a:srgbClr val="7030A0"/>
              </a:solidFill>
              <a:latin typeface=".VnTime"/>
              <a:ea typeface="Times New Roman"/>
              <a:cs typeface="Times New Roman"/>
            </a:endParaRPr>
          </a:p>
          <a:p>
            <a:pPr algn="ctr" defTabSz="914400">
              <a:lnSpc>
                <a:spcPct val="115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SINH HOẠT </a:t>
            </a:r>
            <a:r>
              <a:rPr lang="en-US" sz="2000" b="1" dirty="0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LỚP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TUẦN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31</a:t>
            </a:r>
          </a:p>
          <a:p>
            <a:pPr algn="ctr" defTabSz="914400">
              <a:lnSpc>
                <a:spcPct val="115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 HÀNH ỨNG XỬ TRONG QUAN HỆ BẠN BÈ</a:t>
            </a:r>
          </a:p>
          <a:p>
            <a:pPr algn="ctr" defTabSz="914400">
              <a:lnSpc>
                <a:spcPct val="115000"/>
              </a:lnSpc>
            </a:pPr>
            <a:endParaRPr lang="en-US" sz="2000" b="1" dirty="0" smtClean="0">
              <a:solidFill>
                <a:srgbClr val="339933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9562" y="2810786"/>
            <a:ext cx="8174735" cy="78917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EF2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XÂY DỰNG KẾ HOẠCH HOẠT ĐỘNG </a:t>
            </a:r>
            <a:r>
              <a:rPr lang="en-US" sz="24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TUẦN </a:t>
            </a:r>
            <a:r>
              <a:rPr lang="en-US" sz="24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0636" y="83764"/>
            <a:ext cx="477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236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3639312" y="734313"/>
            <a:ext cx="2624328" cy="4281805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Soạn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vở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vi-VN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chuẩn </a:t>
            </a:r>
            <a:r>
              <a:rPr lang="vi-VN" alt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 bài trước khi đến lớp. </a:t>
            </a:r>
            <a:endParaRPr lang="en-US" alt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vi-VN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Hăng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hái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phát biểu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xây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dựng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tích</a:t>
            </a:r>
            <a:r>
              <a:rPr lang="en-US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cực</a:t>
            </a:r>
            <a:r>
              <a:rPr lang="vi-VN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vi-VN" alt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Flowchart: Alternate Process 6"/>
          <p:cNvSpPr/>
          <p:nvPr/>
        </p:nvSpPr>
        <p:spPr>
          <a:xfrm rot="16200000">
            <a:off x="5594861" y="1558538"/>
            <a:ext cx="4272539" cy="262408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6483302" y="174880"/>
            <a:ext cx="2422915" cy="41624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noAutofit/>
          </a:bodyPr>
          <a:lstStyle/>
          <a:p>
            <a:r>
              <a:rPr lang="vi-V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vi-VN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KHÁC</a:t>
            </a:r>
            <a:endParaRPr lang="vi-VN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82861" y="706882"/>
            <a:ext cx="3409939" cy="4281170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vi-V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vi-VN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</a:t>
            </a:r>
            <a:r>
              <a:rPr lang="vi-VN" alt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 học đầy đủ, </a:t>
            </a:r>
            <a:r>
              <a:rPr lang="vi-VN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đúng giờ</a:t>
            </a:r>
            <a:r>
              <a:rPr lang="en-US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lang="en-US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phục</a:t>
            </a:r>
            <a:r>
              <a:rPr lang="en-US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đúng</a:t>
            </a:r>
            <a:r>
              <a:rPr lang="en-US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quy</a:t>
            </a:r>
            <a:r>
              <a:rPr lang="en-US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lang="vi-VN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en-US" sz="26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/>
            <a:r>
              <a:rPr lang="vi-VN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r>
              <a:rPr lang="en-US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 </a:t>
            </a:r>
            <a:r>
              <a:rPr lang="vi-VN" alt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 tốt nội quy </a:t>
            </a:r>
            <a:r>
              <a:rPr lang="vi-VN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vi-VN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vi-VN" altLang="en-US" sz="2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Lễ phép với thầy cô </a:t>
            </a:r>
            <a:r>
              <a:rPr lang="vi-VN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vi-VN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lớn</a:t>
            </a:r>
            <a:r>
              <a:rPr lang="en-US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tuổi</a:t>
            </a:r>
            <a:r>
              <a:rPr lang="en-US" altLang="en-US" sz="2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algn="l"/>
            <a:endParaRPr lang="vi-VN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4170045" y="222821"/>
            <a:ext cx="1507998" cy="3683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TẬP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519989" y="221789"/>
            <a:ext cx="2535681" cy="369332"/>
          </a:xfrm>
          <a:prstGeom prst="rect">
            <a:avLst/>
          </a:prstGeom>
          <a:solidFill>
            <a:srgbClr val="BAFD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NỀ </a:t>
            </a:r>
            <a:r>
              <a:rPr lang="vi-VN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TÁC PHONG</a:t>
            </a:r>
            <a:endParaRPr lang="vi-VN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6483302" y="868680"/>
            <a:ext cx="2505005" cy="4138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endParaRPr lang="en-US" alt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vi-VN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 sinh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vi-V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/>
          <p:nvPr/>
        </p:nvSpPr>
        <p:spPr>
          <a:xfrm>
            <a:off x="0" y="-62970"/>
            <a:ext cx="1846341" cy="18728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60"/>
              </a:lnSpc>
            </a:pPr>
            <a:endParaRPr/>
          </a:p>
        </p:txBody>
      </p:sp>
      <p:sp>
        <p:nvSpPr>
          <p:cNvPr id="46" name="Freeform 13"/>
          <p:cNvSpPr/>
          <p:nvPr/>
        </p:nvSpPr>
        <p:spPr>
          <a:xfrm>
            <a:off x="15496595" y="2166423"/>
            <a:ext cx="1864919" cy="1694745"/>
          </a:xfrm>
          <a:custGeom>
            <a:avLst/>
            <a:gdLst/>
            <a:ahLst/>
            <a:cxnLst/>
            <a:rect l="l" t="t" r="r" b="b"/>
            <a:pathLst>
              <a:path w="1864919" h="1694745">
                <a:moveTo>
                  <a:pt x="0" y="0"/>
                </a:moveTo>
                <a:lnTo>
                  <a:pt x="1864919" y="0"/>
                </a:lnTo>
                <a:lnTo>
                  <a:pt x="1864919" y="1694745"/>
                </a:lnTo>
                <a:lnTo>
                  <a:pt x="0" y="169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Rounded Rectangle 54"/>
          <p:cNvSpPr/>
          <p:nvPr/>
        </p:nvSpPr>
        <p:spPr>
          <a:xfrm>
            <a:off x="341718" y="529095"/>
            <a:ext cx="8561070" cy="1668542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lnSpc>
                <a:spcPct val="115000"/>
              </a:lnSpc>
            </a:pPr>
            <a:r>
              <a:rPr lang="en-US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HOẠT </a:t>
            </a:r>
            <a:r>
              <a:rPr lang="en-US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ĐỘNG TRẢI NGHIỆM</a:t>
            </a:r>
            <a:endParaRPr lang="en-US" sz="2000" dirty="0">
              <a:solidFill>
                <a:srgbClr val="7030A0"/>
              </a:solidFill>
              <a:latin typeface=".VnTime"/>
              <a:ea typeface="Times New Roman"/>
              <a:cs typeface="Times New Roman"/>
            </a:endParaRPr>
          </a:p>
          <a:p>
            <a:pPr algn="ctr" defTabSz="914400">
              <a:lnSpc>
                <a:spcPct val="115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SINH HOẠT </a:t>
            </a:r>
            <a:r>
              <a:rPr lang="en-US" sz="2000" b="1" dirty="0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LỚP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TUẦN </a:t>
            </a:r>
            <a:r>
              <a:rPr lang="en-US" sz="2000" b="1" smtClean="0">
                <a:solidFill>
                  <a:srgbClr val="339933"/>
                </a:solidFill>
                <a:latin typeface="Times New Roman"/>
                <a:ea typeface="Times New Roman"/>
                <a:cs typeface="Times New Roman"/>
              </a:rPr>
              <a:t>31</a:t>
            </a:r>
          </a:p>
          <a:p>
            <a:pPr algn="ctr" defTabSz="914400">
              <a:lnSpc>
                <a:spcPct val="115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 HÀNH ỨNG XỬ TRONG QUAN HỆ BẠN BÈ</a:t>
            </a:r>
          </a:p>
          <a:p>
            <a:pPr algn="ctr" defTabSz="914400">
              <a:lnSpc>
                <a:spcPct val="115000"/>
              </a:lnSpc>
            </a:pPr>
            <a:endParaRPr lang="en-US" sz="2000" b="1" dirty="0" smtClean="0">
              <a:solidFill>
                <a:srgbClr val="339933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41213" y="2588540"/>
            <a:ext cx="8661575" cy="9714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EF2A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en-US" sz="2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SINH HOẠT THEO CHỦ ĐỀ: </a:t>
            </a:r>
          </a:p>
          <a:p>
            <a:pPr lvl="0" algn="ctr" defTabSz="914400"/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 ỨNG XỬ TRONG QUAN HỆ BẠN BÈ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0636" y="83764"/>
            <a:ext cx="477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2400" i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878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</TotalTime>
  <Words>500</Words>
  <Application>Microsoft Office PowerPoint</Application>
  <PresentationFormat>On-screen Show (16:9)</PresentationFormat>
  <Paragraphs>74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宋体</vt:lpstr>
      <vt:lpstr>Times New Roman</vt:lpstr>
      <vt:lpstr>DFPOP1-W9</vt:lpstr>
      <vt:lpstr>Calibri</vt:lpstr>
      <vt:lpstr>Amazone</vt:lpstr>
      <vt:lpstr>华康少女文字W5</vt:lpstr>
      <vt:lpstr>Arial Black</vt:lpstr>
      <vt:lpstr>.VnTime</vt:lpstr>
      <vt:lpstr>Arial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THÔNG ĐIỆP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Windows User</cp:lastModifiedBy>
  <cp:revision>171</cp:revision>
  <dcterms:created xsi:type="dcterms:W3CDTF">2016-08-08T05:55:00Z</dcterms:created>
  <dcterms:modified xsi:type="dcterms:W3CDTF">2025-03-31T08:34:51Z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D48220C1C32F4026BF4BE225AF2D6847_13</vt:lpwstr>
  </property>
  <property fmtid="{D5CDD505-2E9C-101B-9397-08002B2CF9AE}" pid="3" name="KSOProductBuildVer">
    <vt:lpwstr>1033-12.2.0.20323</vt:lpwstr>
  </property>
</Properties>
</file>