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26"/>
  </p:notesMasterIdLst>
  <p:sldIdLst>
    <p:sldId id="268" r:id="rId6"/>
    <p:sldId id="272" r:id="rId7"/>
    <p:sldId id="286" r:id="rId8"/>
    <p:sldId id="274" r:id="rId9"/>
    <p:sldId id="271" r:id="rId10"/>
    <p:sldId id="266" r:id="rId11"/>
    <p:sldId id="288" r:id="rId12"/>
    <p:sldId id="260" r:id="rId13"/>
    <p:sldId id="261" r:id="rId14"/>
    <p:sldId id="262" r:id="rId15"/>
    <p:sldId id="263" r:id="rId16"/>
    <p:sldId id="264" r:id="rId17"/>
    <p:sldId id="275" r:id="rId18"/>
    <p:sldId id="276" r:id="rId19"/>
    <p:sldId id="277" r:id="rId20"/>
    <p:sldId id="278" r:id="rId21"/>
    <p:sldId id="280" r:id="rId22"/>
    <p:sldId id="281" r:id="rId23"/>
    <p:sldId id="265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1E131-B0B9-4623-849E-3719D04B7D2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8E2AC-974D-406A-ACD8-558C2B3CD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018D9-A1FC-4D94-A0DE-12CC09CE9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78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018D9-A1FC-4D94-A0DE-12CC09CE9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7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018D9-A1FC-4D94-A0DE-12CC09CE9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0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0A5A-A9AF-983B-B376-8776FA9C8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197F8-FC6E-CD72-C544-295A2E90C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75BA-0132-4629-AC90-56295564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5FDA-182D-8BEE-2D1B-5FBBD674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502A2-7607-E991-BEF0-92B0035B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1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D1E-25BA-C3CB-58D6-1F5588E5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02712-752B-FE1C-710A-84146CCB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FB1DB-10C4-57E7-3E4A-A2C11092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A7ABA-4629-94AA-BAD2-5F9C23F92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34E22-7FB5-86C6-7243-905545BF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2BBC17-E69B-D5C3-0C9D-42D5F0DA1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33D53-89AD-BCCF-992F-78694DBDE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2078F-E555-92C7-661B-12B9BCAF3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8CE91-6AD7-F3F6-BBB7-D93FBB36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4EE66-AC10-C5C1-EEA1-C72ADEC8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2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82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9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1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63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8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7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7F79-9894-2888-F25F-042704D4B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3F657-5528-962E-AD12-2C2910A11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47F8A-FB67-7D36-E496-D18A6F4D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F8D1F-0D50-40B6-CE09-B29FB29A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19F-5027-BD73-C96E-68272F05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0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3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37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61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0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44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94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1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71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7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92E7-07C4-19B8-7022-41A41759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682CE-EB2F-A3AB-3A00-7ED24039A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B9E1A-9B7E-A205-1F64-2ED9AB2E5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33679-CC11-7B50-B399-72CBD7E4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0747E-2220-EB32-650D-17C8390D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94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42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83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14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70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03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14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56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27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0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9209C-0978-9806-975F-C2AEFC2D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7DD4-BB39-C5F6-06A1-B5C10EDA3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D448E-87E5-877C-A35B-03C4BBD59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251A5-1D1A-AFEC-BE0B-F273EEFE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4E4CD-E213-7E23-C5BF-18E52AB7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5806-3FDF-9984-6816-DAFE028D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2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81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5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56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39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3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5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90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73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21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DFD6-83E7-072A-0BD9-F0F40A2A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9BD6-99C4-4F94-12C4-E7F906B76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77991-4531-C9F1-59BD-8547FBD9F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834BB-DD0C-B4AD-4EBE-8692F5446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AC4DF-65C0-C250-23F6-AA7CFBB87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9ADD9-D59F-3E3C-D649-F8FB25C5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15EEA-E3CF-6F2C-9972-1447BC17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366E7-DDBC-36D1-88B3-299D57D96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20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13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63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4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78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A284-297A-3763-0D78-715F73FC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8A1A3-EFEF-0088-8B52-D566DCC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33148-9046-A533-287F-A55CA080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E1C1F-0EFC-4FE4-98DC-25A20141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FCF5C-9812-DDD3-841F-9CDEB6DD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B7D40-9306-1D91-4D6E-2D8990CC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3F9E-BCB8-4713-26D4-7B7A630B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E7CB-D39A-45BD-C5F9-A24D6D9F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A8638-D43A-3FF3-77D9-80F1BA25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05729-E7B2-FD2B-653D-38C6F0B17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305EE-D851-3150-BA1A-3B32B467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02248-AA9D-5215-BA89-93298481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D84EB-5DD3-F077-851F-5E537776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7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E9E5-7AAC-10D0-7B45-F64B03E9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AFB94-A7D1-7C1F-D3C1-29EA68234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414E5-4DCC-FCFD-FD57-667705EA3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1099E-3CA4-7FA8-B0DC-C733D4CB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16D97-8973-3433-F1EA-8E8AE7F5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DF739-5524-CCB8-991E-F1386053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3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D061BD-86A8-42AF-D5E9-B7223056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458F-D6C2-65BC-2D5F-998DB8676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683D-4CCB-B649-E2BD-8B602C6AB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569F-832C-4B81-A717-F8FC53178F4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27A90-9659-D13B-786D-EC8D155EE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700BC-8B5D-A238-39E2-721CBA52F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8C1F4-2BD3-4C55-BBDA-F68777645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8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0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5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" Target="slide14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slide" Target="slide19.xml"/><Relationship Id="rId2" Type="http://schemas.openxmlformats.org/officeDocument/2006/relationships/image" Target="../media/image12.jpg"/><Relationship Id="rId16" Type="http://schemas.openxmlformats.org/officeDocument/2006/relationships/slide" Target="slide1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microsoft.com/office/2007/relationships/hdphoto" Target="../media/hdphoto1.wdp"/><Relationship Id="rId15" Type="http://schemas.openxmlformats.org/officeDocument/2006/relationships/image" Target="../media/image17.jpg"/><Relationship Id="rId10" Type="http://schemas.openxmlformats.org/officeDocument/2006/relationships/image" Target="../media/image15.jpg"/><Relationship Id="rId4" Type="http://schemas.openxmlformats.org/officeDocument/2006/relationships/image" Target="../media/image13.png"/><Relationship Id="rId9" Type="http://schemas.openxmlformats.org/officeDocument/2006/relationships/slide" Target="slide15.xml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slideLayout" Target="../slideLayouts/slideLayout40.xm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slideLayout" Target="../slideLayouts/slideLayout40.xm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slideLayout" Target="../slideLayouts/slideLayout40.xm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slideLayout" Target="../slideLayouts/slideLayout40.xml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082" y="-1"/>
            <a:ext cx="12192000" cy="6858001"/>
          </a:xfrm>
          <a:prstGeom prst="rect">
            <a:avLst/>
          </a:prstGeom>
        </p:spPr>
      </p:pic>
      <p:pic>
        <p:nvPicPr>
          <p:cNvPr id="3" name="NgoiTruongThanThien-QuynhChi_3dqu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83" y="3428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8F17-5B77-F373-D439-D765C347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B5ADF-7CB6-310A-406B-5618C050F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43442-A989-34F8-D9E8-F919048C6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A6A0-B361-A6FC-7709-690D7E1D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8437B-F567-FC1B-17F3-1A91BB062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B98D4-88C0-8EA1-81D6-522CAACCB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27B62D-A754-B805-2280-66979D86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79979" y="810491"/>
            <a:ext cx="1984549" cy="1828800"/>
          </a:xfrm>
          <a:prstGeom prst="rect">
            <a:avLst/>
          </a:prstGeom>
        </p:spPr>
      </p:pic>
      <p:pic>
        <p:nvPicPr>
          <p:cNvPr id="5" name="q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5016264" y="2669838"/>
            <a:ext cx="2001780" cy="1884218"/>
          </a:xfrm>
          <a:prstGeom prst="rect">
            <a:avLst/>
          </a:prstGeom>
        </p:spPr>
      </p:pic>
      <p:pic>
        <p:nvPicPr>
          <p:cNvPr id="6" name="q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046028" y="817418"/>
            <a:ext cx="1905000" cy="1947008"/>
          </a:xfrm>
          <a:prstGeom prst="rect">
            <a:avLst/>
          </a:prstGeom>
        </p:spPr>
      </p:pic>
      <p:pic>
        <p:nvPicPr>
          <p:cNvPr id="7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747461" y="3626431"/>
            <a:ext cx="1849582" cy="1832377"/>
          </a:xfrm>
          <a:prstGeom prst="rect">
            <a:avLst/>
          </a:prstGeom>
        </p:spPr>
      </p:pic>
      <p:pic>
        <p:nvPicPr>
          <p:cNvPr id="8" name="q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59" y="3655927"/>
            <a:ext cx="2057400" cy="20574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758354" y="1224617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577248" y="4414022"/>
            <a:ext cx="1608022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02431" y="4047318"/>
            <a:ext cx="1694613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46205" y="1207075"/>
            <a:ext cx="1722322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35908" y="3098850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2431" y="1395266"/>
            <a:ext cx="1319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Gấu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bông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          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2578" y="4755202"/>
            <a:ext cx="133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Calibri"/>
              </a:rPr>
              <a:t>1 gói kẹo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1049" y="4339704"/>
            <a:ext cx="149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gói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bánh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52558" y="1446253"/>
            <a:ext cx="166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quyển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sổ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6288" y="3334042"/>
            <a:ext cx="150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bút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ounded Rectangle 21">
            <a:hlinkClick r:id="rId16" action="ppaction://hlinksldjump"/>
          </p:cNvPr>
          <p:cNvSpPr/>
          <p:nvPr/>
        </p:nvSpPr>
        <p:spPr>
          <a:xfrm>
            <a:off x="3614915" y="58985"/>
            <a:ext cx="5427377" cy="6291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2925" y="373454"/>
            <a:ext cx="9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6008" y="916588"/>
            <a:ext cx="9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0450" y="1936691"/>
            <a:ext cx="9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97028" y="3334042"/>
            <a:ext cx="9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52558" y="3450199"/>
            <a:ext cx="90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10601325" y="6010275"/>
            <a:ext cx="1228725" cy="6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548" y="304799"/>
            <a:ext cx="10215510" cy="26506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731" y="462178"/>
            <a:ext cx="122701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Câu 1: Khi xảy ra bất hòa với bạn, em nên làm gì?</a:t>
            </a:r>
          </a:p>
          <a:p>
            <a:r>
              <a:rPr lang="vi-VN" sz="2800" smtClean="0">
                <a:latin typeface="+mj-lt"/>
              </a:rPr>
              <a:t>A. Tránh </a:t>
            </a:r>
            <a:r>
              <a:rPr lang="vi-VN" sz="2800">
                <a:latin typeface="+mj-lt"/>
              </a:rPr>
              <a:t>mặt bạn và không chơi cùng nữa.</a:t>
            </a:r>
            <a:br>
              <a:rPr lang="vi-VN" sz="2800">
                <a:latin typeface="+mj-lt"/>
              </a:rPr>
            </a:br>
            <a:r>
              <a:rPr lang="vi-VN" sz="2800">
                <a:latin typeface="+mj-lt"/>
              </a:rPr>
              <a:t>B. Kể xấu bạn với các bạn khác</a:t>
            </a:r>
            <a:r>
              <a:rPr lang="vi-VN" sz="2800" smtClean="0">
                <a:latin typeface="+mj-lt"/>
              </a:rPr>
              <a:t>.</a:t>
            </a:r>
            <a:r>
              <a:rPr lang="vi-VN" sz="2800">
                <a:latin typeface="+mj-lt"/>
              </a:rPr>
              <a:t/>
            </a:r>
            <a:br>
              <a:rPr lang="vi-VN" sz="2800">
                <a:latin typeface="+mj-lt"/>
              </a:rPr>
            </a:br>
            <a:r>
              <a:rPr lang="vi-VN" sz="2800">
                <a:latin typeface="+mj-lt"/>
              </a:rPr>
              <a:t>C. Nói chuyện với bạn để cùng tìm cách giải quyết. </a:t>
            </a:r>
            <a:r>
              <a:rPr lang="en-US" sz="2800">
                <a:latin typeface="+mj-lt"/>
              </a:rPr>
              <a:t/>
            </a:r>
            <a:br>
              <a:rPr lang="en-US" sz="2800">
                <a:latin typeface="+mj-lt"/>
              </a:rPr>
            </a:br>
            <a:r>
              <a:rPr lang="vi-VN" sz="2800">
                <a:latin typeface="+mj-lt"/>
              </a:rPr>
              <a:t>D. Gây gổ và cãi nhau với bạn</a:t>
            </a:r>
            <a:r>
              <a:rPr lang="vi-VN" sz="2800"/>
              <a:t>.</a:t>
            </a:r>
          </a:p>
          <a:p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735" y="4678222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5540" y="486326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9507" y="3552327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 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5540" y="353871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0508059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306060" y="353871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2734" y="409880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4023" y="3237115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70182" y="4753210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7766" y="3159813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942093" y="1740297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22493" y="36043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0" y="316300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212336" y="857430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57066" y="97628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29010" y="1200233"/>
            <a:ext cx="20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8911" y="97460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9202" y="72837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0057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548" y="304799"/>
            <a:ext cx="10215510" cy="26506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731" y="462178"/>
            <a:ext cx="122701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Nếu bạn lỡ làm em giận, em sẽ làm gì?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 Lắng nghe lời giải thích của bạn và cùng nhau hòa giải. 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 Không nói chuyện với bạn nữa.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Nói cho cô giáo để bạn bị phạt.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D. Rủ các bạn khác tẩy chay bạn đó.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650" y="3458287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5540" y="486326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462" y="465738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5540" y="353871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451723" y="359077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8023" y="410081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13278" y="441588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70182" y="4753210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7766" y="3159813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942093" y="1740297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22493" y="36043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0" y="316300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212336" y="857430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57066" y="97628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29010" y="1200233"/>
            <a:ext cx="20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8911" y="97460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9202" y="72837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pic>
        <p:nvPicPr>
          <p:cNvPr id="33" name="q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0960" y="117763"/>
            <a:ext cx="10215510" cy="28376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731" y="139524"/>
            <a:ext cx="12270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Câu 3: Khi em và bạn có ý kiến khác nhau trong lúc chơi, </a:t>
            </a:r>
            <a:endParaRPr lang="en-US" sz="2800" b="1" smtClean="0">
              <a:latin typeface="+mj-lt"/>
            </a:endParaRPr>
          </a:p>
          <a:p>
            <a:r>
              <a:rPr lang="vi-VN" sz="2800" b="1" smtClean="0">
                <a:latin typeface="+mj-lt"/>
              </a:rPr>
              <a:t>em </a:t>
            </a:r>
            <a:r>
              <a:rPr lang="vi-VN" sz="2800" b="1">
                <a:latin typeface="+mj-lt"/>
              </a:rPr>
              <a:t>sẽ...?</a:t>
            </a:r>
          </a:p>
          <a:p>
            <a:r>
              <a:rPr lang="vi-VN" sz="2800">
                <a:latin typeface="+mj-lt"/>
              </a:rPr>
              <a:t>A. Nhường nhịn và thỏa thuận để cùng vui vẻ chơi tiếp. </a:t>
            </a:r>
            <a:r>
              <a:rPr lang="en-US" sz="2800">
                <a:latin typeface="+mj-lt"/>
              </a:rPr>
              <a:t/>
            </a:r>
            <a:br>
              <a:rPr lang="en-US" sz="2800">
                <a:latin typeface="+mj-lt"/>
              </a:rPr>
            </a:br>
            <a:r>
              <a:rPr lang="vi-VN" sz="2800">
                <a:latin typeface="+mj-lt"/>
              </a:rPr>
              <a:t>B. Khăng khăng làm theo ý mình.</a:t>
            </a:r>
            <a:br>
              <a:rPr lang="vi-VN" sz="2800">
                <a:latin typeface="+mj-lt"/>
              </a:rPr>
            </a:br>
            <a:r>
              <a:rPr lang="vi-VN" sz="2800">
                <a:latin typeface="+mj-lt"/>
              </a:rPr>
              <a:t>C. Không chơi nữa và bỏ đi.</a:t>
            </a:r>
            <a:br>
              <a:rPr lang="vi-VN" sz="2800">
                <a:latin typeface="+mj-lt"/>
              </a:rPr>
            </a:br>
            <a:r>
              <a:rPr lang="vi-VN" sz="2800">
                <a:latin typeface="+mj-lt"/>
              </a:rPr>
              <a:t>D. Cãi nhau để bảo vệ ý kiến của mình.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650" y="3458287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5540" y="486326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462" y="465738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5540" y="353871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451723" y="359077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8023" y="410081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13278" y="441588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70182" y="4753210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7766" y="3159813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942093" y="1740297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22493" y="36043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0" y="316300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212336" y="857430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57066" y="97628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29010" y="1200233"/>
            <a:ext cx="20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8911" y="97460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9202" y="72837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pic>
        <p:nvPicPr>
          <p:cNvPr id="33" name="q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2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548" y="304799"/>
            <a:ext cx="10215510" cy="26506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731" y="462178"/>
            <a:ext cx="122701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4: Nếu em thấy hai bạn trong lớp đang cãi nhau, em nên...?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Cổ vũ hai bạn tiếp tục tranh cãi.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Khuyên hai bạn bình tĩnh và giúp tìm cách giải quyết. 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Mặc kệ vì không liên quan đến mình.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Gọi thêm các bạn khác đến xem cho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023" y="3493948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5540" y="486326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462" y="465738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7186" y="3391012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451723" y="359077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8023" y="410081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13278" y="441588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70182" y="4753210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2548" y="3036786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942093" y="1740297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222493" y="36043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0" y="316300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212336" y="857430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57066" y="97628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29010" y="1200233"/>
            <a:ext cx="20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8911" y="97460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9202" y="72837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pic>
        <p:nvPicPr>
          <p:cNvPr id="33" name="q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2548" y="32393"/>
            <a:ext cx="10215510" cy="29230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731" y="176815"/>
            <a:ext cx="122701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Câu 5: Vì sao chúng ta cần giải quyết bất hòa với bạn một </a:t>
            </a:r>
            <a:r>
              <a:rPr lang="vi-VN" sz="2800" b="1" smtClean="0">
                <a:latin typeface="+mj-lt"/>
              </a:rPr>
              <a:t>cách</a:t>
            </a:r>
            <a:endParaRPr lang="en-US" sz="2800" b="1" smtClean="0">
              <a:latin typeface="+mj-lt"/>
            </a:endParaRPr>
          </a:p>
          <a:p>
            <a:r>
              <a:rPr lang="vi-VN" sz="2800" b="1" smtClean="0">
                <a:latin typeface="+mj-lt"/>
              </a:rPr>
              <a:t> </a:t>
            </a:r>
            <a:r>
              <a:rPr lang="vi-VN" sz="2800" b="1">
                <a:latin typeface="+mj-lt"/>
              </a:rPr>
              <a:t>nhẹ nhàng, hòa nhã?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smtClean="0">
                <a:latin typeface="+mj-lt"/>
              </a:rPr>
              <a:t> </a:t>
            </a:r>
            <a:r>
              <a:rPr lang="vi-VN" sz="2800">
                <a:latin typeface="+mj-lt"/>
              </a:rPr>
              <a:t>Để chứng minh mình luôn đúng.</a:t>
            </a:r>
            <a:br>
              <a:rPr lang="vi-VN" sz="2800">
                <a:latin typeface="+mj-lt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smtClean="0">
                <a:latin typeface="+mj-lt"/>
              </a:rPr>
              <a:t> </a:t>
            </a:r>
            <a:r>
              <a:rPr lang="vi-VN" sz="2800">
                <a:latin typeface="+mj-lt"/>
              </a:rPr>
              <a:t>Vì không ai thích bị cô giáo phạt.</a:t>
            </a:r>
            <a:br>
              <a:rPr lang="vi-VN" sz="2800">
                <a:latin typeface="+mj-lt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smtClean="0">
                <a:latin typeface="+mj-lt"/>
              </a:rPr>
              <a:t> </a:t>
            </a:r>
            <a:r>
              <a:rPr lang="vi-VN" sz="2800">
                <a:latin typeface="+mj-lt"/>
              </a:rPr>
              <a:t>Để thể hiện mình mạnh mẽ hơn bạn</a:t>
            </a:r>
            <a:r>
              <a:rPr lang="vi-VN" sz="3200">
                <a:latin typeface="+mj-lt"/>
              </a:rPr>
              <a:t>.</a:t>
            </a:r>
          </a:p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smtClean="0">
                <a:latin typeface="+mj-lt"/>
              </a:rPr>
              <a:t>. </a:t>
            </a:r>
            <a:r>
              <a:rPr lang="vi-VN" sz="2800">
                <a:latin typeface="+mj-lt"/>
              </a:rPr>
              <a:t>Để giữ gìn tình bạn và có môi trường học tập vui vẻ. </a:t>
            </a: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3217" y="475782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5915" y="3242372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462" y="4657389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3217" y="3295961"/>
            <a:ext cx="1676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451723" y="359077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8023" y="410081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13278" y="441588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7425" y="2872841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7766" y="3159813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632241" y="1740296"/>
            <a:ext cx="1549689" cy="605505"/>
            <a:chOff x="3598515" y="-304829"/>
            <a:chExt cx="3431560" cy="1165375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598515" y="-304829"/>
              <a:ext cx="3431560" cy="1165375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596184" y="36043"/>
            <a:ext cx="1477721" cy="48012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60" y="316300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212336" y="857430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57066" y="97628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29010" y="1200233"/>
            <a:ext cx="201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8911" y="97460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59202" y="72837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pic>
        <p:nvPicPr>
          <p:cNvPr id="33" name="q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1EE060-85A6-9B8D-0834-9523F9F42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3961"/>
            <a:ext cx="12192000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9" y="2286000"/>
            <a:ext cx="10586292" cy="19288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5867" b="1" dirty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</a:t>
            </a:r>
            <a:r>
              <a:rPr lang="en-US" sz="5867" b="1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sz="5867" b="1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MÔN ĐẠO ĐỨC</a:t>
            </a:r>
            <a:endParaRPr lang="en-US" sz="5867" b="1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1900" y="752255"/>
            <a:ext cx="7763069" cy="533544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TÂN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64000" y="1216645"/>
            <a:ext cx="3860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27579" y="4713968"/>
            <a:ext cx="7247391" cy="1107996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VÕ THỊ HẰNG</a:t>
            </a:r>
          </a:p>
          <a:p>
            <a:pPr defTabSz="121917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256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780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6812" y="2274838"/>
            <a:ext cx="1245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QUÝ THẦY CÔ ĐÃ ĐẾN DỰ GIỜ. </a:t>
            </a:r>
          </a:p>
          <a:p>
            <a:pPr lvl="0"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SỨC KHỎE VÀ THÀNH CÔNG</a:t>
            </a:r>
          </a:p>
        </p:txBody>
      </p:sp>
    </p:spTree>
    <p:extLst>
      <p:ext uri="{BB962C8B-B14F-4D97-AF65-F5344CB8AC3E}">
        <p14:creationId xmlns:p14="http://schemas.microsoft.com/office/powerpoint/2010/main" val="28773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9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Minh Họa- Lớp Chúng Ta Đoàn Kết - Âm Nhạc Lớp 2 - Sách Cánh D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1" y="2819400"/>
            <a:ext cx="11072327" cy="1600438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algn="ctr" defTabSz="1219170"/>
            <a:r>
              <a:rPr lang="vi-VN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pt-BR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BẤT HÒA VỚI BẠN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6000" y="124637"/>
            <a:ext cx="6299200" cy="533544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defTabSz="1219170"/>
            <a:r>
              <a:rPr lang="en-US" sz="2667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67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67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0801" y="787400"/>
            <a:ext cx="9042399" cy="1272015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algn="ctr" defTabSz="1219170"/>
            <a:r>
              <a:rPr lang="en-US" sz="3733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33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219170"/>
            <a:r>
              <a:rPr lang="en-US" sz="3733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BẤT HÒA VỚI BẠN BÈ</a:t>
            </a:r>
          </a:p>
        </p:txBody>
      </p:sp>
    </p:spTree>
    <p:extLst>
      <p:ext uri="{BB962C8B-B14F-4D97-AF65-F5344CB8AC3E}">
        <p14:creationId xmlns:p14="http://schemas.microsoft.com/office/powerpoint/2010/main" val="5853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0849D-2C44-8B95-3F6B-634C89B8E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074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0183" y="2958662"/>
            <a:ext cx="430924" cy="4913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183" y="3536074"/>
            <a:ext cx="430924" cy="4939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183" y="4675460"/>
            <a:ext cx="430924" cy="5360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7097" y="1773050"/>
            <a:ext cx="5933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 Ý KIẾN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8752" y="1065164"/>
            <a:ext cx="6339347" cy="7636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THỰC HÀNH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3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33436"/>
            <a:ext cx="118681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Chúng ta đồng tình với ý kiến a, b, c vì đây là những cách xử lí bất hòa tích cực, hướng đến giải quyết vấn đề bất hòa xảy ra. Không đồng tình với ý kiến d, e vì đây là những cách làm cho bất hòa trở thành tranh cãi, khó giải quyết và căng thẳng hơn.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6189-A5AD-99CC-45BC-A2C2B421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4" y="283781"/>
            <a:ext cx="11056883" cy="11771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vi-VN" sz="4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5181D-4647-4340-BA09-C5DCA905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344"/>
            <a:ext cx="6169572" cy="3090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43442-A989-34F8-D9E8-F919048C6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448" y="1124608"/>
            <a:ext cx="5948856" cy="3489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B98D4-88C0-8EA1-81D6-522CAACCB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61" y="4157826"/>
            <a:ext cx="6468789" cy="28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900-6AF2-BBF8-0DC8-2B91C3B9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DFA66-AE30-7236-3F77-5984BBDEC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5181D-4647-4340-BA09-C5DCA905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426</TotalTime>
  <Words>411</Words>
  <Application>Microsoft Office PowerPoint</Application>
  <PresentationFormat>Widescreen</PresentationFormat>
  <Paragraphs>97</Paragraphs>
  <Slides>20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2023-04-11T15:58:10Z</dcterms:created>
  <dcterms:modified xsi:type="dcterms:W3CDTF">2025-03-11T13:26:55Z</dcterms:modified>
</cp:coreProperties>
</file>