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757" r:id="rId4"/>
  </p:sldMasterIdLst>
  <p:notesMasterIdLst>
    <p:notesMasterId r:id="rId24"/>
  </p:notesMasterIdLst>
  <p:sldIdLst>
    <p:sldId id="261" r:id="rId5"/>
    <p:sldId id="257" r:id="rId6"/>
    <p:sldId id="300" r:id="rId7"/>
    <p:sldId id="317" r:id="rId8"/>
    <p:sldId id="270" r:id="rId9"/>
    <p:sldId id="306" r:id="rId10"/>
    <p:sldId id="273" r:id="rId11"/>
    <p:sldId id="308" r:id="rId12"/>
    <p:sldId id="315" r:id="rId13"/>
    <p:sldId id="316" r:id="rId14"/>
    <p:sldId id="310" r:id="rId15"/>
    <p:sldId id="312" r:id="rId16"/>
    <p:sldId id="290" r:id="rId17"/>
    <p:sldId id="303" r:id="rId18"/>
    <p:sldId id="318" r:id="rId19"/>
    <p:sldId id="319" r:id="rId20"/>
    <p:sldId id="302" r:id="rId21"/>
    <p:sldId id="309" r:id="rId22"/>
    <p:sldId id="301" r:id="rId2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6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1815" autoAdjust="0"/>
  </p:normalViewPr>
  <p:slideViewPr>
    <p:cSldViewPr showGuides="1">
      <p:cViewPr varScale="1">
        <p:scale>
          <a:sx n="85" d="100"/>
          <a:sy n="85" d="100"/>
        </p:scale>
        <p:origin x="616" y="64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51FA0-DFBC-45C9-A24E-48FB66FDF48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018D9-A1FC-4D94-A0DE-12CC09CE930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t>2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E018D9-A1FC-4D94-A0DE-12CC09CE9300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 panose="020F0502020204030204"/>
              </a:rPr>
              <a:t>7</a:t>
            </a:fld>
            <a:endParaRPr lang="zh-CN" alt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469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4865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344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4" y="136527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9" y="136527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4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4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72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23"/>
            <a:ext cx="1028700" cy="2925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23"/>
            <a:ext cx="3009900" cy="2925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5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1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79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6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3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5975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59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5975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5975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59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5975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59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305" indent="0">
              <a:buNone/>
              <a:defRPr sz="1630">
                <a:solidFill>
                  <a:schemeClr val="tx1">
                    <a:tint val="75000"/>
                  </a:schemeClr>
                </a:solidFill>
              </a:defRPr>
            </a:lvl2pPr>
            <a:lvl3pPr marL="815975" indent="0">
              <a:buNone/>
              <a:defRPr sz="1405">
                <a:solidFill>
                  <a:schemeClr val="tx1">
                    <a:tint val="75000"/>
                  </a:schemeClr>
                </a:solidFill>
              </a:defRPr>
            </a:lvl3pPr>
            <a:lvl4pPr marL="1224280" indent="0">
              <a:buNone/>
              <a:defRPr sz="1235">
                <a:solidFill>
                  <a:schemeClr val="tx1">
                    <a:tint val="75000"/>
                  </a:schemeClr>
                </a:solidFill>
              </a:defRPr>
            </a:lvl4pPr>
            <a:lvl5pPr marL="1631950" indent="0">
              <a:buNone/>
              <a:defRPr sz="1235">
                <a:solidFill>
                  <a:schemeClr val="tx1">
                    <a:tint val="75000"/>
                  </a:schemeClr>
                </a:solidFill>
              </a:defRPr>
            </a:lvl5pPr>
            <a:lvl6pPr marL="2040255" indent="0">
              <a:buNone/>
              <a:defRPr sz="1235">
                <a:solidFill>
                  <a:schemeClr val="tx1">
                    <a:tint val="75000"/>
                  </a:schemeClr>
                </a:solidFill>
              </a:defRPr>
            </a:lvl6pPr>
            <a:lvl7pPr marL="2447925" indent="0">
              <a:buNone/>
              <a:defRPr sz="1235">
                <a:solidFill>
                  <a:schemeClr val="tx1">
                    <a:tint val="75000"/>
                  </a:schemeClr>
                </a:solidFill>
              </a:defRPr>
            </a:lvl7pPr>
            <a:lvl8pPr marL="2856230" indent="0">
              <a:buNone/>
              <a:defRPr sz="1235">
                <a:solidFill>
                  <a:schemeClr val="tx1">
                    <a:tint val="75000"/>
                  </a:schemeClr>
                </a:solidFill>
              </a:defRPr>
            </a:lvl8pPr>
            <a:lvl9pPr marL="3263900" indent="0">
              <a:buNone/>
              <a:defRPr sz="12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5975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59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5975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4389" y="1600200"/>
            <a:ext cx="7246937" cy="4525566"/>
          </a:xfrm>
        </p:spPr>
        <p:txBody>
          <a:bodyPr/>
          <a:lstStyle>
            <a:lvl1pPr>
              <a:defRPr sz="2470"/>
            </a:lvl1pPr>
            <a:lvl2pPr>
              <a:defRPr sz="2135"/>
            </a:lvl2pPr>
            <a:lvl3pPr>
              <a:defRPr sz="1800"/>
            </a:lvl3pPr>
            <a:lvl4pPr>
              <a:defRPr sz="1630"/>
            </a:lvl4pPr>
            <a:lvl5pPr>
              <a:defRPr sz="1630"/>
            </a:lvl5pPr>
            <a:lvl6pPr>
              <a:defRPr sz="1630"/>
            </a:lvl6pPr>
            <a:lvl7pPr>
              <a:defRPr sz="1630"/>
            </a:lvl7pPr>
            <a:lvl8pPr>
              <a:defRPr sz="1630"/>
            </a:lvl8pPr>
            <a:lvl9pPr>
              <a:defRPr sz="1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13726" y="1600200"/>
            <a:ext cx="7248525" cy="4525566"/>
          </a:xfrm>
        </p:spPr>
        <p:txBody>
          <a:bodyPr/>
          <a:lstStyle>
            <a:lvl1pPr>
              <a:defRPr sz="2470"/>
            </a:lvl1pPr>
            <a:lvl2pPr>
              <a:defRPr sz="2135"/>
            </a:lvl2pPr>
            <a:lvl3pPr>
              <a:defRPr sz="1800"/>
            </a:lvl3pPr>
            <a:lvl4pPr>
              <a:defRPr sz="1630"/>
            </a:lvl4pPr>
            <a:lvl5pPr>
              <a:defRPr sz="1630"/>
            </a:lvl5pPr>
            <a:lvl6pPr>
              <a:defRPr sz="1630"/>
            </a:lvl6pPr>
            <a:lvl7pPr>
              <a:defRPr sz="1630"/>
            </a:lvl7pPr>
            <a:lvl8pPr>
              <a:defRPr sz="1630"/>
            </a:lvl8pPr>
            <a:lvl9pPr>
              <a:defRPr sz="163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5975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59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5975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4"/>
            <a:ext cx="4040188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8305" indent="0">
              <a:buNone/>
              <a:defRPr sz="1800" b="1"/>
            </a:lvl2pPr>
            <a:lvl3pPr marL="815975" indent="0">
              <a:buNone/>
              <a:defRPr sz="1630" b="1"/>
            </a:lvl3pPr>
            <a:lvl4pPr marL="1224280" indent="0">
              <a:buNone/>
              <a:defRPr sz="1405" b="1"/>
            </a:lvl4pPr>
            <a:lvl5pPr marL="1631950" indent="0">
              <a:buNone/>
              <a:defRPr sz="1405" b="1"/>
            </a:lvl5pPr>
            <a:lvl6pPr marL="2040255" indent="0">
              <a:buNone/>
              <a:defRPr sz="1405" b="1"/>
            </a:lvl6pPr>
            <a:lvl7pPr marL="2447925" indent="0">
              <a:buNone/>
              <a:defRPr sz="1405" b="1"/>
            </a:lvl7pPr>
            <a:lvl8pPr marL="2856230" indent="0">
              <a:buNone/>
              <a:defRPr sz="1405" b="1"/>
            </a:lvl8pPr>
            <a:lvl9pPr marL="3263900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35"/>
            </a:lvl1pPr>
            <a:lvl2pPr>
              <a:defRPr sz="1800"/>
            </a:lvl2pPr>
            <a:lvl3pPr>
              <a:defRPr sz="1630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4"/>
            <a:ext cx="4041775" cy="479822"/>
          </a:xfrm>
        </p:spPr>
        <p:txBody>
          <a:bodyPr anchor="b"/>
          <a:lstStyle>
            <a:lvl1pPr marL="0" indent="0">
              <a:buNone/>
              <a:defRPr sz="2135" b="1"/>
            </a:lvl1pPr>
            <a:lvl2pPr marL="408305" indent="0">
              <a:buNone/>
              <a:defRPr sz="1800" b="1"/>
            </a:lvl2pPr>
            <a:lvl3pPr marL="815975" indent="0">
              <a:buNone/>
              <a:defRPr sz="1630" b="1"/>
            </a:lvl3pPr>
            <a:lvl4pPr marL="1224280" indent="0">
              <a:buNone/>
              <a:defRPr sz="1405" b="1"/>
            </a:lvl4pPr>
            <a:lvl5pPr marL="1631950" indent="0">
              <a:buNone/>
              <a:defRPr sz="1405" b="1"/>
            </a:lvl5pPr>
            <a:lvl6pPr marL="2040255" indent="0">
              <a:buNone/>
              <a:defRPr sz="1405" b="1"/>
            </a:lvl6pPr>
            <a:lvl7pPr marL="2447925" indent="0">
              <a:buNone/>
              <a:defRPr sz="1405" b="1"/>
            </a:lvl7pPr>
            <a:lvl8pPr marL="2856230" indent="0">
              <a:buNone/>
              <a:defRPr sz="1405" b="1"/>
            </a:lvl8pPr>
            <a:lvl9pPr marL="3263900" indent="0">
              <a:buNone/>
              <a:defRPr sz="14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135"/>
            </a:lvl1pPr>
            <a:lvl2pPr>
              <a:defRPr sz="1800"/>
            </a:lvl2pPr>
            <a:lvl3pPr>
              <a:defRPr sz="1630"/>
            </a:lvl3pPr>
            <a:lvl4pPr>
              <a:defRPr sz="1405"/>
            </a:lvl4pPr>
            <a:lvl5pPr>
              <a:defRPr sz="1405"/>
            </a:lvl5pPr>
            <a:lvl6pPr>
              <a:defRPr sz="1405"/>
            </a:lvl6pPr>
            <a:lvl7pPr>
              <a:defRPr sz="1405"/>
            </a:lvl7pPr>
            <a:lvl8pPr>
              <a:defRPr sz="1405"/>
            </a:lvl8pPr>
            <a:lvl9pPr>
              <a:defRPr sz="14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5975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59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5975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5975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59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5975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5975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59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5975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865"/>
            </a:lvl1pPr>
            <a:lvl2pPr>
              <a:defRPr sz="2470"/>
            </a:lvl2pPr>
            <a:lvl3pPr>
              <a:defRPr sz="2135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235"/>
            </a:lvl1pPr>
            <a:lvl2pPr marL="408305" indent="0">
              <a:buNone/>
              <a:defRPr sz="1065"/>
            </a:lvl2pPr>
            <a:lvl3pPr marL="815975" indent="0">
              <a:buNone/>
              <a:defRPr sz="900"/>
            </a:lvl3pPr>
            <a:lvl4pPr marL="1224280" indent="0">
              <a:buNone/>
              <a:defRPr sz="785"/>
            </a:lvl4pPr>
            <a:lvl5pPr marL="1631950" indent="0">
              <a:buNone/>
              <a:defRPr sz="785"/>
            </a:lvl5pPr>
            <a:lvl6pPr marL="2040255" indent="0">
              <a:buNone/>
              <a:defRPr sz="785"/>
            </a:lvl6pPr>
            <a:lvl7pPr marL="2447925" indent="0">
              <a:buNone/>
              <a:defRPr sz="785"/>
            </a:lvl7pPr>
            <a:lvl8pPr marL="2856230" indent="0">
              <a:buNone/>
              <a:defRPr sz="785"/>
            </a:lvl8pPr>
            <a:lvl9pPr marL="3263900" indent="0">
              <a:buNone/>
              <a:defRPr sz="78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5975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59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5975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65"/>
            </a:lvl1pPr>
            <a:lvl2pPr marL="408305" indent="0">
              <a:buNone/>
              <a:defRPr sz="2470"/>
            </a:lvl2pPr>
            <a:lvl3pPr marL="815975" indent="0">
              <a:buNone/>
              <a:defRPr sz="2135"/>
            </a:lvl3pPr>
            <a:lvl4pPr marL="1224280" indent="0">
              <a:buNone/>
              <a:defRPr sz="1800"/>
            </a:lvl4pPr>
            <a:lvl5pPr marL="1631950" indent="0">
              <a:buNone/>
              <a:defRPr sz="1800"/>
            </a:lvl5pPr>
            <a:lvl6pPr marL="2040255" indent="0">
              <a:buNone/>
              <a:defRPr sz="1800"/>
            </a:lvl6pPr>
            <a:lvl7pPr marL="2447925" indent="0">
              <a:buNone/>
              <a:defRPr sz="1800"/>
            </a:lvl7pPr>
            <a:lvl8pPr marL="2856230" indent="0">
              <a:buNone/>
              <a:defRPr sz="1800"/>
            </a:lvl8pPr>
            <a:lvl9pPr marL="326390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235"/>
            </a:lvl1pPr>
            <a:lvl2pPr marL="408305" indent="0">
              <a:buNone/>
              <a:defRPr sz="1065"/>
            </a:lvl2pPr>
            <a:lvl3pPr marL="815975" indent="0">
              <a:buNone/>
              <a:defRPr sz="900"/>
            </a:lvl3pPr>
            <a:lvl4pPr marL="1224280" indent="0">
              <a:buNone/>
              <a:defRPr sz="785"/>
            </a:lvl4pPr>
            <a:lvl5pPr marL="1631950" indent="0">
              <a:buNone/>
              <a:defRPr sz="785"/>
            </a:lvl5pPr>
            <a:lvl6pPr marL="2040255" indent="0">
              <a:buNone/>
              <a:defRPr sz="785"/>
            </a:lvl6pPr>
            <a:lvl7pPr marL="2447925" indent="0">
              <a:buNone/>
              <a:defRPr sz="785"/>
            </a:lvl7pPr>
            <a:lvl8pPr marL="2856230" indent="0">
              <a:buNone/>
              <a:defRPr sz="785"/>
            </a:lvl8pPr>
            <a:lvl9pPr marL="3263900" indent="0">
              <a:buNone/>
              <a:defRPr sz="78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5975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59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5975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5975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59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5975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1476" y="275035"/>
            <a:ext cx="3660775" cy="585073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4389" y="275035"/>
            <a:ext cx="10834687" cy="585073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15975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159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15975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DF372-2343-4C48-A8FB-2E96B76E1343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DF372-2343-4C48-A8FB-2E96B76E13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61E76-D070-419C-950C-05F6205E8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7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9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9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9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0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5975"/>
            <a:fld id="{774B3276-3901-471F-8285-C92A8E75787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4767263"/>
            <a:ext cx="2895600" cy="273844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0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59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06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15975"/>
            <a:fld id="{4356E0E0-0191-4DF9-B347-48BEABCB12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815975" rtl="0" eaLnBrk="1" latinLnBrk="0" hangingPunct="1">
        <a:spcBef>
          <a:spcPct val="0"/>
        </a:spcBef>
        <a:buNone/>
        <a:defRPr sz="3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070" indent="-306070" algn="l" defTabSz="8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65" kern="1200">
          <a:solidFill>
            <a:schemeClr val="tx1"/>
          </a:solidFill>
          <a:latin typeface="+mn-lt"/>
          <a:ea typeface="+mn-ea"/>
          <a:cs typeface="+mn-cs"/>
        </a:defRPr>
      </a:lvl1pPr>
      <a:lvl2pPr marL="662940" indent="-255270" algn="l" defTabSz="8159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70" kern="1200">
          <a:solidFill>
            <a:schemeClr val="tx1"/>
          </a:solidFill>
          <a:latin typeface="+mn-lt"/>
          <a:ea typeface="+mn-ea"/>
          <a:cs typeface="+mn-cs"/>
        </a:defRPr>
      </a:lvl2pPr>
      <a:lvl3pPr marL="1019810" indent="-203835" algn="l" defTabSz="8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3pPr>
      <a:lvl4pPr marL="1428115" indent="-203835" algn="l" defTabSz="815975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420" indent="-203835" algn="l" defTabSz="815975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090" indent="-203835" algn="l" defTabSz="8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1760" indent="-203835" algn="l" defTabSz="8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0065" indent="-203835" algn="l" defTabSz="8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8370" indent="-203835" algn="l" defTabSz="815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5975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1pPr>
      <a:lvl2pPr marL="408305" algn="l" defTabSz="815975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2pPr>
      <a:lvl3pPr marL="815975" algn="l" defTabSz="815975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3pPr>
      <a:lvl4pPr marL="1224280" algn="l" defTabSz="815975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4pPr>
      <a:lvl5pPr marL="1631950" algn="l" defTabSz="815975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5pPr>
      <a:lvl6pPr marL="2040255" algn="l" defTabSz="815975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6pPr>
      <a:lvl7pPr marL="2447925" algn="l" defTabSz="815975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7pPr>
      <a:lvl8pPr marL="2856230" algn="l" defTabSz="815975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8pPr>
      <a:lvl9pPr marL="3263900" algn="l" defTabSz="815975" rtl="0" eaLnBrk="1" latinLnBrk="0" hangingPunct="1">
        <a:defRPr sz="16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23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14.sv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85806" y="1714500"/>
            <a:ext cx="769620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VỀ DỰ GIỜ</a:t>
            </a:r>
            <a:endParaRPr lang="en-US" sz="4400" b="1" dirty="0">
              <a:ln w="1905">
                <a:solidFill>
                  <a:srgbClr val="FF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83925" y="564191"/>
            <a:ext cx="5822302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vi-V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TÂN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048000" y="912484"/>
            <a:ext cx="2895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70684" y="3535476"/>
            <a:ext cx="5435543" cy="83099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 THỊ NGỌC THƯ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43" y="608140"/>
            <a:ext cx="1319997" cy="550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95761"/>
            <a:ext cx="8304245" cy="5799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8: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HOÀN THIỆN BẢN THÂN (TIẾT 3)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499" y="-94294"/>
            <a:ext cx="4724400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8587" y="1733550"/>
            <a:ext cx="7701517" cy="8607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Thực hiện các cách để phát huy điểm mạnh và khắc phục điểm yếu của bản thân.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28600" y="1178439"/>
            <a:ext cx="1866275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3.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33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43" y="608140"/>
            <a:ext cx="1319997" cy="550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95761"/>
            <a:ext cx="8304245" cy="5799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8: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HOÀN THIỆN BẢN THÂN (TIẾT 3)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499" y="-94294"/>
            <a:ext cx="4724400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48587" y="1733550"/>
            <a:ext cx="7701517" cy="86071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thảo luận nhóm tìm những hoạt động phù hợp để phát huy điểm mạnh và khắc phục điểm yếu của bản </a:t>
            </a:r>
            <a:r>
              <a:rPr lang="vi-VN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thân.</a:t>
            </a:r>
            <a:endParaRPr lang="en-US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4535743" y="2800350"/>
            <a:ext cx="3810000" cy="1905000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  <a:r>
              <a:rPr lang="vi-V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28600" y="1178439"/>
            <a:ext cx="1866275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3.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19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71130" y="1779122"/>
            <a:ext cx="2014870" cy="236445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hoạt động phù hợp để phát huy điểm mạnh và khắc phục điểm yếu của bản thân.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298105" y="1294907"/>
            <a:ext cx="1155717" cy="838200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297519" y="2495550"/>
            <a:ext cx="1168408" cy="0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3468585" y="969776"/>
            <a:ext cx="5277579" cy="836446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kế hoạch phấn đấu và rèn luyện điểm mạnh của mình.</a:t>
            </a:r>
            <a:endParaRPr lang="pt-BR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465927" y="2002509"/>
            <a:ext cx="5297071" cy="80712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 sự trợ giúp của ba mẹ, thầy cô, bạn bè.</a:t>
            </a:r>
            <a:endParaRPr lang="pt-BR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88945" y="3663349"/>
            <a:ext cx="1155717" cy="734717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3475673" y="3931265"/>
            <a:ext cx="5277578" cy="80712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khẩu hiệu để khắc phục điểm yếu của em.</a:t>
            </a:r>
            <a:endParaRPr lang="pt-BR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297519" y="3333750"/>
            <a:ext cx="1168408" cy="0"/>
          </a:xfrm>
          <a:prstGeom prst="straightConnector1">
            <a:avLst/>
          </a:prstGeom>
          <a:ln w="38100" cmpd="sng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475673" y="2961349"/>
            <a:ext cx="5297071" cy="807120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sz="2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ra giấy các cách khắc phục điểm yếu của bản thân cần thực hiện.</a:t>
            </a:r>
            <a:endParaRPr lang="pt-BR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38400" y="-43848"/>
            <a:ext cx="4724400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193523"/>
            <a:ext cx="8304245" cy="5799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8: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HOÀN THIỆN BẢN THÂN (TIẾT 3)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0509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3220" y="900730"/>
            <a:ext cx="3492796" cy="3551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GIÁ KẾT QUẢ</a:t>
            </a:r>
          </a:p>
        </p:txBody>
      </p:sp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284618"/>
              </p:ext>
            </p:extLst>
          </p:nvPr>
        </p:nvGraphicFramePr>
        <p:xfrm>
          <a:off x="1698942" y="1971681"/>
          <a:ext cx="6050915" cy="29017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3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9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38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STT</a:t>
                      </a:r>
                      <a:endParaRPr lang="en-US" sz="1400" dirty="0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Nội dung</a:t>
                      </a:r>
                      <a:endParaRPr lang="en-US" sz="1400" dirty="0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Em đánh giá</a:t>
                      </a:r>
                      <a:endParaRPr lang="en-US" sz="1400" dirty="0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</a:rPr>
                        <a:t>    </a:t>
                      </a:r>
                      <a:r>
                        <a:rPr lang="vi-VN" sz="1400" dirty="0" smtClean="0">
                          <a:effectLst/>
                        </a:rPr>
                        <a:t>Bạn </a:t>
                      </a:r>
                      <a:r>
                        <a:rPr lang="vi-VN" sz="1400" dirty="0">
                          <a:effectLst/>
                        </a:rPr>
                        <a:t>bè đánh giá</a:t>
                      </a:r>
                      <a:endParaRPr lang="en-US" sz="1400" dirty="0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 smtClean="0">
                          <a:effectLst/>
                        </a:rPr>
                        <a:t>1</a:t>
                      </a:r>
                      <a:endParaRPr lang="en-US" sz="1400" dirty="0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 smtClean="0">
                          <a:effectLst/>
                        </a:rPr>
                        <a:t>Có kế hoạch phấn đấu rèn luyện</a:t>
                      </a:r>
                      <a:r>
                        <a:rPr lang="vi-VN" sz="1600" baseline="0" dirty="0" smtClean="0">
                          <a:effectLst/>
                        </a:rPr>
                        <a:t> điểm mạnh của mình.</a:t>
                      </a:r>
                      <a:endParaRPr lang="en-US" sz="1600" dirty="0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2</a:t>
                      </a:r>
                      <a:endParaRPr lang="en-US" sz="1400" dirty="0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 smtClean="0">
                          <a:effectLst/>
                        </a:rPr>
                        <a:t>Xác định rõ cách khắc phục điểm yếu của bản thân cần thực hiện.</a:t>
                      </a:r>
                      <a:endParaRPr lang="en-US" sz="1600" dirty="0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vi-VN" sz="1400">
                          <a:effectLst/>
                        </a:rPr>
                        <a:t>3</a:t>
                      </a:r>
                      <a:endParaRPr lang="en-US" sz="1400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vi-VN" sz="1600" dirty="0" smtClean="0">
                          <a:effectLst/>
                        </a:rPr>
                        <a:t>Biết nhờ sự trợ giúp của những người tin cậy.</a:t>
                      </a:r>
                      <a:endParaRPr lang="en-US" sz="1600" dirty="0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vi-VN" sz="1400" dirty="0">
                          <a:effectLst/>
                        </a:rPr>
                        <a:t>* Cảm xúc của </a:t>
                      </a:r>
                      <a:r>
                        <a:rPr lang="vi-VN" sz="1400" dirty="0" smtClean="0">
                          <a:effectLst/>
                        </a:rPr>
                        <a:t>e</a:t>
                      </a:r>
                      <a:r>
                        <a:rPr lang="en-US" sz="1400" dirty="0" smtClean="0">
                          <a:effectLst/>
                        </a:rPr>
                        <a:t>m</a:t>
                      </a:r>
                      <a:r>
                        <a:rPr lang="vi-VN" sz="1400" dirty="0" smtClean="0">
                          <a:effectLst/>
                        </a:rPr>
                        <a:t> </a:t>
                      </a:r>
                      <a:r>
                        <a:rPr lang="vi-VN" sz="1400" dirty="0">
                          <a:effectLst/>
                        </a:rPr>
                        <a:t>khi thực hiện các hoạt động: </a:t>
                      </a:r>
                      <a:r>
                        <a:rPr lang="vi-VN" sz="1400" dirty="0" smtClean="0">
                          <a:effectLst/>
                        </a:rPr>
                        <a:t>……………………………………………</a:t>
                      </a:r>
                      <a:r>
                        <a:rPr lang="en-US" sz="1400" dirty="0" smtClean="0">
                          <a:effectLst/>
                        </a:rPr>
                        <a:t>………………………………………………………..</a:t>
                      </a:r>
                      <a:endParaRPr lang="en-US" sz="1400" dirty="0">
                        <a:effectLst/>
                        <a:latin typeface="Times New Roman" panose="020206030504050203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46" name="Group 45"/>
          <p:cNvGrpSpPr/>
          <p:nvPr/>
        </p:nvGrpSpPr>
        <p:grpSpPr>
          <a:xfrm>
            <a:off x="7394575" y="9478963"/>
            <a:ext cx="819150" cy="190500"/>
            <a:chOff x="0" y="0"/>
            <a:chExt cx="818689" cy="190500"/>
          </a:xfrm>
        </p:grpSpPr>
        <p:sp>
          <p:nvSpPr>
            <p:cNvPr id="47" name="5-Point Star 46"/>
            <p:cNvSpPr/>
            <p:nvPr/>
          </p:nvSpPr>
          <p:spPr>
            <a:xfrm>
              <a:off x="301450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48" name="5-Point Star 47"/>
            <p:cNvSpPr/>
            <p:nvPr/>
          </p:nvSpPr>
          <p:spPr>
            <a:xfrm>
              <a:off x="0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49" name="5-Point Star 48"/>
            <p:cNvSpPr/>
            <p:nvPr/>
          </p:nvSpPr>
          <p:spPr>
            <a:xfrm>
              <a:off x="612949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314541" y="3275584"/>
            <a:ext cx="817562" cy="190500"/>
            <a:chOff x="0" y="0"/>
            <a:chExt cx="818689" cy="190500"/>
          </a:xfrm>
        </p:grpSpPr>
        <p:sp>
          <p:nvSpPr>
            <p:cNvPr id="51" name="5-Point Star 50"/>
            <p:cNvSpPr/>
            <p:nvPr/>
          </p:nvSpPr>
          <p:spPr>
            <a:xfrm>
              <a:off x="301450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52" name="5-Point Star 51"/>
            <p:cNvSpPr/>
            <p:nvPr/>
          </p:nvSpPr>
          <p:spPr>
            <a:xfrm>
              <a:off x="0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53" name="5-Point Star 52"/>
            <p:cNvSpPr/>
            <p:nvPr/>
          </p:nvSpPr>
          <p:spPr>
            <a:xfrm>
              <a:off x="612949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6007100" y="9469438"/>
            <a:ext cx="819150" cy="190500"/>
            <a:chOff x="0" y="0"/>
            <a:chExt cx="818689" cy="190500"/>
          </a:xfrm>
        </p:grpSpPr>
        <p:sp>
          <p:nvSpPr>
            <p:cNvPr id="55" name="5-Point Star 54"/>
            <p:cNvSpPr/>
            <p:nvPr/>
          </p:nvSpPr>
          <p:spPr>
            <a:xfrm>
              <a:off x="301450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56" name="5-Point Star 55"/>
            <p:cNvSpPr/>
            <p:nvPr/>
          </p:nvSpPr>
          <p:spPr>
            <a:xfrm>
              <a:off x="0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57" name="5-Point Star 56"/>
            <p:cNvSpPr/>
            <p:nvPr/>
          </p:nvSpPr>
          <p:spPr>
            <a:xfrm>
              <a:off x="612949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821238" y="2420996"/>
            <a:ext cx="817562" cy="190500"/>
            <a:chOff x="0" y="0"/>
            <a:chExt cx="818689" cy="190500"/>
          </a:xfrm>
        </p:grpSpPr>
        <p:sp>
          <p:nvSpPr>
            <p:cNvPr id="59" name="5-Point Star 58"/>
            <p:cNvSpPr/>
            <p:nvPr/>
          </p:nvSpPr>
          <p:spPr>
            <a:xfrm>
              <a:off x="301450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5-Point Star 59"/>
            <p:cNvSpPr/>
            <p:nvPr/>
          </p:nvSpPr>
          <p:spPr>
            <a:xfrm>
              <a:off x="0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5-Point Star 60"/>
            <p:cNvSpPr/>
            <p:nvPr/>
          </p:nvSpPr>
          <p:spPr>
            <a:xfrm>
              <a:off x="612949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821238" y="3265726"/>
            <a:ext cx="819150" cy="190500"/>
            <a:chOff x="0" y="0"/>
            <a:chExt cx="818689" cy="190500"/>
          </a:xfrm>
        </p:grpSpPr>
        <p:sp>
          <p:nvSpPr>
            <p:cNvPr id="63" name="5-Point Star 62"/>
            <p:cNvSpPr/>
            <p:nvPr/>
          </p:nvSpPr>
          <p:spPr>
            <a:xfrm>
              <a:off x="301450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64" name="5-Point Star 63"/>
            <p:cNvSpPr/>
            <p:nvPr/>
          </p:nvSpPr>
          <p:spPr>
            <a:xfrm>
              <a:off x="0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65" name="5-Point Star 64"/>
            <p:cNvSpPr/>
            <p:nvPr/>
          </p:nvSpPr>
          <p:spPr>
            <a:xfrm>
              <a:off x="612949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355022" y="2432566"/>
            <a:ext cx="819150" cy="190500"/>
            <a:chOff x="0" y="0"/>
            <a:chExt cx="818689" cy="190500"/>
          </a:xfrm>
        </p:grpSpPr>
        <p:sp>
          <p:nvSpPr>
            <p:cNvPr id="67" name="5-Point Star 66"/>
            <p:cNvSpPr/>
            <p:nvPr/>
          </p:nvSpPr>
          <p:spPr>
            <a:xfrm>
              <a:off x="301450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5-Point Star 67"/>
            <p:cNvSpPr/>
            <p:nvPr/>
          </p:nvSpPr>
          <p:spPr>
            <a:xfrm>
              <a:off x="0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5-Point Star 68"/>
            <p:cNvSpPr/>
            <p:nvPr/>
          </p:nvSpPr>
          <p:spPr>
            <a:xfrm>
              <a:off x="612949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800600" y="3968102"/>
            <a:ext cx="819150" cy="190500"/>
            <a:chOff x="0" y="0"/>
            <a:chExt cx="818689" cy="190500"/>
          </a:xfrm>
        </p:grpSpPr>
        <p:sp>
          <p:nvSpPr>
            <p:cNvPr id="71" name="5-Point Star 70"/>
            <p:cNvSpPr/>
            <p:nvPr/>
          </p:nvSpPr>
          <p:spPr>
            <a:xfrm>
              <a:off x="301450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72" name="5-Point Star 71"/>
            <p:cNvSpPr/>
            <p:nvPr/>
          </p:nvSpPr>
          <p:spPr>
            <a:xfrm>
              <a:off x="0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73" name="5-Point Star 72"/>
            <p:cNvSpPr/>
            <p:nvPr/>
          </p:nvSpPr>
          <p:spPr>
            <a:xfrm>
              <a:off x="612949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312953" y="3968102"/>
            <a:ext cx="819150" cy="190500"/>
            <a:chOff x="0" y="0"/>
            <a:chExt cx="818689" cy="190500"/>
          </a:xfrm>
        </p:grpSpPr>
        <p:sp>
          <p:nvSpPr>
            <p:cNvPr id="75" name="5-Point Star 74"/>
            <p:cNvSpPr/>
            <p:nvPr/>
          </p:nvSpPr>
          <p:spPr>
            <a:xfrm>
              <a:off x="301450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76" name="5-Point Star 75"/>
            <p:cNvSpPr/>
            <p:nvPr/>
          </p:nvSpPr>
          <p:spPr>
            <a:xfrm>
              <a:off x="0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77" name="5-Point Star 76"/>
            <p:cNvSpPr/>
            <p:nvPr/>
          </p:nvSpPr>
          <p:spPr>
            <a:xfrm>
              <a:off x="612949" y="0"/>
              <a:ext cx="205740" cy="190500"/>
            </a:xfrm>
            <a:prstGeom prst="star5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</p:grpSp>
      <p:sp>
        <p:nvSpPr>
          <p:cNvPr id="107" name="Rectangle 8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08" name="Rectangle 90"/>
          <p:cNvSpPr>
            <a:spLocks noChangeArrowheads="1"/>
          </p:cNvSpPr>
          <p:nvPr/>
        </p:nvSpPr>
        <p:spPr bwMode="auto">
          <a:xfrm>
            <a:off x="2272579" y="1504950"/>
            <a:ext cx="710002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(Hoàn thành tốt:                    ; Hoàn thành:             ; Chưa hoàn thành:     )</a:t>
            </a:r>
            <a:endParaRPr kumimoji="0" lang="vi-VN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411644" y="1239128"/>
            <a:ext cx="4897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 màu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vi-VN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 </a:t>
            </a:r>
            <a:r>
              <a:rPr lang="vi-VN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đánh giá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grpSp>
        <p:nvGrpSpPr>
          <p:cNvPr id="112" name="Group 111"/>
          <p:cNvGrpSpPr/>
          <p:nvPr/>
        </p:nvGrpSpPr>
        <p:grpSpPr>
          <a:xfrm>
            <a:off x="3986529" y="1581150"/>
            <a:ext cx="737871" cy="200025"/>
            <a:chOff x="0" y="0"/>
            <a:chExt cx="738302" cy="200548"/>
          </a:xfrm>
        </p:grpSpPr>
        <p:sp>
          <p:nvSpPr>
            <p:cNvPr id="113" name="5-Point Star 112"/>
            <p:cNvSpPr/>
            <p:nvPr/>
          </p:nvSpPr>
          <p:spPr>
            <a:xfrm>
              <a:off x="532562" y="0"/>
              <a:ext cx="205740" cy="190500"/>
            </a:xfrm>
            <a:prstGeom prst="star5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114" name="5-Point Star 113"/>
            <p:cNvSpPr/>
            <p:nvPr/>
          </p:nvSpPr>
          <p:spPr>
            <a:xfrm>
              <a:off x="0" y="10048"/>
              <a:ext cx="205740" cy="190500"/>
            </a:xfrm>
            <a:prstGeom prst="star5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115" name="5-Point Star 114"/>
            <p:cNvSpPr/>
            <p:nvPr/>
          </p:nvSpPr>
          <p:spPr>
            <a:xfrm>
              <a:off x="271305" y="10048"/>
              <a:ext cx="205740" cy="190500"/>
            </a:xfrm>
            <a:prstGeom prst="star5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6400800" y="1581150"/>
            <a:ext cx="456566" cy="190500"/>
            <a:chOff x="0" y="0"/>
            <a:chExt cx="456948" cy="190500"/>
          </a:xfrm>
        </p:grpSpPr>
        <p:sp>
          <p:nvSpPr>
            <p:cNvPr id="117" name="5-Point Star 116"/>
            <p:cNvSpPr/>
            <p:nvPr/>
          </p:nvSpPr>
          <p:spPr>
            <a:xfrm>
              <a:off x="0" y="0"/>
              <a:ext cx="205740" cy="190500"/>
            </a:xfrm>
            <a:prstGeom prst="star5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118" name="5-Point Star 117"/>
            <p:cNvSpPr/>
            <p:nvPr/>
          </p:nvSpPr>
          <p:spPr>
            <a:xfrm>
              <a:off x="251208" y="0"/>
              <a:ext cx="205740" cy="190500"/>
            </a:xfrm>
            <a:prstGeom prst="star5">
              <a:avLst/>
            </a:prstGeom>
            <a:solidFill>
              <a:srgbClr val="FFFF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</p:grpSp>
      <p:sp>
        <p:nvSpPr>
          <p:cNvPr id="119" name="5-Point Star 118"/>
          <p:cNvSpPr/>
          <p:nvPr/>
        </p:nvSpPr>
        <p:spPr>
          <a:xfrm>
            <a:off x="8785860" y="1581150"/>
            <a:ext cx="205740" cy="190500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/>
          </a:p>
        </p:txBody>
      </p:sp>
      <p:sp>
        <p:nvSpPr>
          <p:cNvPr id="78" name="5-Point Star 77"/>
          <p:cNvSpPr/>
          <p:nvPr/>
        </p:nvSpPr>
        <p:spPr>
          <a:xfrm>
            <a:off x="2667000" y="1287386"/>
            <a:ext cx="228600" cy="217564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2438400" y="-43848"/>
            <a:ext cx="4724400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265658" y="144654"/>
            <a:ext cx="8304245" cy="5799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8: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HOÀN THIỆN BẢN THÂN (TIẾT 3)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175708" y="1099724"/>
            <a:ext cx="4583656" cy="6858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Kể chuyện Chú ngã có đau không?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3364" y="74029"/>
            <a:ext cx="4724400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6200" y="313099"/>
            <a:ext cx="8304245" cy="5799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8: EM HOÀN THIỆN BẢN THÂN ( TIẾT 3)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64" y="1785524"/>
            <a:ext cx="45720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139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5303381077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000252" y="-2000252"/>
            <a:ext cx="5143498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9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218184" y="1113086"/>
            <a:ext cx="4354212" cy="6858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Kể chuyện Chú ngã có đau không?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3364" y="74029"/>
            <a:ext cx="4724400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6200" y="313099"/>
            <a:ext cx="8304245" cy="5799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8: EM HOÀN THIỆN BẢN THÂN ( TIẾT 3)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705662" y="1742499"/>
            <a:ext cx="4191000" cy="74127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anh lính gác bị rơi xuống</a:t>
            </a:r>
            <a:r>
              <a:rPr kumimoji="0" lang="vi-VN" sz="2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hố, Bác Hồ đã làm gì?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23151" y="2868000"/>
            <a:ext cx="4191000" cy="74127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rút ra bài học gì từ câu chuyện trên?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723151" y="3976442"/>
            <a:ext cx="4191000" cy="110010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Em hãy chia sẻ một câu chuyện nói về sự giúp đỡ của ai đó với mình hoặc em đã giúp đỡ một ai đó?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1000"/>
            <a:ext cx="4572396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162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3810000" y="1376433"/>
            <a:ext cx="4953000" cy="2814246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 THUYỀN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2266950"/>
            <a:ext cx="2000266" cy="2554069"/>
          </a:xfrm>
          <a:prstGeom prst="rect">
            <a:avLst/>
          </a:prstGeom>
        </p:spPr>
      </p:pic>
      <p:sp>
        <p:nvSpPr>
          <p:cNvPr id="4" name="Horizontal Scroll 3"/>
          <p:cNvSpPr/>
          <p:nvPr/>
        </p:nvSpPr>
        <p:spPr>
          <a:xfrm>
            <a:off x="304800" y="932081"/>
            <a:ext cx="4337129" cy="838200"/>
          </a:xfrm>
          <a:prstGeom prst="horizontalScroll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 - TRẢI NGHIỆM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3364" y="74029"/>
            <a:ext cx="4724400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000" b="1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76200" y="313099"/>
            <a:ext cx="8304245" cy="5799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 EM HOÀN THIỆN BẢN THÂN ( TIẾT 3)</a:t>
            </a:r>
            <a:endParaRPr lang="pt-BR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392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6955" y="2912092"/>
            <a:ext cx="1608755" cy="21183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903" y="3025112"/>
            <a:ext cx="1422851" cy="21183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0850" y="651274"/>
            <a:ext cx="5664008" cy="371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047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497471" y="3714750"/>
            <a:ext cx="2027474" cy="2057400"/>
          </a:xfrm>
          <a:custGeom>
            <a:avLst/>
            <a:gdLst/>
            <a:ahLst/>
            <a:cxnLst/>
            <a:rect l="l" t="t" r="r" b="b"/>
            <a:pathLst>
              <a:path w="4054948" h="4114800">
                <a:moveTo>
                  <a:pt x="0" y="0"/>
                </a:moveTo>
                <a:lnTo>
                  <a:pt x="4054948" y="0"/>
                </a:lnTo>
                <a:lnTo>
                  <a:pt x="40549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076443">
            <a:off x="104443" y="-388561"/>
            <a:ext cx="823646" cy="1550057"/>
          </a:xfrm>
          <a:custGeom>
            <a:avLst/>
            <a:gdLst/>
            <a:ahLst/>
            <a:cxnLst/>
            <a:rect l="l" t="t" r="r" b="b"/>
            <a:pathLst>
              <a:path w="1647292" h="3100113">
                <a:moveTo>
                  <a:pt x="0" y="0"/>
                </a:moveTo>
                <a:lnTo>
                  <a:pt x="1647293" y="0"/>
                </a:lnTo>
                <a:lnTo>
                  <a:pt x="1647293" y="3100113"/>
                </a:lnTo>
                <a:lnTo>
                  <a:pt x="0" y="31001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202440"/>
            <a:ext cx="1341236" cy="13656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0600" y="550309"/>
            <a:ext cx="76962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800" b="1" kern="0" dirty="0">
                <a:ln w="11430"/>
                <a:gradFill>
                  <a:gsLst>
                    <a:gs pos="0">
                      <a:srgbClr val="F06655">
                        <a:tint val="90000"/>
                        <a:satMod val="120000"/>
                      </a:srgbClr>
                    </a:gs>
                    <a:gs pos="25000">
                      <a:srgbClr val="F06655">
                        <a:tint val="93000"/>
                        <a:satMod val="120000"/>
                      </a:srgbClr>
                    </a:gs>
                    <a:gs pos="50000">
                      <a:srgbClr val="F06655">
                        <a:shade val="89000"/>
                        <a:satMod val="110000"/>
                      </a:srgbClr>
                    </a:gs>
                    <a:gs pos="75000">
                      <a:srgbClr val="F06655">
                        <a:tint val="93000"/>
                        <a:satMod val="120000"/>
                      </a:srgbClr>
                    </a:gs>
                    <a:gs pos="100000">
                      <a:srgbClr val="F06655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vi-VN" sz="4800" b="1" kern="0" dirty="0" smtClean="0">
                <a:ln w="11430"/>
                <a:gradFill>
                  <a:gsLst>
                    <a:gs pos="0">
                      <a:srgbClr val="F06655">
                        <a:tint val="90000"/>
                        <a:satMod val="120000"/>
                      </a:srgbClr>
                    </a:gs>
                    <a:gs pos="25000">
                      <a:srgbClr val="F06655">
                        <a:tint val="93000"/>
                        <a:satMod val="120000"/>
                      </a:srgbClr>
                    </a:gs>
                    <a:gs pos="50000">
                      <a:srgbClr val="F06655">
                        <a:shade val="89000"/>
                        <a:satMod val="110000"/>
                      </a:srgbClr>
                    </a:gs>
                    <a:gs pos="75000">
                      <a:srgbClr val="F06655">
                        <a:tint val="93000"/>
                        <a:satMod val="120000"/>
                      </a:srgbClr>
                    </a:gs>
                    <a:gs pos="100000">
                      <a:srgbClr val="F06655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quý thầy cô giáo và các em</a:t>
            </a:r>
            <a:r>
              <a:rPr lang="en-US" sz="4800" b="1" kern="0" dirty="0" smtClean="0">
                <a:ln w="11430"/>
                <a:gradFill>
                  <a:gsLst>
                    <a:gs pos="0">
                      <a:srgbClr val="F06655">
                        <a:tint val="90000"/>
                        <a:satMod val="120000"/>
                      </a:srgbClr>
                    </a:gs>
                    <a:gs pos="25000">
                      <a:srgbClr val="F06655">
                        <a:tint val="93000"/>
                        <a:satMod val="120000"/>
                      </a:srgbClr>
                    </a:gs>
                    <a:gs pos="50000">
                      <a:srgbClr val="F06655">
                        <a:shade val="89000"/>
                        <a:satMod val="110000"/>
                      </a:srgbClr>
                    </a:gs>
                    <a:gs pos="75000">
                      <a:srgbClr val="F06655">
                        <a:tint val="93000"/>
                        <a:satMod val="120000"/>
                      </a:srgbClr>
                    </a:gs>
                    <a:gs pos="100000">
                      <a:srgbClr val="F06655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800" b="1" kern="0" dirty="0">
              <a:ln w="11430"/>
              <a:gradFill>
                <a:gsLst>
                  <a:gs pos="0">
                    <a:srgbClr val="F06655">
                      <a:tint val="90000"/>
                      <a:satMod val="120000"/>
                    </a:srgbClr>
                  </a:gs>
                  <a:gs pos="25000">
                    <a:srgbClr val="F06655">
                      <a:tint val="93000"/>
                      <a:satMod val="120000"/>
                    </a:srgbClr>
                  </a:gs>
                  <a:gs pos="50000">
                    <a:srgbClr val="F06655">
                      <a:shade val="89000"/>
                      <a:satMod val="110000"/>
                    </a:srgbClr>
                  </a:gs>
                  <a:gs pos="75000">
                    <a:srgbClr val="F06655">
                      <a:tint val="93000"/>
                      <a:satMod val="120000"/>
                    </a:srgbClr>
                  </a:gs>
                  <a:gs pos="100000">
                    <a:srgbClr val="F06655">
                      <a:tint val="90000"/>
                      <a:satMod val="120000"/>
                    </a:srgbClr>
                  </a:gs>
                </a:gsLst>
                <a:lin ang="540000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43" r="9143"/>
          <a:stretch/>
        </p:blipFill>
        <p:spPr>
          <a:xfrm>
            <a:off x="1981200" y="2343150"/>
            <a:ext cx="5000683" cy="2612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544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6" y="2965389"/>
            <a:ext cx="1287031" cy="128703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5165">
              <a:defRPr/>
            </a:pPr>
            <a:endParaRPr lang="zh-CN" altLang="en-US" sz="11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3068576"/>
            <a:ext cx="1183843" cy="1183843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5165">
              <a:defRPr/>
            </a:pPr>
            <a:endParaRPr lang="zh-CN" altLang="en-US" sz="11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50" y="2159841"/>
            <a:ext cx="908705" cy="90870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5165">
              <a:defRPr/>
            </a:pPr>
            <a:endParaRPr lang="zh-CN" altLang="en-US" sz="11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1" y="368873"/>
            <a:ext cx="3866501" cy="3672697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2444487"/>
            <a:ext cx="929518" cy="929518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5165">
              <a:defRPr/>
            </a:pPr>
            <a:endParaRPr lang="zh-CN" altLang="en-US" sz="11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43" y="608140"/>
            <a:ext cx="1319997" cy="550821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448581"/>
            <a:ext cx="665736" cy="665736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5165">
              <a:defRPr/>
            </a:pPr>
            <a:endParaRPr lang="zh-CN" altLang="en-US" sz="11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41" y="912524"/>
            <a:ext cx="403607" cy="403607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5165">
              <a:defRPr/>
            </a:pPr>
            <a:endParaRPr lang="zh-CN" altLang="en-US" sz="11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4321" y="2254855"/>
            <a:ext cx="3306547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65">
              <a:defRPr/>
            </a:pPr>
            <a:r>
              <a:rPr lang="en-US" sz="50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50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50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4" y="2046199"/>
            <a:ext cx="5863916" cy="330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2493310899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2118813" y="-3119937"/>
            <a:ext cx="5287374" cy="11201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85800" y="666750"/>
            <a:ext cx="8172450" cy="3521710"/>
          </a:xfrm>
          <a:prstGeom prst="roundRect">
            <a:avLst/>
          </a:prstGeom>
          <a:solidFill>
            <a:schemeClr val="accent2">
              <a:lumMod val="20000"/>
              <a:lumOff val="80000"/>
              <a:alpha val="67000"/>
            </a:schemeClr>
          </a:solidFill>
          <a:ln w="25400" cap="flat" cmpd="sng" algn="ctr">
            <a:solidFill>
              <a:srgbClr val="4F81BD">
                <a:shade val="50000"/>
              </a:srgbClr>
            </a:solidFill>
            <a:prstDash val="lgDash"/>
          </a:ln>
          <a:effectLst/>
        </p:spPr>
        <p:txBody>
          <a:bodyPr lIns="45720" tIns="22860" rIns="45720" bIns="2286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</a:t>
            </a: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 cho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biết:</a:t>
            </a:r>
          </a:p>
          <a:p>
            <a:pPr algn="just"/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Qua bài hát này các em thấy Kiến và </a:t>
            </a:r>
            <a:endParaRPr lang="en-US" sz="36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vi-VN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Ve </a:t>
            </a:r>
            <a:r>
              <a:rPr lang="vi-VN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Sầu có điểm mạnh, điểm yếu là gì?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22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114550"/>
            <a:ext cx="8304245" cy="120032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vi-VN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</a:t>
            </a:r>
            <a:r>
              <a:rPr lang="pt-BR" sz="36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t-BR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HOÀN THIỆN BẢN THÂN </a:t>
            </a:r>
          </a:p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3)</a:t>
            </a:r>
            <a:endParaRPr lang="pt-BR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000" y="93477"/>
            <a:ext cx="4724400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590550"/>
            <a:ext cx="6781799" cy="95410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28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u="sng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BẢN THÂN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3962400" y="1809750"/>
            <a:ext cx="5029200" cy="301210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“PHÓNG VIÊN”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7695"/>
            <a:ext cx="2487190" cy="317580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6581" y="922929"/>
            <a:ext cx="373969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– thực hành:</a:t>
            </a:r>
            <a:endParaRPr lang="en-US" sz="2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2200" y="-29683"/>
            <a:ext cx="4724400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81" y="221013"/>
            <a:ext cx="8304245" cy="5799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HOÀN THIỆN BẢN THÂN (TIẾT 3)</a:t>
            </a:r>
            <a:endParaRPr lang="pt-BR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8600" y="1445312"/>
            <a:ext cx="1905001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1.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097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43" y="608140"/>
            <a:ext cx="1319997" cy="550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95761"/>
            <a:ext cx="8304245" cy="5799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8: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HOÀN THIỆN BẢN THÂN (TIẾT 3)</a:t>
            </a:r>
            <a:endParaRPr lang="pt-BR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876800" y="2767568"/>
            <a:ext cx="3810000" cy="1905000"/>
          </a:xfrm>
          <a:prstGeom prst="cloud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</a:t>
            </a:r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499" y="-94294"/>
            <a:ext cx="4724400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80999" y="1105414"/>
            <a:ext cx="1905001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2.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7120" y="1571340"/>
            <a:ext cx="807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hãy chia sẻ một số cách đơn giản để tự đánh giá điểm mạnh, điểm yếu của bản thân.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43" y="608140"/>
            <a:ext cx="1319997" cy="5508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52400" y="104595"/>
            <a:ext cx="8304245" cy="57996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8: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HOÀN THIỆN BẢN THÂN (TIẾT 3)</a:t>
            </a:r>
            <a:endParaRPr kumimoji="0" lang="pt-BR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499" y="-94294"/>
            <a:ext cx="4724400" cy="40011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vi-VN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831509"/>
            <a:ext cx="807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Em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hãy chia sẻ một số cách đơn giản để tự đánh giá điểm mạnh, điểm yếu của bản thân.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30" y="1662112"/>
            <a:ext cx="7455940" cy="34813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0" y="1809453"/>
            <a:ext cx="2110563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 cực tham gia hoạt động</a:t>
            </a:r>
            <a:endParaRPr lang="pt-BR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06778" y="2492316"/>
            <a:ext cx="2110563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 nghe ý kiến của người khác</a:t>
            </a:r>
            <a:endParaRPr lang="pt-BR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0182" y="3448388"/>
            <a:ext cx="2448004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những hoạt động về khám phá bản thân</a:t>
            </a:r>
            <a:endParaRPr lang="pt-BR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58366" y="4035771"/>
            <a:ext cx="2304234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 thách bản thân ở những hoạt động khác nhau</a:t>
            </a:r>
            <a:endParaRPr lang="pt-BR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7177" y="3448388"/>
            <a:ext cx="2110563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nhận ra điểm mạnh, điểm yếu của bản thân</a:t>
            </a:r>
            <a:endParaRPr lang="pt-BR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57688" y="2341307"/>
            <a:ext cx="2349540" cy="1015663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ý kiến những người xung quanh mình</a:t>
            </a:r>
            <a:endParaRPr lang="pt-BR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63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788"/>
            <a:ext cx="3581400" cy="2228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ounded Rectangle 8"/>
          <p:cNvSpPr/>
          <p:nvPr/>
        </p:nvSpPr>
        <p:spPr>
          <a:xfrm>
            <a:off x="370367" y="2164245"/>
            <a:ext cx="3553047" cy="323668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 cực tham gia các hoạt động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vi-VN" sz="1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02"/>
            <a:ext cx="3773672" cy="2118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ounded Rectangle 10"/>
          <p:cNvSpPr/>
          <p:nvPr/>
        </p:nvSpPr>
        <p:spPr>
          <a:xfrm>
            <a:off x="4572000" y="2152360"/>
            <a:ext cx="3809556" cy="313425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Lắng nghe góp ý của người khác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vi-VN" sz="16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2743200" y="2570304"/>
            <a:ext cx="3429000" cy="2214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ounded Rectangle 12"/>
          <p:cNvSpPr/>
          <p:nvPr/>
        </p:nvSpPr>
        <p:spPr>
          <a:xfrm>
            <a:off x="2308151" y="4814916"/>
            <a:ext cx="4527698" cy="304800"/>
          </a:xfrm>
          <a:prstGeom prst="roundRect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 thách bản thân ở những hoạt động khác nhau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vi-VN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5793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6676</TotalTime>
  <Words>775</Words>
  <Application>Microsoft Office PowerPoint</Application>
  <PresentationFormat>On-screen Show (16:9)</PresentationFormat>
  <Paragraphs>88</Paragraphs>
  <Slides>19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SimSun</vt:lpstr>
      <vt:lpstr>Arial</vt:lpstr>
      <vt:lpstr>Arial-Rounded</vt:lpstr>
      <vt:lpstr>Calibri</vt:lpstr>
      <vt:lpstr>Times New Roman</vt:lpstr>
      <vt:lpstr>UTM Avo</vt:lpstr>
      <vt:lpstr>Office Theme</vt:lpstr>
      <vt:lpstr>3_Office Theme</vt:lpstr>
      <vt:lpstr>4_Office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PC</cp:lastModifiedBy>
  <cp:revision>182</cp:revision>
  <dcterms:created xsi:type="dcterms:W3CDTF">2023-08-26T03:49:00Z</dcterms:created>
  <dcterms:modified xsi:type="dcterms:W3CDTF">2025-05-08T07:49:02Z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F3002CBFD8D649118D06E47B8CF805EB_12</vt:lpwstr>
  </property>
  <property fmtid="{D5CDD505-2E9C-101B-9397-08002B2CF9AE}" pid="3" name="KSOProductBuildVer">
    <vt:lpwstr>1033-12.2.0.13489</vt:lpwstr>
  </property>
</Properties>
</file>