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media/media5.wav" ContentType="audio/x-wav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media/audio11.wav" ContentType="audio/x-wav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5" r:id="rId1"/>
    <p:sldMasterId id="2147483749" r:id="rId2"/>
    <p:sldMasterId id="2147483843" r:id="rId3"/>
    <p:sldMasterId id="2147483855" r:id="rId4"/>
    <p:sldMasterId id="2147483884" r:id="rId5"/>
  </p:sldMasterIdLst>
  <p:notesMasterIdLst>
    <p:notesMasterId r:id="rId25"/>
  </p:notesMasterIdLst>
  <p:sldIdLst>
    <p:sldId id="586" r:id="rId6"/>
    <p:sldId id="577" r:id="rId7"/>
    <p:sldId id="538" r:id="rId8"/>
    <p:sldId id="570" r:id="rId9"/>
    <p:sldId id="588" r:id="rId10"/>
    <p:sldId id="572" r:id="rId11"/>
    <p:sldId id="587" r:id="rId12"/>
    <p:sldId id="573" r:id="rId13"/>
    <p:sldId id="539" r:id="rId14"/>
    <p:sldId id="575" r:id="rId15"/>
    <p:sldId id="580" r:id="rId16"/>
    <p:sldId id="581" r:id="rId17"/>
    <p:sldId id="582" r:id="rId18"/>
    <p:sldId id="583" r:id="rId19"/>
    <p:sldId id="584" r:id="rId20"/>
    <p:sldId id="585" r:id="rId21"/>
    <p:sldId id="579" r:id="rId22"/>
    <p:sldId id="578" r:id="rId23"/>
    <p:sldId id="559" r:id="rId24"/>
  </p:sldIdLst>
  <p:sldSz cx="12192000" cy="6858000"/>
  <p:notesSz cx="6858000" cy="9144000"/>
  <p:embeddedFontLst>
    <p:embeddedFont>
      <p:font typeface="Verdana" pitchFamily="34" charset="0"/>
      <p:regular r:id="rId26"/>
      <p:bold r:id="rId27"/>
      <p:italic r:id="rId28"/>
      <p:boldItalic r:id="rId29"/>
    </p:embeddedFont>
    <p:embeddedFont>
      <p:font typeface="Wingdings 2" pitchFamily="18" charset="2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Amazone" pitchFamily="66" charset="-93"/>
      <p:regular r:id="rId35"/>
    </p:embeddedFont>
    <p:embeddedFont>
      <p:font typeface="HP001 4 hàng" charset="-93"/>
      <p:regular r:id="rId36"/>
      <p:bold r:id="rId37"/>
    </p:embeddedFont>
    <p:embeddedFont>
      <p:font typeface="Wingdings 3" pitchFamily="18" charset="2"/>
      <p:regular r:id="rId38"/>
    </p:embeddedFont>
    <p:embeddedFont>
      <p:font typeface="Microsoft YaHei" pitchFamily="34" charset="-122"/>
      <p:regular r:id="rId39"/>
      <p:bold r:id="rId40"/>
    </p:embeddedFont>
    <p:embeddedFont>
      <p:font typeface="Tahoma" pitchFamily="34" charset="0"/>
      <p:regular r:id="rId41"/>
      <p:bold r:id="rId42"/>
    </p:embeddedFont>
    <p:embeddedFont>
      <p:font typeface="宋体" pitchFamily="2" charset="-122"/>
      <p:regular r:id="rId43"/>
    </p:embeddedFont>
    <p:embeddedFont>
      <p:font typeface="Calibri Light" charset="0"/>
      <p:regular r:id="rId44"/>
      <p:italic r:id="rId45"/>
    </p:embeddedFont>
    <p:embeddedFont>
      <p:font typeface="Nunito" charset="-93"/>
      <p:regular r:id="rId46"/>
      <p:bold r:id="rId47"/>
      <p:italic r:id="rId48"/>
      <p:boldItalic r:id="rId49"/>
    </p:embeddedFont>
    <p:embeddedFont>
      <p:font typeface="黑体" pitchFamily="49" charset="-122"/>
      <p:regular r:id="rId50"/>
    </p:embeddedFont>
    <p:embeddedFont>
      <p:font typeface="Montserrat" charset="-93"/>
      <p:regular r:id="rId51"/>
      <p:bold r:id="rId52"/>
      <p:italic r:id="rId53"/>
      <p:boldItalic r:id="rId54"/>
    </p:embeddedFont>
    <p:embeddedFont>
      <p:font typeface="Roboto" charset="0"/>
      <p:regular r:id="rId55"/>
      <p:bold r:id="rId56"/>
      <p:italic r:id="rId57"/>
      <p:boldItalic r:id="rId58"/>
    </p:embeddedFont>
    <p:embeddedFont>
      <p:font typeface="Roboto Condensed Light" charset="0"/>
      <p:regular r:id="rId59"/>
      <p:italic r:id="rId60"/>
    </p:embeddedFont>
    <p:embeddedFont>
      <p:font typeface="Montserrat Medium" charset="-93"/>
      <p:regular r:id="rId61"/>
      <p: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1" autoAdjust="0"/>
    <p:restoredTop sz="94660"/>
  </p:normalViewPr>
  <p:slideViewPr>
    <p:cSldViewPr snapToGrid="0">
      <p:cViewPr>
        <p:scale>
          <a:sx n="50" d="100"/>
          <a:sy n="50" d="100"/>
        </p:scale>
        <p:origin x="-510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61" Type="http://schemas.openxmlformats.org/officeDocument/2006/relationships/font" Target="fonts/font3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font" Target="fonts/font35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font" Target="fonts/font34.fntdata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font" Target="fonts/font3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EFDA-2A9A-46A7-A111-3406698E4A7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54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54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8040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60257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2875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24479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59659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27176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56142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510546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195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74155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92110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0164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16023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xmlns="" val="2035498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45630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32776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83244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875965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48608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76122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844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9989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2787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1513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1861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3905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0386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5070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915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9408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70421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63679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46309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37967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56826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23039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0136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36007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8548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70132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73590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9816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2022/12/27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221358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C39D9B-1707-4BC2-A8DF-A9A95A2D1DDF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C39D9B-1707-4BC2-A8DF-A9A95A2D1DDF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C39D9B-1707-4BC2-A8DF-A9A95A2D1DDF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C39D9B-1707-4BC2-A8DF-A9A95A2D1DDF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C39D9B-1707-4BC2-A8DF-A9A95A2D1DDF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C39D9B-1707-4BC2-A8DF-A9A95A2D1DDF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C39D9B-1707-4BC2-A8DF-A9A95A2D1DDF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C39D9B-1707-4BC2-A8DF-A9A95A2D1DDF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C39D9B-1707-4BC2-A8DF-A9A95A2D1DDF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C39D9B-1707-4BC2-A8DF-A9A95A2D1DDF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C39D9B-1707-4BC2-A8DF-A9A95A2D1DDF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15458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93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2022/12/27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46503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699CB88-5E1A-4FAC-892A-60949ACB1F6F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698" r:id="rId12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microsoft.com/office/2007/relationships/media" Target="../media/media5.wav"/><Relationship Id="rId2" Type="http://schemas.openxmlformats.org/officeDocument/2006/relationships/slideLayout" Target="../slideLayouts/slideLayout43.xml"/><Relationship Id="rId1" Type="http://schemas.openxmlformats.org/officeDocument/2006/relationships/video" Target="NULL" TargetMode="External"/><Relationship Id="rId6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png"/><Relationship Id="rId11" Type="http://schemas.openxmlformats.org/officeDocument/2006/relationships/image" Target="../media/image38.gif"/><Relationship Id="rId5" Type="http://schemas.openxmlformats.org/officeDocument/2006/relationships/image" Target="../media/image24.png"/><Relationship Id="rId10" Type="http://schemas.openxmlformats.org/officeDocument/2006/relationships/image" Target="../media/image37.gif"/><Relationship Id="rId4" Type="http://schemas.openxmlformats.org/officeDocument/2006/relationships/image" Target="../media/image33.gif"/><Relationship Id="rId9" Type="http://schemas.openxmlformats.org/officeDocument/2006/relationships/image" Target="../media/image36.gif"/><Relationship Id="rId1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11" Type="http://schemas.openxmlformats.org/officeDocument/2006/relationships/image" Target="../media/image38.gif"/><Relationship Id="rId5" Type="http://schemas.openxmlformats.org/officeDocument/2006/relationships/image" Target="../media/image26.png"/><Relationship Id="rId10" Type="http://schemas.openxmlformats.org/officeDocument/2006/relationships/image" Target="../media/image37.gif"/><Relationship Id="rId4" Type="http://schemas.openxmlformats.org/officeDocument/2006/relationships/image" Target="../media/image33.gif"/><Relationship Id="rId9" Type="http://schemas.openxmlformats.org/officeDocument/2006/relationships/image" Target="../media/image36.gif"/><Relationship Id="rId1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11" Type="http://schemas.openxmlformats.org/officeDocument/2006/relationships/image" Target="../media/image38.gif"/><Relationship Id="rId5" Type="http://schemas.openxmlformats.org/officeDocument/2006/relationships/image" Target="../media/image28.png"/><Relationship Id="rId10" Type="http://schemas.openxmlformats.org/officeDocument/2006/relationships/image" Target="../media/image37.gif"/><Relationship Id="rId4" Type="http://schemas.openxmlformats.org/officeDocument/2006/relationships/image" Target="../media/image33.gif"/><Relationship Id="rId9" Type="http://schemas.openxmlformats.org/officeDocument/2006/relationships/image" Target="../media/image36.gif"/><Relationship Id="rId14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11" Type="http://schemas.openxmlformats.org/officeDocument/2006/relationships/image" Target="../media/image38.gif"/><Relationship Id="rId5" Type="http://schemas.openxmlformats.org/officeDocument/2006/relationships/image" Target="../media/image30.png"/><Relationship Id="rId10" Type="http://schemas.openxmlformats.org/officeDocument/2006/relationships/image" Target="../media/image37.gif"/><Relationship Id="rId4" Type="http://schemas.openxmlformats.org/officeDocument/2006/relationships/image" Target="../media/image33.gif"/><Relationship Id="rId9" Type="http://schemas.openxmlformats.org/officeDocument/2006/relationships/image" Target="../media/image36.gif"/><Relationship Id="rId14" Type="http://schemas.openxmlformats.org/officeDocument/2006/relationships/audio" Target="../media/audio11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9" descr="4b2df2c9_4df77375_49c6e827_120-20spring204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1"/>
          <p:cNvSpPr txBox="1">
            <a:spLocks noChangeArrowheads="1"/>
          </p:cNvSpPr>
          <p:nvPr/>
        </p:nvSpPr>
        <p:spPr bwMode="auto">
          <a:xfrm>
            <a:off x="2336800" y="457201"/>
            <a:ext cx="9448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dự giờ thăm </a:t>
            </a:r>
            <a:r>
              <a:rPr lang="en-US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2D</a:t>
            </a:r>
          </a:p>
          <a:p>
            <a:pPr algn="ctr" eaLnBrk="1" hangingPunct="1">
              <a:spcBef>
                <a:spcPct val="50000"/>
              </a:spcBef>
            </a:pPr>
            <a:endParaRPr lang="en-US" sz="40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93"/>
          <p:cNvSpPr txBox="1">
            <a:spLocks noChangeArrowheads="1"/>
          </p:cNvSpPr>
          <p:nvPr/>
        </p:nvSpPr>
        <p:spPr bwMode="auto">
          <a:xfrm>
            <a:off x="2032002" y="2362201"/>
            <a:ext cx="944879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dirty="0" smtClean="0">
                <a:solidFill>
                  <a:srgbClr val="002060"/>
                </a:solidFill>
              </a:rPr>
              <a:t>Hôm nay, Thứ 3 ngày 27 tháng 12 năm 2022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Phân môn: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60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CHÍNH TẢ</a:t>
            </a:r>
            <a:endParaRPr lang="en-US" sz="60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4978400" y="5648980"/>
            <a:ext cx="650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viên: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KIỀU THỊ MỸ NỮ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571685" y="556309"/>
            <a:ext cx="2190543" cy="1223963"/>
            <a:chOff x="422" y="357"/>
            <a:chExt cx="1338" cy="1152"/>
          </a:xfrm>
        </p:grpSpPr>
        <p:graphicFrame>
          <p:nvGraphicFramePr>
            <p:cNvPr id="9" name="Object 10"/>
            <p:cNvGraphicFramePr>
              <a:graphicFrameLocks noChangeAspect="1"/>
            </p:cNvGraphicFramePr>
            <p:nvPr/>
          </p:nvGraphicFramePr>
          <p:xfrm>
            <a:off x="771" y="573"/>
            <a:ext cx="624" cy="768"/>
          </p:xfrm>
          <a:graphic>
            <a:graphicData uri="http://schemas.openxmlformats.org/presentationml/2006/ole">
              <p:oleObj spid="_x0000_s1026" name="Clip" r:id="rId5" imgW="2278063" imgH="3421063" progId="">
                <p:embed/>
              </p:oleObj>
            </a:graphicData>
          </a:graphic>
        </p:graphicFrame>
        <p:sp>
          <p:nvSpPr>
            <p:cNvPr id="1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22" y="357"/>
              <a:ext cx="1338" cy="115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5866234"/>
                </a:avLst>
              </a:prstTxWarp>
            </a:bodyPr>
            <a:lstStyle/>
            <a:p>
              <a:r>
                <a:rPr lang="vi-VN" sz="8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TRƯỜNG TIỂU </a:t>
              </a:r>
              <a:r>
                <a:rPr lang="vi-VN" sz="800" b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HỌC BÌNH TÂN</a:t>
              </a:r>
              <a:endParaRPr lang="en-US" sz="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endParaRPr lang="en-US" sz="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092413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089"/>
          <a:stretch>
            <a:fillRect/>
          </a:stretch>
        </p:blipFill>
        <p:spPr>
          <a:xfrm>
            <a:off x="20320" y="0"/>
            <a:ext cx="12191798" cy="474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8222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260000">
            <a:off x="10124757" y="673760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3365" y="294017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6" y="5505505"/>
            <a:ext cx="9305925" cy="1352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97590" y="4141509"/>
            <a:ext cx="847158" cy="789397"/>
          </a:xfrm>
          <a:prstGeom prst="rect">
            <a:avLst/>
          </a:prstGeom>
        </p:spPr>
      </p:pic>
      <p:sp>
        <p:nvSpPr>
          <p:cNvPr id="18" name="矩形: 圆角 13"/>
          <p:cNvSpPr/>
          <p:nvPr/>
        </p:nvSpPr>
        <p:spPr>
          <a:xfrm>
            <a:off x="6054090" y="3966194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54" name="huyen"/>
          <p:cNvSpPr/>
          <p:nvPr/>
        </p:nvSpPr>
        <p:spPr>
          <a:xfrm flipH="1">
            <a:off x="773430" y="1747520"/>
            <a:ext cx="10759440" cy="2847975"/>
          </a:xfrm>
          <a:custGeom>
            <a:avLst/>
            <a:gdLst>
              <a:gd name="connsiteX0" fmla="*/ 283082 w 5100718"/>
              <a:gd name="connsiteY0" fmla="*/ 488599 h 3232665"/>
              <a:gd name="connsiteX1" fmla="*/ 740282 w 5100718"/>
              <a:gd name="connsiteY1" fmla="*/ 126649 h 3232665"/>
              <a:gd name="connsiteX2" fmla="*/ 1159382 w 5100718"/>
              <a:gd name="connsiteY2" fmla="*/ 69499 h 3232665"/>
              <a:gd name="connsiteX3" fmla="*/ 1616582 w 5100718"/>
              <a:gd name="connsiteY3" fmla="*/ 12349 h 3232665"/>
              <a:gd name="connsiteX4" fmla="*/ 2931032 w 5100718"/>
              <a:gd name="connsiteY4" fmla="*/ 12349 h 3232665"/>
              <a:gd name="connsiteX5" fmla="*/ 4455032 w 5100718"/>
              <a:gd name="connsiteY5" fmla="*/ 145699 h 3232665"/>
              <a:gd name="connsiteX6" fmla="*/ 5064632 w 5100718"/>
              <a:gd name="connsiteY6" fmla="*/ 1041049 h 3232665"/>
              <a:gd name="connsiteX7" fmla="*/ 4893182 w 5100718"/>
              <a:gd name="connsiteY7" fmla="*/ 2565049 h 3232665"/>
              <a:gd name="connsiteX8" fmla="*/ 3769232 w 5100718"/>
              <a:gd name="connsiteY8" fmla="*/ 3174649 h 3232665"/>
              <a:gd name="connsiteX9" fmla="*/ 854582 w 5100718"/>
              <a:gd name="connsiteY9" fmla="*/ 3136549 h 3232665"/>
              <a:gd name="connsiteX10" fmla="*/ 73532 w 5100718"/>
              <a:gd name="connsiteY10" fmla="*/ 2545999 h 3232665"/>
              <a:gd name="connsiteX11" fmla="*/ 54482 w 5100718"/>
              <a:gd name="connsiteY11" fmla="*/ 1536349 h 3232665"/>
              <a:gd name="connsiteX12" fmla="*/ 283082 w 5100718"/>
              <a:gd name="connsiteY12" fmla="*/ 488599 h 323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00718" h="3232665">
                <a:moveTo>
                  <a:pt x="283082" y="488599"/>
                </a:moveTo>
                <a:cubicBezTo>
                  <a:pt x="397382" y="253649"/>
                  <a:pt x="594232" y="196499"/>
                  <a:pt x="740282" y="126649"/>
                </a:cubicBezTo>
                <a:cubicBezTo>
                  <a:pt x="886332" y="56799"/>
                  <a:pt x="1159382" y="69499"/>
                  <a:pt x="1159382" y="69499"/>
                </a:cubicBezTo>
                <a:cubicBezTo>
                  <a:pt x="1305432" y="50449"/>
                  <a:pt x="1321307" y="21874"/>
                  <a:pt x="1616582" y="12349"/>
                </a:cubicBezTo>
                <a:cubicBezTo>
                  <a:pt x="1911857" y="2824"/>
                  <a:pt x="2457957" y="-9876"/>
                  <a:pt x="2931032" y="12349"/>
                </a:cubicBezTo>
                <a:cubicBezTo>
                  <a:pt x="3404107" y="34574"/>
                  <a:pt x="4099432" y="-25751"/>
                  <a:pt x="4455032" y="145699"/>
                </a:cubicBezTo>
                <a:cubicBezTo>
                  <a:pt x="4810632" y="317149"/>
                  <a:pt x="4991607" y="637824"/>
                  <a:pt x="5064632" y="1041049"/>
                </a:cubicBezTo>
                <a:cubicBezTo>
                  <a:pt x="5137657" y="1444274"/>
                  <a:pt x="5109082" y="2209449"/>
                  <a:pt x="4893182" y="2565049"/>
                </a:cubicBezTo>
                <a:cubicBezTo>
                  <a:pt x="4677282" y="2920649"/>
                  <a:pt x="4442332" y="3079399"/>
                  <a:pt x="3769232" y="3174649"/>
                </a:cubicBezTo>
                <a:cubicBezTo>
                  <a:pt x="3096132" y="3269899"/>
                  <a:pt x="1470532" y="3241324"/>
                  <a:pt x="854582" y="3136549"/>
                </a:cubicBezTo>
                <a:cubicBezTo>
                  <a:pt x="238632" y="3031774"/>
                  <a:pt x="206882" y="2812699"/>
                  <a:pt x="73532" y="2545999"/>
                </a:cubicBezTo>
                <a:cubicBezTo>
                  <a:pt x="-59818" y="2279299"/>
                  <a:pt x="22732" y="1882424"/>
                  <a:pt x="54482" y="1536349"/>
                </a:cubicBezTo>
                <a:cubicBezTo>
                  <a:pt x="86232" y="1190274"/>
                  <a:pt x="168782" y="723549"/>
                  <a:pt x="283082" y="48859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tập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3: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tập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lựa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chọn</a:t>
            </a:r>
            <a:endParaRPr kumimoji="0" lang="en-US" altLang="zh-CN" sz="40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Arial" panose="020B0604020202020204"/>
            </a:endParaRPr>
          </a:p>
          <a:p>
            <a:pPr lvl="0" algn="ctr">
              <a:defRPr/>
            </a:pPr>
            <a:r>
              <a:rPr lang="en-US" altLang="zh-CN" sz="3600" b="1" baseline="0" dirty="0" err="1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Chọn</a:t>
            </a:r>
            <a:r>
              <a:rPr lang="en-US" altLang="zh-CN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chữ</a:t>
            </a:r>
            <a:r>
              <a:rPr lang="en-US" altLang="zh-CN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hoặc</a:t>
            </a:r>
            <a:r>
              <a:rPr lang="en-US" altLang="zh-CN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vần</a:t>
            </a:r>
            <a:r>
              <a:rPr lang="en-US" altLang="zh-CN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phù</a:t>
            </a:r>
            <a:r>
              <a:rPr lang="en-US" altLang="zh-CN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hợp</a:t>
            </a:r>
            <a:r>
              <a:rPr lang="en-US" altLang="zh-CN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với</a:t>
            </a:r>
            <a:r>
              <a:rPr lang="en-US" altLang="zh-CN" sz="3600" b="1" dirty="0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ô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trống</a:t>
            </a:r>
            <a:endParaRPr lang="en-US" altLang="zh-CN" sz="4000" b="1" dirty="0" smtClean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Arial" panose="020B0604020202020204"/>
            </a:endParaRPr>
          </a:p>
          <a:p>
            <a:pPr lvl="0" algn="ctr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b. </a:t>
            </a:r>
            <a:r>
              <a:rPr lang="en-US" altLang="zh-CN" sz="4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Vần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âc</a:t>
            </a:r>
            <a:r>
              <a:rPr lang="en-US" altLang="zh-CN" sz="4000" b="1" dirty="0" smtClean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 hay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ât</a:t>
            </a:r>
            <a:r>
              <a:rPr lang="en-US" altLang="zh-C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Arial" panose="020B0604020202020204"/>
              </a:rPr>
              <a:t>?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29932" y="228600"/>
            <a:ext cx="79714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  <a:p>
            <a:pPr algn="ctr"/>
            <a:r>
              <a:rPr lang="vi-VN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VIỆT: </a:t>
            </a:r>
          </a:p>
          <a:p>
            <a:pPr algn="ctr"/>
            <a:r>
              <a:rPr lang="vi-VN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 tả: </a:t>
            </a:r>
            <a:r>
              <a:rPr lang="vi-VN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Nghe -viết)  Tiếng võng kêu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/>
      <p:bldP spid="18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5"/>
          <a:stretch/>
        </p:blipFill>
        <p:spPr>
          <a:xfrm>
            <a:off x="2324101" y="177165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833786" y="55432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29932" y="228600"/>
            <a:ext cx="72475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 smtClean="0"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  <a:p>
            <a:pPr algn="ctr"/>
            <a:r>
              <a:rPr lang="vi-VN" sz="3200" b="1" i="1" u="sng" dirty="0" smtClean="0">
                <a:latin typeface="Times New Roman" pitchFamily="18" charset="0"/>
                <a:cs typeface="Times New Roman" pitchFamily="18" charset="0"/>
              </a:rPr>
              <a:t>TIẾNG VIỆT: </a:t>
            </a:r>
          </a:p>
          <a:p>
            <a:pPr algn="ctr"/>
            <a:r>
              <a:rPr lang="vi-VN" sz="3200" b="1" i="1" u="sng" dirty="0" smtClean="0">
                <a:latin typeface="Times New Roman" pitchFamily="18" charset="0"/>
                <a:cs typeface="Times New Roman" pitchFamily="18" charset="0"/>
              </a:rPr>
              <a:t>Chính tả: </a:t>
            </a:r>
            <a:r>
              <a:rPr lang="vi-VN" sz="3200" b="1" i="1" dirty="0" smtClean="0">
                <a:latin typeface="Times New Roman" pitchFamily="18" charset="0"/>
                <a:cs typeface="Times New Roman" pitchFamily="18" charset="0"/>
              </a:rPr>
              <a:t>( Nghe -viết)  Tiếng võng kêu</a:t>
            </a:r>
          </a:p>
        </p:txBody>
      </p:sp>
    </p:spTree>
    <p:extLst>
      <p:ext uri="{BB962C8B-B14F-4D97-AF65-F5344CB8AC3E}">
        <p14:creationId xmlns:p14="http://schemas.microsoft.com/office/powerpoint/2010/main" xmlns="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" action="ppaction://noaction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089633" y="329317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79500" y="1780721"/>
            <a:ext cx="9622971" cy="1727200"/>
            <a:chOff x="889000" y="847271"/>
            <a:chExt cx="9622971" cy="1727200"/>
          </a:xfrm>
        </p:grpSpPr>
        <p:sp>
          <p:nvSpPr>
            <p:cNvPr id="27" name="Rectangle: Folded Corner 26">
              <a:extLst>
                <a:ext uri="{FF2B5EF4-FFF2-40B4-BE49-F238E27FC236}">
                  <a16:creationId xmlns=""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889000" y="847271"/>
              <a:ext cx="9622971" cy="1727200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defRPr/>
              </a:pPr>
              <a:r>
                <a:rPr kumimoji="0" lang="en-US" sz="28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Điền</a:t>
              </a:r>
              <a:r>
                <a:rPr kumimoji="0" lang="en-US" sz="2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vần</a:t>
              </a:r>
              <a:r>
                <a:rPr kumimoji="0" lang="en-US" sz="2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âc</a:t>
              </a:r>
              <a:r>
                <a:rPr kumimoji="0" lang="en-US" sz="2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hay </a:t>
              </a:r>
              <a:r>
                <a:rPr kumimoji="0" lang="en-US" sz="280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ât</a:t>
              </a:r>
              <a:endPara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defRPr/>
              </a:pPr>
              <a:endPara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defRPr/>
              </a:pPr>
              <a:r>
                <a:rPr lang="en-US" sz="3200" b="1" dirty="0" err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giác</a:t>
              </a:r>
              <a:r>
                <a:rPr lang="en-US" sz="3200" b="1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mơ</a:t>
              </a:r>
              <a:endPara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93468" y="1933777"/>
              <a:ext cx="457200" cy="2626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829932" y="228600"/>
            <a:ext cx="7780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  <a:p>
            <a:pPr algn="ctr"/>
            <a:r>
              <a:rPr lang="vi-VN" sz="32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VIỆT: </a:t>
            </a:r>
          </a:p>
          <a:p>
            <a:pPr algn="ctr"/>
            <a:r>
              <a:rPr lang="vi-VN" sz="32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 tả: </a:t>
            </a:r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Nghe -viết)  Tiếng võng kêu</a:t>
            </a:r>
          </a:p>
        </p:txBody>
      </p:sp>
    </p:spTree>
    <p:extLst>
      <p:ext uri="{BB962C8B-B14F-4D97-AF65-F5344CB8AC3E}">
        <p14:creationId xmlns:p14="http://schemas.microsoft.com/office/powerpoint/2010/main" xmlns="" val="207583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765300" y="33122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ật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31850" y="1895021"/>
            <a:ext cx="9622971" cy="1727200"/>
            <a:chOff x="812800" y="1323521"/>
            <a:chExt cx="9622971" cy="1727200"/>
          </a:xfrm>
        </p:grpSpPr>
        <p:sp>
          <p:nvSpPr>
            <p:cNvPr id="27" name="Rectangle: Folded Corner 26">
              <a:extLst>
                <a:ext uri="{FF2B5EF4-FFF2-40B4-BE49-F238E27FC236}">
                  <a16:creationId xmlns=""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812800" y="1323521"/>
              <a:ext cx="9622971" cy="1727200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dirty="0" err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Điền</a:t>
              </a:r>
              <a:r>
                <a:rPr lang="en-US" sz="3200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vần</a:t>
              </a:r>
              <a:r>
                <a:rPr lang="en-US" sz="3200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âc</a:t>
              </a:r>
              <a:r>
                <a:rPr lang="en-US" sz="3200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hay </a:t>
              </a:r>
              <a:r>
                <a:rPr lang="en-US" sz="32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ât</a:t>
              </a:r>
              <a:endPara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52083" y="2334304"/>
              <a:ext cx="447473" cy="3404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829932" y="228600"/>
            <a:ext cx="7418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  <a:p>
            <a:pPr algn="ctr"/>
            <a:r>
              <a:rPr lang="vi-VN" sz="32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VIỆT: </a:t>
            </a:r>
          </a:p>
          <a:p>
            <a:pPr algn="ctr"/>
            <a:r>
              <a:rPr lang="vi-VN" sz="32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 tả: </a:t>
            </a:r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Nghe -viết)  Tiếng võng kêu</a:t>
            </a:r>
          </a:p>
        </p:txBody>
      </p:sp>
    </p:spTree>
    <p:extLst>
      <p:ext uri="{BB962C8B-B14F-4D97-AF65-F5344CB8AC3E}">
        <p14:creationId xmlns:p14="http://schemas.microsoft.com/office/powerpoint/2010/main" xmlns="" val="365955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008351" y="3245219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26747" y="1963338"/>
            <a:ext cx="9622971" cy="1727200"/>
            <a:chOff x="714266" y="1252576"/>
            <a:chExt cx="9622971" cy="1727200"/>
          </a:xfrm>
        </p:grpSpPr>
        <p:sp>
          <p:nvSpPr>
            <p:cNvPr id="27" name="Rectangle: Folded Corner 26">
              <a:extLst>
                <a:ext uri="{FF2B5EF4-FFF2-40B4-BE49-F238E27FC236}">
                  <a16:creationId xmlns=""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714266" y="1252576"/>
              <a:ext cx="9622971" cy="1727200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000" dirty="0" err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Điền</a:t>
              </a:r>
              <a:r>
                <a:rPr lang="en-US" sz="3000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vần</a:t>
              </a:r>
              <a:r>
                <a:rPr lang="en-US" sz="3000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âc</a:t>
              </a:r>
              <a:r>
                <a:rPr lang="en-US" sz="3000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hay </a:t>
              </a:r>
              <a:r>
                <a:rPr lang="en-US" sz="30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ât</a:t>
              </a:r>
              <a:endParaRPr lang="en-US" sz="3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defRPr/>
              </a:pPr>
              <a:endPara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defRPr/>
              </a:pPr>
              <a:r>
                <a:rPr lang="en-US" sz="3200" b="1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đấu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endPara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61726" y="2226039"/>
              <a:ext cx="428016" cy="35019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829932" y="228600"/>
            <a:ext cx="8638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  <a:p>
            <a:pPr algn="ctr"/>
            <a:r>
              <a:rPr lang="vi-VN" sz="32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VIỆT: </a:t>
            </a:r>
          </a:p>
          <a:p>
            <a:pPr algn="ctr"/>
            <a:r>
              <a:rPr lang="vi-VN" sz="32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 tả: </a:t>
            </a:r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Nghe -viết)  Tiếng võng kêu</a:t>
            </a:r>
          </a:p>
        </p:txBody>
      </p:sp>
    </p:spTree>
    <p:extLst>
      <p:ext uri="{BB962C8B-B14F-4D97-AF65-F5344CB8AC3E}">
        <p14:creationId xmlns:p14="http://schemas.microsoft.com/office/powerpoint/2010/main" xmlns="" val="192308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949435" y="287210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bổng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33164" y="1347828"/>
            <a:ext cx="9622971" cy="1727200"/>
            <a:chOff x="539531" y="480723"/>
            <a:chExt cx="9622971" cy="1727200"/>
          </a:xfrm>
        </p:grpSpPr>
        <p:sp>
          <p:nvSpPr>
            <p:cNvPr id="27" name="Rectangle: Folded Corner 26">
              <a:extLst>
                <a:ext uri="{FF2B5EF4-FFF2-40B4-BE49-F238E27FC236}">
                  <a16:creationId xmlns=""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39531" y="480723"/>
              <a:ext cx="9622971" cy="1727200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dirty="0" err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điền</a:t>
              </a:r>
              <a:r>
                <a:rPr lang="en-US" sz="3200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vần</a:t>
              </a:r>
              <a:r>
                <a:rPr lang="en-US" sz="3200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âc</a:t>
              </a:r>
              <a:r>
                <a:rPr lang="en-US" sz="3200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hay </a:t>
              </a:r>
              <a:r>
                <a:rPr lang="en-US" sz="3200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ât</a:t>
              </a:r>
              <a:endPara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defRPr/>
              </a:pPr>
              <a:r>
                <a:rPr lang="en-US" sz="3200" b="1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nhác</a:t>
              </a:r>
              <a:r>
                <a:rPr lang="en-US" sz="32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bổng</a:t>
              </a:r>
              <a:endPara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14255" y="1358085"/>
              <a:ext cx="505838" cy="2723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2829932" y="0"/>
            <a:ext cx="7723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  <a:p>
            <a:pPr algn="ctr"/>
            <a:r>
              <a:rPr lang="vi-VN" sz="32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VIỆT: </a:t>
            </a:r>
          </a:p>
          <a:p>
            <a:pPr algn="ctr"/>
            <a:r>
              <a:rPr lang="vi-VN" sz="32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 tả: </a:t>
            </a:r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Nghe -viết)  Tiếng võng kêu</a:t>
            </a:r>
          </a:p>
        </p:txBody>
      </p:sp>
    </p:spTree>
    <p:extLst>
      <p:ext uri="{BB962C8B-B14F-4D97-AF65-F5344CB8AC3E}">
        <p14:creationId xmlns:p14="http://schemas.microsoft.com/office/powerpoint/2010/main" xmlns="" val="397757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>
              <a:latin typeface="Calibri" pitchFamily="34" charset="0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>
              <a:latin typeface="Calibri" pitchFamily="34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FFFF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VẬN DỤNG, TRẢI NGHIỆM</a:t>
            </a:r>
            <a:endParaRPr lang="en-US" sz="5400" b="1" dirty="0">
              <a:solidFill>
                <a:srgbClr val="FF0000"/>
              </a:solidFill>
              <a:latin typeface="Aachen" pitchFamily="18" charset="-93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9932" y="228600"/>
            <a:ext cx="734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  <a:p>
            <a:pPr algn="ctr"/>
            <a:r>
              <a:rPr lang="vi-VN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VIỆT: </a:t>
            </a:r>
          </a:p>
          <a:p>
            <a:pPr algn="ctr"/>
            <a:r>
              <a:rPr lang="vi-VN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 tả: 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Nghe -viết)  Tiếng võng kêu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>
              <a:latin typeface="Calibri" pitchFamily="34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>
              <a:latin typeface="Calibri" pitchFamily="34" charset="0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6400" y="228600"/>
            <a:ext cx="7213600" cy="4572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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567" y="1392238"/>
            <a:ext cx="5837767" cy="457200"/>
          </a:xfrm>
          <a:prstGeom prst="rec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bổng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867" y="1131888"/>
            <a:ext cx="2226733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s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4867" y="1793875"/>
            <a:ext cx="2226733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ấc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567" y="720725"/>
            <a:ext cx="5837767" cy="457200"/>
          </a:xfrm>
          <a:prstGeom prst="rec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42568" y="2112963"/>
            <a:ext cx="5846233" cy="457200"/>
          </a:xfrm>
          <a:prstGeom prst="rec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0" idx="1"/>
          </p:cNvCxnSpPr>
          <p:nvPr/>
        </p:nvCxnSpPr>
        <p:spPr>
          <a:xfrm>
            <a:off x="2641601" y="1360489"/>
            <a:ext cx="3500967" cy="9810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 flipV="1">
            <a:off x="2641601" y="949325"/>
            <a:ext cx="3500967" cy="10731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14867" y="2740025"/>
            <a:ext cx="11573933" cy="4572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Đặt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với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từ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trên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4867" y="3189288"/>
            <a:ext cx="11565467" cy="4572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2967" y="3675063"/>
            <a:ext cx="11571817" cy="4572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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Quả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gấc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chín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màu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rất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đẹp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01" y="4108450"/>
            <a:ext cx="11563351" cy="4572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400" b="1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4867" y="4554538"/>
            <a:ext cx="11573933" cy="4572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3267" y="5011738"/>
            <a:ext cx="11565467" cy="4572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74"/>
          <a:stretch>
            <a:fillRect/>
          </a:stretch>
        </p:blipFill>
        <p:spPr>
          <a:xfrm>
            <a:off x="381000" y="403697"/>
            <a:ext cx="11430000" cy="6050606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1511495" y="2191827"/>
            <a:ext cx="9644185" cy="2191218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6086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ơn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quí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đ</a:t>
            </a:r>
            <a:r>
              <a:rPr kumimoji="0" lang="en-US" altLang="zh-CN" sz="360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mazone" pitchFamily="66" charset="-93"/>
                <a:ea typeface="Microsoft YaHei" panose="020B0503020204020204" charset="-122"/>
                <a:cs typeface="Times New Roman" panose="02020603050405020304" pitchFamily="18" charset="0"/>
              </a:rPr>
              <a:t>ã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thăm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2D </a:t>
            </a:r>
          </a:p>
          <a:p>
            <a:pPr marL="0" marR="0" lvl="0" indent="0" algn="ctr" defTabSz="6086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quí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thật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sức</a:t>
            </a:r>
            <a:r>
              <a:rPr kumimoji="0" lang="en-US" altLang="zh-CN" sz="36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khỏe</a:t>
            </a:r>
            <a:endParaRPr kumimoji="0" lang="en-US" altLang="zh-CN" sz="3600" b="1" i="0" u="none" strike="noStrike" kern="1200" cap="none" spc="0" normalizeH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6086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baseline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Tạm</a:t>
            </a:r>
            <a:r>
              <a:rPr lang="en-US" altLang="zh-CN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biệt</a:t>
            </a:r>
            <a:r>
              <a:rPr lang="en-US" altLang="zh-CN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!!!!!!!!</a:t>
            </a:r>
            <a:endParaRPr kumimoji="0" lang="en-US" altLang="zh-CN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9932" y="228600"/>
            <a:ext cx="82952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  <a:p>
            <a:pPr algn="ctr"/>
            <a:r>
              <a:rPr lang="vi-VN" sz="32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VIỆT: </a:t>
            </a:r>
          </a:p>
          <a:p>
            <a:pPr algn="ctr"/>
            <a:r>
              <a:rPr lang="vi-VN" sz="32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 tả: </a:t>
            </a:r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Nghe -viết)  Tiếng võng kêu</a:t>
            </a:r>
          </a:p>
        </p:txBody>
      </p:sp>
    </p:spTree>
    <p:extLst>
      <p:ext uri="{BB962C8B-B14F-4D97-AF65-F5344CB8AC3E}">
        <p14:creationId xmlns:p14="http://schemas.microsoft.com/office/powerpoint/2010/main" xmlns="" val="319522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>
              <a:latin typeface="Calibri" pitchFamily="34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>
              <a:latin typeface="Calibri" pitchFamily="34" charset="0"/>
            </a:endParaRPr>
          </a:p>
        </p:txBody>
      </p:sp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320800" y="4495800"/>
            <a:ext cx="9550400" cy="9144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algn="ctr">
              <a:defRPr/>
            </a:pP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Bài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hát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em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vừa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nghe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nói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về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ai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?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Tình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cảm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của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anh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em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bạn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nhỏ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như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thế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nào</a:t>
            </a:r>
            <a:r>
              <a:rPr lang="en-US" sz="30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?</a:t>
            </a:r>
            <a:endParaRPr lang="en-US" sz="3000" b="1" dirty="0">
              <a:solidFill>
                <a:srgbClr val="FF0000"/>
              </a:solidFill>
              <a:latin typeface="Aachen" pitchFamily="18" charset="-93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3284" y="5395913"/>
            <a:ext cx="9550400" cy="9144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algn="ctr">
              <a:defRPr/>
            </a:pP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Nói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về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hai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anh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em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.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Tình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cảm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của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hai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anh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em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rất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thương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yêu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nhau</a:t>
            </a:r>
            <a:r>
              <a:rPr lang="en-US" sz="3000" b="1" dirty="0" smtClean="0">
                <a:solidFill>
                  <a:srgbClr val="0070C0"/>
                </a:solidFill>
                <a:latin typeface="Aachen" pitchFamily="18" charset="-93"/>
                <a:cs typeface="Arial" charset="0"/>
              </a:rPr>
              <a:t>.</a:t>
            </a:r>
            <a:endParaRPr lang="en-US" sz="3000" b="1" dirty="0">
              <a:solidFill>
                <a:srgbClr val="0070C0"/>
              </a:solidFill>
              <a:latin typeface="Aachen" pitchFamily="18" charset="-93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72782" y="0"/>
            <a:ext cx="63331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494653" y="1630135"/>
            <a:ext cx="443541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Trong  giấc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  mơ  em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mazone" pitchFamily="66" charset="-93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 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gặp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  con  cò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mazone" pitchFamily="66" charset="-93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Lặn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  lội  bờ  sông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mazone" pitchFamily="66" charset="-93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  gặp  cánh  bướm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Mênh  mông,  mênh  mông </a:t>
            </a:r>
            <a:endParaRPr kumimoji="0" lang="en-US" sz="3000" b="1" i="0" u="none" strike="noStrike" kern="120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mazone" pitchFamily="66" charset="-93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868100" y="532434"/>
            <a:ext cx="10359343" cy="9587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4800" b="1" dirty="0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4800" b="1" dirty="0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4800" b="1" dirty="0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) :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 Tiếng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 V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  <a:ea typeface="Arial-Rounded" panose="020B0500000000000000" pitchFamily="34" charset="0"/>
                <a:cs typeface="Agent Orange" pitchFamily="2" charset="0"/>
              </a:rPr>
              <a:t>õ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ng Kêu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mazone" pitchFamily="66" charset="-93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EA0156DA-078E-402D-9EB2-1C546736A70A}"/>
              </a:ext>
            </a:extLst>
          </p:cNvPr>
          <p:cNvSpPr txBox="1"/>
          <p:nvPr/>
        </p:nvSpPr>
        <p:spPr>
          <a:xfrm>
            <a:off x="1284790" y="3935602"/>
            <a:ext cx="4192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F4E66B62-A6C1-4D0A-8228-8858D18F078E}"/>
              </a:ext>
            </a:extLst>
          </p:cNvPr>
          <p:cNvSpPr txBox="1"/>
          <p:nvPr/>
        </p:nvSpPr>
        <p:spPr>
          <a:xfrm>
            <a:off x="6096000" y="1697704"/>
            <a:ext cx="513144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  ơi  cứ  ngủ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Tay</a:t>
            </a: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anh  đưa  đều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Ba  gian  nhà  nhỏ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Đầy  tiếng  võng  kêu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Kẽo  cà  kẽo  kẹt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       </a:t>
            </a:r>
            <a:r>
              <a:rPr lang="en-US" sz="3200" b="1" dirty="0" err="1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Kẽo</a:t>
            </a: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cà  kẽo  kẹt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                </a:t>
            </a:r>
            <a:r>
              <a:rPr lang="en-US" sz="3200" b="1" dirty="0" err="1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Kẽo</a:t>
            </a: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cà</a:t>
            </a: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…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                        ...kẽo  kẹt…..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                   Trần Đăng Khoa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solidFill>
                <a:srgbClr val="7030A0"/>
              </a:solidFill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2782" y="0"/>
            <a:ext cx="63331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724" y="1489840"/>
            <a:ext cx="104452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</a:rPr>
              <a:t>ổ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thơ 3, 4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lên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điều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gì?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497" y="2043238"/>
            <a:ext cx="10445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Tình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cảm yêu thương của người anh khi đưa v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zone" pitchFamily="66" charset="-93"/>
              </a:rPr>
              <a:t>õ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ru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ngủ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639" y="3123451"/>
            <a:ext cx="1044526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Tên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</a:rPr>
              <a:t>đ</a:t>
            </a:r>
            <a:r>
              <a:rPr kumimoji="0" lang="en-US" sz="35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</a:rPr>
              <a:t>ề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thế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nào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Hết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kh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</a:rPr>
              <a:t>ổ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thơ cần làm gì?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476" y="3729280"/>
            <a:ext cx="1096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zone" pitchFamily="66" charset="-93"/>
              </a:rPr>
              <a:t>ỡ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lớn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lùi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vào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 ô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ly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.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Hết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kh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zone" pitchFamily="66" charset="-93"/>
              </a:rPr>
              <a:t>ổ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thơ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phải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xuống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dòng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414" y="4364631"/>
            <a:ext cx="104452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nào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trong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phải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 </a:t>
            </a:r>
            <a:r>
              <a:rPr 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dạng</a:t>
            </a:r>
            <a:r>
              <a:rPr 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gì</a:t>
            </a:r>
            <a:r>
              <a:rPr lang="en-US" sz="3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251" y="5010796"/>
            <a:ext cx="10051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Chữ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đầu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dòng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phải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viết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hoa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. </a:t>
            </a:r>
            <a:r>
              <a:rPr lang="en-US" sz="30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Dạng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bài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thơ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.  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329" y="5638051"/>
            <a:ext cx="104452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dòng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thơ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cuối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cần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lưu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</a:rPr>
              <a:t>ý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điều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gì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899" y="6304002"/>
            <a:ext cx="104452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xuống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dòng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lùi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vào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so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với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dòng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trên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liền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kề</a:t>
            </a:r>
            <a:r>
              <a:rPr lang="en-US" sz="3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2782" y="0"/>
            <a:ext cx="63331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  <a:p>
            <a:pPr algn="ctr"/>
            <a:r>
              <a:rPr lang="vi-VN" sz="25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VIỆT: </a:t>
            </a:r>
          </a:p>
          <a:p>
            <a:pPr algn="ctr"/>
            <a:r>
              <a:rPr lang="vi-VN" sz="25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 tả: </a:t>
            </a:r>
            <a:r>
              <a:rPr lang="vi-VN" sz="2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Nghe -viết)</a:t>
            </a:r>
          </a:p>
          <a:p>
            <a:pPr algn="ctr"/>
            <a:r>
              <a:rPr lang="vi-VN" sz="2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võng kêu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494653" y="1630135"/>
            <a:ext cx="443541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Trong  giấc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  mơ  em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mazone" pitchFamily="66" charset="-93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 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gặp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  con  cò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mazone" pitchFamily="66" charset="-93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Lặn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  lội  bờ  sông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mazone" pitchFamily="66" charset="-93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Có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  gặp  cánh  bướm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Mênh  mông,  mênh  mông </a:t>
            </a:r>
            <a:endParaRPr kumimoji="0" lang="en-US" sz="3000" b="1" i="0" u="none" strike="noStrike" kern="120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mazone" pitchFamily="66" charset="-93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868100" y="532434"/>
            <a:ext cx="10359343" cy="9587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4800" b="1" dirty="0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4800" b="1" dirty="0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4800" b="1" dirty="0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 smtClean="0">
                <a:solidFill>
                  <a:srgbClr val="FF0000"/>
                </a:solidFill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) :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 Tiếng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 V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  <a:ea typeface="Arial-Rounded" panose="020B0500000000000000" pitchFamily="34" charset="0"/>
                <a:cs typeface="Agent Orange" pitchFamily="2" charset="0"/>
              </a:rPr>
              <a:t>õ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itchFamily="66" charset="-93"/>
                <a:ea typeface="Arial-Rounded" panose="020B0500000000000000" pitchFamily="34" charset="0"/>
                <a:cs typeface="Times New Roman" panose="02020603050405020304" pitchFamily="18" charset="0"/>
              </a:rPr>
              <a:t>ng Kêu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mazone" pitchFamily="66" charset="-93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EA0156DA-078E-402D-9EB2-1C546736A70A}"/>
              </a:ext>
            </a:extLst>
          </p:cNvPr>
          <p:cNvSpPr txBox="1"/>
          <p:nvPr/>
        </p:nvSpPr>
        <p:spPr>
          <a:xfrm>
            <a:off x="1284790" y="3935602"/>
            <a:ext cx="4192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F4E66B62-A6C1-4D0A-8228-8858D18F078E}"/>
              </a:ext>
            </a:extLst>
          </p:cNvPr>
          <p:cNvSpPr txBox="1"/>
          <p:nvPr/>
        </p:nvSpPr>
        <p:spPr>
          <a:xfrm>
            <a:off x="6096000" y="1697704"/>
            <a:ext cx="513144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mazone" pitchFamily="66" charset="-93"/>
                <a:cs typeface="Times New Roman" panose="02020603050405020304" pitchFamily="18" charset="0"/>
              </a:rPr>
              <a:t>  ơi  cứ  ngủ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Tay</a:t>
            </a: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anh  đưa  đều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Ba  gian  nhà  nhỏ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Đầy  tiếng  võng  kêu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Kẽo  cà  kẽo  kẹt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       </a:t>
            </a:r>
            <a:r>
              <a:rPr lang="en-US" sz="3200" b="1" dirty="0" err="1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Kẽo</a:t>
            </a: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cà  kẽo  kẹt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                </a:t>
            </a:r>
            <a:r>
              <a:rPr lang="en-US" sz="3200" b="1" dirty="0" err="1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Kẽo</a:t>
            </a: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cà</a:t>
            </a: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…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                        ...kẽo  kẹt…..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Amazone" pitchFamily="66" charset="-93"/>
                <a:cs typeface="Times New Roman" panose="02020603050405020304" pitchFamily="18" charset="0"/>
              </a:rPr>
              <a:t>                     Trần Đăng Khoa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solidFill>
                <a:srgbClr val="7030A0"/>
              </a:solidFill>
              <a:latin typeface="HP001 4 hàng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2782" y="0"/>
            <a:ext cx="63331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2673" y="2244807"/>
            <a:ext cx="10445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         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lưu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Amazone" pitchFamily="66" charset="-93"/>
              </a:rPr>
              <a:t>ý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khi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sau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7102" y="3122866"/>
            <a:ext cx="2321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g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iấc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2134" y="4311878"/>
            <a:ext cx="301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mênh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mông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6811" y="5606475"/>
            <a:ext cx="339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k</a:t>
            </a:r>
            <a:r>
              <a:rPr lang="en-US" sz="3200" b="1" dirty="0" err="1" smtClean="0">
                <a:solidFill>
                  <a:srgbClr val="0070C0"/>
                </a:solidFill>
                <a:latin typeface="Amazone" pitchFamily="66" charset="-93"/>
              </a:rPr>
              <a:t>ẽ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o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k</a:t>
            </a:r>
            <a:r>
              <a:rPr lang="en-US" sz="3200" b="1" dirty="0" err="1" smtClean="0">
                <a:solidFill>
                  <a:srgbClr val="0070C0"/>
                </a:solidFill>
                <a:latin typeface="Amazone" pitchFamily="66" charset="-93"/>
              </a:rPr>
              <a:t>ẹ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3470" y="3789826"/>
            <a:ext cx="3066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Lặn</a:t>
            </a: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lội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1009" y="2728385"/>
            <a:ext cx="301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4800" y="5028746"/>
            <a:ext cx="4499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g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ian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5416" y="4323446"/>
            <a:ext cx="339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2782" y="0"/>
            <a:ext cx="63331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  <a:p>
            <a:pPr algn="ctr"/>
            <a:r>
              <a:rPr lang="vi-VN" sz="32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VIỆT: </a:t>
            </a:r>
          </a:p>
          <a:p>
            <a:pPr algn="ctr"/>
            <a:r>
              <a:rPr lang="vi-VN" sz="32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 tả: </a:t>
            </a:r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Nghe -viết)</a:t>
            </a:r>
          </a:p>
          <a:p>
            <a:pPr algn="ctr"/>
            <a:r>
              <a:rPr lang="vi-VN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võng kêu</a:t>
            </a:r>
            <a:endParaRPr lang="vi-VN" sz="3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mu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WordArt 5"/>
          <p:cNvSpPr>
            <a:spLocks noChangeArrowheads="1" noChangeShapeType="1" noTextEdit="1"/>
          </p:cNvSpPr>
          <p:nvPr/>
        </p:nvSpPr>
        <p:spPr bwMode="auto">
          <a:xfrm>
            <a:off x="2641600" y="2286000"/>
            <a:ext cx="7213600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NGHE VIẾT CHÍNH TẢ</a:t>
            </a:r>
            <a:endParaRPr lang="vi-VN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2782" y="0"/>
            <a:ext cx="63331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500" i="1" dirty="0" smtClean="0"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  <a:p>
            <a:pPr algn="ctr"/>
            <a:r>
              <a:rPr lang="vi-VN" sz="3500" i="1" u="sng" dirty="0" smtClean="0">
                <a:latin typeface="Times New Roman" pitchFamily="18" charset="0"/>
                <a:cs typeface="Times New Roman" pitchFamily="18" charset="0"/>
              </a:rPr>
              <a:t>TIẾNG VIỆT: </a:t>
            </a:r>
          </a:p>
          <a:p>
            <a:pPr algn="ctr"/>
            <a:r>
              <a:rPr lang="vi-VN" sz="3500" i="1" u="sng" dirty="0" smtClean="0">
                <a:latin typeface="Times New Roman" pitchFamily="18" charset="0"/>
                <a:cs typeface="Times New Roman" pitchFamily="18" charset="0"/>
              </a:rPr>
              <a:t>Chính tả: </a:t>
            </a:r>
            <a:r>
              <a:rPr lang="vi-VN" sz="3500" i="1" dirty="0" smtClean="0">
                <a:latin typeface="Times New Roman" pitchFamily="18" charset="0"/>
                <a:cs typeface="Times New Roman" pitchFamily="18" charset="0"/>
              </a:rPr>
              <a:t>( Nghe -viết)</a:t>
            </a:r>
          </a:p>
          <a:p>
            <a:pPr algn="ctr"/>
            <a:r>
              <a:rPr lang="vi-VN" sz="3500" i="1" dirty="0" smtClean="0">
                <a:latin typeface="Times New Roman" pitchFamily="18" charset="0"/>
                <a:cs typeface="Times New Roman" pitchFamily="18" charset="0"/>
              </a:rPr>
              <a:t>Tiếng võng kêu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>
              <a:latin typeface="Calibri" pitchFamily="34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>
              <a:latin typeface="Calibri" pitchFamily="34" charset="0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08000" y="1143000"/>
            <a:ext cx="5384800" cy="57150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giấc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mơ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em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gặp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cò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Lặn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lội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bờ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sông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gặp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cánh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bư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Mênh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mông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mênh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mông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cứ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ngủ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Tay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anh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đều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Ba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nhỏ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Đầy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tiếng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võng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kêu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Kẽo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cà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kẽo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kẹt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  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Kẽo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cà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kẽo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kẹt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                   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Kẽo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cà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…..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                               …..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kẽo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kẹt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….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  <a:p>
            <a:pPr algn="r">
              <a:defRPr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Trần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Đăng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Aachen" pitchFamily="18" charset="-93"/>
                <a:cs typeface="Times New Roman" pitchFamily="18" charset="0"/>
              </a:rPr>
              <a:t>Khoa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ea typeface="Aachen" pitchFamily="18" charset="-93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485" y="533400"/>
            <a:ext cx="5412316" cy="5334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algn="ctr"/>
            <a:r>
              <a:rPr lang="en-US" sz="25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Chính</a:t>
            </a:r>
            <a:r>
              <a:rPr lang="en-US" sz="25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tả</a:t>
            </a:r>
            <a:r>
              <a:rPr lang="en-US" sz="25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(</a:t>
            </a:r>
            <a:r>
              <a:rPr lang="en-US" sz="25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nghe</a:t>
            </a:r>
            <a:r>
              <a:rPr lang="en-US" sz="25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viết</a:t>
            </a:r>
            <a:r>
              <a:rPr lang="en-US" sz="25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): </a:t>
            </a:r>
            <a:r>
              <a:rPr lang="en-US" sz="25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Tiếng</a:t>
            </a:r>
            <a:r>
              <a:rPr lang="en-US" sz="25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võng</a:t>
            </a:r>
            <a:r>
              <a:rPr lang="en-US" sz="25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kêu</a:t>
            </a:r>
            <a:r>
              <a:rPr lang="en-US" sz="2500" b="1" dirty="0" smtClean="0">
                <a:solidFill>
                  <a:srgbClr val="FF0000"/>
                </a:solidFill>
                <a:latin typeface="Aachen" pitchFamily="18" charset="-93"/>
                <a:cs typeface="Arial" charset="0"/>
              </a:rPr>
              <a:t> </a:t>
            </a:r>
            <a:endParaRPr lang="en-US" sz="2500" b="1" dirty="0">
              <a:solidFill>
                <a:srgbClr val="FF0000"/>
              </a:solidFill>
              <a:latin typeface="Aachen" pitchFamily="18" charset="-93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5118" y="1143000"/>
            <a:ext cx="5412316" cy="4572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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Học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sinh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soát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lỗi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97600" y="1752600"/>
            <a:ext cx="5412317" cy="6858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algn="just"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97600" y="2667000"/>
            <a:ext cx="5412317" cy="6858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>
              <a:defRPr/>
            </a:pP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25118" y="3352800"/>
            <a:ext cx="5412316" cy="68580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algn="just">
              <a:defRPr/>
            </a:pP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44171" y="4113551"/>
            <a:ext cx="5209117" cy="1447800"/>
          </a:xfrm>
          <a:prstGeom prst="rect">
            <a:avLst/>
          </a:prstGeom>
          <a:solidFill>
            <a:srgbClr val="FFFF00"/>
          </a:solidFill>
          <a:ln w="76200" cmpd="dbl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marL="342900" indent="-342900"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sửa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lỗi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xong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mang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vở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nộp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. (5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nhanh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nhất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34682" y="0"/>
            <a:ext cx="63331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106" y="2136775"/>
            <a:ext cx="10542944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588366" y="2560653"/>
            <a:ext cx="10542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x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ô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vuông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041191" y="3366560"/>
            <a:ext cx="819914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ốp</a:t>
            </a:r>
            <a:r>
              <a:rPr lang="en-US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quên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đáy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đớp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Giật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5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5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endParaRPr kumimoji="0" lang="en-US" sz="35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33435" y="3523008"/>
            <a:ext cx="398346" cy="351326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4503" y="4535530"/>
            <a:ext cx="391651" cy="477807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xmlns="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1065" y="5074961"/>
            <a:ext cx="391651" cy="477807"/>
          </a:xfrm>
          <a:prstGeom prst="rect">
            <a:avLst/>
          </a:prstGeom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xmlns="" id="{5A2BF8B9-309A-4C68-B774-F69C426BE911}"/>
              </a:ext>
            </a:extLst>
          </p:cNvPr>
          <p:cNvSpPr/>
          <p:nvPr/>
        </p:nvSpPr>
        <p:spPr>
          <a:xfrm>
            <a:off x="9813089" y="5791200"/>
            <a:ext cx="2147945" cy="1066800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29932" y="228600"/>
            <a:ext cx="79333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3 ngày 27 tháng 12 năm 2022</a:t>
            </a:r>
          </a:p>
          <a:p>
            <a:pPr algn="ctr"/>
            <a:r>
              <a:rPr lang="vi-VN" sz="36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VIỆT: </a:t>
            </a:r>
          </a:p>
          <a:p>
            <a:pPr algn="ctr"/>
            <a:r>
              <a:rPr lang="vi-VN" sz="36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 tả: </a:t>
            </a:r>
            <a:r>
              <a:rPr lang="vi-VN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Nghe -viết)  Tiếng võng kêu</a:t>
            </a:r>
            <a:endParaRPr lang="vi-VN" sz="3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1038</Words>
  <Application>Microsoft Office PowerPoint</Application>
  <PresentationFormat>Custom</PresentationFormat>
  <Paragraphs>185</Paragraphs>
  <Slides>19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27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52" baseType="lpstr">
      <vt:lpstr>Arial</vt:lpstr>
      <vt:lpstr>Verdana</vt:lpstr>
      <vt:lpstr>Wingdings 2</vt:lpstr>
      <vt:lpstr>Times New Roman</vt:lpstr>
      <vt:lpstr>.VnAvant</vt:lpstr>
      <vt:lpstr>Calibri</vt:lpstr>
      <vt:lpstr>Aachen</vt:lpstr>
      <vt:lpstr>Amazone</vt:lpstr>
      <vt:lpstr>HP001 4 hàng</vt:lpstr>
      <vt:lpstr>Arial-Rounded</vt:lpstr>
      <vt:lpstr>Agent Orange</vt:lpstr>
      <vt:lpstr>Wingdings 3</vt:lpstr>
      <vt:lpstr>Wingdings</vt:lpstr>
      <vt:lpstr>Microsoft YaHei</vt:lpstr>
      <vt:lpstr>迷你简细行楷</vt:lpstr>
      <vt:lpstr>Tahoma</vt:lpstr>
      <vt:lpstr>宋体</vt:lpstr>
      <vt:lpstr>等线</vt:lpstr>
      <vt:lpstr>Calibri Light</vt:lpstr>
      <vt:lpstr>Just Another Hand</vt:lpstr>
      <vt:lpstr>Nunito</vt:lpstr>
      <vt:lpstr>黑体</vt:lpstr>
      <vt:lpstr>Montserrat</vt:lpstr>
      <vt:lpstr>Roboto</vt:lpstr>
      <vt:lpstr>Roboto Condensed Light</vt:lpstr>
      <vt:lpstr>Livvic</vt:lpstr>
      <vt:lpstr>Montserrat Medium</vt:lpstr>
      <vt:lpstr>7_Office Theme</vt:lpstr>
      <vt:lpstr>Volicy Bulletin Board Thesis by Slidesgo</vt:lpstr>
      <vt:lpstr>1_Default Design</vt:lpstr>
      <vt:lpstr>3_Office 主题​​</vt:lpstr>
      <vt:lpstr>Aspect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(2). Chọn chữ hoặc vần phù hợp với ô trống: 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ASUS</cp:lastModifiedBy>
  <cp:revision>186</cp:revision>
  <dcterms:created xsi:type="dcterms:W3CDTF">2021-05-24T09:52:12Z</dcterms:created>
  <dcterms:modified xsi:type="dcterms:W3CDTF">2022-12-27T02:04:32Z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