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9" r:id="rId5"/>
    <p:sldId id="284" r:id="rId6"/>
    <p:sldId id="291" r:id="rId7"/>
    <p:sldId id="285" r:id="rId8"/>
    <p:sldId id="294" r:id="rId9"/>
    <p:sldId id="293" r:id="rId10"/>
    <p:sldId id="286" r:id="rId11"/>
    <p:sldId id="258" r:id="rId12"/>
    <p:sldId id="259" r:id="rId13"/>
    <p:sldId id="260" r:id="rId14"/>
    <p:sldId id="261" r:id="rId15"/>
    <p:sldId id="266" r:id="rId16"/>
    <p:sldId id="267" r:id="rId17"/>
    <p:sldId id="262" r:id="rId18"/>
    <p:sldId id="263" r:id="rId19"/>
    <p:sldId id="264" r:id="rId20"/>
    <p:sldId id="265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82" r:id="rId30"/>
    <p:sldId id="278" r:id="rId31"/>
    <p:sldId id="279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CADA-3005-4CB4-9F8D-9E372A5114D6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7B6D-8647-4A0B-992C-B6D47CA83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CADA-3005-4CB4-9F8D-9E372A5114D6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7B6D-8647-4A0B-992C-B6D47CA83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CADA-3005-4CB4-9F8D-9E372A5114D6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7B6D-8647-4A0B-992C-B6D47CA83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CADA-3005-4CB4-9F8D-9E372A5114D6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7B6D-8647-4A0B-992C-B6D47CA83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CADA-3005-4CB4-9F8D-9E372A5114D6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7B6D-8647-4A0B-992C-B6D47CA83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CADA-3005-4CB4-9F8D-9E372A5114D6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7B6D-8647-4A0B-992C-B6D47CA83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CADA-3005-4CB4-9F8D-9E372A5114D6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7B6D-8647-4A0B-992C-B6D47CA83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CADA-3005-4CB4-9F8D-9E372A5114D6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7B6D-8647-4A0B-992C-B6D47CA83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CADA-3005-4CB4-9F8D-9E372A5114D6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7B6D-8647-4A0B-992C-B6D47CA83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CADA-3005-4CB4-9F8D-9E372A5114D6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7B6D-8647-4A0B-992C-B6D47CA83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CADA-3005-4CB4-9F8D-9E372A5114D6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7B6D-8647-4A0B-992C-B6D47CA83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8CADA-3005-4CB4-9F8D-9E372A5114D6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87B6D-8647-4A0B-992C-B6D47CA83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TH.THCHAU1\Dia%20li\HOAI%20HUONG\Ha%20Noi\TRRYYY.MPG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H\Desktop\THU%20DO%20HA%20NOI\phim%20pho%20co%2024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ộ hình nền PowerPoint đẹp, đơn giản và chuyên nghiệ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94031" cy="68580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14525" y="215900"/>
            <a:ext cx="5592301" cy="93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0" anchor="ctr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TẠO HUYỆN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 SƠN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500" b="1" dirty="0">
              <a:latin typeface="Arial" charset="0"/>
              <a:cs typeface="Arial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44513" y="990600"/>
            <a:ext cx="8361362" cy="5867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0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40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40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40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40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4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40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40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</a:t>
            </a:r>
            <a:endParaRPr lang="en-US" sz="4000" kern="10" dirty="0" smtClean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0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Tham</a:t>
            </a:r>
            <a:r>
              <a:rPr lang="en-US" sz="4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4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4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Địa</a:t>
            </a:r>
            <a:r>
              <a:rPr lang="en-US" sz="4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lí</a:t>
            </a:r>
            <a:endParaRPr lang="en-US" sz="4000" kern="10" dirty="0" smtClean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0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0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Thủ</a:t>
            </a:r>
            <a:r>
              <a:rPr lang="en-US" sz="4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đô</a:t>
            </a:r>
            <a:r>
              <a:rPr lang="en-US" sz="4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Hà</a:t>
            </a:r>
            <a:r>
              <a:rPr lang="en-US" sz="4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Nội</a:t>
            </a:r>
            <a:endParaRPr lang="en-US" sz="4000" kern="10" dirty="0" smtClean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0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4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4D</a:t>
            </a:r>
          </a:p>
          <a:p>
            <a:pPr algn="ctr"/>
            <a:endParaRPr lang="en-US" sz="40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470245" y="5708792"/>
            <a:ext cx="5240740" cy="69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2F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Gi¸o</a:t>
            </a:r>
            <a:r>
              <a:rPr lang="en-US" sz="40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2F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000" b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2F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viªn</a:t>
            </a:r>
            <a:r>
              <a:rPr lang="en-US" sz="40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2F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: </a:t>
            </a:r>
            <a:r>
              <a:rPr lang="en-US" sz="4000" b="1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2F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Nguyễn</a:t>
            </a:r>
            <a:r>
              <a:rPr lang="en-US" sz="40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2F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000" b="1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2F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Thị</a:t>
            </a:r>
            <a:r>
              <a:rPr lang="en-US" sz="40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2F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000" b="1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2F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Mỹ</a:t>
            </a:r>
            <a:r>
              <a:rPr lang="en-US" sz="40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2F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000" b="1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2F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T</a:t>
            </a:r>
            <a:r>
              <a:rPr lang="en-US" sz="4000" b="1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2F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râm</a:t>
            </a:r>
            <a:endParaRPr lang="en-US" sz="4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me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m su bat tra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680" y="1538023"/>
            <a:ext cx="4934639" cy="378195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NGBA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ộ hình nền PowerPoint đẹp, đơn giản và chuyên nghiệ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72600" cy="684235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50440" y="16206"/>
            <a:ext cx="5276850" cy="6305550"/>
            <a:chOff x="76200" y="57150"/>
            <a:chExt cx="5276850" cy="6305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76200"/>
              <a:ext cx="5229225" cy="6286500"/>
            </a:xfrm>
            <a:prstGeom prst="rect">
              <a:avLst/>
            </a:prstGeom>
            <a:noFill/>
            <a:ln w="38100">
              <a:solidFill>
                <a:srgbClr val="009900">
                  <a:alpha val="90979"/>
                </a:srgbClr>
              </a:solidFill>
              <a:miter lim="800000"/>
              <a:headEnd/>
              <a:tailEnd/>
            </a:ln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90550" y="4705350"/>
              <a:ext cx="1524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Hòa Bình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047750" y="361950"/>
              <a:ext cx="1524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Vĩnh Phúc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181350" y="57150"/>
              <a:ext cx="1524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Thái Nguyên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95750" y="1733550"/>
              <a:ext cx="1143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Bắc</a:t>
              </a:r>
              <a:r>
                <a:rPr lang="en-US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Ninh</a:t>
              </a:r>
              <a:endPara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095750" y="3486150"/>
              <a:ext cx="1143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Hưng Yên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248150" y="5695950"/>
              <a:ext cx="990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Hà Nam</a:t>
              </a: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590550" y="4705350"/>
              <a:ext cx="1524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Hòa Bình</a:t>
              </a: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1047750" y="361950"/>
              <a:ext cx="1524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Vĩnh Phúc</a:t>
              </a: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181350" y="57150"/>
              <a:ext cx="1524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Thái Nguyên</a:t>
              </a: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4095750" y="1733550"/>
              <a:ext cx="1143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Bắc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Ninh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4095750" y="3486150"/>
              <a:ext cx="1143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Hưng Yên</a:t>
              </a: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4248150" y="5695950"/>
              <a:ext cx="990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Hà Nam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210050" y="876300"/>
              <a:ext cx="1143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Bắc</a:t>
              </a:r>
              <a:r>
                <a:rPr lang="en-US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Giang</a:t>
              </a:r>
              <a:endPara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210050" y="869950"/>
              <a:ext cx="1143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Bắc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Giang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801536" y="6381750"/>
            <a:ext cx="533400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r>
              <a:rPr lang="en-US" sz="2400" b="1" dirty="0">
                <a:solidFill>
                  <a:schemeClr val="tx1"/>
                </a:solidFill>
              </a:rPr>
              <a:t> 1: </a:t>
            </a:r>
            <a:r>
              <a:rPr lang="en-US" sz="2400" b="1" dirty="0" err="1">
                <a:solidFill>
                  <a:schemeClr val="tx1"/>
                </a:solidFill>
              </a:rPr>
              <a:t>Lược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đồ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thủ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đô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Nội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ộ hình nền PowerPoint đẹp, đơn giản và chuyên nghiệ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9403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495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Cho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ó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372100" y="819150"/>
            <a:ext cx="38100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2000" b="1" dirty="0" err="1">
                <a:latin typeface="Arial" charset="0"/>
                <a:cs typeface="Arial" charset="0"/>
              </a:rPr>
              <a:t>Hà</a:t>
            </a:r>
            <a:r>
              <a:rPr lang="en-US" altLang="en-US" sz="2000" b="1" dirty="0"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latin typeface="Arial" charset="0"/>
                <a:cs typeface="Arial" charset="0"/>
              </a:rPr>
              <a:t>Nội</a:t>
            </a:r>
            <a:r>
              <a:rPr lang="en-US" altLang="en-US" sz="2000" b="1" dirty="0"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latin typeface="Arial" charset="0"/>
                <a:cs typeface="Arial" charset="0"/>
              </a:rPr>
              <a:t>tiếp</a:t>
            </a:r>
            <a:r>
              <a:rPr lang="en-US" altLang="en-US" sz="2000" b="1" dirty="0"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latin typeface="Arial" charset="0"/>
                <a:cs typeface="Arial" charset="0"/>
              </a:rPr>
              <a:t>giáp</a:t>
            </a:r>
            <a:r>
              <a:rPr lang="en-US" altLang="en-US" sz="2000" b="1" dirty="0"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latin typeface="Arial" charset="0"/>
                <a:cs typeface="Arial" charset="0"/>
              </a:rPr>
              <a:t>với</a:t>
            </a:r>
            <a:r>
              <a:rPr lang="en-US" altLang="en-US" sz="2000" b="1" dirty="0"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latin typeface="Arial" charset="0"/>
                <a:cs typeface="Arial" charset="0"/>
              </a:rPr>
              <a:t>các</a:t>
            </a:r>
            <a:r>
              <a:rPr lang="en-US" altLang="en-US" sz="2000" b="1" dirty="0"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latin typeface="Arial" charset="0"/>
                <a:cs typeface="Arial" charset="0"/>
              </a:rPr>
              <a:t>tỉnh</a:t>
            </a:r>
            <a:r>
              <a:rPr lang="en-US" altLang="en-US" sz="2000" b="1" dirty="0">
                <a:latin typeface="Arial" charset="0"/>
                <a:cs typeface="Arial" charset="0"/>
              </a:rPr>
              <a:t>:</a:t>
            </a:r>
            <a:r>
              <a:rPr lang="en-US" altLang="en-US" sz="2000" b="1" dirty="0">
                <a:solidFill>
                  <a:srgbClr val="9933FF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 	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81750"/>
            <a:ext cx="533400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r>
              <a:rPr lang="en-US" sz="2400" b="1" dirty="0">
                <a:solidFill>
                  <a:schemeClr val="tx1"/>
                </a:solidFill>
              </a:rPr>
              <a:t> 1: </a:t>
            </a:r>
            <a:r>
              <a:rPr lang="en-US" sz="2400" b="1" dirty="0" err="1">
                <a:solidFill>
                  <a:schemeClr val="tx1"/>
                </a:solidFill>
              </a:rPr>
              <a:t>Lược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đồ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thủ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đô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Nội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6130925" y="4972050"/>
            <a:ext cx="14287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2000" b="1">
                <a:solidFill>
                  <a:srgbClr val="0000FF"/>
                </a:solidFill>
                <a:latin typeface="Arial" charset="0"/>
                <a:cs typeface="Arial" charset="0"/>
              </a:rPr>
              <a:t>Vĩnh Phúc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15050" y="1290638"/>
            <a:ext cx="18859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Thái</a:t>
            </a:r>
            <a:r>
              <a:rPr lang="en-US" alt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Nguyên</a:t>
            </a:r>
            <a:endParaRPr lang="en-US" altLang="en-US" sz="20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6153150" y="1763713"/>
            <a:ext cx="18859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Bắc</a:t>
            </a:r>
            <a:r>
              <a:rPr lang="en-US" alt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Giang</a:t>
            </a:r>
            <a:endParaRPr lang="en-US" altLang="en-US" sz="20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6159500" y="2255838"/>
            <a:ext cx="18859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Bắc</a:t>
            </a:r>
            <a:r>
              <a:rPr lang="en-US" alt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Ninh</a:t>
            </a:r>
            <a:endParaRPr lang="en-US" altLang="en-US" sz="20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6157913" y="2800350"/>
            <a:ext cx="18859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Hưng</a:t>
            </a:r>
            <a:r>
              <a:rPr lang="en-US" alt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Yên</a:t>
            </a:r>
            <a:endParaRPr lang="en-US" altLang="en-US" sz="20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6199188" y="3387725"/>
            <a:ext cx="18859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Hà</a:t>
            </a:r>
            <a:r>
              <a:rPr lang="en-US" alt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 Nam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6165850" y="3914775"/>
            <a:ext cx="18859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2000" b="1">
                <a:solidFill>
                  <a:srgbClr val="0000FF"/>
                </a:solidFill>
                <a:latin typeface="Arial" charset="0"/>
                <a:cs typeface="Arial" charset="0"/>
              </a:rPr>
              <a:t>Hoà Bình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6151563" y="4419600"/>
            <a:ext cx="18859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2000" b="1">
                <a:solidFill>
                  <a:srgbClr val="0000FF"/>
                </a:solidFill>
                <a:latin typeface="Arial" charset="0"/>
                <a:cs typeface="Arial" charset="0"/>
              </a:rPr>
              <a:t>Phú Thọ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57150"/>
            <a:ext cx="5276850" cy="6305550"/>
            <a:chOff x="76200" y="57150"/>
            <a:chExt cx="5276850" cy="630555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76200"/>
              <a:ext cx="5229225" cy="6286500"/>
            </a:xfrm>
            <a:prstGeom prst="rect">
              <a:avLst/>
            </a:prstGeom>
            <a:noFill/>
            <a:ln w="38100">
              <a:solidFill>
                <a:srgbClr val="009900">
                  <a:alpha val="90979"/>
                </a:srgbClr>
              </a:solidFill>
              <a:miter lim="800000"/>
              <a:headEnd/>
              <a:tailEnd/>
            </a:ln>
          </p:spPr>
        </p:pic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590550" y="4705350"/>
              <a:ext cx="1524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Hòa Bình</a:t>
              </a: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1047750" y="361950"/>
              <a:ext cx="1524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Vĩnh Phúc</a:t>
              </a: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3181350" y="57150"/>
              <a:ext cx="1524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Thái Nguyên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095750" y="1733550"/>
              <a:ext cx="1143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Bắc</a:t>
              </a:r>
              <a:r>
                <a:rPr lang="en-US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Ninh</a:t>
              </a:r>
              <a:endPara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4095750" y="3486150"/>
              <a:ext cx="1143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Hưng Yên</a:t>
              </a: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4248150" y="5695950"/>
              <a:ext cx="990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Hà Nam</a:t>
              </a: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590550" y="4705350"/>
              <a:ext cx="1524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Hòa Bình</a:t>
              </a: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1047750" y="361950"/>
              <a:ext cx="1524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Vĩnh Phúc</a:t>
              </a: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3181350" y="57150"/>
              <a:ext cx="1524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Thái Nguyên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4095750" y="1733550"/>
              <a:ext cx="1143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Bắc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Ninh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4095750" y="3486150"/>
              <a:ext cx="1143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Hưng Yên</a:t>
              </a: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4248150" y="5695950"/>
              <a:ext cx="990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Hà Nam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4210050" y="876300"/>
              <a:ext cx="1143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Bắc</a:t>
              </a:r>
              <a:r>
                <a:rPr lang="en-US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Giang</a:t>
              </a:r>
              <a:endPara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4210050" y="869950"/>
              <a:ext cx="1143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Bắc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Giang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8100"/>
            <a:ext cx="5229225" cy="6286500"/>
          </a:xfrm>
          <a:prstGeom prst="rect">
            <a:avLst/>
          </a:prstGeom>
          <a:noFill/>
          <a:ln w="38100">
            <a:solidFill>
              <a:srgbClr val="009900">
                <a:alpha val="90979"/>
              </a:srgbClr>
            </a:solidFill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5800" y="46482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Hòa Bình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43000" y="3810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Vĩnh Phúc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76600" y="762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Thái Nguyên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62413" y="823913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Bắc Giang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191000" y="1676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Bắc Ninh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119563" y="34290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Hưng Yên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343400" y="56388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Hà Nam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-88900" y="4191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Phú</a:t>
            </a:r>
          </a:p>
          <a:p>
            <a:pPr algn="ctr"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</a:p>
        </p:txBody>
      </p:sp>
      <p:pic>
        <p:nvPicPr>
          <p:cNvPr id="14" name="Picture 5" descr="350px-Transperth-466-468-McIver-150705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5726113" y="1808163"/>
            <a:ext cx="3398837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au_KinhTe"/>
          <p:cNvPicPr>
            <a:picLocks noChangeAspect="1" noChangeArrowheads="1"/>
          </p:cNvPicPr>
          <p:nvPr/>
        </p:nvPicPr>
        <p:blipFill>
          <a:blip r:embed="rId6">
            <a:lum bright="-6000"/>
          </a:blip>
          <a:srcRect t="8333"/>
          <a:stretch>
            <a:fillRect/>
          </a:stretch>
        </p:blipFill>
        <p:spPr bwMode="auto">
          <a:xfrm>
            <a:off x="5726113" y="38100"/>
            <a:ext cx="3398837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ImageVie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6113" y="3484563"/>
            <a:ext cx="3398837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TRRYYY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745163" y="5151438"/>
            <a:ext cx="3376612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0" descr="Passenger-airplane-flying-animation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9400" y="742950"/>
            <a:ext cx="1066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0" y="6381750"/>
            <a:ext cx="533400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r>
              <a:rPr lang="en-US" sz="2400" b="1" dirty="0">
                <a:solidFill>
                  <a:schemeClr val="tx1"/>
                </a:solidFill>
              </a:rPr>
              <a:t> 1: </a:t>
            </a:r>
            <a:r>
              <a:rPr lang="en-US" sz="2400" b="1" dirty="0" err="1">
                <a:solidFill>
                  <a:schemeClr val="tx1"/>
                </a:solidFill>
              </a:rPr>
              <a:t>Lược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đồ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thủ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đô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Nội</a:t>
            </a:r>
            <a:endParaRPr lang="vi-VN" sz="2400" b="1" dirty="0">
              <a:solidFill>
                <a:schemeClr val="tx1"/>
              </a:solidFill>
            </a:endParaRPr>
          </a:p>
        </p:txBody>
      </p:sp>
      <p:pic>
        <p:nvPicPr>
          <p:cNvPr id="20" name="Picture 31" descr="C:\Users\DiuNguyen\Desktop\train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37333">
            <a:off x="3295650" y="2495550"/>
            <a:ext cx="7731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4" descr="car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88098" flipH="1">
            <a:off x="3530600" y="2611438"/>
            <a:ext cx="47148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5" descr="car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25729" flipH="1">
            <a:off x="3589338" y="2516188"/>
            <a:ext cx="4778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6" descr="car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0" y="2524125"/>
            <a:ext cx="2301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7" descr="car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38637">
            <a:off x="3434556" y="2669382"/>
            <a:ext cx="4984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 descr="car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70137">
            <a:off x="3427413" y="2568575"/>
            <a:ext cx="4984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9" descr="car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3420">
            <a:off x="3375025" y="2620963"/>
            <a:ext cx="4984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0" descr="car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2397">
            <a:off x="3371850" y="2641600"/>
            <a:ext cx="4984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1" descr="C:\Users\DiuNguyen\Desktop\train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858287">
            <a:off x="3336131" y="2610644"/>
            <a:ext cx="7731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1" descr="C:\Users\DiuNguyen\Desktop\train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90716" flipH="1">
            <a:off x="3357563" y="2533650"/>
            <a:ext cx="6238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1" descr="C:\Users\DiuNguyen\Desktop\train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7204" flipH="1">
            <a:off x="3265488" y="2457450"/>
            <a:ext cx="698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1" descr="C:\Users\DiuNguyen\Desktop\train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2303463"/>
            <a:ext cx="3651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55556E-6 C -0.01996 0.0074 -0.03975 0.01481 -0.05989 0.01666 C -0.07968 0.01851 -0.10277 0.01041 -0.11944 0.0111 C -0.13611 0.0118 -0.14722 0.01758 -0.15972 0.02036 C -0.17222 0.02314 -0.17795 0.02661 -0.19461 0.02777 C -0.21093 0.02893 -0.24062 0.02777 -0.2585 0.02777 C -0.27639 0.02777 -0.2842 0.02777 -0.30139 0.02777 C -0.31875 0.02777 -0.34635 0.02777 -0.36111 0.02777 C -0.37586 0.02777 -0.38316 0.02777 -0.39027 0.02777 " pathEditMode="relative" rAng="0" ptsTypes="aaaaaaaaA">
                                      <p:cBhvr>
                                        <p:cTn id="25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3.7037E-6 C -0.02638 -0.0007 -0.0526 -0.00116 -0.06961 -0.00741 C -0.08628 -0.01366 -0.09288 -0.03172 -0.10138 -0.03704 C -0.10989 -0.04236 -0.11267 -0.03774 -0.12083 -0.03889 C -0.12899 -0.04005 -0.13906 -0.04283 -0.14999 -0.04445 C -0.16093 -0.04607 -0.17656 -0.04699 -0.1861 -0.04815 C -0.19583 -0.04931 -0.20069 -0.04653 -0.20694 -0.05186 C -0.21319 -0.05718 -0.21614 -0.07061 -0.2236 -0.07963 C -0.23107 -0.08866 -0.24183 -0.09699 -0.25138 -0.10556 C -0.26093 -0.11412 -0.27065 -0.12199 -0.28072 -0.13149 C -0.29044 -0.14098 -0.30364 -0.15463 -0.3111 -0.16297 C -0.31857 -0.1713 -0.31527 -0.17848 -0.32499 -0.18149 C -0.33472 -0.18449 -0.35624 -0.17871 -0.36944 -0.18149 C -0.38263 -0.18426 -0.3934 -0.19121 -0.40416 -0.19815 " pathEditMode="relative" ptsTypes="aaaaaaaaaaaaaA">
                                      <p:cBhvr>
                                        <p:cTn id="27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037 C -0.01215 0 -0.02968 0.00394 -0.0375 0.01296 C -0.04531 0.02199 -0.03906 0.03912 -0.04166 0.05 C -0.04427 0.06088 -0.04427 0.06759 -0.05277 0.07778 C -0.06128 0.08796 -0.08264 0.10556 -0.09305 0.11111 C -0.10347 0.11667 -0.10711 0.10995 -0.11527 0.11111 C -0.12343 0.11227 -0.13281 0.11597 -0.14166 0.11852 C -0.15052 0.12106 -0.16093 0.12407 -0.16805 0.12593 C -0.17517 0.12778 -0.17829 0.12431 -0.18472 0.12963 C -0.19236 0.13495 -0.2026 0.15278 -0.21389 0.15741 C -0.22534 0.16204 -0.24427 0.16366 -0.25277 0.15741 C -0.26336 0.15116 -0.26336 0.12662 -0.27083 0.12037 C -0.27847 0.11412 -0.2875 0.1169 -0.29861 0.12037 C -0.30972 0.12384 -0.32847 0.13264 -0.3375 0.14074 C -0.3467 0.14884 -0.35295 0.16088 -0.35277 0.16852 C -0.3526 0.17616 -0.3375 0.18079 -0.33611 0.18704 C -0.33472 0.19329 -0.34079 0.19931 -0.34444 0.20556 C -0.34809 0.21181 -0.35399 0.21088 -0.3585 0.22407 C -0.36267 0.23727 -0.36805 0.26944 -0.37083 0.28519 C -0.37378 0.30093 -0.37482 0.30903 -0.37639 0.31852 C -0.37795 0.32801 -0.37708 0.33681 -0.38055 0.34259 C -0.3842 0.34838 -0.39149 0.35093 -0.39861 0.3537 " pathEditMode="relative" rAng="0" ptsTypes="aaaaaaaaaaaaaaaaaaaaaA">
                                      <p:cBhvr>
                                        <p:cTn id="29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17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0.00573 0.03079 0.01163 0.06181 0.01805 0.08889 C 0.02448 0.11597 0.03281 0.13773 0.03889 0.16296 C 0.04496 0.1882 0.04809 0.22107 0.05417 0.24074 C 0.06024 0.26042 0.07274 0.27037 0.075 0.28148 C 0.07726 0.29259 0.0717 0.29699 0.06805 0.30741 C 0.06441 0.31782 0.05399 0.32847 0.05278 0.34445 C 0.05156 0.36042 0.05972 0.38449 0.06111 0.4037 C 0.0625 0.42292 0.06198 0.44236 0.06111 0.45926 C 0.06024 0.47616 0.05677 0.49282 0.05555 0.50556 C 0.05434 0.51829 0.05417 0.52662 0.05417 0.53519 " pathEditMode="relative" ptsTypes="aaaaaaaaaaA">
                                      <p:cBhvr>
                                        <p:cTn id="31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C 0.00208 -0.01852 0.00416 -0.03681 0.00277 -0.05 C 0.00138 -0.0632 -0.00747 -0.06598 -0.00834 -0.07963 C -0.00921 -0.09329 -0.00434 -0.1169 -0.00278 -0.13148 C -0.00122 -0.14607 0.00069 -0.15463 0.00138 -0.16667 C 0.00208 -0.17894 -0.0007 -0.18982 0.00138 -0.20371 C 0.00347 -0.2176 0.0118 -0.23125 0.01388 -0.25 C 0.01597 -0.26875 0.01336 -0.2956 0.01388 -0.31667 C 0.01441 -0.33773 0.01614 -0.36227 0.01666 -0.37593 C 0.01718 -0.38959 0.01684 -0.39398 0.01666 -0.39815 " pathEditMode="relative" ptsTypes="aaaaaaaaaA">
                                      <p:cBhvr>
                                        <p:cTn id="33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C 0.0198 -0.0044 0.03976 -0.00856 0.05139 -0.01296 C 0.06302 -0.01736 0.06198 -0.01967 0.06945 -0.02592 C 0.07691 -0.03217 0.09011 -0.04444 0.09584 -0.05 C 0.10157 -0.05555 0.09879 -0.05578 0.10417 -0.05926 C 0.10955 -0.06273 0.11823 -0.06389 0.12778 -0.07037 C 0.13733 -0.07685 0.15191 -0.09074 0.16111 -0.09815 C 0.17032 -0.10555 0.17674 -0.11018 0.18334 -0.11481 " pathEditMode="relative" ptsTypes="aaaaaaaA">
                                      <p:cBhvr>
                                        <p:cTn id="3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C 0.01077 -0.00787 0.0217 -0.01574 0.02778 -0.01481 C 0.03386 -0.01388 0.03004 0.00162 0.03611 0.00556 C 0.04219 0.0095 0.05608 0.00209 0.06389 0.00926 C 0.0717 0.01644 0.07552 0.03426 0.08333 0.04815 C 0.09115 0.06204 0.10417 0.0845 0.11111 0.0926 C 0.11806 0.1007 0.11875 0.09422 0.125 0.0963 C 0.13125 0.09838 0.14028 0.10348 0.14861 0.10556 C 0.15695 0.10764 0.16597 0.10834 0.175 0.10926 " pathEditMode="relative" ptsTypes="aaaaaaaaA">
                                      <p:cBhvr>
                                        <p:cTn id="3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5.2729E-7 C 0.0217 0.00532 0.02951 0.01087 0.03767 0.00948 C 0.04583 0.00763 0.05764 -0.00301 0.06267 -0.00925 C 0.06771 -0.01549 0.07187 -0.01827 0.06823 -0.02775 C 0.06458 -0.03723 0.0493 -0.05805 0.04045 -0.0666 C 0.0316 -0.07493 0.02048 -0.07424 0.01545 -0.07771 C 0.01041 -0.08117 0.00937 -0.0821 0.00989 -0.08696 C 0.01041 -0.09135 0.01597 -0.09528 0.01823 -0.10523 C 0.02048 -0.11563 0.02187 -0.13252 0.02378 -0.14824 C 0.02569 -0.16374 0.02726 -0.18316 0.02934 -0.1982 C 0.03142 -0.213 0.03507 -0.22063 0.03628 -0.23705 C 0.0375 -0.25324 0.0368 -0.27798 0.03628 -0.29625 C 0.03576 -0.31452 0.03403 -0.33233 0.03351 -0.34621 C 0.03298 -0.35985 0.03403 -0.37188 0.03351 -0.37951 C 0.03298 -0.38714 0.03177 -0.38992 0.03073 -0.39246 " pathEditMode="relative" rAng="0" ptsTypes="aaaaaaaaaaaaaaA">
                                      <p:cBhvr>
                                        <p:cTn id="70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19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2498 C 0.01459 -0.03446 0.02917 -0.04371 0.03612 -0.05273 C 0.04306 -0.06175 0.04844 -0.06846 0.04167 -0.07863 C 0.0349 -0.08881 0.00469 -0.10523 -0.00416 -0.11379 C -0.01302 -0.12234 0.00122 -0.12512 -0.01111 -0.13044 C -0.02343 -0.13576 -0.05763 -0.13414 -0.07777 -0.14547 C -0.09791 -0.15657 -0.11614 -0.18594 -0.13194 -0.19727 C -0.14774 -0.20861 -0.15434 -0.20768 -0.17222 -0.21392 C -0.1901 -0.22017 -0.21892 -0.22572 -0.23888 -0.23428 C -0.25885 -0.24283 -0.27239 -0.25902 -0.29166 -0.26573 C -0.31093 -0.27243 -0.33628 -0.27012 -0.35416 -0.27498 C -0.37204 -0.27984 -0.38316 -0.28978 -0.39861 -0.29533 C -0.41406 -0.30088 -0.43073 -0.30458 -0.44722 -0.30828 " pathEditMode="relative" rAng="0" ptsTypes="aaaaaaaaaaaaA">
                                      <p:cBhvr>
                                        <p:cTn id="72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14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2498 C 0.01666 -0.03377 0.0335 -0.04255 0.04722 -0.05088 C 0.06093 -0.05921 0.07204 -0.06684 0.08194 -0.07493 C 0.09184 -0.08303 0.09652 -0.09251 0.10694 -0.09898 C 0.11736 -0.10546 0.13316 -0.10615 0.14444 -0.11379 C 0.15572 -0.12142 0.16527 -0.13344 0.175 -0.14524 " pathEditMode="relative" rAng="0" ptsTypes="aaaaaA">
                                      <p:cBhvr>
                                        <p:cTn id="74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6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1874 C 0.02882 -0.01688 0.03907 -0.0148 0.04653 -0.01133 C 0.054 -0.00787 0.05538 -0.0037 0.0632 0.00162 C 0.07101 0.00694 0.08594 0.01202 0.09375 0.02012 C 0.10157 0.02821 0.10469 0.04348 0.11042 0.04972 C 0.11615 0.05596 0.12066 0.05735 0.12847 0.05712 C 0.13629 0.05689 0.1467 0.05088 0.15764 0.04787 C 0.16858 0.04486 0.18663 0.04047 0.19375 0.03862 " pathEditMode="relative" rAng="0" ptsTypes="aaaaaaaA">
                                      <p:cBhvr>
                                        <p:cTn id="76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3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02498 C -0.01666 0.00624 -0.01458 0.03746 -0.01041 0.06383 C -0.00625 0.09019 0.00087 0.11031 0.00625 0.13436 C 0.01163 0.15842 0.01684 0.1901 0.02153 0.20837 C 0.02622 0.22664 0.03038 0.2315 0.03403 0.24352 C 0.03768 0.25555 0.04393 0.27012 0.04375 0.28052 C 0.04358 0.29093 0.03403 0.29232 0.03264 0.30643 C 0.03125 0.32053 0.03386 0.34505 0.03542 0.36586 C 0.03698 0.38644 0.04254 0.41235 0.04236 0.43062 C 0.04219 0.44889 0.03559 0.46091 0.03403 0.47502 C 0.03247 0.48913 0.03247 0.50231 0.03264 0.51572 " pathEditMode="relative" rAng="0" ptsTypes="aaaaaaaaaaA">
                                      <p:cBhvr>
                                        <p:cTn id="78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C -0.0099 0.01343 -0.01962 0.02708 -0.01945 0.03889 C -0.01928 0.05069 -0.00643 0.06319 0.00138 0.07037 C 0.0092 0.07755 0.01822 0.08449 0.02777 0.08148 C 0.03732 0.07847 0.05781 0.06551 0.05833 0.05185 C 0.05885 0.03819 0.04461 0.01898 0.03055 1.85185E-6 " pathEditMode="relative" ptsTypes="aaaaaA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sk1"/>
          <p:cNvSpPr>
            <a:spLocks noEditPoints="1" noChangeArrowheads="1"/>
          </p:cNvSpPr>
          <p:nvPr/>
        </p:nvSpPr>
        <p:spPr bwMode="auto">
          <a:xfrm>
            <a:off x="344488" y="733425"/>
            <a:ext cx="8423275" cy="52101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n-US" sz="2400" b="1" i="1" dirty="0">
                <a:solidFill>
                  <a:srgbClr val="FF0000"/>
                </a:solidFill>
                <a:latin typeface=".VnTime" pitchFamily="34" charset="0"/>
              </a:rPr>
              <a:t>	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Thñ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®« Hµ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Néi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n»m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ë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trung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t©m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®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ång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b»ng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B¾c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Bé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,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n¬i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cã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s«ng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Hång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ch¶y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qua,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rÊt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thuËn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lîi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cho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viÖc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giao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l­u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víi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c¸c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®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Þa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ph­¬ng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trong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n­íc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vµ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thÕ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giíi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. </a:t>
            </a:r>
            <a:endParaRPr lang="en-US" sz="4800" dirty="0">
              <a:solidFill>
                <a:schemeClr val="hlink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ộ hình nền PowerPoint đẹp, đơn giản và chuyên nghiệ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94031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838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nằm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ộ hình nền PowerPoint đẹp, đơn giản và chuyên nghiệ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9403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023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ộ hình nền PowerPoint đẹp, đơn giản và chuyên nghiệ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9403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4525" y="545910"/>
            <a:ext cx="6919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NHANH NHƯ CHỚP</a:t>
            </a:r>
            <a:endParaRPr lang="en-US" sz="5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Sách Giáo Khoa Lịch Sử Và Địa Lí Lớp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HN cu va m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8"/>
          <p:cNvGraphicFramePr>
            <a:graphicFrameLocks noGrp="1"/>
          </p:cNvGraphicFramePr>
          <p:nvPr/>
        </p:nvGraphicFramePr>
        <p:xfrm>
          <a:off x="111125" y="2"/>
          <a:ext cx="8907463" cy="6553199"/>
        </p:xfrm>
        <a:graphic>
          <a:graphicData uri="http://schemas.openxmlformats.org/drawingml/2006/table">
            <a:tbl>
              <a:tblPr/>
              <a:tblGrid>
                <a:gridCol w="24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6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Phố cổ Hà Nội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 mới Hà Nội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6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 nhà cửa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9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đường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2651125" y="838200"/>
            <a:ext cx="33686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hlink"/>
                </a:solidFill>
              </a:rPr>
              <a:t>-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9"/>
          <p:cNvSpPr txBox="1">
            <a:spLocks noChangeArrowheads="1"/>
          </p:cNvSpPr>
          <p:nvPr/>
        </p:nvSpPr>
        <p:spPr bwMode="auto">
          <a:xfrm>
            <a:off x="6257925" y="838200"/>
            <a:ext cx="24971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chemeClr val="hlink"/>
                </a:solidFill>
              </a:rPr>
              <a:t>-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vi-VN" sz="24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2590800" y="3581400"/>
            <a:ext cx="3168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hlink"/>
                </a:solidFill>
              </a:rPr>
              <a:t>-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051550" y="3581400"/>
            <a:ext cx="2863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hlink"/>
                </a:solidFill>
              </a:rPr>
              <a:t>-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endParaRPr lang="en-US" sz="24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9" name="Rectangle 62"/>
          <p:cNvSpPr>
            <a:spLocks noChangeArrowheads="1"/>
          </p:cNvSpPr>
          <p:nvPr/>
        </p:nvSpPr>
        <p:spPr bwMode="auto">
          <a:xfrm>
            <a:off x="2590800" y="4876800"/>
            <a:ext cx="33385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hlink"/>
                </a:solidFill>
              </a:rPr>
              <a:t>-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chật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endParaRPr lang="en-US" sz="24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6096000" y="4800600"/>
            <a:ext cx="29273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hlink"/>
                </a:solidFill>
              </a:rPr>
              <a:t>- 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To,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4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cộ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 hoan ki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sk1"/>
          <p:cNvSpPr>
            <a:spLocks noEditPoints="1" noChangeArrowheads="1"/>
          </p:cNvSpPr>
          <p:nvPr/>
        </p:nvSpPr>
        <p:spPr bwMode="auto">
          <a:xfrm>
            <a:off x="344488" y="1122363"/>
            <a:ext cx="8423275" cy="43926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n-US" sz="2400" b="1" i="1" dirty="0">
                <a:solidFill>
                  <a:srgbClr val="FF0000"/>
                </a:solidFill>
                <a:latin typeface=".VnTime" pitchFamily="34" charset="0"/>
              </a:rPr>
              <a:t>	</a:t>
            </a:r>
            <a:r>
              <a:rPr lang="en-US" sz="2800" b="1" i="1" dirty="0" smtClean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5400" b="1" i="1" dirty="0" err="1">
                <a:solidFill>
                  <a:schemeClr val="hlink"/>
                </a:solidFill>
                <a:latin typeface=".VnTime" pitchFamily="34" charset="0"/>
              </a:rPr>
              <a:t>C¸c</a:t>
            </a:r>
            <a:r>
              <a:rPr lang="en-US" sz="54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5400" b="1" i="1" dirty="0" err="1">
                <a:solidFill>
                  <a:schemeClr val="hlink"/>
                </a:solidFill>
                <a:latin typeface=".VnTime" pitchFamily="34" charset="0"/>
              </a:rPr>
              <a:t>phè</a:t>
            </a:r>
            <a:r>
              <a:rPr lang="en-US" sz="54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5400" b="1" i="1" dirty="0" err="1">
                <a:solidFill>
                  <a:schemeClr val="hlink"/>
                </a:solidFill>
                <a:latin typeface=".VnTime" pitchFamily="34" charset="0"/>
              </a:rPr>
              <a:t>cæ</a:t>
            </a:r>
            <a:r>
              <a:rPr lang="en-US" sz="54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5400" b="1" i="1" dirty="0" err="1">
                <a:solidFill>
                  <a:schemeClr val="hlink"/>
                </a:solidFill>
                <a:latin typeface=".VnTime" pitchFamily="34" charset="0"/>
              </a:rPr>
              <a:t>n»m</a:t>
            </a:r>
            <a:r>
              <a:rPr lang="en-US" sz="5400" b="1" i="1" dirty="0">
                <a:solidFill>
                  <a:schemeClr val="hlink"/>
                </a:solidFill>
                <a:latin typeface=".VnTime" pitchFamily="34" charset="0"/>
              </a:rPr>
              <a:t> ë </a:t>
            </a:r>
            <a:r>
              <a:rPr lang="en-US" sz="5400" b="1" i="1" dirty="0" err="1">
                <a:solidFill>
                  <a:schemeClr val="hlink"/>
                </a:solidFill>
                <a:latin typeface=".VnTime" pitchFamily="34" charset="0"/>
              </a:rPr>
              <a:t>gÇn</a:t>
            </a:r>
            <a:r>
              <a:rPr lang="en-US" sz="54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5400" b="1" i="1" dirty="0" err="1">
                <a:solidFill>
                  <a:schemeClr val="hlink"/>
                </a:solidFill>
                <a:latin typeface=".VnTime" pitchFamily="34" charset="0"/>
              </a:rPr>
              <a:t>hå</a:t>
            </a:r>
            <a:r>
              <a:rPr lang="en-US" sz="54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5400" b="1" i="1" dirty="0" err="1">
                <a:solidFill>
                  <a:schemeClr val="hlink"/>
                </a:solidFill>
                <a:latin typeface=".VnTime" pitchFamily="34" charset="0"/>
              </a:rPr>
              <a:t>Hoµn</a:t>
            </a:r>
            <a:r>
              <a:rPr lang="en-US" sz="54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5400" b="1" i="1" dirty="0" err="1">
                <a:solidFill>
                  <a:schemeClr val="hlink"/>
                </a:solidFill>
                <a:latin typeface=".VnTime" pitchFamily="34" charset="0"/>
              </a:rPr>
              <a:t>KiÕm</a:t>
            </a:r>
            <a:r>
              <a:rPr lang="en-US" sz="5400" b="1" i="1" dirty="0">
                <a:solidFill>
                  <a:schemeClr val="hlink"/>
                </a:solidFill>
                <a:latin typeface=".VnTime" pitchFamily="34" charset="0"/>
              </a:rPr>
              <a:t>. Hµ </a:t>
            </a:r>
            <a:r>
              <a:rPr lang="en-US" sz="5400" b="1" i="1" dirty="0" err="1">
                <a:solidFill>
                  <a:schemeClr val="hlink"/>
                </a:solidFill>
                <a:latin typeface=".VnTime" pitchFamily="34" charset="0"/>
              </a:rPr>
              <a:t>Néi</a:t>
            </a:r>
            <a:r>
              <a:rPr lang="en-US" sz="5400" b="1" i="1" dirty="0">
                <a:solidFill>
                  <a:schemeClr val="hlink"/>
                </a:solidFill>
                <a:latin typeface=".VnTime" pitchFamily="34" charset="0"/>
              </a:rPr>
              <a:t> ®</a:t>
            </a:r>
            <a:r>
              <a:rPr lang="en-US" sz="5400" b="1" i="1" dirty="0" err="1">
                <a:solidFill>
                  <a:schemeClr val="hlink"/>
                </a:solidFill>
                <a:latin typeface=".VnTime" pitchFamily="34" charset="0"/>
              </a:rPr>
              <a:t>ang</a:t>
            </a:r>
            <a:r>
              <a:rPr lang="en-US" sz="54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5400" b="1" i="1" dirty="0" err="1">
                <a:solidFill>
                  <a:schemeClr val="hlink"/>
                </a:solidFill>
                <a:latin typeface=".VnTime" pitchFamily="34" charset="0"/>
              </a:rPr>
              <a:t>ngày</a:t>
            </a:r>
            <a:r>
              <a:rPr lang="en-US" sz="54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5400" b="1" i="1" dirty="0" err="1">
                <a:solidFill>
                  <a:schemeClr val="hlink"/>
                </a:solidFill>
                <a:latin typeface=".VnTime" pitchFamily="34" charset="0"/>
              </a:rPr>
              <a:t>càng</a:t>
            </a:r>
            <a:r>
              <a:rPr lang="en-US" sz="54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5400" b="1" i="1" dirty="0" err="1">
                <a:solidFill>
                  <a:schemeClr val="hlink"/>
                </a:solidFill>
                <a:latin typeface=".VnTime" pitchFamily="34" charset="0"/>
              </a:rPr>
              <a:t>ph¸t</a:t>
            </a:r>
            <a:r>
              <a:rPr lang="en-US" sz="54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5400" b="1" i="1" dirty="0" err="1">
                <a:solidFill>
                  <a:schemeClr val="hlink"/>
                </a:solidFill>
                <a:latin typeface=".VnTime" pitchFamily="34" charset="0"/>
              </a:rPr>
              <a:t>triÓn</a:t>
            </a:r>
            <a:r>
              <a:rPr lang="en-US" sz="5400" b="1" i="1" dirty="0">
                <a:solidFill>
                  <a:schemeClr val="hlink"/>
                </a:solidFill>
                <a:latin typeface=".VnTime" pitchFamily="34" charset="0"/>
              </a:rPr>
              <a:t> vµ </a:t>
            </a:r>
            <a:r>
              <a:rPr lang="en-US" sz="5400" b="1" i="1" dirty="0" err="1">
                <a:solidFill>
                  <a:schemeClr val="hlink"/>
                </a:solidFill>
                <a:latin typeface=".VnTime" pitchFamily="34" charset="0"/>
              </a:rPr>
              <a:t>hiÖn</a:t>
            </a:r>
            <a:r>
              <a:rPr lang="en-US" sz="5400" b="1" i="1" dirty="0">
                <a:solidFill>
                  <a:schemeClr val="hlink"/>
                </a:solidFill>
                <a:latin typeface=".VnTime" pitchFamily="34" charset="0"/>
              </a:rPr>
              <a:t> ®¹i </a:t>
            </a:r>
            <a:r>
              <a:rPr lang="en-US" sz="5400" b="1" i="1" dirty="0" err="1">
                <a:solidFill>
                  <a:schemeClr val="hlink"/>
                </a:solidFill>
                <a:latin typeface=".VnTime" pitchFamily="34" charset="0"/>
              </a:rPr>
              <a:t>h¬n</a:t>
            </a:r>
            <a:r>
              <a:rPr lang="en-US" sz="5400" b="1" i="1" dirty="0" smtClean="0">
                <a:solidFill>
                  <a:schemeClr val="hlink"/>
                </a:solidFill>
                <a:latin typeface=".VnTime" pitchFamily="34" charset="0"/>
              </a:rPr>
              <a:t>.</a:t>
            </a:r>
            <a:endParaRPr lang="en-US" sz="5400" dirty="0">
              <a:solidFill>
                <a:schemeClr val="hlink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ộ hình nền PowerPoint đẹp, đơn giản và chuyên nghiệ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94031" cy="6858000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838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1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nằm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352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1"/>
          <p:cNvGraphicFramePr>
            <a:graphicFrameLocks noGrp="1"/>
          </p:cNvGraphicFramePr>
          <p:nvPr>
            <p:ph/>
          </p:nvPr>
        </p:nvGraphicFramePr>
        <p:xfrm>
          <a:off x="314325" y="604838"/>
          <a:ext cx="8610600" cy="6113462"/>
        </p:xfrm>
        <a:graphic>
          <a:graphicData uri="http://schemas.openxmlformats.org/drawingml/2006/table">
            <a:tbl>
              <a:tblPr/>
              <a:tblGrid>
                <a:gridCol w="287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24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   TRUNG TÂM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    VĂN HOÁ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    KHOA HỌC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    TRUNG TÂM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         KINH TẾ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9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6" descr="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9138" y="2427288"/>
            <a:ext cx="2719387" cy="19097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" name="Picture 7" descr="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4850" y="4495800"/>
            <a:ext cx="2732088" cy="19319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" name="Picture 8" descr="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0775" y="2190750"/>
            <a:ext cx="2593975" cy="17414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8625" y="625475"/>
            <a:ext cx="2697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</a:rPr>
              <a:t>TRUNG TÂM </a:t>
            </a:r>
          </a:p>
          <a:p>
            <a:r>
              <a:rPr lang="en-US" altLang="en-US" sz="2800" b="1" dirty="0">
                <a:solidFill>
                  <a:srgbClr val="0000FF"/>
                </a:solidFill>
              </a:rPr>
              <a:t>CHÍNH TRỊ</a:t>
            </a:r>
          </a:p>
        </p:txBody>
      </p:sp>
      <p:pic>
        <p:nvPicPr>
          <p:cNvPr id="9" name="Picture 62" descr="khu cong nghiep thang l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7125" y="3981450"/>
            <a:ext cx="2617788" cy="14525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0" name="Picture 63" descr="vanphu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7600" y="5497513"/>
            <a:ext cx="2613025" cy="11811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1" name="Picture 2" descr="C:\Users\W7\Desktop\BO NGOAI GIA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3863" y="2452688"/>
            <a:ext cx="2686050" cy="1617662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520700" y="4057650"/>
            <a:ext cx="24511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/>
              <a:t>Hình 5 Bộ ngoại giao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1"/>
          <p:cNvGraphicFramePr>
            <a:graphicFrameLocks noGrp="1"/>
          </p:cNvGraphicFramePr>
          <p:nvPr>
            <p:ph idx="4294967295"/>
          </p:nvPr>
        </p:nvGraphicFramePr>
        <p:xfrm>
          <a:off x="314325" y="1691086"/>
          <a:ext cx="8610600" cy="5027214"/>
        </p:xfrm>
        <a:graphic>
          <a:graphicData uri="http://schemas.openxmlformats.org/drawingml/2006/table">
            <a:tbl>
              <a:tblPr/>
              <a:tblGrid>
                <a:gridCol w="287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59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   TRUNG TÂM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    VĂN HOÁ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    KHOA HỌC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    TRUNG TÂM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         KINH TẾ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49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809625" y="1797050"/>
            <a:ext cx="2314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</a:rPr>
              <a:t>TRUNG TÂM </a:t>
            </a:r>
          </a:p>
          <a:p>
            <a:r>
              <a:rPr lang="en-US" altLang="en-US" sz="2800" b="1" dirty="0">
                <a:solidFill>
                  <a:srgbClr val="0000FF"/>
                </a:solidFill>
              </a:rPr>
              <a:t>CHÍNH TRỊ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53425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ẫn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sk1"/>
          <p:cNvSpPr>
            <a:spLocks noEditPoints="1" noChangeArrowheads="1"/>
          </p:cNvSpPr>
          <p:nvPr/>
        </p:nvSpPr>
        <p:spPr bwMode="auto">
          <a:xfrm>
            <a:off x="344488" y="1122363"/>
            <a:ext cx="8423275" cy="43926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n-US" sz="2400" b="1" i="1" dirty="0">
                <a:solidFill>
                  <a:srgbClr val="FF0000"/>
                </a:solidFill>
                <a:latin typeface=".VnTime" pitchFamily="34" charset="0"/>
              </a:rPr>
              <a:t>	</a:t>
            </a:r>
            <a:endParaRPr lang="en-US" sz="2800" b="1" i="1" dirty="0">
              <a:solidFill>
                <a:schemeClr val="hlink"/>
              </a:solidFill>
              <a:latin typeface=".VnTime" pitchFamily="34" charset="0"/>
            </a:endParaRPr>
          </a:p>
          <a:p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	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Thñ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®« Hµ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Néi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lµ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trung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t©m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chÝnh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trÞ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cña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c¶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n­íc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,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trung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t©m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lín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vÒ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kinh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tÕ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,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v¨n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hãa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,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khoa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chemeClr val="hlink"/>
                </a:solidFill>
                <a:latin typeface=".VnTime" pitchFamily="34" charset="0"/>
              </a:rPr>
              <a:t>häc</a:t>
            </a:r>
            <a:r>
              <a:rPr lang="en-US" sz="4800" b="1" i="1" dirty="0">
                <a:solidFill>
                  <a:schemeClr val="hlink"/>
                </a:solidFill>
                <a:latin typeface=".VnTime" pitchFamily="34" charset="0"/>
              </a:rPr>
              <a:t>.</a:t>
            </a:r>
            <a:endParaRPr lang="en-US" sz="4800" dirty="0">
              <a:solidFill>
                <a:schemeClr val="hlink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ộ hình nền PowerPoint đẹp, đơn giản và chuyên nghiệ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94031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2577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him pho co 2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mba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022" y="1518971"/>
            <a:ext cx="5591956" cy="3820058"/>
          </a:xfrm>
          <a:prstGeom prst="rect">
            <a:avLst/>
          </a:prstGeom>
        </p:spPr>
      </p:pic>
    </p:spTree>
  </p:cSld>
  <p:clrMapOvr>
    <a:masterClrMapping/>
  </p:clrMapOvr>
  <p:transition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sk1"/>
          <p:cNvSpPr>
            <a:spLocks noEditPoints="1" noChangeArrowheads="1"/>
          </p:cNvSpPr>
          <p:nvPr/>
        </p:nvSpPr>
        <p:spPr bwMode="auto">
          <a:xfrm>
            <a:off x="344488" y="228600"/>
            <a:ext cx="8423275" cy="6248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n-US" sz="2400" b="1" i="1" dirty="0">
                <a:solidFill>
                  <a:srgbClr val="FF0000"/>
                </a:solidFill>
                <a:latin typeface=".VnTime" pitchFamily="34" charset="0"/>
              </a:rPr>
              <a:t>	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Thñ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®« Hµ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Néi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n»m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ë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trung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t©m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®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ång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b»ng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B¾c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Bé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,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n¬i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cã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s«ng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Hång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ch¶y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qua,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rÊt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thuËn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lîi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cho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viÖc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giao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l­u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víi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c¸c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®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Þa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ph­¬ng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trong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n­íc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vµ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thÕ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giíi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.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C¸c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phè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cæ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n»m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ë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gÇn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hå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Hoµn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KiÕm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. Hµ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Néi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®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ang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ngày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càng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ph¸t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triÓn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vµ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hiÖn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®¹i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h¬n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.</a:t>
            </a:r>
          </a:p>
          <a:p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	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Thñ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®« Hµ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Néi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lµ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trung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t©m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chÝnh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trÞ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cña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c¶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n­íc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,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trung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t©m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lín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vÒ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kinh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tÕ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,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v¨n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hãa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,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khoa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.VnTime" pitchFamily="34" charset="0"/>
              </a:rPr>
              <a:t>häc</a:t>
            </a:r>
            <a:r>
              <a:rPr lang="en-US" sz="2800" b="1" i="1" dirty="0">
                <a:solidFill>
                  <a:schemeClr val="hlink"/>
                </a:solidFill>
                <a:latin typeface=".VnTime" pitchFamily="34" charset="0"/>
              </a:rPr>
              <a:t>.</a:t>
            </a:r>
            <a:endParaRPr lang="en-US" sz="2800" dirty="0">
              <a:solidFill>
                <a:schemeClr val="hlink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ộ hình nền PowerPoint đẹp, đơn giản và chuyên nghiệ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9403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7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ộ hình nền PowerPoint đẹp, đơn giản và chuyên nghiệ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94031" cy="6858000"/>
          </a:xfrm>
          <a:prstGeom prst="rect">
            <a:avLst/>
          </a:prstGeom>
          <a:noFill/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06400" y="460375"/>
            <a:ext cx="8382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5400" b="1" dirty="0" err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Chóng</a:t>
            </a:r>
            <a:r>
              <a:rPr lang="en-US" sz="5400" b="1" dirty="0">
                <a:solidFill>
                  <a:srgbClr val="FF00FF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em</a:t>
            </a:r>
            <a:r>
              <a:rPr lang="en-US" sz="5400" b="1" dirty="0">
                <a:solidFill>
                  <a:srgbClr val="FF00FF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5400" b="1" dirty="0">
                <a:solidFill>
                  <a:srgbClr val="FFFF00"/>
                </a:solidFill>
                <a:latin typeface=".VnTime" pitchFamily="34" charset="0"/>
                <a:cs typeface="Arial" charset="0"/>
              </a:rPr>
              <a:t>  </a:t>
            </a:r>
            <a:r>
              <a:rPr lang="en-US" sz="5400" b="1" dirty="0">
                <a:solidFill>
                  <a:srgbClr val="FF00FF"/>
                </a:solidFill>
                <a:latin typeface=".VnTime" pitchFamily="34" charset="0"/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5400" b="1" dirty="0" err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kÝnh</a:t>
            </a:r>
            <a:r>
              <a:rPr lang="en-US" sz="5400" b="1" dirty="0">
                <a:solidFill>
                  <a:srgbClr val="FF00FF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chóc</a:t>
            </a:r>
            <a:r>
              <a:rPr lang="en-US" sz="5400" b="1" dirty="0">
                <a:solidFill>
                  <a:srgbClr val="FF00FF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5400" b="1" dirty="0">
                <a:solidFill>
                  <a:srgbClr val="FFFF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5400" dirty="0"/>
              <a:t> </a:t>
            </a:r>
            <a:r>
              <a:rPr lang="en-US" sz="5400" b="1" dirty="0">
                <a:solidFill>
                  <a:srgbClr val="FF00FF"/>
                </a:solidFill>
                <a:latin typeface=".VnTime" pitchFamily="34" charset="0"/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5400" b="1" dirty="0" err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thÇy</a:t>
            </a:r>
            <a:r>
              <a:rPr lang="en-US" sz="5400" b="1" dirty="0">
                <a:solidFill>
                  <a:srgbClr val="FF3300"/>
                </a:solidFill>
                <a:latin typeface=".VnTime" pitchFamily="34" charset="0"/>
                <a:cs typeface="Arial" charset="0"/>
              </a:rPr>
              <a:t> c«</a:t>
            </a:r>
            <a:r>
              <a:rPr lang="en-US" sz="5400" b="1" dirty="0">
                <a:solidFill>
                  <a:srgbClr val="FFFF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gi¸o</a:t>
            </a:r>
            <a:r>
              <a:rPr lang="en-US" sz="5400" b="1" dirty="0">
                <a:solidFill>
                  <a:srgbClr val="FF00FF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5400" b="1" dirty="0">
                <a:solidFill>
                  <a:srgbClr val="FFFF00"/>
                </a:solidFill>
                <a:latin typeface=".VnTime" pitchFamily="34" charset="0"/>
                <a:cs typeface="Arial" charset="0"/>
              </a:rPr>
              <a:t>  </a:t>
            </a:r>
            <a:r>
              <a:rPr lang="en-US" sz="5400" b="1" dirty="0">
                <a:solidFill>
                  <a:srgbClr val="FF3300"/>
                </a:solidFill>
                <a:latin typeface=".VnTime" pitchFamily="34" charset="0"/>
                <a:cs typeface="Arial" charset="0"/>
              </a:rPr>
              <a:t>m¹nh </a:t>
            </a:r>
            <a:r>
              <a:rPr lang="en-US" sz="5400" b="1" dirty="0" err="1" smtClean="0">
                <a:solidFill>
                  <a:srgbClr val="FF3300"/>
                </a:solidFill>
                <a:latin typeface=".VnTime" pitchFamily="34" charset="0"/>
                <a:cs typeface="Arial" charset="0"/>
              </a:rPr>
              <a:t>kháe</a:t>
            </a:r>
            <a:r>
              <a:rPr lang="en-US" sz="5400" b="1" dirty="0" smtClean="0">
                <a:solidFill>
                  <a:srgbClr val="FF3300"/>
                </a:solidFill>
                <a:latin typeface=".VnTime" pitchFamily="34" charset="0"/>
                <a:cs typeface="Arial" charset="0"/>
              </a:rPr>
              <a:t>!</a:t>
            </a:r>
            <a:endParaRPr lang="en-US" sz="5400" b="1" dirty="0">
              <a:solidFill>
                <a:srgbClr val="FF3300"/>
              </a:solidFill>
              <a:latin typeface=".VnTime" pitchFamily="34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8800" b="1" dirty="0">
                <a:solidFill>
                  <a:srgbClr val="FFFF00"/>
                </a:solidFill>
                <a:latin typeface=".VnTime" pitchFamily="34" charset="0"/>
                <a:cs typeface="Arial" charset="0"/>
              </a:rPr>
              <a:t>*</a:t>
            </a:r>
            <a:r>
              <a:rPr lang="en-US" sz="8800" b="1" dirty="0">
                <a:solidFill>
                  <a:srgbClr val="FF00FF"/>
                </a:solidFill>
                <a:latin typeface=".VnTime" pitchFamily="34" charset="0"/>
                <a:cs typeface="Arial" charset="0"/>
              </a:rPr>
              <a:t>  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8800" b="1" dirty="0">
                <a:solidFill>
                  <a:srgbClr val="FFFF00"/>
                </a:solidFill>
                <a:latin typeface=".VnTime" pitchFamily="34" charset="0"/>
                <a:cs typeface="Arial" charset="0"/>
              </a:rPr>
              <a:t>*</a:t>
            </a:r>
            <a:r>
              <a:rPr lang="en-US" sz="8800" b="1" dirty="0">
                <a:solidFill>
                  <a:srgbClr val="FF00FF"/>
                </a:solidFill>
                <a:latin typeface=".VnTime" pitchFamily="34" charset="0"/>
                <a:cs typeface="Arial" charset="0"/>
              </a:rPr>
              <a:t>  </a:t>
            </a:r>
            <a:r>
              <a:rPr lang="en-US" sz="8800" b="1" dirty="0">
                <a:solidFill>
                  <a:srgbClr val="FFFF00"/>
                </a:solidFill>
                <a:latin typeface=".VnTime" pitchFamily="34" charset="0"/>
                <a:cs typeface="Arial" charset="0"/>
              </a:rPr>
              <a:t>*</a:t>
            </a:r>
            <a:endParaRPr lang="en-US" sz="8800" b="1" dirty="0">
              <a:solidFill>
                <a:srgbClr val="FF00FF"/>
              </a:solidFill>
              <a:latin typeface=".VnTime" pitchFamily="34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endParaRPr lang="en-US" sz="8800" b="1" dirty="0">
              <a:solidFill>
                <a:srgbClr val="FFFF00"/>
              </a:solidFill>
              <a:latin typeface=".VnTime" pitchFamily="34" charset="0"/>
              <a:cs typeface="Arial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mba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022" y="1518971"/>
            <a:ext cx="5591956" cy="382005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eu kim s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022" y="1304628"/>
            <a:ext cx="5591956" cy="4248743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eu kim s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022" y="1304628"/>
            <a:ext cx="5591956" cy="424874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ng lua van phu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38" y="1809524"/>
            <a:ext cx="5001323" cy="323895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ng lua van phu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38" y="1809524"/>
            <a:ext cx="5001323" cy="323895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m su bat tra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80" y="1538023"/>
            <a:ext cx="4934639" cy="3781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459</Words>
  <Application>Microsoft Office PowerPoint</Application>
  <PresentationFormat>On-screen Show (4:3)</PresentationFormat>
  <Paragraphs>116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.VnTime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Môn Địa lí Bài:  Thủ đô Hà Nội</vt:lpstr>
      <vt:lpstr>PowerPoint Presentation</vt:lpstr>
      <vt:lpstr>    Quan sát hình 1, em hãy:  1.  Cho biết Hà Nội giáp những tỉnh nào? 2. Cho biết từ Hà Nội ó thể đi tới các tỉnh khác bằng các loại đường giao thông nào?    </vt:lpstr>
      <vt:lpstr>PowerPoint Presentation</vt:lpstr>
      <vt:lpstr>PowerPoint Presentation</vt:lpstr>
      <vt:lpstr>PowerPoint Presentation</vt:lpstr>
      <vt:lpstr>Môn Địa lí Bài:  Thủ đô Hà Nội</vt:lpstr>
      <vt:lpstr>PHIẾU BÀI TẬP  1. Hà Nội được chọn làm kinh đô của nước ta từ năm nào? 2. Khi đó kinh đô được đặt tên là gì? </vt:lpstr>
      <vt:lpstr>PowerPoint Presentation</vt:lpstr>
      <vt:lpstr>PowerPoint Presentation</vt:lpstr>
      <vt:lpstr>PowerPoint Presentation</vt:lpstr>
      <vt:lpstr>PowerPoint Presentation</vt:lpstr>
      <vt:lpstr>Môn Địa lí Bài:  Thủ đô Hà Nội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 Chuyền hoa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</dc:creator>
  <cp:lastModifiedBy>Admin</cp:lastModifiedBy>
  <cp:revision>21</cp:revision>
  <dcterms:created xsi:type="dcterms:W3CDTF">2021-11-08T07:25:14Z</dcterms:created>
  <dcterms:modified xsi:type="dcterms:W3CDTF">2024-06-04T14:16:57Z</dcterms:modified>
</cp:coreProperties>
</file>