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61" r:id="rId4"/>
    <p:sldId id="258" r:id="rId5"/>
    <p:sldId id="259"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09E6FC-10C6-4A87-AD75-86E58C7ED770}" type="datetimeFigureOut">
              <a:rPr lang="en-US" smtClean="0"/>
              <a:t>24-Jan-26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344657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9E6FC-10C6-4A87-AD75-86E58C7ED770}" type="datetimeFigureOut">
              <a:rPr lang="en-US" smtClean="0"/>
              <a:t>24-Jan-26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277658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9E6FC-10C6-4A87-AD75-86E58C7ED770}" type="datetimeFigureOut">
              <a:rPr lang="en-US" smtClean="0"/>
              <a:t>24-Jan-26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284584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9E6FC-10C6-4A87-AD75-86E58C7ED770}" type="datetimeFigureOut">
              <a:rPr lang="en-US" smtClean="0"/>
              <a:t>24-Jan-26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307762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09E6FC-10C6-4A87-AD75-86E58C7ED770}" type="datetimeFigureOut">
              <a:rPr lang="en-US" smtClean="0"/>
              <a:t>24-Jan-26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111115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09E6FC-10C6-4A87-AD75-86E58C7ED770}" type="datetimeFigureOut">
              <a:rPr lang="en-US" smtClean="0"/>
              <a:t>24-Jan-26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23328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09E6FC-10C6-4A87-AD75-86E58C7ED770}" type="datetimeFigureOut">
              <a:rPr lang="en-US" smtClean="0"/>
              <a:t>24-Jan-26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33804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09E6FC-10C6-4A87-AD75-86E58C7ED770}" type="datetimeFigureOut">
              <a:rPr lang="en-US" smtClean="0"/>
              <a:t>24-Jan-26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930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9E6FC-10C6-4A87-AD75-86E58C7ED770}" type="datetimeFigureOut">
              <a:rPr lang="en-US" smtClean="0"/>
              <a:t>24-Jan-26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95637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9E6FC-10C6-4A87-AD75-86E58C7ED770}" type="datetimeFigureOut">
              <a:rPr lang="en-US" smtClean="0"/>
              <a:t>24-Jan-26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1056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9E6FC-10C6-4A87-AD75-86E58C7ED770}" type="datetimeFigureOut">
              <a:rPr lang="en-US" smtClean="0"/>
              <a:t>24-Jan-26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AED99-185D-44A3-B01D-84CA372982FD}" type="slidenum">
              <a:rPr lang="en-US" smtClean="0"/>
              <a:t>‹#›</a:t>
            </a:fld>
            <a:endParaRPr lang="en-US"/>
          </a:p>
        </p:txBody>
      </p:sp>
    </p:spTree>
    <p:extLst>
      <p:ext uri="{BB962C8B-B14F-4D97-AF65-F5344CB8AC3E}">
        <p14:creationId xmlns:p14="http://schemas.microsoft.com/office/powerpoint/2010/main" val="336742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9E6FC-10C6-4A87-AD75-86E58C7ED770}" type="datetimeFigureOut">
              <a:rPr lang="en-US" smtClean="0"/>
              <a:t>24-Jan-26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AED99-185D-44A3-B01D-84CA372982FD}" type="slidenum">
              <a:rPr lang="en-US" smtClean="0"/>
              <a:t>‹#›</a:t>
            </a:fld>
            <a:endParaRPr lang="en-US"/>
          </a:p>
        </p:txBody>
      </p:sp>
    </p:spTree>
    <p:extLst>
      <p:ext uri="{BB962C8B-B14F-4D97-AF65-F5344CB8AC3E}">
        <p14:creationId xmlns:p14="http://schemas.microsoft.com/office/powerpoint/2010/main" val="288190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2">
            <a:schemeClr val="accent6"/>
          </a:lnRef>
          <a:fillRef idx="1001">
            <a:schemeClr val="lt2"/>
          </a:fillRef>
          <a:effectRef idx="0">
            <a:schemeClr val="accent6"/>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sz="7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7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Kính</a:t>
            </a:r>
            <a:r>
              <a:rPr lang="en-US" sz="7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 </a:t>
            </a:r>
            <a:r>
              <a:rPr lang="en-US" sz="7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chào</a:t>
            </a:r>
            <a:r>
              <a:rPr lang="en-US" sz="7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 </a:t>
            </a:r>
            <a:r>
              <a:rPr lang="en-US" sz="7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quý</a:t>
            </a:r>
            <a:r>
              <a:rPr lang="en-US" sz="7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 </a:t>
            </a:r>
            <a:r>
              <a:rPr lang="en-US" sz="7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thầy</a:t>
            </a:r>
            <a:r>
              <a:rPr lang="en-US" sz="7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 </a:t>
            </a:r>
            <a:r>
              <a:rPr lang="en-US" sz="7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cô</a:t>
            </a:r>
            <a:r>
              <a:rPr lang="en-US" sz="7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 </a:t>
            </a:r>
            <a:r>
              <a:rPr lang="en-US" sz="7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rPr>
              <a:t>giáo</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1500"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Họ</a:t>
            </a:r>
            <a:r>
              <a:rPr lang="en-US"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 </a:t>
            </a:r>
            <a:r>
              <a:rPr lang="en-US" sz="1500"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và</a:t>
            </a:r>
            <a:r>
              <a:rPr lang="en-US"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 </a:t>
            </a:r>
            <a:r>
              <a:rPr lang="en-US" sz="1500"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tên</a:t>
            </a:r>
            <a:r>
              <a:rPr lang="en-US"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 </a:t>
            </a:r>
            <a:r>
              <a:rPr lang="en-US" sz="1500"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giáo</a:t>
            </a:r>
            <a:r>
              <a:rPr lang="en-US"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 </a:t>
            </a:r>
            <a:r>
              <a:rPr lang="en-US" sz="1500"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viên</a:t>
            </a:r>
            <a:r>
              <a:rPr lang="en-US"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 </a:t>
            </a:r>
            <a:r>
              <a:rPr lang="en-US" sz="1500"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Trần</a:t>
            </a:r>
            <a:r>
              <a:rPr lang="en-US"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 Nguyễn Gia Bảo</a:t>
            </a:r>
            <a:br>
              <a:rPr lang="en-US"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br>
            <a:r>
              <a:rPr lang="en-US"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                                                                                        </a:t>
            </a:r>
            <a:r>
              <a:rPr lang="vi-VN"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TỔ: </a:t>
            </a:r>
            <a:r>
              <a:rPr lang="en-US" sz="15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Headings)"/>
                <a:ea typeface="Yu Gothic" panose="020B0400000000000000" pitchFamily="34" charset="-128"/>
              </a:rPr>
              <a:t>GDTC - QPAN - Tin                        </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40120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3008313" cy="565150"/>
          </a:xfrm>
        </p:spPr>
        <p:txBody>
          <a:bodyPr/>
          <a:lstStyle/>
          <a:p>
            <a:r>
              <a:rPr lang="vi-VN" dirty="0"/>
              <a:t>3.1.3. Bài tập 3: Bật cóc</a:t>
            </a:r>
            <a:endParaRPr lang="en-US" dirty="0"/>
          </a:p>
        </p:txBody>
      </p:sp>
      <p:sp>
        <p:nvSpPr>
          <p:cNvPr id="3" name="Content Placeholder 2"/>
          <p:cNvSpPr>
            <a:spLocks noGrp="1"/>
          </p:cNvSpPr>
          <p:nvPr>
            <p:ph idx="1"/>
          </p:nvPr>
        </p:nvSpPr>
        <p:spPr>
          <a:xfrm>
            <a:off x="2895600" y="1004887"/>
            <a:ext cx="5257800" cy="5243513"/>
          </a:xfrm>
        </p:spPr>
        <p:txBody>
          <a:bodyPr/>
          <a:lstStyle/>
          <a:p>
            <a:pPr marL="0" indent="0">
              <a:buNone/>
            </a:pPr>
            <a:r>
              <a:rPr lang="vi-VN" sz="2000" dirty="0">
                <a:latin typeface="+mj-lt"/>
              </a:rPr>
              <a:t>Đội hình tập luyện:</a:t>
            </a:r>
            <a:endParaRPr lang="en-US" sz="2000" dirty="0">
              <a:latin typeface="+mj-lt"/>
            </a:endParaRPr>
          </a:p>
          <a:p>
            <a:pPr marL="0" indent="0">
              <a:buNone/>
            </a:pP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b="1" dirty="0">
                <a:sym typeface="Wingdings 3"/>
              </a:rPr>
              <a:t></a:t>
            </a:r>
            <a:r>
              <a:rPr lang="vi-VN" sz="2500" b="1" dirty="0"/>
              <a:t>   </a:t>
            </a:r>
            <a:r>
              <a:rPr lang="en-US" sz="2500" b="1" dirty="0">
                <a:sym typeface="Webdings"/>
              </a:rPr>
              <a:t></a:t>
            </a:r>
            <a:r>
              <a:rPr lang="vi-VN" sz="2500" b="1" dirty="0"/>
              <a:t>GV       </a:t>
            </a:r>
            <a:r>
              <a:rPr lang="en-US" sz="2500" b="1" dirty="0"/>
              <a:t> </a:t>
            </a:r>
            <a:r>
              <a:rPr lang="vi-VN" sz="2500" b="1" dirty="0"/>
              <a:t>  </a:t>
            </a:r>
            <a:r>
              <a:rPr lang="en-US" sz="2500" dirty="0">
                <a:sym typeface="Webdings"/>
              </a:rPr>
              <a:t></a:t>
            </a:r>
            <a:endParaRPr lang="en-US" sz="2500" dirty="0"/>
          </a:p>
          <a:p>
            <a:pPr marL="0" indent="0">
              <a:buNone/>
            </a:pP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b="1" dirty="0">
                <a:sym typeface="Wingdings 3"/>
              </a:rPr>
              <a:t></a:t>
            </a:r>
            <a:r>
              <a:rPr lang="vi-VN" sz="2500" b="1" dirty="0"/>
              <a:t>               </a:t>
            </a:r>
            <a:r>
              <a:rPr lang="en-US" sz="2500" b="1" dirty="0"/>
              <a:t>        </a:t>
            </a:r>
            <a:r>
              <a:rPr lang="en-US" sz="2500" dirty="0">
                <a:sym typeface="Webdings"/>
              </a:rPr>
              <a:t></a:t>
            </a:r>
            <a:endParaRPr lang="en-US" sz="2500" dirty="0"/>
          </a:p>
          <a:p>
            <a:pPr marL="0" indent="0">
              <a:buNone/>
            </a:pP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b="1" dirty="0">
                <a:sym typeface="Wingdings 3"/>
              </a:rPr>
              <a:t></a:t>
            </a:r>
            <a:r>
              <a:rPr lang="vi-VN" sz="2500" b="1" dirty="0"/>
              <a:t>                      </a:t>
            </a:r>
            <a:r>
              <a:rPr lang="en-US" sz="2500" dirty="0">
                <a:sym typeface="Webdings"/>
              </a:rPr>
              <a:t></a:t>
            </a:r>
            <a:endParaRPr lang="en-US" sz="2500" dirty="0"/>
          </a:p>
          <a:p>
            <a:pPr marL="0" indent="0">
              <a:buNone/>
            </a:pP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dirty="0"/>
              <a:t> </a:t>
            </a:r>
            <a:r>
              <a:rPr lang="en-US" sz="2500" dirty="0">
                <a:sym typeface="Webdings"/>
              </a:rPr>
              <a:t></a:t>
            </a:r>
            <a:r>
              <a:rPr lang="en-US" sz="2500" b="1" dirty="0">
                <a:sym typeface="Wingdings 3"/>
              </a:rPr>
              <a:t></a:t>
            </a:r>
            <a:r>
              <a:rPr lang="vi-VN" sz="2500" b="1" dirty="0"/>
              <a:t>                      </a:t>
            </a:r>
            <a:r>
              <a:rPr lang="en-US" sz="2500" dirty="0">
                <a:sym typeface="Webdings"/>
              </a:rPr>
              <a:t></a:t>
            </a:r>
            <a:r>
              <a:rPr lang="vi-VN" sz="2500" b="1" dirty="0"/>
              <a:t>                                                                                               </a:t>
            </a:r>
            <a:endParaRPr lang="en-US" sz="2500" dirty="0"/>
          </a:p>
          <a:p>
            <a:pPr marL="457200" lvl="1" indent="0">
              <a:buNone/>
            </a:pPr>
            <a:endParaRPr lang="en-US" dirty="0"/>
          </a:p>
        </p:txBody>
      </p:sp>
      <p:sp>
        <p:nvSpPr>
          <p:cNvPr id="4" name="Text Placeholder 3"/>
          <p:cNvSpPr>
            <a:spLocks noGrp="1"/>
          </p:cNvSpPr>
          <p:nvPr>
            <p:ph type="body" sz="half" idx="2"/>
          </p:nvPr>
        </p:nvSpPr>
        <p:spPr>
          <a:xfrm>
            <a:off x="457200" y="1066800"/>
            <a:ext cx="2209800" cy="4691063"/>
          </a:xfrm>
        </p:spPr>
        <p:txBody>
          <a:bodyPr/>
          <a:lstStyle/>
          <a:p>
            <a:r>
              <a:rPr lang="vi-VN" dirty="0">
                <a:latin typeface="+mj-lt"/>
              </a:rPr>
              <a:t>* Mục đích: Phát triển sức mạnh tốc độ của cơ chân</a:t>
            </a:r>
            <a:endParaRPr lang="en-US" dirty="0">
              <a:latin typeface="+mj-lt"/>
            </a:endParaRPr>
          </a:p>
          <a:p>
            <a:r>
              <a:rPr lang="vi-VN" dirty="0">
                <a:latin typeface="+mj-lt"/>
              </a:rPr>
              <a:t>* Cách tập luyện: Hai tay chống hông ngồi nhổm trên gót chân, kiểng gót khi có hiệu lệnh của giáo viên người tập bật liên tục 5 bước về phía trước với độ dài tối đa. Tập đồng loạt ở đội hình khởi động. Hàng trước bật 5 bước tiếp đến hàng sau cho đến hết và quay lại.</a:t>
            </a:r>
            <a:endParaRPr lang="en-US" dirty="0">
              <a:latin typeface="+mj-lt"/>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05200"/>
            <a:ext cx="3122400" cy="25526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057" y="3505200"/>
            <a:ext cx="3090712" cy="255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074"/>
                                        </p:tgtEl>
                                        <p:attrNameLst>
                                          <p:attrName>style.visibility</p:attrName>
                                        </p:attrNameLst>
                                      </p:cBhvr>
                                      <p:to>
                                        <p:strVal val="visible"/>
                                      </p:to>
                                    </p:set>
                                    <p:anim calcmode="lin" valueType="num">
                                      <p:cBhvr>
                                        <p:cTn id="49" dur="1000" fill="hold"/>
                                        <p:tgtEl>
                                          <p:spTgt spid="3074"/>
                                        </p:tgtEl>
                                        <p:attrNameLst>
                                          <p:attrName>ppt_w</p:attrName>
                                        </p:attrNameLst>
                                      </p:cBhvr>
                                      <p:tavLst>
                                        <p:tav tm="0">
                                          <p:val>
                                            <p:fltVal val="0"/>
                                          </p:val>
                                        </p:tav>
                                        <p:tav tm="100000">
                                          <p:val>
                                            <p:strVal val="#ppt_w"/>
                                          </p:val>
                                        </p:tav>
                                      </p:tavLst>
                                    </p:anim>
                                    <p:anim calcmode="lin" valueType="num">
                                      <p:cBhvr>
                                        <p:cTn id="50" dur="1000" fill="hold"/>
                                        <p:tgtEl>
                                          <p:spTgt spid="3074"/>
                                        </p:tgtEl>
                                        <p:attrNameLst>
                                          <p:attrName>ppt_h</p:attrName>
                                        </p:attrNameLst>
                                      </p:cBhvr>
                                      <p:tavLst>
                                        <p:tav tm="0">
                                          <p:val>
                                            <p:fltVal val="0"/>
                                          </p:val>
                                        </p:tav>
                                        <p:tav tm="100000">
                                          <p:val>
                                            <p:strVal val="#ppt_h"/>
                                          </p:val>
                                        </p:tav>
                                      </p:tavLst>
                                    </p:anim>
                                    <p:anim calcmode="lin" valueType="num">
                                      <p:cBhvr>
                                        <p:cTn id="51" dur="1000" fill="hold"/>
                                        <p:tgtEl>
                                          <p:spTgt spid="3074"/>
                                        </p:tgtEl>
                                        <p:attrNameLst>
                                          <p:attrName>style.rotation</p:attrName>
                                        </p:attrNameLst>
                                      </p:cBhvr>
                                      <p:tavLst>
                                        <p:tav tm="0">
                                          <p:val>
                                            <p:fltVal val="90"/>
                                          </p:val>
                                        </p:tav>
                                        <p:tav tm="100000">
                                          <p:val>
                                            <p:fltVal val="0"/>
                                          </p:val>
                                        </p:tav>
                                      </p:tavLst>
                                    </p:anim>
                                    <p:animEffect transition="in" filter="fade">
                                      <p:cBhvr>
                                        <p:cTn id="52" dur="1000"/>
                                        <p:tgtEl>
                                          <p:spTgt spid="3074"/>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075"/>
                                        </p:tgtEl>
                                        <p:attrNameLst>
                                          <p:attrName>style.visibility</p:attrName>
                                        </p:attrNameLst>
                                      </p:cBhvr>
                                      <p:to>
                                        <p:strVal val="visible"/>
                                      </p:to>
                                    </p:set>
                                    <p:anim calcmode="lin" valueType="num">
                                      <p:cBhvr>
                                        <p:cTn id="57" dur="1000" fill="hold"/>
                                        <p:tgtEl>
                                          <p:spTgt spid="3075"/>
                                        </p:tgtEl>
                                        <p:attrNameLst>
                                          <p:attrName>ppt_w</p:attrName>
                                        </p:attrNameLst>
                                      </p:cBhvr>
                                      <p:tavLst>
                                        <p:tav tm="0">
                                          <p:val>
                                            <p:fltVal val="0"/>
                                          </p:val>
                                        </p:tav>
                                        <p:tav tm="100000">
                                          <p:val>
                                            <p:strVal val="#ppt_w"/>
                                          </p:val>
                                        </p:tav>
                                      </p:tavLst>
                                    </p:anim>
                                    <p:anim calcmode="lin" valueType="num">
                                      <p:cBhvr>
                                        <p:cTn id="58" dur="1000" fill="hold"/>
                                        <p:tgtEl>
                                          <p:spTgt spid="3075"/>
                                        </p:tgtEl>
                                        <p:attrNameLst>
                                          <p:attrName>ppt_h</p:attrName>
                                        </p:attrNameLst>
                                      </p:cBhvr>
                                      <p:tavLst>
                                        <p:tav tm="0">
                                          <p:val>
                                            <p:fltVal val="0"/>
                                          </p:val>
                                        </p:tav>
                                        <p:tav tm="100000">
                                          <p:val>
                                            <p:strVal val="#ppt_h"/>
                                          </p:val>
                                        </p:tav>
                                      </p:tavLst>
                                    </p:anim>
                                    <p:anim calcmode="lin" valueType="num">
                                      <p:cBhvr>
                                        <p:cTn id="59" dur="1000" fill="hold"/>
                                        <p:tgtEl>
                                          <p:spTgt spid="3075"/>
                                        </p:tgtEl>
                                        <p:attrNameLst>
                                          <p:attrName>style.rotation</p:attrName>
                                        </p:attrNameLst>
                                      </p:cBhvr>
                                      <p:tavLst>
                                        <p:tav tm="0">
                                          <p:val>
                                            <p:fltVal val="90"/>
                                          </p:val>
                                        </p:tav>
                                        <p:tav tm="100000">
                                          <p:val>
                                            <p:fltVal val="0"/>
                                          </p:val>
                                        </p:tav>
                                      </p:tavLst>
                                    </p:anim>
                                    <p:animEffect transition="in" filter="fade">
                                      <p:cBhvr>
                                        <p:cTn id="6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429000" cy="1162050"/>
          </a:xfrm>
        </p:spPr>
        <p:txBody>
          <a:bodyPr>
            <a:noAutofit/>
          </a:bodyPr>
          <a:lstStyle/>
          <a:p>
            <a:r>
              <a:rPr lang="vi-VN"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3.2. Các bài tập phát triển sức nhanh</a:t>
            </a:r>
            <a:br>
              <a:rPr lang="en-US" dirty="0">
                <a:latin typeface="Times New Roman (Headings)"/>
              </a:rPr>
            </a:br>
            <a:r>
              <a:rPr lang="vi-VN" dirty="0">
                <a:latin typeface="Times New Roman (Headings)"/>
              </a:rPr>
              <a:t>3.2.1. Bài tập 1: Nhảy dây</a:t>
            </a:r>
            <a:endParaRPr lang="en-US" dirty="0">
              <a:latin typeface="Times New Roman (Headings)"/>
            </a:endParaRPr>
          </a:p>
        </p:txBody>
      </p:sp>
      <p:sp>
        <p:nvSpPr>
          <p:cNvPr id="4" name="Text Placeholder 3"/>
          <p:cNvSpPr>
            <a:spLocks noGrp="1"/>
          </p:cNvSpPr>
          <p:nvPr>
            <p:ph type="body" sz="half" idx="2"/>
          </p:nvPr>
        </p:nvSpPr>
        <p:spPr/>
        <p:txBody>
          <a:bodyPr/>
          <a:lstStyle/>
          <a:p>
            <a:r>
              <a:rPr lang="vi-VN" dirty="0">
                <a:latin typeface="+mj-lt"/>
              </a:rPr>
              <a:t>* Mục đích: Phát triển sức nhanh của cổ chân và sự phối hợp vận động của tay và chân. Tạo điều kiện thuận lợi cho các bước di chuyển để thực hiện kỹ thuật đập bóng.</a:t>
            </a:r>
            <a:endParaRPr lang="en-US" dirty="0">
              <a:latin typeface="+mj-lt"/>
            </a:endParaRPr>
          </a:p>
          <a:p>
            <a:r>
              <a:rPr lang="vi-VN" dirty="0">
                <a:latin typeface="+mj-lt"/>
              </a:rPr>
              <a:t>* Chuẩn bị: 10 dây nhảy đơn</a:t>
            </a:r>
            <a:endParaRPr lang="en-US" dirty="0">
              <a:latin typeface="+mj-lt"/>
            </a:endParaRPr>
          </a:p>
          <a:p>
            <a:r>
              <a:rPr lang="vi-VN" dirty="0">
                <a:latin typeface="+mj-lt"/>
              </a:rPr>
              <a:t>* Cách tập luyện: Tập đồng loạt mỗi lượt tập là 10 học sinh (nam, nữ riêng).</a:t>
            </a:r>
            <a:endParaRPr lang="en-US" dirty="0">
              <a:latin typeface="+mj-lt"/>
            </a:endParaRPr>
          </a:p>
          <a:p>
            <a:r>
              <a:rPr lang="vi-VN" dirty="0"/>
              <a:t>* </a:t>
            </a:r>
            <a:r>
              <a:rPr lang="vi-VN" dirty="0">
                <a:latin typeface="+mj-lt"/>
              </a:rPr>
              <a:t>Yêu cầu: Khi thực hiện nhảy dây đầu gối không được co chỉ dùng sức cổ chân và nhảy liên tục không có bước đệm. Thời gian thực hiện mỗi lần nhảy là 2 phút.</a:t>
            </a:r>
            <a:endParaRPr lang="en-US" dirty="0">
              <a:latin typeface="+mj-lt"/>
            </a:endParaRPr>
          </a:p>
          <a:p>
            <a:r>
              <a:rPr lang="vi-VN" dirty="0"/>
              <a:t>* </a:t>
            </a:r>
            <a:r>
              <a:rPr lang="vi-VN" dirty="0">
                <a:latin typeface="+mj-lt"/>
              </a:rPr>
              <a:t>Đội hình tập luyện</a:t>
            </a:r>
            <a:endParaRPr lang="en-US" dirty="0">
              <a:latin typeface="+mj-lt"/>
            </a:endParaRPr>
          </a:p>
          <a:p>
            <a:endParaRPr lang="en-US" dirty="0">
              <a:latin typeface="+mj-lt"/>
            </a:endParaRPr>
          </a:p>
          <a:p>
            <a:r>
              <a:rPr lang="en-US" dirty="0">
                <a:latin typeface="Times New Roman (Headings)"/>
              </a:rPr>
              <a:t>X  </a:t>
            </a:r>
            <a:r>
              <a:rPr lang="en-US" dirty="0" err="1">
                <a:latin typeface="Times New Roman (Headings)"/>
              </a:rPr>
              <a:t>X</a:t>
            </a:r>
            <a:r>
              <a:rPr lang="en-US" dirty="0">
                <a:latin typeface="Times New Roman (Headings)"/>
              </a:rPr>
              <a:t>  </a:t>
            </a:r>
            <a:r>
              <a:rPr lang="en-US" dirty="0" err="1">
                <a:latin typeface="Times New Roman (Headings)"/>
              </a:rPr>
              <a:t>X</a:t>
            </a:r>
            <a:r>
              <a:rPr lang="en-US" dirty="0">
                <a:latin typeface="Times New Roman (Headings)"/>
              </a:rPr>
              <a:t>  </a:t>
            </a:r>
            <a:r>
              <a:rPr lang="en-US" dirty="0" err="1">
                <a:latin typeface="Times New Roman (Headings)"/>
              </a:rPr>
              <a:t>X</a:t>
            </a:r>
            <a:r>
              <a:rPr lang="en-US" dirty="0">
                <a:latin typeface="Times New Roman (Headings)"/>
              </a:rPr>
              <a:t>  </a:t>
            </a:r>
            <a:r>
              <a:rPr lang="en-US" dirty="0" err="1">
                <a:latin typeface="Times New Roman (Headings)"/>
              </a:rPr>
              <a:t>X</a:t>
            </a:r>
            <a:r>
              <a:rPr lang="en-US" dirty="0">
                <a:latin typeface="Times New Roman (Headings)"/>
              </a:rPr>
              <a:t>  </a:t>
            </a:r>
            <a:r>
              <a:rPr lang="en-US" dirty="0" err="1">
                <a:latin typeface="Times New Roman (Headings)"/>
              </a:rPr>
              <a:t>X</a:t>
            </a:r>
            <a:r>
              <a:rPr lang="en-US" dirty="0">
                <a:latin typeface="Times New Roman (Headings)"/>
              </a:rPr>
              <a:t>  </a:t>
            </a:r>
            <a:r>
              <a:rPr lang="en-US" dirty="0" err="1">
                <a:latin typeface="Times New Roman (Headings)"/>
              </a:rPr>
              <a:t>X</a:t>
            </a:r>
            <a:r>
              <a:rPr lang="en-US" dirty="0">
                <a:latin typeface="Times New Roman (Headings)"/>
              </a:rPr>
              <a:t>  </a:t>
            </a:r>
            <a:r>
              <a:rPr lang="en-US" dirty="0" err="1">
                <a:latin typeface="Times New Roman (Headings)"/>
              </a:rPr>
              <a:t>X</a:t>
            </a:r>
            <a:r>
              <a:rPr lang="en-US" dirty="0">
                <a:latin typeface="Times New Roman (Headings)"/>
              </a:rPr>
              <a:t>  </a:t>
            </a:r>
            <a:r>
              <a:rPr lang="en-US" dirty="0" err="1">
                <a:latin typeface="Times New Roman (Headings)"/>
              </a:rPr>
              <a:t>X</a:t>
            </a:r>
            <a:r>
              <a:rPr lang="en-US" dirty="0">
                <a:latin typeface="Times New Roman (Headings)"/>
              </a:rPr>
              <a:t>  </a:t>
            </a:r>
            <a:r>
              <a:rPr lang="en-US" dirty="0" err="1">
                <a:latin typeface="Times New Roman (Headings)"/>
              </a:rPr>
              <a:t>X</a:t>
            </a:r>
            <a:r>
              <a:rPr lang="en-US" dirty="0">
                <a:latin typeface="Times New Roman (Headings)"/>
              </a:rPr>
              <a:t> (HS)</a:t>
            </a:r>
          </a:p>
          <a:p>
            <a:r>
              <a:rPr lang="en-US" dirty="0">
                <a:latin typeface="Times New Roman (Headings)"/>
              </a:rPr>
              <a:t>                   X (GV)</a:t>
            </a:r>
          </a:p>
          <a:p>
            <a:endParaRPr lang="en-US"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4171"/>
            <a:ext cx="36576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571" y="3349171"/>
            <a:ext cx="3635829" cy="297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 calcmode="lin" valueType="num">
                                      <p:cBhvr additive="base">
                                        <p:cTn id="5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098"/>
                                        </p:tgtEl>
                                        <p:attrNameLst>
                                          <p:attrName>style.visibility</p:attrName>
                                        </p:attrNameLst>
                                      </p:cBhvr>
                                      <p:to>
                                        <p:strVal val="visible"/>
                                      </p:to>
                                    </p:set>
                                    <p:anim calcmode="lin" valueType="num">
                                      <p:cBhvr additive="base">
                                        <p:cTn id="57" dur="500" fill="hold"/>
                                        <p:tgtEl>
                                          <p:spTgt spid="4098"/>
                                        </p:tgtEl>
                                        <p:attrNameLst>
                                          <p:attrName>ppt_x</p:attrName>
                                        </p:attrNameLst>
                                      </p:cBhvr>
                                      <p:tavLst>
                                        <p:tav tm="0">
                                          <p:val>
                                            <p:strVal val="#ppt_x"/>
                                          </p:val>
                                        </p:tav>
                                        <p:tav tm="100000">
                                          <p:val>
                                            <p:strVal val="#ppt_x"/>
                                          </p:val>
                                        </p:tav>
                                      </p:tavLst>
                                    </p:anim>
                                    <p:anim calcmode="lin" valueType="num">
                                      <p:cBhvr additive="base">
                                        <p:cTn id="5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099"/>
                                        </p:tgtEl>
                                        <p:attrNameLst>
                                          <p:attrName>style.visibility</p:attrName>
                                        </p:attrNameLst>
                                      </p:cBhvr>
                                      <p:to>
                                        <p:strVal val="visible"/>
                                      </p:to>
                                    </p:set>
                                    <p:anim calcmode="lin" valueType="num">
                                      <p:cBhvr additive="base">
                                        <p:cTn id="63" dur="500" fill="hold"/>
                                        <p:tgtEl>
                                          <p:spTgt spid="4099"/>
                                        </p:tgtEl>
                                        <p:attrNameLst>
                                          <p:attrName>ppt_x</p:attrName>
                                        </p:attrNameLst>
                                      </p:cBhvr>
                                      <p:tavLst>
                                        <p:tav tm="0">
                                          <p:val>
                                            <p:strVal val="#ppt_x"/>
                                          </p:val>
                                        </p:tav>
                                        <p:tav tm="100000">
                                          <p:val>
                                            <p:strVal val="#ppt_x"/>
                                          </p:val>
                                        </p:tav>
                                      </p:tavLst>
                                    </p:anim>
                                    <p:anim calcmode="lin" valueType="num">
                                      <p:cBhvr additive="base">
                                        <p:cTn id="6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971800" cy="1162050"/>
          </a:xfrm>
        </p:spPr>
        <p:txBody>
          <a:bodyPr>
            <a:normAutofit/>
          </a:bodyPr>
          <a:lstStyle/>
          <a:p>
            <a:r>
              <a:rPr lang="en-US" dirty="0">
                <a:latin typeface="Times New Roman (Headings)"/>
              </a:rPr>
              <a:t>3.2.2. </a:t>
            </a:r>
            <a:r>
              <a:rPr lang="en-US" dirty="0" err="1">
                <a:latin typeface="Times New Roman (Headings)"/>
              </a:rPr>
              <a:t>Bài</a:t>
            </a:r>
            <a:r>
              <a:rPr lang="en-US" dirty="0">
                <a:latin typeface="Times New Roman (Headings)"/>
              </a:rPr>
              <a:t> </a:t>
            </a:r>
            <a:r>
              <a:rPr lang="en-US" dirty="0" err="1">
                <a:latin typeface="Times New Roman (Headings)"/>
              </a:rPr>
              <a:t>tập</a:t>
            </a:r>
            <a:r>
              <a:rPr lang="en-US" dirty="0">
                <a:latin typeface="Times New Roman (Headings)"/>
              </a:rPr>
              <a:t> 2: Di </a:t>
            </a:r>
            <a:r>
              <a:rPr lang="en-US" dirty="0" err="1">
                <a:latin typeface="Times New Roman (Headings)"/>
              </a:rPr>
              <a:t>chuyển</a:t>
            </a:r>
            <a:r>
              <a:rPr lang="en-US" dirty="0">
                <a:latin typeface="Times New Roman (Headings)"/>
              </a:rPr>
              <a:t> </a:t>
            </a:r>
            <a:r>
              <a:rPr lang="en-US" dirty="0" err="1">
                <a:latin typeface="Times New Roman (Headings)"/>
              </a:rPr>
              <a:t>ngang</a:t>
            </a:r>
            <a:r>
              <a:rPr lang="en-US" dirty="0">
                <a:latin typeface="Times New Roman (Headings)"/>
              </a:rPr>
              <a:t> </a:t>
            </a:r>
            <a:r>
              <a:rPr lang="en-US" dirty="0" err="1">
                <a:latin typeface="Times New Roman (Headings)"/>
              </a:rPr>
              <a:t>nhặt</a:t>
            </a:r>
            <a:r>
              <a:rPr lang="en-US" dirty="0">
                <a:latin typeface="Times New Roman (Headings)"/>
              </a:rPr>
              <a:t> </a:t>
            </a:r>
            <a:r>
              <a:rPr lang="en-US" dirty="0" err="1">
                <a:latin typeface="Times New Roman (Headings)"/>
              </a:rPr>
              <a:t>bóng</a:t>
            </a:r>
            <a:r>
              <a:rPr lang="en-US" dirty="0">
                <a:latin typeface="Times New Roman (Headings)"/>
              </a:rPr>
              <a:t> 5,18m</a:t>
            </a:r>
          </a:p>
        </p:txBody>
      </p:sp>
      <p:sp>
        <p:nvSpPr>
          <p:cNvPr id="3" name="Content Placeholder 2"/>
          <p:cNvSpPr>
            <a:spLocks noGrp="1"/>
          </p:cNvSpPr>
          <p:nvPr>
            <p:ph idx="1"/>
          </p:nvPr>
        </p:nvSpPr>
        <p:spPr>
          <a:xfrm>
            <a:off x="3575050" y="273050"/>
            <a:ext cx="6026150" cy="5853113"/>
          </a:xfrm>
        </p:spPr>
        <p:txBody>
          <a:bodyPr>
            <a:normAutofit/>
          </a:bodyPr>
          <a:lstStyle/>
          <a:p>
            <a:pPr>
              <a:buFont typeface="Arial" charset="0"/>
              <a:buChar char="•"/>
            </a:pPr>
            <a:r>
              <a:rPr lang="en-US" sz="2000" dirty="0" err="1">
                <a:latin typeface="Times New Roman (Headings)"/>
              </a:rPr>
              <a:t>Đội</a:t>
            </a:r>
            <a:r>
              <a:rPr lang="en-US" sz="2000" dirty="0">
                <a:latin typeface="Times New Roman (Headings)"/>
              </a:rPr>
              <a:t> </a:t>
            </a:r>
            <a:r>
              <a:rPr lang="en-US" sz="2000" dirty="0" err="1">
                <a:latin typeface="Times New Roman (Headings)"/>
              </a:rPr>
              <a:t>hình</a:t>
            </a:r>
            <a:r>
              <a:rPr lang="en-US" sz="2000" dirty="0">
                <a:latin typeface="Times New Roman (Headings)"/>
              </a:rPr>
              <a:t> </a:t>
            </a:r>
            <a:r>
              <a:rPr lang="en-US" sz="2000" dirty="0" err="1">
                <a:latin typeface="Times New Roman (Headings)"/>
              </a:rPr>
              <a:t>tập</a:t>
            </a:r>
            <a:r>
              <a:rPr lang="en-US" sz="2000" dirty="0">
                <a:latin typeface="Times New Roman (Headings)"/>
              </a:rPr>
              <a:t> </a:t>
            </a:r>
            <a:r>
              <a:rPr lang="en-US" sz="2000" dirty="0" err="1">
                <a:latin typeface="Times New Roman (Headings)"/>
              </a:rPr>
              <a:t>luyện</a:t>
            </a:r>
            <a:r>
              <a:rPr lang="en-US" sz="2000" dirty="0">
                <a:latin typeface="Times New Roman (Headings)"/>
              </a:rPr>
              <a:t>:  </a:t>
            </a:r>
          </a:p>
          <a:p>
            <a:pPr marL="0" indent="0">
              <a:buNone/>
            </a:pPr>
            <a:r>
              <a:rPr lang="en-US" sz="2000" dirty="0">
                <a:latin typeface="Times New Roman (Headings)"/>
              </a:rPr>
              <a:t>                                                                                                                                                                                   </a:t>
            </a:r>
          </a:p>
          <a:p>
            <a:pPr marL="0" indent="0">
              <a:buNone/>
            </a:pPr>
            <a:r>
              <a:rPr lang="en-US" sz="2000" dirty="0">
                <a:latin typeface="Times New Roman (Headings)"/>
              </a:rPr>
              <a:t>                             </a:t>
            </a:r>
            <a:r>
              <a:rPr lang="en-US" sz="1700" dirty="0">
                <a:latin typeface="Times New Roman (Headings)"/>
              </a:rPr>
              <a:t>ĐÍCH   </a:t>
            </a:r>
            <a:r>
              <a:rPr lang="en-US" sz="1700" dirty="0" err="1">
                <a:latin typeface="Times New Roman (Headings)"/>
              </a:rPr>
              <a:t>ĐÍCH</a:t>
            </a:r>
            <a:endParaRPr lang="en-US" sz="1700" dirty="0">
              <a:latin typeface="Times New Roman (Headings)"/>
            </a:endParaRPr>
          </a:p>
          <a:p>
            <a:pPr marL="0" indent="0">
              <a:buNone/>
            </a:pPr>
            <a:r>
              <a:rPr lang="en-US" sz="2000" dirty="0">
                <a:latin typeface="Times New Roman (Headings)"/>
              </a:rPr>
              <a:t>      </a:t>
            </a:r>
          </a:p>
          <a:p>
            <a:pPr marL="0" indent="0">
              <a:buNone/>
            </a:pPr>
            <a:r>
              <a:rPr lang="en-US" sz="1300" dirty="0">
                <a:latin typeface="Times New Roman (Headings)"/>
              </a:rPr>
              <a:t>X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5,18m            X  </a:t>
            </a:r>
            <a:r>
              <a:rPr lang="en-US" sz="1300" dirty="0" err="1">
                <a:latin typeface="Times New Roman (Headings)"/>
              </a:rPr>
              <a:t>X</a:t>
            </a:r>
            <a:r>
              <a:rPr lang="en-US" sz="1300" dirty="0">
                <a:latin typeface="Times New Roman (Headings)"/>
              </a:rPr>
              <a:t> X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r>
              <a:rPr lang="en-US" sz="1300" dirty="0" err="1">
                <a:latin typeface="Times New Roman (Headings)"/>
              </a:rPr>
              <a:t>X</a:t>
            </a:r>
            <a:r>
              <a:rPr lang="en-US" sz="1300" dirty="0">
                <a:latin typeface="Times New Roman (Headings)"/>
              </a:rPr>
              <a:t>                                                                    </a:t>
            </a:r>
          </a:p>
          <a:p>
            <a:pPr marL="0" indent="0">
              <a:buNone/>
            </a:pPr>
            <a:r>
              <a:rPr lang="en-US" dirty="0"/>
              <a:t>                           </a:t>
            </a:r>
          </a:p>
          <a:p>
            <a:pPr marL="0" indent="0">
              <a:buNone/>
            </a:pPr>
            <a:r>
              <a:rPr lang="en-US" sz="1700" dirty="0">
                <a:latin typeface="Times New Roman (Headings)"/>
              </a:rPr>
              <a:t>                                     XP      </a:t>
            </a:r>
            <a:r>
              <a:rPr lang="en-US" sz="1700" dirty="0" err="1">
                <a:latin typeface="Times New Roman (Headings)"/>
              </a:rPr>
              <a:t>XP</a:t>
            </a:r>
            <a:endParaRPr lang="en-US" sz="1700" dirty="0">
              <a:latin typeface="Times New Roman (Headings)"/>
            </a:endParaRPr>
          </a:p>
          <a:p>
            <a:pPr marL="0" indent="0">
              <a:buNone/>
            </a:pPr>
            <a:endParaRPr lang="en-US" sz="1700" dirty="0">
              <a:latin typeface="Times New Roman (Headings)"/>
            </a:endParaRPr>
          </a:p>
        </p:txBody>
      </p:sp>
      <p:sp>
        <p:nvSpPr>
          <p:cNvPr id="4" name="Text Placeholder 3"/>
          <p:cNvSpPr>
            <a:spLocks noGrp="1"/>
          </p:cNvSpPr>
          <p:nvPr>
            <p:ph type="body" sz="half" idx="2"/>
          </p:nvPr>
        </p:nvSpPr>
        <p:spPr/>
        <p:txBody>
          <a:bodyPr/>
          <a:lstStyle/>
          <a:p>
            <a:r>
              <a:rPr lang="en-US" dirty="0">
                <a:latin typeface="Times New Roman (Headings)"/>
              </a:rPr>
              <a:t>* </a:t>
            </a:r>
            <a:r>
              <a:rPr lang="en-US" dirty="0" err="1">
                <a:latin typeface="Times New Roman (Headings)"/>
              </a:rPr>
              <a:t>Mục</a:t>
            </a:r>
            <a:r>
              <a:rPr lang="en-US" dirty="0">
                <a:latin typeface="Times New Roman (Headings)"/>
              </a:rPr>
              <a:t> </a:t>
            </a:r>
            <a:r>
              <a:rPr lang="en-US" dirty="0" err="1">
                <a:latin typeface="Times New Roman (Headings)"/>
              </a:rPr>
              <a:t>đích</a:t>
            </a:r>
            <a:r>
              <a:rPr lang="en-US" dirty="0">
                <a:latin typeface="Times New Roman (Headings)"/>
              </a:rPr>
              <a:t>: </a:t>
            </a:r>
            <a:r>
              <a:rPr lang="en-US" dirty="0" err="1">
                <a:latin typeface="Times New Roman (Headings)"/>
              </a:rPr>
              <a:t>Phát</a:t>
            </a:r>
            <a:r>
              <a:rPr lang="en-US" dirty="0">
                <a:latin typeface="Times New Roman (Headings)"/>
              </a:rPr>
              <a:t> </a:t>
            </a:r>
            <a:r>
              <a:rPr lang="en-US" dirty="0" err="1">
                <a:latin typeface="Times New Roman (Headings)"/>
              </a:rPr>
              <a:t>triển</a:t>
            </a:r>
            <a:r>
              <a:rPr lang="en-US" dirty="0">
                <a:latin typeface="Times New Roman (Headings)"/>
              </a:rPr>
              <a:t> </a:t>
            </a:r>
            <a:r>
              <a:rPr lang="en-US" dirty="0" err="1">
                <a:latin typeface="Times New Roman (Headings)"/>
              </a:rPr>
              <a:t>sức</a:t>
            </a:r>
            <a:r>
              <a:rPr lang="en-US" dirty="0">
                <a:latin typeface="Times New Roman (Headings)"/>
              </a:rPr>
              <a:t> </a:t>
            </a:r>
            <a:r>
              <a:rPr lang="en-US" dirty="0" err="1">
                <a:latin typeface="Times New Roman (Headings)"/>
              </a:rPr>
              <a:t>nhanh</a:t>
            </a:r>
            <a:r>
              <a:rPr lang="en-US" dirty="0">
                <a:latin typeface="Times New Roman (Headings)"/>
              </a:rPr>
              <a:t> di </a:t>
            </a:r>
            <a:r>
              <a:rPr lang="en-US" dirty="0" err="1">
                <a:latin typeface="Times New Roman (Headings)"/>
              </a:rPr>
              <a:t>chuyển</a:t>
            </a:r>
            <a:r>
              <a:rPr lang="en-US" dirty="0">
                <a:latin typeface="Times New Roman (Headings)"/>
              </a:rPr>
              <a:t> </a:t>
            </a:r>
            <a:r>
              <a:rPr lang="en-US" dirty="0" err="1">
                <a:latin typeface="Times New Roman (Headings)"/>
              </a:rPr>
              <a:t>ngang</a:t>
            </a:r>
            <a:endParaRPr lang="en-US" dirty="0">
              <a:latin typeface="Times New Roman (Headings)"/>
            </a:endParaRPr>
          </a:p>
          <a:p>
            <a:r>
              <a:rPr lang="en-US" dirty="0">
                <a:latin typeface="Times New Roman (Headings)"/>
              </a:rPr>
              <a:t>* </a:t>
            </a:r>
            <a:r>
              <a:rPr lang="en-US" dirty="0" err="1">
                <a:latin typeface="Times New Roman (Headings)"/>
              </a:rPr>
              <a:t>Chuẩn</a:t>
            </a:r>
            <a:r>
              <a:rPr lang="en-US" dirty="0">
                <a:latin typeface="Times New Roman (Headings)"/>
              </a:rPr>
              <a:t> </a:t>
            </a:r>
            <a:r>
              <a:rPr lang="en-US" dirty="0" err="1">
                <a:latin typeface="Times New Roman (Headings)"/>
              </a:rPr>
              <a:t>bị</a:t>
            </a:r>
            <a:r>
              <a:rPr lang="en-US" dirty="0">
                <a:latin typeface="Times New Roman (Headings)"/>
              </a:rPr>
              <a:t>:  </a:t>
            </a:r>
            <a:r>
              <a:rPr lang="en-US" dirty="0" err="1">
                <a:latin typeface="Times New Roman (Headings)"/>
              </a:rPr>
              <a:t>bóng</a:t>
            </a:r>
            <a:r>
              <a:rPr lang="en-US" dirty="0">
                <a:latin typeface="Times New Roman (Headings)"/>
              </a:rPr>
              <a:t> </a:t>
            </a:r>
            <a:r>
              <a:rPr lang="en-US" dirty="0" err="1">
                <a:latin typeface="Times New Roman (Headings)"/>
              </a:rPr>
              <a:t>chuyền</a:t>
            </a:r>
            <a:r>
              <a:rPr lang="en-US" dirty="0">
                <a:latin typeface="Times New Roman (Headings)"/>
              </a:rPr>
              <a:t>: 20 </a:t>
            </a:r>
            <a:r>
              <a:rPr lang="en-US" dirty="0" err="1">
                <a:latin typeface="Times New Roman (Headings)"/>
              </a:rPr>
              <a:t>quả</a:t>
            </a:r>
            <a:r>
              <a:rPr lang="en-US" dirty="0">
                <a:latin typeface="Times New Roman (Headings)"/>
              </a:rPr>
              <a:t>, </a:t>
            </a:r>
            <a:r>
              <a:rPr lang="en-US" dirty="0" err="1">
                <a:latin typeface="Times New Roman (Headings)"/>
              </a:rPr>
              <a:t>trên</a:t>
            </a:r>
            <a:r>
              <a:rPr lang="en-US" dirty="0">
                <a:latin typeface="Times New Roman (Headings)"/>
              </a:rPr>
              <a:t> </a:t>
            </a:r>
            <a:r>
              <a:rPr lang="en-US" dirty="0" err="1">
                <a:latin typeface="Times New Roman (Headings)"/>
              </a:rPr>
              <a:t>sân</a:t>
            </a:r>
            <a:r>
              <a:rPr lang="en-US" dirty="0">
                <a:latin typeface="Times New Roman (Headings)"/>
              </a:rPr>
              <a:t>.</a:t>
            </a:r>
          </a:p>
          <a:p>
            <a:r>
              <a:rPr lang="en-US" dirty="0">
                <a:latin typeface="Times New Roman (Headings)"/>
              </a:rPr>
              <a:t>* </a:t>
            </a:r>
            <a:r>
              <a:rPr lang="en-US" dirty="0" err="1">
                <a:latin typeface="Times New Roman (Headings)"/>
              </a:rPr>
              <a:t>Cách</a:t>
            </a:r>
            <a:r>
              <a:rPr lang="en-US" dirty="0">
                <a:latin typeface="Times New Roman (Headings)"/>
              </a:rPr>
              <a:t> </a:t>
            </a:r>
            <a:r>
              <a:rPr lang="en-US" dirty="0" err="1">
                <a:latin typeface="Times New Roman (Headings)"/>
              </a:rPr>
              <a:t>tập</a:t>
            </a:r>
            <a:r>
              <a:rPr lang="en-US" dirty="0">
                <a:latin typeface="Times New Roman (Headings)"/>
              </a:rPr>
              <a:t> </a:t>
            </a:r>
            <a:r>
              <a:rPr lang="en-US" dirty="0" err="1">
                <a:latin typeface="Times New Roman (Headings)"/>
              </a:rPr>
              <a:t>luyện</a:t>
            </a:r>
            <a:r>
              <a:rPr lang="en-US" dirty="0">
                <a:latin typeface="Times New Roman (Headings)"/>
              </a:rPr>
              <a:t>: </a:t>
            </a:r>
            <a:r>
              <a:rPr lang="en-US" dirty="0" err="1">
                <a:latin typeface="Times New Roman (Headings)"/>
              </a:rPr>
              <a:t>Tập</a:t>
            </a:r>
            <a:r>
              <a:rPr lang="en-US" dirty="0">
                <a:latin typeface="Times New Roman (Headings)"/>
              </a:rPr>
              <a:t> </a:t>
            </a:r>
            <a:r>
              <a:rPr lang="en-US" dirty="0" err="1">
                <a:latin typeface="Times New Roman (Headings)"/>
              </a:rPr>
              <a:t>luyện</a:t>
            </a:r>
            <a:r>
              <a:rPr lang="en-US" dirty="0">
                <a:latin typeface="Times New Roman (Headings)"/>
              </a:rPr>
              <a:t> </a:t>
            </a:r>
            <a:r>
              <a:rPr lang="en-US" dirty="0" err="1">
                <a:latin typeface="Times New Roman (Headings)"/>
              </a:rPr>
              <a:t>theo</a:t>
            </a:r>
            <a:r>
              <a:rPr lang="en-US" dirty="0">
                <a:latin typeface="Times New Roman (Headings)"/>
              </a:rPr>
              <a:t> </a:t>
            </a:r>
            <a:r>
              <a:rPr lang="en-US" dirty="0" err="1">
                <a:latin typeface="Times New Roman (Headings)"/>
              </a:rPr>
              <a:t>cách</a:t>
            </a:r>
            <a:r>
              <a:rPr lang="en-US" dirty="0">
                <a:latin typeface="Times New Roman (Headings)"/>
              </a:rPr>
              <a:t> </a:t>
            </a:r>
            <a:r>
              <a:rPr lang="en-US" dirty="0" err="1">
                <a:latin typeface="Times New Roman (Headings)"/>
              </a:rPr>
              <a:t>thức</a:t>
            </a:r>
            <a:r>
              <a:rPr lang="en-US" dirty="0">
                <a:latin typeface="Times New Roman (Headings)"/>
              </a:rPr>
              <a:t> </a:t>
            </a:r>
            <a:r>
              <a:rPr lang="en-US" dirty="0" err="1">
                <a:latin typeface="Times New Roman (Headings)"/>
              </a:rPr>
              <a:t>thi</a:t>
            </a:r>
            <a:r>
              <a:rPr lang="en-US" dirty="0">
                <a:latin typeface="Times New Roman (Headings)"/>
              </a:rPr>
              <a:t> </a:t>
            </a:r>
            <a:r>
              <a:rPr lang="en-US" dirty="0" err="1">
                <a:latin typeface="Times New Roman (Headings)"/>
              </a:rPr>
              <a:t>đấu</a:t>
            </a:r>
            <a:r>
              <a:rPr lang="en-US" dirty="0">
                <a:latin typeface="Times New Roman (Headings)"/>
              </a:rPr>
              <a:t> chia </a:t>
            </a:r>
            <a:r>
              <a:rPr lang="en-US" dirty="0" err="1">
                <a:latin typeface="Times New Roman (Headings)"/>
              </a:rPr>
              <a:t>làm</a:t>
            </a:r>
            <a:r>
              <a:rPr lang="en-US" dirty="0">
                <a:latin typeface="Times New Roman (Headings)"/>
              </a:rPr>
              <a:t> </a:t>
            </a:r>
            <a:r>
              <a:rPr lang="en-US" dirty="0" err="1">
                <a:latin typeface="Times New Roman (Headings)"/>
              </a:rPr>
              <a:t>hai</a:t>
            </a:r>
            <a:r>
              <a:rPr lang="en-US" dirty="0">
                <a:latin typeface="Times New Roman (Headings)"/>
              </a:rPr>
              <a:t> </a:t>
            </a:r>
            <a:r>
              <a:rPr lang="en-US" dirty="0" err="1">
                <a:latin typeface="Times New Roman (Headings)"/>
              </a:rPr>
              <a:t>nhóm</a:t>
            </a:r>
            <a:r>
              <a:rPr lang="en-US" dirty="0">
                <a:latin typeface="Times New Roman (Headings)"/>
              </a:rPr>
              <a:t>, </a:t>
            </a:r>
            <a:r>
              <a:rPr lang="en-US" dirty="0" err="1">
                <a:latin typeface="Times New Roman (Headings)"/>
              </a:rPr>
              <a:t>mỗi</a:t>
            </a:r>
            <a:r>
              <a:rPr lang="en-US" dirty="0">
                <a:latin typeface="Times New Roman (Headings)"/>
              </a:rPr>
              <a:t> </a:t>
            </a:r>
            <a:r>
              <a:rPr lang="en-US" dirty="0" err="1">
                <a:latin typeface="Times New Roman (Headings)"/>
              </a:rPr>
              <a:t>nhóm</a:t>
            </a:r>
            <a:r>
              <a:rPr lang="en-US" dirty="0">
                <a:latin typeface="Times New Roman (Headings)"/>
              </a:rPr>
              <a:t> 10 </a:t>
            </a:r>
            <a:r>
              <a:rPr lang="en-US" dirty="0" err="1">
                <a:latin typeface="Times New Roman (Headings)"/>
              </a:rPr>
              <a:t>học</a:t>
            </a:r>
            <a:r>
              <a:rPr lang="en-US" dirty="0">
                <a:latin typeface="Times New Roman (Headings)"/>
              </a:rPr>
              <a:t> </a:t>
            </a:r>
            <a:r>
              <a:rPr lang="en-US" dirty="0" err="1">
                <a:latin typeface="Times New Roman (Headings)"/>
              </a:rPr>
              <a:t>sinh</a:t>
            </a:r>
            <a:r>
              <a:rPr lang="en-US" dirty="0">
                <a:latin typeface="Times New Roman (Headings)"/>
              </a:rPr>
              <a:t> (</a:t>
            </a:r>
            <a:r>
              <a:rPr lang="en-US" dirty="0" err="1">
                <a:latin typeface="Times New Roman (Headings)"/>
              </a:rPr>
              <a:t>nam</a:t>
            </a:r>
            <a:r>
              <a:rPr lang="en-US" dirty="0">
                <a:latin typeface="Times New Roman (Headings)"/>
              </a:rPr>
              <a:t>, </a:t>
            </a:r>
            <a:r>
              <a:rPr lang="en-US" dirty="0" err="1">
                <a:latin typeface="Times New Roman (Headings)"/>
              </a:rPr>
              <a:t>nữ</a:t>
            </a:r>
            <a:r>
              <a:rPr lang="en-US" dirty="0">
                <a:latin typeface="Times New Roman (Headings)"/>
              </a:rPr>
              <a:t> </a:t>
            </a:r>
            <a:r>
              <a:rPr lang="en-US" dirty="0" err="1">
                <a:latin typeface="Times New Roman (Headings)"/>
              </a:rPr>
              <a:t>riêng</a:t>
            </a:r>
            <a:r>
              <a:rPr lang="en-US" dirty="0">
                <a:latin typeface="Times New Roman (Headings)"/>
              </a:rPr>
              <a:t>) </a:t>
            </a:r>
            <a:r>
              <a:rPr lang="en-US" dirty="0" err="1">
                <a:latin typeface="Times New Roman (Headings)"/>
              </a:rPr>
              <a:t>đứng</a:t>
            </a:r>
            <a:r>
              <a:rPr lang="en-US" dirty="0">
                <a:latin typeface="Times New Roman (Headings)"/>
              </a:rPr>
              <a:t> </a:t>
            </a:r>
            <a:r>
              <a:rPr lang="en-US" dirty="0" err="1">
                <a:latin typeface="Times New Roman (Headings)"/>
              </a:rPr>
              <a:t>thành</a:t>
            </a:r>
            <a:r>
              <a:rPr lang="en-US" dirty="0">
                <a:latin typeface="Times New Roman (Headings)"/>
              </a:rPr>
              <a:t> 1 </a:t>
            </a:r>
            <a:r>
              <a:rPr lang="en-US" dirty="0" err="1">
                <a:latin typeface="Times New Roman (Headings)"/>
              </a:rPr>
              <a:t>hàng</a:t>
            </a:r>
            <a:r>
              <a:rPr lang="en-US" dirty="0">
                <a:latin typeface="Times New Roman (Headings)"/>
              </a:rPr>
              <a:t> </a:t>
            </a:r>
            <a:r>
              <a:rPr lang="en-US" dirty="0" err="1">
                <a:latin typeface="Times New Roman (Headings)"/>
              </a:rPr>
              <a:t>dọc</a:t>
            </a:r>
            <a:r>
              <a:rPr lang="en-US" dirty="0">
                <a:latin typeface="Times New Roman (Headings)"/>
              </a:rPr>
              <a:t> </a:t>
            </a:r>
            <a:r>
              <a:rPr lang="en-US" dirty="0" err="1">
                <a:latin typeface="Times New Roman (Headings)"/>
              </a:rPr>
              <a:t>giữa</a:t>
            </a:r>
            <a:r>
              <a:rPr lang="en-US" dirty="0">
                <a:latin typeface="Times New Roman (Headings)"/>
              </a:rPr>
              <a:t> </a:t>
            </a:r>
            <a:r>
              <a:rPr lang="en-US" dirty="0" err="1">
                <a:latin typeface="Times New Roman (Headings)"/>
              </a:rPr>
              <a:t>sân</a:t>
            </a:r>
            <a:r>
              <a:rPr lang="en-US" dirty="0">
                <a:latin typeface="Times New Roman (Headings)"/>
              </a:rPr>
              <a:t> </a:t>
            </a:r>
            <a:r>
              <a:rPr lang="en-US" dirty="0" err="1">
                <a:latin typeface="Times New Roman (Headings)"/>
              </a:rPr>
              <a:t>đối</a:t>
            </a:r>
            <a:r>
              <a:rPr lang="en-US" dirty="0">
                <a:latin typeface="Times New Roman (Headings)"/>
              </a:rPr>
              <a:t> </a:t>
            </a:r>
            <a:r>
              <a:rPr lang="en-US" dirty="0" err="1">
                <a:latin typeface="Times New Roman (Headings)"/>
              </a:rPr>
              <a:t>diện</a:t>
            </a:r>
            <a:r>
              <a:rPr lang="en-US" dirty="0">
                <a:latin typeface="Times New Roman (Headings)"/>
              </a:rPr>
              <a:t> </a:t>
            </a:r>
            <a:r>
              <a:rPr lang="en-US" dirty="0" err="1">
                <a:latin typeface="Times New Roman (Headings)"/>
              </a:rPr>
              <a:t>nhau</a:t>
            </a:r>
            <a:r>
              <a:rPr lang="en-US" dirty="0">
                <a:latin typeface="Times New Roman (Headings)"/>
              </a:rPr>
              <a:t>. </a:t>
            </a:r>
            <a:r>
              <a:rPr lang="en-US" dirty="0" err="1">
                <a:latin typeface="Times New Roman (Headings)"/>
              </a:rPr>
              <a:t>Khi</a:t>
            </a:r>
            <a:r>
              <a:rPr lang="en-US" dirty="0">
                <a:latin typeface="Times New Roman (Headings)"/>
              </a:rPr>
              <a:t> </a:t>
            </a:r>
            <a:r>
              <a:rPr lang="en-US" dirty="0" err="1">
                <a:latin typeface="Times New Roman (Headings)"/>
              </a:rPr>
              <a:t>có</a:t>
            </a:r>
            <a:r>
              <a:rPr lang="en-US" dirty="0">
                <a:latin typeface="Times New Roman (Headings)"/>
              </a:rPr>
              <a:t> </a:t>
            </a:r>
            <a:r>
              <a:rPr lang="en-US" dirty="0" err="1">
                <a:latin typeface="Times New Roman (Headings)"/>
              </a:rPr>
              <a:t>hiệu</a:t>
            </a:r>
            <a:r>
              <a:rPr lang="en-US" dirty="0">
                <a:latin typeface="Times New Roman (Headings)"/>
              </a:rPr>
              <a:t> </a:t>
            </a:r>
            <a:r>
              <a:rPr lang="en-US" dirty="0" err="1">
                <a:latin typeface="Times New Roman (Headings)"/>
              </a:rPr>
              <a:t>lệnh</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giáo</a:t>
            </a:r>
            <a:r>
              <a:rPr lang="en-US" dirty="0">
                <a:latin typeface="Times New Roman (Headings)"/>
              </a:rPr>
              <a:t> </a:t>
            </a:r>
            <a:r>
              <a:rPr lang="en-US" dirty="0" err="1">
                <a:latin typeface="Times New Roman (Headings)"/>
              </a:rPr>
              <a:t>viên</a:t>
            </a:r>
            <a:r>
              <a:rPr lang="en-US" dirty="0">
                <a:latin typeface="Times New Roman (Headings)"/>
              </a:rPr>
              <a:t> </a:t>
            </a:r>
            <a:r>
              <a:rPr lang="en-US" dirty="0" err="1">
                <a:latin typeface="Times New Roman (Headings)"/>
              </a:rPr>
              <a:t>là</a:t>
            </a:r>
            <a:r>
              <a:rPr lang="en-US" dirty="0">
                <a:latin typeface="Times New Roman (Headings)"/>
              </a:rPr>
              <a:t> 1 </a:t>
            </a:r>
            <a:r>
              <a:rPr lang="en-US" dirty="0" err="1">
                <a:latin typeface="Times New Roman (Headings)"/>
              </a:rPr>
              <a:t>tiếng</a:t>
            </a:r>
            <a:r>
              <a:rPr lang="en-US" dirty="0">
                <a:latin typeface="Times New Roman (Headings)"/>
              </a:rPr>
              <a:t> </a:t>
            </a:r>
            <a:r>
              <a:rPr lang="en-US" dirty="0" err="1">
                <a:latin typeface="Times New Roman (Headings)"/>
              </a:rPr>
              <a:t>còi</a:t>
            </a:r>
            <a:r>
              <a:rPr lang="en-US" dirty="0">
                <a:latin typeface="Times New Roman (Headings)"/>
              </a:rPr>
              <a:t>, </a:t>
            </a:r>
            <a:r>
              <a:rPr lang="en-US" dirty="0" err="1">
                <a:latin typeface="Times New Roman (Headings)"/>
              </a:rPr>
              <a:t>lần</a:t>
            </a:r>
            <a:r>
              <a:rPr lang="en-US" dirty="0">
                <a:latin typeface="Times New Roman (Headings)"/>
              </a:rPr>
              <a:t> </a:t>
            </a:r>
            <a:r>
              <a:rPr lang="en-US" dirty="0" err="1">
                <a:latin typeface="Times New Roman (Headings)"/>
              </a:rPr>
              <a:t>lượt</a:t>
            </a:r>
            <a:r>
              <a:rPr lang="en-US" dirty="0">
                <a:latin typeface="Times New Roman (Headings)"/>
              </a:rPr>
              <a:t> </a:t>
            </a:r>
            <a:r>
              <a:rPr lang="en-US" dirty="0" err="1">
                <a:latin typeface="Times New Roman (Headings)"/>
              </a:rPr>
              <a:t>từng</a:t>
            </a:r>
            <a:r>
              <a:rPr lang="en-US" dirty="0">
                <a:latin typeface="Times New Roman (Headings)"/>
              </a:rPr>
              <a:t> </a:t>
            </a:r>
            <a:r>
              <a:rPr lang="en-US" dirty="0" err="1">
                <a:latin typeface="Times New Roman (Headings)"/>
              </a:rPr>
              <a:t>em</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mỗi</a:t>
            </a:r>
            <a:r>
              <a:rPr lang="en-US" dirty="0">
                <a:latin typeface="Times New Roman (Headings)"/>
              </a:rPr>
              <a:t> </a:t>
            </a:r>
            <a:r>
              <a:rPr lang="en-US" dirty="0" err="1">
                <a:latin typeface="Times New Roman (Headings)"/>
              </a:rPr>
              <a:t>nhóm</a:t>
            </a:r>
            <a:r>
              <a:rPr lang="en-US" dirty="0">
                <a:latin typeface="Times New Roman (Headings)"/>
              </a:rPr>
              <a:t> di </a:t>
            </a:r>
            <a:r>
              <a:rPr lang="en-US" dirty="0" err="1">
                <a:latin typeface="Times New Roman (Headings)"/>
              </a:rPr>
              <a:t>chuyển</a:t>
            </a:r>
            <a:r>
              <a:rPr lang="en-US" dirty="0">
                <a:latin typeface="Times New Roman (Headings)"/>
              </a:rPr>
              <a:t> </a:t>
            </a:r>
            <a:r>
              <a:rPr lang="en-US" dirty="0" err="1">
                <a:latin typeface="Times New Roman (Headings)"/>
              </a:rPr>
              <a:t>ngang</a:t>
            </a:r>
            <a:r>
              <a:rPr lang="en-US" dirty="0">
                <a:latin typeface="Times New Roman (Headings)"/>
              </a:rPr>
              <a:t> sang </a:t>
            </a:r>
            <a:r>
              <a:rPr lang="en-US" dirty="0" err="1">
                <a:latin typeface="Times New Roman (Headings)"/>
              </a:rPr>
              <a:t>phải</a:t>
            </a:r>
            <a:r>
              <a:rPr lang="en-US" dirty="0">
                <a:latin typeface="Times New Roman (Headings)"/>
              </a:rPr>
              <a:t> </a:t>
            </a:r>
            <a:r>
              <a:rPr lang="en-US" dirty="0" err="1">
                <a:latin typeface="Times New Roman (Headings)"/>
              </a:rPr>
              <a:t>nhặt</a:t>
            </a:r>
            <a:r>
              <a:rPr lang="en-US" dirty="0">
                <a:latin typeface="Times New Roman (Headings)"/>
              </a:rPr>
              <a:t> </a:t>
            </a:r>
            <a:r>
              <a:rPr lang="en-US" dirty="0" err="1">
                <a:latin typeface="Times New Roman (Headings)"/>
              </a:rPr>
              <a:t>từng</a:t>
            </a:r>
            <a:r>
              <a:rPr lang="en-US" dirty="0">
                <a:latin typeface="Times New Roman (Headings)"/>
              </a:rPr>
              <a:t> </a:t>
            </a:r>
            <a:r>
              <a:rPr lang="en-US" dirty="0" err="1">
                <a:latin typeface="Times New Roman (Headings)"/>
              </a:rPr>
              <a:t>quả</a:t>
            </a:r>
            <a:r>
              <a:rPr lang="en-US" dirty="0">
                <a:latin typeface="Times New Roman (Headings)"/>
              </a:rPr>
              <a:t> </a:t>
            </a:r>
            <a:r>
              <a:rPr lang="en-US" dirty="0" err="1">
                <a:latin typeface="Times New Roman (Headings)"/>
              </a:rPr>
              <a:t>bóng</a:t>
            </a:r>
            <a:r>
              <a:rPr lang="en-US" dirty="0">
                <a:latin typeface="Times New Roman (Headings)"/>
              </a:rPr>
              <a:t> ở </a:t>
            </a:r>
            <a:r>
              <a:rPr lang="en-US" dirty="0" err="1">
                <a:latin typeface="Times New Roman (Headings)"/>
              </a:rPr>
              <a:t>đường</a:t>
            </a:r>
            <a:r>
              <a:rPr lang="en-US" dirty="0">
                <a:latin typeface="Times New Roman (Headings)"/>
              </a:rPr>
              <a:t> </a:t>
            </a:r>
            <a:r>
              <a:rPr lang="en-US" dirty="0" err="1">
                <a:latin typeface="Times New Roman (Headings)"/>
              </a:rPr>
              <a:t>biên</a:t>
            </a:r>
            <a:r>
              <a:rPr lang="en-US" dirty="0">
                <a:latin typeface="Times New Roman (Headings)"/>
              </a:rPr>
              <a:t> </a:t>
            </a:r>
            <a:r>
              <a:rPr lang="en-US" dirty="0" err="1">
                <a:latin typeface="Times New Roman (Headings)"/>
              </a:rPr>
              <a:t>dọc</a:t>
            </a:r>
            <a:r>
              <a:rPr lang="en-US" dirty="0">
                <a:latin typeface="Times New Roman (Headings)"/>
              </a:rPr>
              <a:t> </a:t>
            </a:r>
            <a:r>
              <a:rPr lang="en-US" dirty="0" err="1">
                <a:latin typeface="Times New Roman (Headings)"/>
              </a:rPr>
              <a:t>bên</a:t>
            </a:r>
            <a:r>
              <a:rPr lang="en-US" dirty="0">
                <a:latin typeface="Times New Roman (Headings)"/>
              </a:rPr>
              <a:t> </a:t>
            </a:r>
            <a:r>
              <a:rPr lang="en-US" dirty="0" err="1">
                <a:latin typeface="Times New Roman (Headings)"/>
              </a:rPr>
              <a:t>phải</a:t>
            </a:r>
            <a:r>
              <a:rPr lang="en-US" dirty="0">
                <a:latin typeface="Times New Roman (Headings)"/>
              </a:rPr>
              <a:t> di </a:t>
            </a:r>
            <a:r>
              <a:rPr lang="en-US" dirty="0" err="1">
                <a:latin typeface="Times New Roman (Headings)"/>
              </a:rPr>
              <a:t>chuyển</a:t>
            </a:r>
            <a:r>
              <a:rPr lang="en-US" dirty="0">
                <a:latin typeface="Times New Roman (Headings)"/>
              </a:rPr>
              <a:t> sang </a:t>
            </a:r>
            <a:r>
              <a:rPr lang="en-US" dirty="0" err="1">
                <a:latin typeface="Times New Roman (Headings)"/>
              </a:rPr>
              <a:t>trái</a:t>
            </a:r>
            <a:r>
              <a:rPr lang="en-US" dirty="0">
                <a:latin typeface="Times New Roman (Headings)"/>
              </a:rPr>
              <a:t> </a:t>
            </a:r>
            <a:r>
              <a:rPr lang="en-US" dirty="0" err="1">
                <a:latin typeface="Times New Roman (Headings)"/>
              </a:rPr>
              <a:t>bỏ</a:t>
            </a:r>
            <a:r>
              <a:rPr lang="en-US" dirty="0">
                <a:latin typeface="Times New Roman (Headings)"/>
              </a:rPr>
              <a:t> </a:t>
            </a:r>
            <a:r>
              <a:rPr lang="en-US" dirty="0" err="1">
                <a:latin typeface="Times New Roman (Headings)"/>
              </a:rPr>
              <a:t>vào</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biên</a:t>
            </a:r>
            <a:r>
              <a:rPr lang="en-US" dirty="0">
                <a:latin typeface="Times New Roman (Headings)"/>
              </a:rPr>
              <a:t> </a:t>
            </a:r>
            <a:r>
              <a:rPr lang="en-US" dirty="0" err="1">
                <a:latin typeface="Times New Roman (Headings)"/>
              </a:rPr>
              <a:t>dọc</a:t>
            </a:r>
            <a:r>
              <a:rPr lang="en-US" dirty="0">
                <a:latin typeface="Times New Roman (Headings)"/>
              </a:rPr>
              <a:t> </a:t>
            </a:r>
            <a:r>
              <a:rPr lang="en-US" dirty="0" err="1">
                <a:latin typeface="Times New Roman (Headings)"/>
              </a:rPr>
              <a:t>biên</a:t>
            </a:r>
            <a:r>
              <a:rPr lang="en-US" dirty="0">
                <a:latin typeface="Times New Roman (Headings)"/>
              </a:rPr>
              <a:t> </a:t>
            </a:r>
            <a:r>
              <a:rPr lang="en-US" dirty="0" err="1">
                <a:latin typeface="Times New Roman (Headings)"/>
              </a:rPr>
              <a:t>trái,mỗi</a:t>
            </a:r>
            <a:r>
              <a:rPr lang="en-US" dirty="0">
                <a:latin typeface="Times New Roman (Headings)"/>
              </a:rPr>
              <a:t> </a:t>
            </a:r>
            <a:r>
              <a:rPr lang="en-US" dirty="0" err="1">
                <a:latin typeface="Times New Roman (Headings)"/>
              </a:rPr>
              <a:t>đội</a:t>
            </a:r>
            <a:r>
              <a:rPr lang="en-US" dirty="0">
                <a:latin typeface="Times New Roman (Headings)"/>
              </a:rPr>
              <a:t> </a:t>
            </a:r>
            <a:r>
              <a:rPr lang="en-US" dirty="0" err="1">
                <a:latin typeface="Times New Roman (Headings)"/>
              </a:rPr>
              <a:t>nhặt</a:t>
            </a:r>
            <a:r>
              <a:rPr lang="en-US" dirty="0">
                <a:latin typeface="Times New Roman (Headings)"/>
              </a:rPr>
              <a:t> </a:t>
            </a:r>
            <a:r>
              <a:rPr lang="en-US" dirty="0" err="1">
                <a:latin typeface="Times New Roman (Headings)"/>
              </a:rPr>
              <a:t>lần</a:t>
            </a:r>
            <a:r>
              <a:rPr lang="en-US" dirty="0">
                <a:latin typeface="Times New Roman (Headings)"/>
              </a:rPr>
              <a:t> </a:t>
            </a:r>
            <a:r>
              <a:rPr lang="en-US" dirty="0" err="1">
                <a:latin typeface="Times New Roman (Headings)"/>
              </a:rPr>
              <a:t>lượt</a:t>
            </a:r>
            <a:r>
              <a:rPr lang="en-US" dirty="0">
                <a:latin typeface="Times New Roman (Headings)"/>
              </a:rPr>
              <a:t> 10 </a:t>
            </a:r>
            <a:r>
              <a:rPr lang="en-US" dirty="0" err="1">
                <a:latin typeface="Times New Roman (Headings)"/>
              </a:rPr>
              <a:t>quả</a:t>
            </a:r>
            <a:r>
              <a:rPr lang="en-US" dirty="0">
                <a:latin typeface="Times New Roman (Headings)"/>
              </a:rPr>
              <a:t> </a:t>
            </a:r>
            <a:r>
              <a:rPr lang="en-US" dirty="0" err="1">
                <a:latin typeface="Times New Roman (Headings)"/>
              </a:rPr>
              <a:t>bóng</a:t>
            </a:r>
            <a:r>
              <a:rPr lang="en-US" dirty="0">
                <a:latin typeface="Times New Roman (Headings)"/>
              </a:rPr>
              <a:t>. </a:t>
            </a:r>
            <a:r>
              <a:rPr lang="en-US" dirty="0" err="1">
                <a:latin typeface="Times New Roman (Headings)"/>
              </a:rPr>
              <a:t>Đội</a:t>
            </a:r>
            <a:r>
              <a:rPr lang="en-US" dirty="0">
                <a:latin typeface="Times New Roman (Headings)"/>
              </a:rPr>
              <a:t> </a:t>
            </a:r>
            <a:r>
              <a:rPr lang="en-US" dirty="0" err="1">
                <a:latin typeface="Times New Roman (Headings)"/>
              </a:rPr>
              <a:t>nào</a:t>
            </a:r>
            <a:r>
              <a:rPr lang="en-US" dirty="0">
                <a:latin typeface="Times New Roman (Headings)"/>
              </a:rPr>
              <a:t> </a:t>
            </a:r>
            <a:r>
              <a:rPr lang="en-US" dirty="0" err="1">
                <a:latin typeface="Times New Roman (Headings)"/>
              </a:rPr>
              <a:t>em</a:t>
            </a:r>
            <a:r>
              <a:rPr lang="en-US" dirty="0">
                <a:latin typeface="Times New Roman (Headings)"/>
              </a:rPr>
              <a:t> </a:t>
            </a:r>
            <a:r>
              <a:rPr lang="en-US" dirty="0" err="1">
                <a:latin typeface="Times New Roman (Headings)"/>
              </a:rPr>
              <a:t>cuối</a:t>
            </a:r>
            <a:r>
              <a:rPr lang="en-US" dirty="0">
                <a:latin typeface="Times New Roman (Headings)"/>
              </a:rPr>
              <a:t> </a:t>
            </a:r>
            <a:r>
              <a:rPr lang="en-US" dirty="0" err="1">
                <a:latin typeface="Times New Roman (Headings)"/>
              </a:rPr>
              <a:t>cùng</a:t>
            </a:r>
            <a:r>
              <a:rPr lang="en-US" dirty="0">
                <a:latin typeface="Times New Roman (Headings)"/>
              </a:rPr>
              <a:t> </a:t>
            </a:r>
            <a:r>
              <a:rPr lang="en-US" dirty="0" err="1">
                <a:latin typeface="Times New Roman (Headings)"/>
              </a:rPr>
              <a:t>nhặt</a:t>
            </a:r>
            <a:r>
              <a:rPr lang="en-US" dirty="0">
                <a:latin typeface="Times New Roman (Headings)"/>
              </a:rPr>
              <a:t> </a:t>
            </a:r>
            <a:r>
              <a:rPr lang="en-US" dirty="0" err="1">
                <a:latin typeface="Times New Roman (Headings)"/>
              </a:rPr>
              <a:t>quả</a:t>
            </a:r>
            <a:r>
              <a:rPr lang="en-US" dirty="0">
                <a:latin typeface="Times New Roman (Headings)"/>
              </a:rPr>
              <a:t>  </a:t>
            </a:r>
            <a:r>
              <a:rPr lang="en-US" dirty="0" err="1">
                <a:latin typeface="Times New Roman (Headings)"/>
              </a:rPr>
              <a:t>thứ</a:t>
            </a:r>
            <a:r>
              <a:rPr lang="en-US" dirty="0">
                <a:latin typeface="Times New Roman (Headings)"/>
              </a:rPr>
              <a:t> 10 </a:t>
            </a:r>
            <a:r>
              <a:rPr lang="en-US" dirty="0" err="1">
                <a:latin typeface="Times New Roman (Headings)"/>
              </a:rPr>
              <a:t>về</a:t>
            </a:r>
            <a:r>
              <a:rPr lang="en-US" dirty="0">
                <a:latin typeface="Times New Roman (Headings)"/>
              </a:rPr>
              <a:t> </a:t>
            </a:r>
            <a:r>
              <a:rPr lang="en-US" dirty="0" err="1">
                <a:latin typeface="Times New Roman (Headings)"/>
              </a:rPr>
              <a:t>đích</a:t>
            </a:r>
            <a:r>
              <a:rPr lang="en-US" dirty="0">
                <a:latin typeface="Times New Roman (Headings)"/>
              </a:rPr>
              <a:t> </a:t>
            </a:r>
            <a:r>
              <a:rPr lang="en-US" dirty="0" err="1">
                <a:latin typeface="Times New Roman (Headings)"/>
              </a:rPr>
              <a:t>trước</a:t>
            </a:r>
            <a:r>
              <a:rPr lang="en-US" dirty="0">
                <a:latin typeface="Times New Roman (Headings)"/>
              </a:rPr>
              <a:t> </a:t>
            </a:r>
            <a:r>
              <a:rPr lang="en-US" dirty="0" err="1">
                <a:latin typeface="Times New Roman (Headings)"/>
              </a:rPr>
              <a:t>là</a:t>
            </a:r>
            <a:r>
              <a:rPr lang="en-US" dirty="0">
                <a:latin typeface="Times New Roman (Headings)"/>
              </a:rPr>
              <a:t> </a:t>
            </a:r>
            <a:r>
              <a:rPr lang="en-US" dirty="0" err="1">
                <a:latin typeface="Times New Roman (Headings)"/>
              </a:rPr>
              <a:t>đội</a:t>
            </a:r>
            <a:r>
              <a:rPr lang="en-US" dirty="0">
                <a:latin typeface="Times New Roman (Headings)"/>
              </a:rPr>
              <a:t> </a:t>
            </a:r>
            <a:r>
              <a:rPr lang="en-US" dirty="0" err="1">
                <a:latin typeface="Times New Roman (Headings)"/>
              </a:rPr>
              <a:t>đó</a:t>
            </a:r>
            <a:r>
              <a:rPr lang="en-US" dirty="0">
                <a:latin typeface="Times New Roman (Headings)"/>
              </a:rPr>
              <a:t> </a:t>
            </a:r>
            <a:r>
              <a:rPr lang="en-US" dirty="0" err="1">
                <a:latin typeface="Times New Roman (Headings)"/>
              </a:rPr>
              <a:t>thắng</a:t>
            </a:r>
            <a:r>
              <a:rPr lang="en-US" dirty="0">
                <a:latin typeface="Times New Roman (Headings)"/>
              </a:rPr>
              <a: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28799"/>
            <a:ext cx="32385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597" y="1371599"/>
            <a:ext cx="1333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362073"/>
            <a:ext cx="153703"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6903" y="1828799"/>
            <a:ext cx="381000"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971800"/>
            <a:ext cx="274132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599" y="2971800"/>
            <a:ext cx="266700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35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3" dur="5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p:cTn id="5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0" dur="500"/>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7" dur="500"/>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 calcmode="lin" valueType="num">
                                      <p:cBhvr>
                                        <p:cTn id="7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4" dur="5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122"/>
                                        </p:tgtEl>
                                        <p:attrNameLst>
                                          <p:attrName>style.visibility</p:attrName>
                                        </p:attrNameLst>
                                      </p:cBhvr>
                                      <p:to>
                                        <p:strVal val="visible"/>
                                      </p:to>
                                    </p:set>
                                    <p:animEffect transition="in" filter="barn(inVertical)">
                                      <p:cBhvr>
                                        <p:cTn id="79" dur="500"/>
                                        <p:tgtEl>
                                          <p:spTgt spid="512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123"/>
                                        </p:tgtEl>
                                        <p:attrNameLst>
                                          <p:attrName>style.visibility</p:attrName>
                                        </p:attrNameLst>
                                      </p:cBhvr>
                                      <p:to>
                                        <p:strVal val="visible"/>
                                      </p:to>
                                    </p:set>
                                    <p:animEffect transition="in" filter="barn(inVertical)">
                                      <p:cBhvr>
                                        <p:cTn id="84" dur="500"/>
                                        <p:tgtEl>
                                          <p:spTgt spid="5123"/>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124"/>
                                        </p:tgtEl>
                                        <p:attrNameLst>
                                          <p:attrName>style.visibility</p:attrName>
                                        </p:attrNameLst>
                                      </p:cBhvr>
                                      <p:to>
                                        <p:strVal val="visible"/>
                                      </p:to>
                                    </p:set>
                                    <p:animEffect transition="in" filter="barn(inVertical)">
                                      <p:cBhvr>
                                        <p:cTn id="89" dur="500"/>
                                        <p:tgtEl>
                                          <p:spTgt spid="512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5125"/>
                                        </p:tgtEl>
                                        <p:attrNameLst>
                                          <p:attrName>style.visibility</p:attrName>
                                        </p:attrNameLst>
                                      </p:cBhvr>
                                      <p:to>
                                        <p:strVal val="visible"/>
                                      </p:to>
                                    </p:set>
                                    <p:animEffect transition="in" filter="barn(inVertical)">
                                      <p:cBhvr>
                                        <p:cTn id="94" dur="500"/>
                                        <p:tgtEl>
                                          <p:spTgt spid="5125"/>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nodeType="clickEffect">
                                  <p:stCondLst>
                                    <p:cond delay="0"/>
                                  </p:stCondLst>
                                  <p:childTnLst>
                                    <p:set>
                                      <p:cBhvr>
                                        <p:cTn id="98" dur="1" fill="hold">
                                          <p:stCondLst>
                                            <p:cond delay="0"/>
                                          </p:stCondLst>
                                        </p:cTn>
                                        <p:tgtEl>
                                          <p:spTgt spid="5126"/>
                                        </p:tgtEl>
                                        <p:attrNameLst>
                                          <p:attrName>style.visibility</p:attrName>
                                        </p:attrNameLst>
                                      </p:cBhvr>
                                      <p:to>
                                        <p:strVal val="visible"/>
                                      </p:to>
                                    </p:set>
                                    <p:animEffect transition="in" filter="wheel(1)">
                                      <p:cBhvr>
                                        <p:cTn id="99" dur="2000"/>
                                        <p:tgtEl>
                                          <p:spTgt spid="5126"/>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5127"/>
                                        </p:tgtEl>
                                        <p:attrNameLst>
                                          <p:attrName>style.visibility</p:attrName>
                                        </p:attrNameLst>
                                      </p:cBhvr>
                                      <p:to>
                                        <p:strVal val="visible"/>
                                      </p:to>
                                    </p:set>
                                    <p:animEffect transition="in" filter="wheel(1)">
                                      <p:cBhvr>
                                        <p:cTn id="104"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3.3. </a:t>
            </a:r>
            <a:r>
              <a:rPr lang="en-US"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Các</a:t>
            </a: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 </a:t>
            </a:r>
            <a:r>
              <a:rPr lang="en-US"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bài</a:t>
            </a: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 </a:t>
            </a:r>
            <a:r>
              <a:rPr lang="en-US"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tập</a:t>
            </a: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 </a:t>
            </a:r>
            <a:r>
              <a:rPr lang="en-US"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phát</a:t>
            </a: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 </a:t>
            </a:r>
            <a:r>
              <a:rPr lang="en-US"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triển</a:t>
            </a: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 </a:t>
            </a:r>
            <a:r>
              <a:rPr lang="en-US"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sức</a:t>
            </a: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 </a:t>
            </a:r>
            <a:r>
              <a:rPr lang="en-US"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Headings)"/>
              </a:rPr>
              <a:t>bền</a:t>
            </a:r>
            <a:br>
              <a:rPr lang="en-US" dirty="0">
                <a:latin typeface="Times New Roman (Headings)"/>
              </a:rPr>
            </a:br>
            <a:r>
              <a:rPr lang="en-US" dirty="0">
                <a:latin typeface="Times New Roman (Headings)"/>
              </a:rPr>
              <a:t> 3.3.1. </a:t>
            </a:r>
            <a:r>
              <a:rPr lang="en-US" dirty="0" err="1">
                <a:latin typeface="Times New Roman (Headings)"/>
              </a:rPr>
              <a:t>Bài</a:t>
            </a:r>
            <a:r>
              <a:rPr lang="en-US" dirty="0">
                <a:latin typeface="Times New Roman (Headings)"/>
              </a:rPr>
              <a:t> </a:t>
            </a:r>
            <a:r>
              <a:rPr lang="en-US" dirty="0" err="1">
                <a:latin typeface="Times New Roman (Headings)"/>
              </a:rPr>
              <a:t>tập</a:t>
            </a:r>
            <a:r>
              <a:rPr lang="en-US" dirty="0">
                <a:latin typeface="Times New Roman (Headings)"/>
              </a:rPr>
              <a:t> 1: </a:t>
            </a:r>
            <a:r>
              <a:rPr lang="en-US" dirty="0" err="1">
                <a:latin typeface="Times New Roman (Headings)"/>
              </a:rPr>
              <a:t>Bật</a:t>
            </a:r>
            <a:r>
              <a:rPr lang="en-US" dirty="0">
                <a:latin typeface="Times New Roman (Headings)"/>
              </a:rPr>
              <a:t> </a:t>
            </a:r>
            <a:r>
              <a:rPr lang="en-US" dirty="0" err="1">
                <a:latin typeface="Times New Roman (Headings)"/>
              </a:rPr>
              <a:t>cóc</a:t>
            </a:r>
            <a:r>
              <a:rPr lang="en-US" dirty="0">
                <a:latin typeface="Times New Roman (Headings)"/>
              </a:rPr>
              <a:t> </a:t>
            </a:r>
            <a:r>
              <a:rPr lang="en-US" dirty="0" err="1">
                <a:latin typeface="Times New Roman (Headings)"/>
              </a:rPr>
              <a:t>tiến</a:t>
            </a:r>
            <a:r>
              <a:rPr lang="en-US" dirty="0">
                <a:latin typeface="Times New Roman (Headings)"/>
              </a:rPr>
              <a:t>, </a:t>
            </a:r>
            <a:r>
              <a:rPr lang="en-US" dirty="0" err="1">
                <a:latin typeface="Times New Roman (Headings)"/>
              </a:rPr>
              <a:t>bật</a:t>
            </a:r>
            <a:r>
              <a:rPr lang="en-US" dirty="0">
                <a:latin typeface="Times New Roman (Headings)"/>
              </a:rPr>
              <a:t> </a:t>
            </a:r>
            <a:r>
              <a:rPr lang="en-US" dirty="0" err="1">
                <a:latin typeface="Times New Roman (Headings)"/>
              </a:rPr>
              <a:t>cóc</a:t>
            </a:r>
            <a:r>
              <a:rPr lang="en-US" dirty="0">
                <a:latin typeface="Times New Roman (Headings)"/>
              </a:rPr>
              <a:t> </a:t>
            </a:r>
            <a:r>
              <a:rPr lang="en-US" dirty="0" err="1">
                <a:latin typeface="Times New Roman (Headings)"/>
              </a:rPr>
              <a:t>lùi</a:t>
            </a:r>
            <a:endParaRPr lang="en-US" dirty="0">
              <a:latin typeface="Times New Roman (Headings)"/>
            </a:endParaRPr>
          </a:p>
        </p:txBody>
      </p:sp>
      <p:sp>
        <p:nvSpPr>
          <p:cNvPr id="3" name="Content Placeholder 2"/>
          <p:cNvSpPr>
            <a:spLocks noGrp="1"/>
          </p:cNvSpPr>
          <p:nvPr>
            <p:ph idx="1"/>
          </p:nvPr>
        </p:nvSpPr>
        <p:spPr/>
        <p:txBody>
          <a:bodyPr/>
          <a:lstStyle/>
          <a:p>
            <a:pPr>
              <a:buFont typeface="Arial" charset="0"/>
              <a:buChar char="•"/>
            </a:pPr>
            <a:r>
              <a:rPr lang="en-US" sz="2000" dirty="0" err="1">
                <a:latin typeface="Times New Roman (Headings)"/>
              </a:rPr>
              <a:t>Đội</a:t>
            </a:r>
            <a:r>
              <a:rPr lang="en-US" sz="2000" dirty="0">
                <a:latin typeface="Times New Roman (Headings)"/>
              </a:rPr>
              <a:t> </a:t>
            </a:r>
            <a:r>
              <a:rPr lang="en-US" sz="2000" dirty="0" err="1">
                <a:latin typeface="Times New Roman (Headings)"/>
              </a:rPr>
              <a:t>hình</a:t>
            </a:r>
            <a:r>
              <a:rPr lang="en-US" sz="2000" dirty="0">
                <a:latin typeface="Times New Roman (Headings)"/>
              </a:rPr>
              <a:t> </a:t>
            </a:r>
            <a:r>
              <a:rPr lang="en-US" sz="2000" dirty="0" err="1">
                <a:latin typeface="Times New Roman (Headings)"/>
              </a:rPr>
              <a:t>tập</a:t>
            </a:r>
            <a:r>
              <a:rPr lang="en-US" sz="2000" dirty="0">
                <a:latin typeface="Times New Roman (Headings)"/>
              </a:rPr>
              <a:t> </a:t>
            </a:r>
            <a:r>
              <a:rPr lang="en-US" sz="2000" dirty="0" err="1">
                <a:latin typeface="Times New Roman (Headings)"/>
              </a:rPr>
              <a:t>luyện</a:t>
            </a:r>
            <a:r>
              <a:rPr lang="en-US" sz="2000" dirty="0">
                <a:latin typeface="Times New Roman (Headings)"/>
              </a:rPr>
              <a:t>:</a:t>
            </a:r>
          </a:p>
          <a:p>
            <a:pPr marL="0" indent="0">
              <a:buNone/>
            </a:pPr>
            <a:endParaRPr lang="en-US" sz="2000" dirty="0">
              <a:latin typeface="Times New Roman (Headings)"/>
            </a:endParaRPr>
          </a:p>
          <a:p>
            <a:pPr marL="0" indent="0">
              <a:buNone/>
            </a:pPr>
            <a:r>
              <a:rPr lang="en-US" sz="1800" dirty="0">
                <a:latin typeface="Times New Roman (Headings)"/>
              </a:rPr>
              <a:t>       X   </a:t>
            </a:r>
            <a:r>
              <a:rPr lang="en-US" sz="1800" dirty="0" err="1">
                <a:latin typeface="Times New Roman (Headings)"/>
              </a:rPr>
              <a:t>X</a:t>
            </a:r>
            <a:r>
              <a:rPr lang="en-US" sz="1800" dirty="0">
                <a:latin typeface="Times New Roman (Headings)"/>
              </a:rPr>
              <a:t>   </a:t>
            </a:r>
            <a:r>
              <a:rPr lang="en-US" sz="1800" dirty="0" err="1">
                <a:latin typeface="Times New Roman (Headings)"/>
              </a:rPr>
              <a:t>X</a:t>
            </a:r>
            <a:r>
              <a:rPr lang="en-US" sz="1800" dirty="0">
                <a:latin typeface="Times New Roman (Headings)"/>
              </a:rPr>
              <a:t>   </a:t>
            </a:r>
            <a:r>
              <a:rPr lang="en-US" sz="1800" dirty="0" err="1">
                <a:latin typeface="Times New Roman (Headings)"/>
              </a:rPr>
              <a:t>X</a:t>
            </a:r>
            <a:r>
              <a:rPr lang="en-US" sz="1800" dirty="0">
                <a:latin typeface="Times New Roman (Headings)"/>
              </a:rPr>
              <a:t>   </a:t>
            </a:r>
            <a:r>
              <a:rPr lang="en-US" sz="1800" dirty="0" err="1">
                <a:latin typeface="Times New Roman (Headings)"/>
              </a:rPr>
              <a:t>X</a:t>
            </a:r>
            <a:r>
              <a:rPr lang="en-US" sz="1800" dirty="0">
                <a:latin typeface="Times New Roman (Headings)"/>
              </a:rPr>
              <a:t>   </a:t>
            </a:r>
            <a:r>
              <a:rPr lang="en-US" sz="1800" dirty="0" err="1">
                <a:latin typeface="Times New Roman (Headings)"/>
              </a:rPr>
              <a:t>X</a:t>
            </a:r>
            <a:r>
              <a:rPr lang="en-US" sz="1800" dirty="0">
                <a:latin typeface="Times New Roman (Headings)"/>
              </a:rPr>
              <a:t>   </a:t>
            </a:r>
            <a:r>
              <a:rPr lang="en-US" sz="1800" dirty="0" err="1">
                <a:latin typeface="Times New Roman (Headings)"/>
              </a:rPr>
              <a:t>X</a:t>
            </a:r>
            <a:r>
              <a:rPr lang="en-US" sz="1800" dirty="0">
                <a:latin typeface="Times New Roman (Headings)"/>
              </a:rPr>
              <a:t>   </a:t>
            </a:r>
            <a:r>
              <a:rPr lang="en-US" sz="1800" dirty="0" err="1">
                <a:latin typeface="Times New Roman (Headings)"/>
              </a:rPr>
              <a:t>X</a:t>
            </a:r>
            <a:r>
              <a:rPr lang="en-US" sz="1800" dirty="0">
                <a:latin typeface="Times New Roman (Headings)"/>
              </a:rPr>
              <a:t>   </a:t>
            </a:r>
            <a:r>
              <a:rPr lang="en-US" sz="1800" dirty="0" err="1">
                <a:latin typeface="Times New Roman (Headings)"/>
              </a:rPr>
              <a:t>X</a:t>
            </a:r>
            <a:r>
              <a:rPr lang="en-US" sz="1800" dirty="0">
                <a:latin typeface="Times New Roman (Headings)"/>
              </a:rPr>
              <a:t>   </a:t>
            </a:r>
            <a:r>
              <a:rPr lang="en-US" sz="1800" dirty="0" err="1">
                <a:latin typeface="Times New Roman (Headings)"/>
              </a:rPr>
              <a:t>X</a:t>
            </a:r>
            <a:r>
              <a:rPr lang="en-US" sz="1800" dirty="0">
                <a:latin typeface="Times New Roman (Headings)"/>
              </a:rPr>
              <a:t> (HS)</a:t>
            </a:r>
          </a:p>
          <a:p>
            <a:pPr marL="0" indent="0">
              <a:buNone/>
            </a:pPr>
            <a:r>
              <a:rPr lang="en-US" sz="1800" dirty="0">
                <a:latin typeface="Times New Roman (Headings)"/>
              </a:rPr>
              <a:t> </a:t>
            </a:r>
          </a:p>
          <a:p>
            <a:pPr marL="0" indent="0">
              <a:buNone/>
            </a:pPr>
            <a:r>
              <a:rPr lang="en-US" sz="1800" dirty="0">
                <a:latin typeface="Times New Roman (Headings)"/>
              </a:rPr>
              <a:t>                            </a:t>
            </a:r>
          </a:p>
          <a:p>
            <a:pPr marL="0" indent="0">
              <a:buNone/>
            </a:pPr>
            <a:r>
              <a:rPr lang="en-US" sz="1800" dirty="0">
                <a:latin typeface="Times New Roman (Headings)"/>
              </a:rPr>
              <a:t>                             (GV)</a:t>
            </a:r>
          </a:p>
        </p:txBody>
      </p:sp>
      <p:sp>
        <p:nvSpPr>
          <p:cNvPr id="4" name="Text Placeholder 3"/>
          <p:cNvSpPr>
            <a:spLocks noGrp="1"/>
          </p:cNvSpPr>
          <p:nvPr>
            <p:ph type="body" sz="half" idx="2"/>
          </p:nvPr>
        </p:nvSpPr>
        <p:spPr/>
        <p:txBody>
          <a:bodyPr/>
          <a:lstStyle/>
          <a:p>
            <a:r>
              <a:rPr lang="en-US" dirty="0">
                <a:latin typeface="Times New Roman (Headings)"/>
              </a:rPr>
              <a:t>* </a:t>
            </a:r>
            <a:r>
              <a:rPr lang="en-US" dirty="0" err="1">
                <a:latin typeface="Times New Roman (Headings)"/>
              </a:rPr>
              <a:t>Mục</a:t>
            </a:r>
            <a:r>
              <a:rPr lang="en-US" dirty="0">
                <a:latin typeface="Times New Roman (Headings)"/>
              </a:rPr>
              <a:t> </a:t>
            </a:r>
            <a:r>
              <a:rPr lang="en-US" dirty="0" err="1">
                <a:latin typeface="Times New Roman (Headings)"/>
              </a:rPr>
              <a:t>đích</a:t>
            </a:r>
            <a:r>
              <a:rPr lang="en-US" dirty="0">
                <a:latin typeface="Times New Roman (Headings)"/>
              </a:rPr>
              <a:t>: </a:t>
            </a:r>
            <a:r>
              <a:rPr lang="en-US" dirty="0" err="1">
                <a:latin typeface="Times New Roman (Headings)"/>
              </a:rPr>
              <a:t>Nhằm</a:t>
            </a:r>
            <a:r>
              <a:rPr lang="en-US" dirty="0">
                <a:latin typeface="Times New Roman (Headings)"/>
              </a:rPr>
              <a:t> </a:t>
            </a:r>
            <a:r>
              <a:rPr lang="en-US" dirty="0" err="1">
                <a:latin typeface="Times New Roman (Headings)"/>
              </a:rPr>
              <a:t>phát</a:t>
            </a:r>
            <a:r>
              <a:rPr lang="en-US" dirty="0">
                <a:latin typeface="Times New Roman (Headings)"/>
              </a:rPr>
              <a:t> </a:t>
            </a:r>
            <a:r>
              <a:rPr lang="en-US" dirty="0" err="1">
                <a:latin typeface="Times New Roman (Headings)"/>
              </a:rPr>
              <a:t>triển</a:t>
            </a:r>
            <a:r>
              <a:rPr lang="en-US" dirty="0">
                <a:latin typeface="Times New Roman (Headings)"/>
              </a:rPr>
              <a:t> </a:t>
            </a:r>
            <a:r>
              <a:rPr lang="en-US" dirty="0" err="1">
                <a:latin typeface="Times New Roman (Headings)"/>
              </a:rPr>
              <a:t>sức</a:t>
            </a:r>
            <a:r>
              <a:rPr lang="en-US" dirty="0">
                <a:latin typeface="Times New Roman (Headings)"/>
              </a:rPr>
              <a:t> </a:t>
            </a:r>
            <a:r>
              <a:rPr lang="en-US" dirty="0" err="1">
                <a:latin typeface="Times New Roman (Headings)"/>
              </a:rPr>
              <a:t>mạnh</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cơ</a:t>
            </a:r>
            <a:r>
              <a:rPr lang="en-US" dirty="0">
                <a:latin typeface="Times New Roman (Headings)"/>
              </a:rPr>
              <a:t> </a:t>
            </a:r>
            <a:r>
              <a:rPr lang="en-US" dirty="0" err="1">
                <a:latin typeface="Times New Roman (Headings)"/>
              </a:rPr>
              <a:t>chân</a:t>
            </a:r>
            <a:r>
              <a:rPr lang="en-US" dirty="0">
                <a:latin typeface="Times New Roman (Headings)"/>
              </a:rPr>
              <a:t> </a:t>
            </a:r>
            <a:r>
              <a:rPr lang="en-US" dirty="0" err="1">
                <a:latin typeface="Times New Roman (Headings)"/>
              </a:rPr>
              <a:t>tăng</a:t>
            </a:r>
            <a:r>
              <a:rPr lang="en-US" dirty="0">
                <a:latin typeface="Times New Roman (Headings)"/>
              </a:rPr>
              <a:t> </a:t>
            </a:r>
            <a:r>
              <a:rPr lang="en-US" dirty="0" err="1">
                <a:latin typeface="Times New Roman (Headings)"/>
              </a:rPr>
              <a:t>khả</a:t>
            </a:r>
            <a:r>
              <a:rPr lang="en-US" dirty="0">
                <a:latin typeface="Times New Roman (Headings)"/>
              </a:rPr>
              <a:t> </a:t>
            </a:r>
            <a:r>
              <a:rPr lang="en-US" dirty="0" err="1">
                <a:latin typeface="Times New Roman (Headings)"/>
              </a:rPr>
              <a:t>năng</a:t>
            </a:r>
            <a:r>
              <a:rPr lang="en-US" dirty="0">
                <a:latin typeface="Times New Roman (Headings)"/>
              </a:rPr>
              <a:t> </a:t>
            </a:r>
            <a:r>
              <a:rPr lang="en-US" dirty="0" err="1">
                <a:latin typeface="Times New Roman (Headings)"/>
              </a:rPr>
              <a:t>bật</a:t>
            </a:r>
            <a:r>
              <a:rPr lang="en-US" dirty="0">
                <a:latin typeface="Times New Roman (Headings)"/>
              </a:rPr>
              <a:t> </a:t>
            </a:r>
            <a:r>
              <a:rPr lang="en-US" dirty="0" err="1">
                <a:latin typeface="Times New Roman (Headings)"/>
              </a:rPr>
              <a:t>nhảy</a:t>
            </a:r>
            <a:r>
              <a:rPr lang="en-US" dirty="0">
                <a:latin typeface="Times New Roman (Headings)"/>
              </a:rPr>
              <a:t> </a:t>
            </a:r>
            <a:r>
              <a:rPr lang="en-US" dirty="0" err="1">
                <a:latin typeface="Times New Roman (Headings)"/>
              </a:rPr>
              <a:t>đập</a:t>
            </a:r>
            <a:r>
              <a:rPr lang="en-US" dirty="0">
                <a:latin typeface="Times New Roman (Headings)"/>
              </a:rPr>
              <a:t> </a:t>
            </a:r>
            <a:r>
              <a:rPr lang="en-US" dirty="0" err="1">
                <a:latin typeface="Times New Roman (Headings)"/>
              </a:rPr>
              <a:t>bóng</a:t>
            </a:r>
            <a:r>
              <a:rPr lang="en-US" dirty="0">
                <a:latin typeface="Times New Roman (Headings)"/>
              </a:rPr>
              <a:t>.</a:t>
            </a:r>
          </a:p>
          <a:p>
            <a:r>
              <a:rPr lang="en-US" dirty="0">
                <a:latin typeface="Times New Roman (Headings)"/>
              </a:rPr>
              <a:t>* </a:t>
            </a:r>
            <a:r>
              <a:rPr lang="en-US" dirty="0" err="1">
                <a:latin typeface="Times New Roman (Headings)"/>
              </a:rPr>
              <a:t>Cách</a:t>
            </a:r>
            <a:r>
              <a:rPr lang="en-US" dirty="0">
                <a:latin typeface="Times New Roman (Headings)"/>
              </a:rPr>
              <a:t> </a:t>
            </a:r>
            <a:r>
              <a:rPr lang="en-US" dirty="0" err="1">
                <a:latin typeface="Times New Roman (Headings)"/>
              </a:rPr>
              <a:t>thức</a:t>
            </a:r>
            <a:r>
              <a:rPr lang="en-US" dirty="0">
                <a:latin typeface="Times New Roman (Headings)"/>
              </a:rPr>
              <a:t> </a:t>
            </a:r>
            <a:r>
              <a:rPr lang="en-US" dirty="0" err="1">
                <a:latin typeface="Times New Roman (Headings)"/>
              </a:rPr>
              <a:t>thực</a:t>
            </a:r>
            <a:r>
              <a:rPr lang="en-US" dirty="0">
                <a:latin typeface="Times New Roman (Headings)"/>
              </a:rPr>
              <a:t> </a:t>
            </a:r>
            <a:r>
              <a:rPr lang="en-US" dirty="0" err="1">
                <a:latin typeface="Times New Roman (Headings)"/>
              </a:rPr>
              <a:t>hiện</a:t>
            </a:r>
            <a:r>
              <a:rPr lang="en-US" dirty="0">
                <a:latin typeface="Times New Roman (Headings)"/>
              </a:rPr>
              <a:t>: </a:t>
            </a:r>
            <a:r>
              <a:rPr lang="en-US" dirty="0" err="1">
                <a:latin typeface="Times New Roman (Headings)"/>
              </a:rPr>
              <a:t>Tập</a:t>
            </a:r>
            <a:r>
              <a:rPr lang="en-US" dirty="0">
                <a:latin typeface="Times New Roman (Headings)"/>
              </a:rPr>
              <a:t> </a:t>
            </a:r>
            <a:r>
              <a:rPr lang="en-US" dirty="0" err="1">
                <a:latin typeface="Times New Roman (Headings)"/>
              </a:rPr>
              <a:t>đồng</a:t>
            </a:r>
            <a:r>
              <a:rPr lang="en-US" dirty="0">
                <a:latin typeface="Times New Roman (Headings)"/>
              </a:rPr>
              <a:t> </a:t>
            </a:r>
            <a:r>
              <a:rPr lang="en-US" dirty="0" err="1">
                <a:latin typeface="Times New Roman (Headings)"/>
              </a:rPr>
              <a:t>loạt</a:t>
            </a:r>
            <a:r>
              <a:rPr lang="en-US" dirty="0">
                <a:latin typeface="Times New Roman (Headings)"/>
              </a:rPr>
              <a:t> </a:t>
            </a:r>
            <a:r>
              <a:rPr lang="en-US" dirty="0" err="1">
                <a:latin typeface="Times New Roman (Headings)"/>
              </a:rPr>
              <a:t>theo</a:t>
            </a:r>
            <a:r>
              <a:rPr lang="en-US" dirty="0">
                <a:latin typeface="Times New Roman (Headings)"/>
              </a:rPr>
              <a:t> </a:t>
            </a:r>
            <a:r>
              <a:rPr lang="en-US" dirty="0" err="1">
                <a:latin typeface="Times New Roman (Headings)"/>
              </a:rPr>
              <a:t>đội</a:t>
            </a:r>
            <a:r>
              <a:rPr lang="en-US" dirty="0">
                <a:latin typeface="Times New Roman (Headings)"/>
              </a:rPr>
              <a:t> </a:t>
            </a:r>
            <a:r>
              <a:rPr lang="en-US" dirty="0" err="1">
                <a:latin typeface="Times New Roman (Headings)"/>
              </a:rPr>
              <a:t>hình</a:t>
            </a:r>
            <a:r>
              <a:rPr lang="en-US" dirty="0">
                <a:latin typeface="Times New Roman (Headings)"/>
              </a:rPr>
              <a:t> 1 </a:t>
            </a:r>
            <a:r>
              <a:rPr lang="en-US" dirty="0" err="1">
                <a:latin typeface="Times New Roman (Headings)"/>
              </a:rPr>
              <a:t>hàng</a:t>
            </a:r>
            <a:r>
              <a:rPr lang="en-US" dirty="0">
                <a:latin typeface="Times New Roman (Headings)"/>
              </a:rPr>
              <a:t> </a:t>
            </a:r>
            <a:r>
              <a:rPr lang="en-US" dirty="0" err="1">
                <a:latin typeface="Times New Roman (Headings)"/>
              </a:rPr>
              <a:t>ngang</a:t>
            </a:r>
            <a:r>
              <a:rPr lang="en-US" dirty="0">
                <a:latin typeface="Times New Roman (Headings)"/>
              </a:rPr>
              <a:t> </a:t>
            </a:r>
            <a:r>
              <a:rPr lang="en-US" dirty="0" err="1">
                <a:latin typeface="Times New Roman (Headings)"/>
              </a:rPr>
              <a:t>cách</a:t>
            </a:r>
            <a:r>
              <a:rPr lang="en-US" dirty="0">
                <a:latin typeface="Times New Roman (Headings)"/>
              </a:rPr>
              <a:t> </a:t>
            </a:r>
            <a:r>
              <a:rPr lang="en-US" dirty="0" err="1">
                <a:latin typeface="Times New Roman (Headings)"/>
              </a:rPr>
              <a:t>nhau</a:t>
            </a:r>
            <a:r>
              <a:rPr lang="en-US" dirty="0">
                <a:latin typeface="Times New Roman (Headings)"/>
              </a:rPr>
              <a:t> </a:t>
            </a:r>
            <a:r>
              <a:rPr lang="en-US" dirty="0" err="1">
                <a:latin typeface="Times New Roman (Headings)"/>
              </a:rPr>
              <a:t>một</a:t>
            </a:r>
            <a:r>
              <a:rPr lang="en-US" dirty="0">
                <a:latin typeface="Times New Roman (Headings)"/>
              </a:rPr>
              <a:t> dang </a:t>
            </a:r>
            <a:r>
              <a:rPr lang="en-US" dirty="0" err="1">
                <a:latin typeface="Times New Roman (Headings)"/>
              </a:rPr>
              <a:t>tay</a:t>
            </a:r>
            <a:r>
              <a:rPr lang="en-US" dirty="0">
                <a:latin typeface="Times New Roman (Headings)"/>
              </a:rPr>
              <a:t>. </a:t>
            </a:r>
            <a:r>
              <a:rPr lang="en-US" dirty="0" err="1">
                <a:latin typeface="Times New Roman (Headings)"/>
              </a:rPr>
              <a:t>Tư</a:t>
            </a:r>
            <a:r>
              <a:rPr lang="en-US" dirty="0">
                <a:latin typeface="Times New Roman (Headings)"/>
              </a:rPr>
              <a:t> </a:t>
            </a:r>
            <a:r>
              <a:rPr lang="en-US" dirty="0" err="1">
                <a:latin typeface="Times New Roman (Headings)"/>
              </a:rPr>
              <a:t>thế</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học</a:t>
            </a:r>
            <a:r>
              <a:rPr lang="en-US" dirty="0">
                <a:latin typeface="Times New Roman (Headings)"/>
              </a:rPr>
              <a:t> </a:t>
            </a:r>
            <a:r>
              <a:rPr lang="en-US" dirty="0" err="1">
                <a:latin typeface="Times New Roman (Headings)"/>
              </a:rPr>
              <a:t>sinh</a:t>
            </a:r>
            <a:r>
              <a:rPr lang="en-US" dirty="0">
                <a:latin typeface="Times New Roman (Headings)"/>
              </a:rPr>
              <a:t> </a:t>
            </a:r>
            <a:r>
              <a:rPr lang="en-US" dirty="0" err="1">
                <a:latin typeface="Times New Roman (Headings)"/>
              </a:rPr>
              <a:t>là</a:t>
            </a:r>
            <a:r>
              <a:rPr lang="en-US" dirty="0">
                <a:latin typeface="Times New Roman (Headings)"/>
              </a:rPr>
              <a:t> </a:t>
            </a:r>
            <a:r>
              <a:rPr lang="en-US" dirty="0" err="1">
                <a:latin typeface="Times New Roman (Headings)"/>
              </a:rPr>
              <a:t>ngồi</a:t>
            </a:r>
            <a:r>
              <a:rPr lang="en-US" dirty="0">
                <a:latin typeface="Times New Roman (Headings)"/>
              </a:rPr>
              <a:t> </a:t>
            </a:r>
            <a:r>
              <a:rPr lang="en-US" dirty="0" err="1">
                <a:latin typeface="Times New Roman (Headings)"/>
              </a:rPr>
              <a:t>xổm</a:t>
            </a:r>
            <a:r>
              <a:rPr lang="en-US" dirty="0">
                <a:latin typeface="Times New Roman (Headings)"/>
              </a:rPr>
              <a:t> </a:t>
            </a:r>
            <a:r>
              <a:rPr lang="en-US" dirty="0" err="1">
                <a:latin typeface="Times New Roman (Headings)"/>
              </a:rPr>
              <a:t>trên</a:t>
            </a:r>
            <a:r>
              <a:rPr lang="en-US" dirty="0">
                <a:latin typeface="Times New Roman (Headings)"/>
              </a:rPr>
              <a:t> </a:t>
            </a:r>
            <a:r>
              <a:rPr lang="en-US" dirty="0" err="1">
                <a:latin typeface="Times New Roman (Headings)"/>
              </a:rPr>
              <a:t>hai</a:t>
            </a:r>
            <a:r>
              <a:rPr lang="en-US" dirty="0">
                <a:latin typeface="Times New Roman (Headings)"/>
              </a:rPr>
              <a:t> </a:t>
            </a:r>
            <a:r>
              <a:rPr lang="en-US" dirty="0" err="1">
                <a:latin typeface="Times New Roman (Headings)"/>
              </a:rPr>
              <a:t>gót</a:t>
            </a:r>
            <a:r>
              <a:rPr lang="en-US" dirty="0">
                <a:latin typeface="Times New Roman (Headings)"/>
              </a:rPr>
              <a:t> </a:t>
            </a:r>
            <a:r>
              <a:rPr lang="en-US" dirty="0" err="1">
                <a:latin typeface="Times New Roman (Headings)"/>
              </a:rPr>
              <a:t>chân</a:t>
            </a:r>
            <a:r>
              <a:rPr lang="en-US" dirty="0">
                <a:latin typeface="Times New Roman (Headings)"/>
              </a:rPr>
              <a:t>. </a:t>
            </a:r>
            <a:r>
              <a:rPr lang="en-US" dirty="0" err="1">
                <a:latin typeface="Times New Roman (Headings)"/>
              </a:rPr>
              <a:t>Khi</a:t>
            </a:r>
            <a:r>
              <a:rPr lang="en-US" dirty="0">
                <a:latin typeface="Times New Roman (Headings)"/>
              </a:rPr>
              <a:t> </a:t>
            </a:r>
            <a:r>
              <a:rPr lang="en-US" dirty="0" err="1">
                <a:latin typeface="Times New Roman (Headings)"/>
              </a:rPr>
              <a:t>có</a:t>
            </a:r>
            <a:r>
              <a:rPr lang="en-US" dirty="0">
                <a:latin typeface="Times New Roman (Headings)"/>
              </a:rPr>
              <a:t> </a:t>
            </a:r>
            <a:r>
              <a:rPr lang="en-US" dirty="0" err="1">
                <a:latin typeface="Times New Roman (Headings)"/>
              </a:rPr>
              <a:t>hiệu</a:t>
            </a:r>
            <a:r>
              <a:rPr lang="en-US" dirty="0">
                <a:latin typeface="Times New Roman (Headings)"/>
              </a:rPr>
              <a:t> </a:t>
            </a:r>
            <a:r>
              <a:rPr lang="en-US" dirty="0" err="1">
                <a:latin typeface="Times New Roman (Headings)"/>
              </a:rPr>
              <a:t>lệnh</a:t>
            </a:r>
            <a:r>
              <a:rPr lang="en-US" dirty="0">
                <a:latin typeface="Times New Roman (Headings)"/>
              </a:rPr>
              <a:t> </a:t>
            </a:r>
            <a:r>
              <a:rPr lang="en-US" dirty="0" err="1">
                <a:latin typeface="Times New Roman (Headings)"/>
              </a:rPr>
              <a:t>là</a:t>
            </a:r>
            <a:r>
              <a:rPr lang="en-US" dirty="0">
                <a:latin typeface="Times New Roman (Headings)"/>
              </a:rPr>
              <a:t> </a:t>
            </a:r>
            <a:r>
              <a:rPr lang="en-US" dirty="0" err="1">
                <a:latin typeface="Times New Roman (Headings)"/>
              </a:rPr>
              <a:t>tiếng</a:t>
            </a:r>
            <a:r>
              <a:rPr lang="en-US" dirty="0">
                <a:latin typeface="Times New Roman (Headings)"/>
              </a:rPr>
              <a:t> </a:t>
            </a:r>
            <a:r>
              <a:rPr lang="en-US" dirty="0" err="1">
                <a:latin typeface="Times New Roman (Headings)"/>
              </a:rPr>
              <a:t>còi</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giáo</a:t>
            </a:r>
            <a:r>
              <a:rPr lang="en-US" dirty="0">
                <a:latin typeface="Times New Roman (Headings)"/>
              </a:rPr>
              <a:t> </a:t>
            </a:r>
            <a:r>
              <a:rPr lang="en-US" dirty="0" err="1">
                <a:latin typeface="Times New Roman (Headings)"/>
              </a:rPr>
              <a:t>viên</a:t>
            </a:r>
            <a:r>
              <a:rPr lang="en-US" dirty="0">
                <a:latin typeface="Times New Roman (Headings)"/>
              </a:rPr>
              <a:t>, </a:t>
            </a:r>
            <a:r>
              <a:rPr lang="en-US" dirty="0" err="1">
                <a:latin typeface="Times New Roman (Headings)"/>
              </a:rPr>
              <a:t>học</a:t>
            </a:r>
            <a:r>
              <a:rPr lang="en-US" dirty="0">
                <a:latin typeface="Times New Roman (Headings)"/>
              </a:rPr>
              <a:t> </a:t>
            </a:r>
            <a:r>
              <a:rPr lang="en-US" dirty="0" err="1">
                <a:latin typeface="Times New Roman (Headings)"/>
              </a:rPr>
              <a:t>sinh</a:t>
            </a:r>
            <a:r>
              <a:rPr lang="en-US" dirty="0">
                <a:latin typeface="Times New Roman (Headings)"/>
              </a:rPr>
              <a:t> </a:t>
            </a:r>
            <a:r>
              <a:rPr lang="en-US" dirty="0" err="1">
                <a:latin typeface="Times New Roman (Headings)"/>
              </a:rPr>
              <a:t>bắt</a:t>
            </a:r>
            <a:r>
              <a:rPr lang="en-US" dirty="0">
                <a:latin typeface="Times New Roman (Headings)"/>
              </a:rPr>
              <a:t> </a:t>
            </a:r>
            <a:r>
              <a:rPr lang="en-US" dirty="0" err="1">
                <a:latin typeface="Times New Roman (Headings)"/>
              </a:rPr>
              <a:t>đầu</a:t>
            </a:r>
            <a:r>
              <a:rPr lang="en-US" dirty="0">
                <a:latin typeface="Times New Roman (Headings)"/>
              </a:rPr>
              <a:t> </a:t>
            </a:r>
            <a:r>
              <a:rPr lang="en-US" dirty="0" err="1">
                <a:latin typeface="Times New Roman (Headings)"/>
              </a:rPr>
              <a:t>bật</a:t>
            </a:r>
            <a:r>
              <a:rPr lang="en-US" dirty="0">
                <a:latin typeface="Times New Roman (Headings)"/>
              </a:rPr>
              <a:t> </a:t>
            </a:r>
            <a:r>
              <a:rPr lang="en-US" dirty="0" err="1">
                <a:latin typeface="Times New Roman (Headings)"/>
              </a:rPr>
              <a:t>lên</a:t>
            </a:r>
            <a:r>
              <a:rPr lang="en-US" dirty="0">
                <a:latin typeface="Times New Roman (Headings)"/>
              </a:rPr>
              <a:t> </a:t>
            </a:r>
            <a:r>
              <a:rPr lang="en-US" dirty="0" err="1">
                <a:latin typeface="Times New Roman (Headings)"/>
              </a:rPr>
              <a:t>xuống</a:t>
            </a:r>
            <a:r>
              <a:rPr lang="en-US" dirty="0">
                <a:latin typeface="Times New Roman (Headings)"/>
              </a:rPr>
              <a:t> </a:t>
            </a:r>
            <a:r>
              <a:rPr lang="en-US" dirty="0" err="1">
                <a:latin typeface="Times New Roman (Headings)"/>
              </a:rPr>
              <a:t>liên</a:t>
            </a:r>
            <a:r>
              <a:rPr lang="en-US" dirty="0">
                <a:latin typeface="Times New Roman (Headings)"/>
              </a:rPr>
              <a:t> </a:t>
            </a:r>
            <a:r>
              <a:rPr lang="en-US" dirty="0" err="1">
                <a:latin typeface="Times New Roman (Headings)"/>
              </a:rPr>
              <a:t>tục</a:t>
            </a:r>
            <a:r>
              <a:rPr lang="en-US" dirty="0">
                <a:latin typeface="Times New Roman (Headings)"/>
              </a:rPr>
              <a:t> </a:t>
            </a:r>
            <a:r>
              <a:rPr lang="en-US" dirty="0" err="1">
                <a:latin typeface="Times New Roman (Headings)"/>
              </a:rPr>
              <a:t>với</a:t>
            </a:r>
            <a:r>
              <a:rPr lang="en-US" dirty="0">
                <a:latin typeface="Times New Roman (Headings)"/>
              </a:rPr>
              <a:t> </a:t>
            </a:r>
            <a:r>
              <a:rPr lang="en-US" dirty="0" err="1">
                <a:latin typeface="Times New Roman (Headings)"/>
              </a:rPr>
              <a:t>độ</a:t>
            </a:r>
            <a:r>
              <a:rPr lang="en-US" dirty="0">
                <a:latin typeface="Times New Roman (Headings)"/>
              </a:rPr>
              <a:t> </a:t>
            </a:r>
            <a:r>
              <a:rPr lang="en-US" dirty="0" err="1">
                <a:latin typeface="Times New Roman (Headings)"/>
              </a:rPr>
              <a:t>dài</a:t>
            </a:r>
            <a:r>
              <a:rPr lang="en-US" dirty="0">
                <a:latin typeface="Times New Roman (Headings)"/>
              </a:rPr>
              <a:t> </a:t>
            </a:r>
            <a:r>
              <a:rPr lang="en-US" dirty="0" err="1">
                <a:latin typeface="Times New Roman (Headings)"/>
              </a:rPr>
              <a:t>tối</a:t>
            </a:r>
            <a:r>
              <a:rPr lang="en-US" dirty="0">
                <a:latin typeface="Times New Roman (Headings)"/>
              </a:rPr>
              <a:t> </a:t>
            </a:r>
            <a:r>
              <a:rPr lang="en-US" dirty="0" err="1">
                <a:latin typeface="Times New Roman (Headings)"/>
              </a:rPr>
              <a:t>đa</a:t>
            </a:r>
            <a:r>
              <a:rPr lang="en-US" dirty="0">
                <a:latin typeface="Times New Roman (Headings)"/>
              </a:rPr>
              <a:t> </a:t>
            </a:r>
            <a:r>
              <a:rPr lang="en-US" dirty="0" err="1">
                <a:latin typeface="Times New Roman (Headings)"/>
              </a:rPr>
              <a:t>trong</a:t>
            </a:r>
            <a:r>
              <a:rPr lang="en-US" dirty="0">
                <a:latin typeface="Times New Roman (Headings)"/>
              </a:rPr>
              <a:t> </a:t>
            </a:r>
            <a:r>
              <a:rPr lang="en-US" dirty="0" err="1">
                <a:latin typeface="Times New Roman (Headings)"/>
              </a:rPr>
              <a:t>thời</a:t>
            </a:r>
            <a:r>
              <a:rPr lang="en-US" dirty="0">
                <a:latin typeface="Times New Roman (Headings)"/>
              </a:rPr>
              <a:t> </a:t>
            </a:r>
            <a:r>
              <a:rPr lang="en-US" dirty="0" err="1">
                <a:latin typeface="Times New Roman (Headings)"/>
              </a:rPr>
              <a:t>gian</a:t>
            </a:r>
            <a:r>
              <a:rPr lang="en-US" dirty="0">
                <a:latin typeface="Times New Roman (Headings)"/>
              </a:rPr>
              <a:t> </a:t>
            </a:r>
            <a:r>
              <a:rPr lang="en-US" dirty="0" err="1">
                <a:latin typeface="Times New Roman (Headings)"/>
              </a:rPr>
              <a:t>là</a:t>
            </a:r>
            <a:r>
              <a:rPr lang="en-US" dirty="0">
                <a:latin typeface="Times New Roman (Headings)"/>
              </a:rPr>
              <a:t> 1 </a:t>
            </a:r>
            <a:r>
              <a:rPr lang="en-US" dirty="0" err="1">
                <a:latin typeface="Times New Roman (Headings)"/>
              </a:rPr>
              <a:t>phút</a:t>
            </a:r>
            <a:r>
              <a:rPr lang="en-US" dirty="0">
                <a:latin typeface="Times New Roman (Headings)"/>
              </a:rPr>
              <a:t>.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105"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2"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788"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213"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637"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359159"/>
            <a:ext cx="155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0" y="2438400"/>
            <a:ext cx="51149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9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p:cTn id="4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p:cTn id="7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6146"/>
                                        </p:tgtEl>
                                        <p:attrNameLst>
                                          <p:attrName>style.visibility</p:attrName>
                                        </p:attrNameLst>
                                      </p:cBhvr>
                                      <p:to>
                                        <p:strVal val="visible"/>
                                      </p:to>
                                    </p:set>
                                    <p:animEffect transition="in" filter="fade">
                                      <p:cBhvr>
                                        <p:cTn id="79" dur="1000"/>
                                        <p:tgtEl>
                                          <p:spTgt spid="6146"/>
                                        </p:tgtEl>
                                      </p:cBhvr>
                                    </p:animEffect>
                                    <p:anim calcmode="lin" valueType="num">
                                      <p:cBhvr>
                                        <p:cTn id="80" dur="1000" fill="hold"/>
                                        <p:tgtEl>
                                          <p:spTgt spid="6146"/>
                                        </p:tgtEl>
                                        <p:attrNameLst>
                                          <p:attrName>ppt_x</p:attrName>
                                        </p:attrNameLst>
                                      </p:cBhvr>
                                      <p:tavLst>
                                        <p:tav tm="0">
                                          <p:val>
                                            <p:strVal val="#ppt_x"/>
                                          </p:val>
                                        </p:tav>
                                        <p:tav tm="100000">
                                          <p:val>
                                            <p:strVal val="#ppt_x"/>
                                          </p:val>
                                        </p:tav>
                                      </p:tavLst>
                                    </p:anim>
                                    <p:anim calcmode="lin" valueType="num">
                                      <p:cBhvr>
                                        <p:cTn id="8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6147"/>
                                        </p:tgtEl>
                                        <p:attrNameLst>
                                          <p:attrName>style.visibility</p:attrName>
                                        </p:attrNameLst>
                                      </p:cBhvr>
                                      <p:to>
                                        <p:strVal val="visible"/>
                                      </p:to>
                                    </p:set>
                                    <p:animEffect transition="in" filter="fade">
                                      <p:cBhvr>
                                        <p:cTn id="86" dur="1000"/>
                                        <p:tgtEl>
                                          <p:spTgt spid="6147"/>
                                        </p:tgtEl>
                                      </p:cBhvr>
                                    </p:animEffect>
                                    <p:anim calcmode="lin" valueType="num">
                                      <p:cBhvr>
                                        <p:cTn id="87" dur="1000" fill="hold"/>
                                        <p:tgtEl>
                                          <p:spTgt spid="6147"/>
                                        </p:tgtEl>
                                        <p:attrNameLst>
                                          <p:attrName>ppt_x</p:attrName>
                                        </p:attrNameLst>
                                      </p:cBhvr>
                                      <p:tavLst>
                                        <p:tav tm="0">
                                          <p:val>
                                            <p:strVal val="#ppt_x"/>
                                          </p:val>
                                        </p:tav>
                                        <p:tav tm="100000">
                                          <p:val>
                                            <p:strVal val="#ppt_x"/>
                                          </p:val>
                                        </p:tav>
                                      </p:tavLst>
                                    </p:anim>
                                    <p:anim calcmode="lin" valueType="num">
                                      <p:cBhvr>
                                        <p:cTn id="88"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6148"/>
                                        </p:tgtEl>
                                        <p:attrNameLst>
                                          <p:attrName>style.visibility</p:attrName>
                                        </p:attrNameLst>
                                      </p:cBhvr>
                                      <p:to>
                                        <p:strVal val="visible"/>
                                      </p:to>
                                    </p:set>
                                    <p:animEffect transition="in" filter="fade">
                                      <p:cBhvr>
                                        <p:cTn id="93" dur="1000"/>
                                        <p:tgtEl>
                                          <p:spTgt spid="6148"/>
                                        </p:tgtEl>
                                      </p:cBhvr>
                                    </p:animEffect>
                                    <p:anim calcmode="lin" valueType="num">
                                      <p:cBhvr>
                                        <p:cTn id="94" dur="1000" fill="hold"/>
                                        <p:tgtEl>
                                          <p:spTgt spid="6148"/>
                                        </p:tgtEl>
                                        <p:attrNameLst>
                                          <p:attrName>ppt_x</p:attrName>
                                        </p:attrNameLst>
                                      </p:cBhvr>
                                      <p:tavLst>
                                        <p:tav tm="0">
                                          <p:val>
                                            <p:strVal val="#ppt_x"/>
                                          </p:val>
                                        </p:tav>
                                        <p:tav tm="100000">
                                          <p:val>
                                            <p:strVal val="#ppt_x"/>
                                          </p:val>
                                        </p:tav>
                                      </p:tavLst>
                                    </p:anim>
                                    <p:anim calcmode="lin" valueType="num">
                                      <p:cBhvr>
                                        <p:cTn id="95"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6149"/>
                                        </p:tgtEl>
                                        <p:attrNameLst>
                                          <p:attrName>style.visibility</p:attrName>
                                        </p:attrNameLst>
                                      </p:cBhvr>
                                      <p:to>
                                        <p:strVal val="visible"/>
                                      </p:to>
                                    </p:set>
                                    <p:animEffect transition="in" filter="fade">
                                      <p:cBhvr>
                                        <p:cTn id="100" dur="1000"/>
                                        <p:tgtEl>
                                          <p:spTgt spid="6149"/>
                                        </p:tgtEl>
                                      </p:cBhvr>
                                    </p:animEffect>
                                    <p:anim calcmode="lin" valueType="num">
                                      <p:cBhvr>
                                        <p:cTn id="101" dur="1000" fill="hold"/>
                                        <p:tgtEl>
                                          <p:spTgt spid="6149"/>
                                        </p:tgtEl>
                                        <p:attrNameLst>
                                          <p:attrName>ppt_x</p:attrName>
                                        </p:attrNameLst>
                                      </p:cBhvr>
                                      <p:tavLst>
                                        <p:tav tm="0">
                                          <p:val>
                                            <p:strVal val="#ppt_x"/>
                                          </p:val>
                                        </p:tav>
                                        <p:tav tm="100000">
                                          <p:val>
                                            <p:strVal val="#ppt_x"/>
                                          </p:val>
                                        </p:tav>
                                      </p:tavLst>
                                    </p:anim>
                                    <p:anim calcmode="lin" valueType="num">
                                      <p:cBhvr>
                                        <p:cTn id="102"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6150"/>
                                        </p:tgtEl>
                                        <p:attrNameLst>
                                          <p:attrName>style.visibility</p:attrName>
                                        </p:attrNameLst>
                                      </p:cBhvr>
                                      <p:to>
                                        <p:strVal val="visible"/>
                                      </p:to>
                                    </p:set>
                                    <p:animEffect transition="in" filter="fade">
                                      <p:cBhvr>
                                        <p:cTn id="107" dur="1000"/>
                                        <p:tgtEl>
                                          <p:spTgt spid="6150"/>
                                        </p:tgtEl>
                                      </p:cBhvr>
                                    </p:animEffect>
                                    <p:anim calcmode="lin" valueType="num">
                                      <p:cBhvr>
                                        <p:cTn id="108" dur="1000" fill="hold"/>
                                        <p:tgtEl>
                                          <p:spTgt spid="6150"/>
                                        </p:tgtEl>
                                        <p:attrNameLst>
                                          <p:attrName>ppt_x</p:attrName>
                                        </p:attrNameLst>
                                      </p:cBhvr>
                                      <p:tavLst>
                                        <p:tav tm="0">
                                          <p:val>
                                            <p:strVal val="#ppt_x"/>
                                          </p:val>
                                        </p:tav>
                                        <p:tav tm="100000">
                                          <p:val>
                                            <p:strVal val="#ppt_x"/>
                                          </p:val>
                                        </p:tav>
                                      </p:tavLst>
                                    </p:anim>
                                    <p:anim calcmode="lin" valueType="num">
                                      <p:cBhvr>
                                        <p:cTn id="10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6151"/>
                                        </p:tgtEl>
                                        <p:attrNameLst>
                                          <p:attrName>style.visibility</p:attrName>
                                        </p:attrNameLst>
                                      </p:cBhvr>
                                      <p:to>
                                        <p:strVal val="visible"/>
                                      </p:to>
                                    </p:set>
                                    <p:animEffect transition="in" filter="fade">
                                      <p:cBhvr>
                                        <p:cTn id="114" dur="1000"/>
                                        <p:tgtEl>
                                          <p:spTgt spid="6151"/>
                                        </p:tgtEl>
                                      </p:cBhvr>
                                    </p:animEffect>
                                    <p:anim calcmode="lin" valueType="num">
                                      <p:cBhvr>
                                        <p:cTn id="115" dur="1000" fill="hold"/>
                                        <p:tgtEl>
                                          <p:spTgt spid="6151"/>
                                        </p:tgtEl>
                                        <p:attrNameLst>
                                          <p:attrName>ppt_x</p:attrName>
                                        </p:attrNameLst>
                                      </p:cBhvr>
                                      <p:tavLst>
                                        <p:tav tm="0">
                                          <p:val>
                                            <p:strVal val="#ppt_x"/>
                                          </p:val>
                                        </p:tav>
                                        <p:tav tm="100000">
                                          <p:val>
                                            <p:strVal val="#ppt_x"/>
                                          </p:val>
                                        </p:tav>
                                      </p:tavLst>
                                    </p:anim>
                                    <p:anim calcmode="lin" valueType="num">
                                      <p:cBhvr>
                                        <p:cTn id="116"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6152"/>
                                        </p:tgtEl>
                                        <p:attrNameLst>
                                          <p:attrName>style.visibility</p:attrName>
                                        </p:attrNameLst>
                                      </p:cBhvr>
                                      <p:to>
                                        <p:strVal val="visible"/>
                                      </p:to>
                                    </p:set>
                                    <p:animEffect transition="in" filter="fade">
                                      <p:cBhvr>
                                        <p:cTn id="121" dur="1000"/>
                                        <p:tgtEl>
                                          <p:spTgt spid="6152"/>
                                        </p:tgtEl>
                                      </p:cBhvr>
                                    </p:animEffect>
                                    <p:anim calcmode="lin" valueType="num">
                                      <p:cBhvr>
                                        <p:cTn id="122" dur="1000" fill="hold"/>
                                        <p:tgtEl>
                                          <p:spTgt spid="6152"/>
                                        </p:tgtEl>
                                        <p:attrNameLst>
                                          <p:attrName>ppt_x</p:attrName>
                                        </p:attrNameLst>
                                      </p:cBhvr>
                                      <p:tavLst>
                                        <p:tav tm="0">
                                          <p:val>
                                            <p:strVal val="#ppt_x"/>
                                          </p:val>
                                        </p:tav>
                                        <p:tav tm="100000">
                                          <p:val>
                                            <p:strVal val="#ppt_x"/>
                                          </p:val>
                                        </p:tav>
                                      </p:tavLst>
                                    </p:anim>
                                    <p:anim calcmode="lin" valueType="num">
                                      <p:cBhvr>
                                        <p:cTn id="123"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6153"/>
                                        </p:tgtEl>
                                        <p:attrNameLst>
                                          <p:attrName>style.visibility</p:attrName>
                                        </p:attrNameLst>
                                      </p:cBhvr>
                                      <p:to>
                                        <p:strVal val="visible"/>
                                      </p:to>
                                    </p:set>
                                    <p:animEffect transition="in" filter="fade">
                                      <p:cBhvr>
                                        <p:cTn id="128" dur="1000"/>
                                        <p:tgtEl>
                                          <p:spTgt spid="6153"/>
                                        </p:tgtEl>
                                      </p:cBhvr>
                                    </p:animEffect>
                                    <p:anim calcmode="lin" valueType="num">
                                      <p:cBhvr>
                                        <p:cTn id="129" dur="1000" fill="hold"/>
                                        <p:tgtEl>
                                          <p:spTgt spid="6153"/>
                                        </p:tgtEl>
                                        <p:attrNameLst>
                                          <p:attrName>ppt_x</p:attrName>
                                        </p:attrNameLst>
                                      </p:cBhvr>
                                      <p:tavLst>
                                        <p:tav tm="0">
                                          <p:val>
                                            <p:strVal val="#ppt_x"/>
                                          </p:val>
                                        </p:tav>
                                        <p:tav tm="100000">
                                          <p:val>
                                            <p:strVal val="#ppt_x"/>
                                          </p:val>
                                        </p:tav>
                                      </p:tavLst>
                                    </p:anim>
                                    <p:anim calcmode="lin" valueType="num">
                                      <p:cBhvr>
                                        <p:cTn id="130" dur="1000" fill="hold"/>
                                        <p:tgtEl>
                                          <p:spTgt spid="6153"/>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6154"/>
                                        </p:tgtEl>
                                        <p:attrNameLst>
                                          <p:attrName>style.visibility</p:attrName>
                                        </p:attrNameLst>
                                      </p:cBhvr>
                                      <p:to>
                                        <p:strVal val="visible"/>
                                      </p:to>
                                    </p:set>
                                    <p:anim calcmode="lin" valueType="num">
                                      <p:cBhvr additive="base">
                                        <p:cTn id="135" dur="500" fill="hold"/>
                                        <p:tgtEl>
                                          <p:spTgt spid="6154"/>
                                        </p:tgtEl>
                                        <p:attrNameLst>
                                          <p:attrName>ppt_x</p:attrName>
                                        </p:attrNameLst>
                                      </p:cBhvr>
                                      <p:tavLst>
                                        <p:tav tm="0">
                                          <p:val>
                                            <p:strVal val="#ppt_x"/>
                                          </p:val>
                                        </p:tav>
                                        <p:tav tm="100000">
                                          <p:val>
                                            <p:strVal val="#ppt_x"/>
                                          </p:val>
                                        </p:tav>
                                      </p:tavLst>
                                    </p:anim>
                                    <p:anim calcmode="lin" valueType="num">
                                      <p:cBhvr additive="base">
                                        <p:cTn id="136"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6155"/>
                                        </p:tgtEl>
                                        <p:attrNameLst>
                                          <p:attrName>style.visibility</p:attrName>
                                        </p:attrNameLst>
                                      </p:cBhvr>
                                      <p:to>
                                        <p:strVal val="visible"/>
                                      </p:to>
                                    </p:set>
                                    <p:animEffect transition="in" filter="fade">
                                      <p:cBhvr>
                                        <p:cTn id="141" dur="1000"/>
                                        <p:tgtEl>
                                          <p:spTgt spid="6155"/>
                                        </p:tgtEl>
                                      </p:cBhvr>
                                    </p:animEffect>
                                    <p:anim calcmode="lin" valueType="num">
                                      <p:cBhvr>
                                        <p:cTn id="142" dur="1000" fill="hold"/>
                                        <p:tgtEl>
                                          <p:spTgt spid="6155"/>
                                        </p:tgtEl>
                                        <p:attrNameLst>
                                          <p:attrName>ppt_x</p:attrName>
                                        </p:attrNameLst>
                                      </p:cBhvr>
                                      <p:tavLst>
                                        <p:tav tm="0">
                                          <p:val>
                                            <p:strVal val="#ppt_x"/>
                                          </p:val>
                                        </p:tav>
                                        <p:tav tm="100000">
                                          <p:val>
                                            <p:strVal val="#ppt_x"/>
                                          </p:val>
                                        </p:tav>
                                      </p:tavLst>
                                    </p:anim>
                                    <p:anim calcmode="lin" valueType="num">
                                      <p:cBhvr>
                                        <p:cTn id="143" dur="1000" fill="hold"/>
                                        <p:tgtEl>
                                          <p:spTgt spid="6155"/>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6157"/>
                                        </p:tgtEl>
                                        <p:attrNameLst>
                                          <p:attrName>style.visibility</p:attrName>
                                        </p:attrNameLst>
                                      </p:cBhvr>
                                      <p:to>
                                        <p:strVal val="visible"/>
                                      </p:to>
                                    </p:set>
                                    <p:animEffect transition="in" filter="barn(inVertical)">
                                      <p:cBhvr>
                                        <p:cTn id="148"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3.3.2.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2: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br>
              <a:rPr lang="en-US" dirty="0"/>
            </a:br>
            <a:endParaRPr lang="en-US" dirty="0"/>
          </a:p>
        </p:txBody>
      </p:sp>
      <p:sp>
        <p:nvSpPr>
          <p:cNvPr id="5" name="Content Placeholder 4"/>
          <p:cNvSpPr>
            <a:spLocks noGrp="1"/>
          </p:cNvSpPr>
          <p:nvPr>
            <p:ph idx="1"/>
          </p:nvPr>
        </p:nvSpPr>
        <p:spPr>
          <a:xfrm>
            <a:off x="3575050" y="273050"/>
            <a:ext cx="5568950" cy="5853113"/>
          </a:xfrm>
        </p:spPr>
        <p:txBody>
          <a:bodyPr/>
          <a:lstStyle/>
          <a:p>
            <a:pPr>
              <a:buFont typeface="Arial" charset="0"/>
              <a:buChar char="•"/>
            </a:pP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luyện</a:t>
            </a:r>
            <a:r>
              <a:rPr lang="en-US" sz="2000" dirty="0">
                <a:latin typeface="Times New Roman" panose="02020603050405020304" pitchFamily="18" charset="0"/>
                <a:cs typeface="Times New Roman" panose="02020603050405020304" pitchFamily="18" charset="0"/>
              </a:rPr>
              <a:t>:</a:t>
            </a:r>
            <a:br>
              <a:rPr lang="en-US" dirty="0"/>
            </a:br>
            <a:endParaRPr lang="en-US" dirty="0"/>
          </a:p>
          <a:p>
            <a:pPr marL="0" indent="0">
              <a:buNone/>
            </a:pPr>
            <a:r>
              <a:rPr lang="en-US" sz="1800" dirty="0">
                <a:latin typeface="Times New Roman" panose="02020603050405020304" pitchFamily="18" charset="0"/>
                <a:cs typeface="Times New Roman" panose="02020603050405020304" pitchFamily="18" charset="0"/>
              </a:rPr>
              <a:t>X  </a:t>
            </a:r>
            <a:r>
              <a:rPr lang="en-US" sz="1800" dirty="0" err="1">
                <a:latin typeface="Times New Roman" panose="02020603050405020304" pitchFamily="18" charset="0"/>
                <a:cs typeface="Times New Roman" panose="02020603050405020304" pitchFamily="18" charset="0"/>
              </a:rPr>
              <a:t>X</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a:t>
            </a:r>
            <a:endParaRPr lang="en-US" sz="1800" dirty="0">
              <a:latin typeface="Times New Roman" panose="02020603050405020304" pitchFamily="18" charset="0"/>
              <a:cs typeface="Times New Roman" panose="02020603050405020304" pitchFamily="18" charset="0"/>
            </a:endParaRPr>
          </a:p>
          <a:p>
            <a:pPr marL="0" indent="0">
              <a:buNone/>
            </a:pPr>
            <a:r>
              <a:rPr lang="en-US" dirty="0"/>
              <a:t>                         </a:t>
            </a:r>
          </a:p>
          <a:p>
            <a:pPr marL="0" indent="0">
              <a:buNone/>
            </a:pPr>
            <a:endParaRPr lang="en-US" dirty="0"/>
          </a:p>
          <a:p>
            <a:pPr marL="0" indent="0">
              <a:buNone/>
            </a:pP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tập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luyện</a:t>
            </a:r>
            <a:r>
              <a:rPr lang="en-US" sz="1400" dirty="0">
                <a:latin typeface="Times New Roman" panose="02020603050405020304" pitchFamily="18" charset="0"/>
                <a:cs typeface="Times New Roman" panose="02020603050405020304" pitchFamily="18" charset="0"/>
              </a:rPr>
              <a:t> di </a:t>
            </a:r>
            <a:r>
              <a:rPr lang="en-US" sz="1400" dirty="0" err="1">
                <a:latin typeface="Times New Roman" panose="02020603050405020304" pitchFamily="18" charset="0"/>
                <a:cs typeface="Times New Roman" panose="02020603050405020304" pitchFamily="18" charset="0"/>
              </a:rPr>
              <a:t>chuyển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4 </a:t>
            </a:r>
            <a:r>
              <a:rPr lang="en-US" sz="1400" dirty="0" err="1">
                <a:latin typeface="Times New Roman" panose="02020603050405020304" pitchFamily="18" charset="0"/>
                <a:cs typeface="Times New Roman" panose="02020603050405020304" pitchFamily="18" charset="0"/>
              </a:rPr>
              <a:t>góc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sân</a:t>
            </a:r>
            <a:endParaRPr lang="en-US" sz="1400" dirty="0">
              <a:latin typeface="Times New Roman" panose="02020603050405020304" pitchFamily="18" charset="0"/>
              <a:cs typeface="Times New Roman" panose="02020603050405020304" pitchFamily="18" charset="0"/>
            </a:endParaRPr>
          </a:p>
          <a:p>
            <a:endParaRPr lang="en-US" dirty="0"/>
          </a:p>
        </p:txBody>
      </p:sp>
      <p:sp>
        <p:nvSpPr>
          <p:cNvPr id="6" name="Text Placeholder 5"/>
          <p:cNvSpPr>
            <a:spLocks noGrp="1"/>
          </p:cNvSpPr>
          <p:nvPr>
            <p:ph type="body" sz="half" idx="2"/>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a:t>
            </a:r>
          </a:p>
        </p:txBody>
      </p:sp>
      <p:sp>
        <p:nvSpPr>
          <p:cNvPr id="7" name="Rectangle 6"/>
          <p:cNvSpPr/>
          <p:nvPr/>
        </p:nvSpPr>
        <p:spPr>
          <a:xfrm>
            <a:off x="4756863" y="946280"/>
            <a:ext cx="2895600" cy="1295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Straight Connector 8"/>
          <p:cNvCxnSpPr/>
          <p:nvPr/>
        </p:nvCxnSpPr>
        <p:spPr>
          <a:xfrm>
            <a:off x="6136433" y="1048917"/>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9266" y="107201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77000" y="1038612"/>
            <a:ext cx="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4749087" y="1418599"/>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flipH="1">
            <a:off x="7261161" y="1422334"/>
            <a:ext cx="381000" cy="99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5670679" y="952581"/>
            <a:ext cx="393442" cy="49412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197791" y="1009379"/>
            <a:ext cx="422987" cy="444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499549" y="1794860"/>
            <a:ext cx="533400" cy="3631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592855" y="1066800"/>
            <a:ext cx="381000" cy="3516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716554" y="1752600"/>
            <a:ext cx="317241" cy="3862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190792" y="1794859"/>
            <a:ext cx="457200" cy="3631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4976132" y="1009379"/>
            <a:ext cx="457200" cy="3751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939587" y="1729507"/>
            <a:ext cx="454090" cy="3862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39" name="Pentagon 30"/>
          <p:cNvSpPr>
            <a:spLocks noChangeArrowheads="1"/>
          </p:cNvSpPr>
          <p:nvPr/>
        </p:nvSpPr>
        <p:spPr bwMode="auto">
          <a:xfrm flipH="1">
            <a:off x="6956749" y="1522542"/>
            <a:ext cx="152400" cy="142875"/>
          </a:xfrm>
          <a:prstGeom prst="homePlate">
            <a:avLst>
              <a:gd name="adj" fmla="val 50000"/>
            </a:avLst>
          </a:prstGeom>
          <a:solidFill>
            <a:srgbClr val="5B9BD5"/>
          </a:solidFill>
          <a:ln w="12700" algn="ctr">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040" name="Pentagon 29"/>
          <p:cNvSpPr>
            <a:spLocks noChangeArrowheads="1"/>
          </p:cNvSpPr>
          <p:nvPr/>
        </p:nvSpPr>
        <p:spPr bwMode="auto">
          <a:xfrm>
            <a:off x="5499229" y="1517780"/>
            <a:ext cx="171450" cy="152400"/>
          </a:xfrm>
          <a:prstGeom prst="homePlate">
            <a:avLst>
              <a:gd name="adj" fmla="val 50000"/>
            </a:avLst>
          </a:prstGeom>
          <a:solidFill>
            <a:srgbClr val="5B9BD5"/>
          </a:solidFill>
          <a:ln w="12700" algn="ctr">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195120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p:cTn id="3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p:cTn id="4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arn(inVertic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arn(inVertical)">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in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040"/>
                                        </p:tgtEl>
                                        <p:attrNameLst>
                                          <p:attrName>style.visibility</p:attrName>
                                        </p:attrNameLst>
                                      </p:cBhvr>
                                      <p:to>
                                        <p:strVal val="visible"/>
                                      </p:to>
                                    </p:set>
                                    <p:animEffect transition="in" filter="barn(inVertical)">
                                      <p:cBhvr>
                                        <p:cTn id="82" dur="500"/>
                                        <p:tgtEl>
                                          <p:spTgt spid="104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barn(inVertical)">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barn(inVertical)">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barn(inVertical)">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arn(inVertical)">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barn(inVertical)">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arn(inVertical)">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barn(inVertical)">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barn(inVertical)">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039"/>
                                        </p:tgtEl>
                                        <p:attrNameLst>
                                          <p:attrName>style.visibility</p:attrName>
                                        </p:attrNameLst>
                                      </p:cBhvr>
                                      <p:to>
                                        <p:strVal val="visible"/>
                                      </p:to>
                                    </p:set>
                                    <p:animEffect transition="in" filter="barn(inVertical)">
                                      <p:cBhvr>
                                        <p:cTn id="127"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animBg="1"/>
      <p:bldP spid="10" grpId="0" animBg="1"/>
      <p:bldP spid="14" grpId="0" animBg="1"/>
      <p:bldP spid="1039" grpId="0" animBg="1"/>
      <p:bldP spid="10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99319"/>
            <a:ext cx="8229600" cy="94456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III.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Cách</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thức</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quá</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trình</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áp</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dụng</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biện</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pháp</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endParaRPr>
          </a:p>
        </p:txBody>
      </p:sp>
      <p:sp>
        <p:nvSpPr>
          <p:cNvPr id="3" name="Title 1"/>
          <p:cNvSpPr txBox="1">
            <a:spLocks/>
          </p:cNvSpPr>
          <p:nvPr/>
        </p:nvSpPr>
        <p:spPr>
          <a:xfrm>
            <a:off x="304800" y="1371600"/>
            <a:ext cx="8229600" cy="1630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sz="1600" dirty="0">
                <a:latin typeface="Times New Roman (Headings)"/>
              </a:rPr>
            </a:br>
            <a:r>
              <a:rPr lang="en-US" sz="1600" dirty="0">
                <a:latin typeface="Times New Roman (Headings)"/>
              </a:rPr>
              <a:t>- </a:t>
            </a:r>
            <a:r>
              <a:rPr lang="en-US" sz="1600" dirty="0" err="1">
                <a:latin typeface="Times New Roman (Headings)"/>
              </a:rPr>
              <a:t>Cách</a:t>
            </a:r>
            <a:r>
              <a:rPr lang="en-US" sz="1600" dirty="0">
                <a:latin typeface="Times New Roman (Headings)"/>
              </a:rPr>
              <a:t> </a:t>
            </a:r>
            <a:r>
              <a:rPr lang="en-US" sz="1600" dirty="0" err="1">
                <a:latin typeface="Times New Roman (Headings)"/>
              </a:rPr>
              <a:t>thức</a:t>
            </a:r>
            <a:r>
              <a:rPr lang="en-US" sz="1600" dirty="0">
                <a:latin typeface="Times New Roman (Headings)"/>
              </a:rPr>
              <a:t> </a:t>
            </a:r>
            <a:r>
              <a:rPr lang="en-US" sz="1600" dirty="0" err="1">
                <a:latin typeface="Times New Roman (Headings)"/>
              </a:rPr>
              <a:t>tổ</a:t>
            </a:r>
            <a:r>
              <a:rPr lang="en-US" sz="1600" dirty="0">
                <a:latin typeface="Times New Roman (Headings)"/>
              </a:rPr>
              <a:t> </a:t>
            </a:r>
            <a:r>
              <a:rPr lang="en-US" sz="1600" dirty="0" err="1">
                <a:latin typeface="Times New Roman (Headings)"/>
              </a:rPr>
              <a:t>chức</a:t>
            </a:r>
            <a:r>
              <a:rPr lang="en-US" sz="1600" dirty="0">
                <a:latin typeface="Times New Roman (Headings)"/>
              </a:rPr>
              <a:t> </a:t>
            </a:r>
            <a:r>
              <a:rPr lang="en-US" sz="1600" dirty="0" err="1">
                <a:latin typeface="Times New Roman (Headings)"/>
              </a:rPr>
              <a:t>thực</a:t>
            </a:r>
            <a:r>
              <a:rPr lang="en-US" sz="1600" dirty="0">
                <a:latin typeface="Times New Roman (Headings)"/>
              </a:rPr>
              <a:t> </a:t>
            </a:r>
            <a:r>
              <a:rPr lang="en-US" sz="1600" dirty="0" err="1">
                <a:latin typeface="Times New Roman (Headings)"/>
              </a:rPr>
              <a:t>hiện</a:t>
            </a:r>
            <a:r>
              <a:rPr lang="en-US" sz="1600" dirty="0">
                <a:latin typeface="Times New Roman (Headings)"/>
              </a:rPr>
              <a:t> </a:t>
            </a:r>
            <a:r>
              <a:rPr lang="en-US" sz="1600" dirty="0" err="1">
                <a:latin typeface="Times New Roman (Headings)"/>
              </a:rPr>
              <a:t>đã</a:t>
            </a:r>
            <a:r>
              <a:rPr lang="en-US" sz="1600" dirty="0">
                <a:latin typeface="Times New Roman (Headings)"/>
              </a:rPr>
              <a:t> </a:t>
            </a:r>
            <a:r>
              <a:rPr lang="en-US" sz="1600" dirty="0" err="1">
                <a:latin typeface="Times New Roman (Headings)"/>
              </a:rPr>
              <a:t>trình</a:t>
            </a:r>
            <a:r>
              <a:rPr lang="en-US" sz="1600" dirty="0">
                <a:latin typeface="Times New Roman (Headings)"/>
              </a:rPr>
              <a:t> </a:t>
            </a:r>
            <a:r>
              <a:rPr lang="en-US" sz="1600" dirty="0" err="1">
                <a:latin typeface="Times New Roman (Headings)"/>
              </a:rPr>
              <a:t>bày</a:t>
            </a:r>
            <a:r>
              <a:rPr lang="en-US" sz="1600" dirty="0">
                <a:latin typeface="Times New Roman (Headings)"/>
              </a:rPr>
              <a:t> </a:t>
            </a:r>
            <a:r>
              <a:rPr lang="en-US" sz="1600" dirty="0" err="1">
                <a:latin typeface="Times New Roman (Headings)"/>
              </a:rPr>
              <a:t>lồng</a:t>
            </a:r>
            <a:r>
              <a:rPr lang="en-US" sz="1600" dirty="0">
                <a:latin typeface="Times New Roman (Headings)"/>
              </a:rPr>
              <a:t> </a:t>
            </a:r>
            <a:r>
              <a:rPr lang="en-US" sz="1600" dirty="0" err="1">
                <a:latin typeface="Times New Roman (Headings)"/>
              </a:rPr>
              <a:t>ghép</a:t>
            </a:r>
            <a:r>
              <a:rPr lang="en-US" sz="1600" dirty="0">
                <a:latin typeface="Times New Roman (Headings)"/>
              </a:rPr>
              <a:t> ở </a:t>
            </a:r>
            <a:r>
              <a:rPr lang="en-US" sz="1600" dirty="0" err="1">
                <a:latin typeface="Times New Roman (Headings)"/>
              </a:rPr>
              <a:t>mục</a:t>
            </a:r>
            <a:r>
              <a:rPr lang="en-US" sz="1600" dirty="0">
                <a:latin typeface="Times New Roman (Headings)"/>
              </a:rPr>
              <a:t> 3.</a:t>
            </a:r>
            <a:br>
              <a:rPr lang="en-US" sz="1600" dirty="0">
                <a:latin typeface="Times New Roman (Headings)"/>
              </a:rPr>
            </a:br>
            <a:r>
              <a:rPr lang="en-US" sz="1600" dirty="0">
                <a:latin typeface="Times New Roman (Headings)"/>
              </a:rPr>
              <a:t>- </a:t>
            </a:r>
            <a:r>
              <a:rPr lang="en-US" sz="1600" dirty="0" err="1">
                <a:latin typeface="Times New Roman (Headings)"/>
              </a:rPr>
              <a:t>Quá</a:t>
            </a:r>
            <a:r>
              <a:rPr lang="en-US" sz="1600" dirty="0">
                <a:latin typeface="Times New Roman (Headings)"/>
              </a:rPr>
              <a:t> </a:t>
            </a:r>
            <a:r>
              <a:rPr lang="en-US" sz="1600" dirty="0" err="1">
                <a:latin typeface="Times New Roman (Headings)"/>
              </a:rPr>
              <a:t>trình</a:t>
            </a:r>
            <a:r>
              <a:rPr lang="en-US" sz="1600" dirty="0">
                <a:latin typeface="Times New Roman (Headings)"/>
              </a:rPr>
              <a:t> </a:t>
            </a:r>
            <a:r>
              <a:rPr lang="en-US" sz="1600" dirty="0" err="1">
                <a:latin typeface="Times New Roman (Headings)"/>
              </a:rPr>
              <a:t>áp</a:t>
            </a:r>
            <a:r>
              <a:rPr lang="en-US" sz="1600" dirty="0">
                <a:latin typeface="Times New Roman (Headings)"/>
              </a:rPr>
              <a:t> </a:t>
            </a:r>
            <a:r>
              <a:rPr lang="en-US" sz="1600" dirty="0" err="1">
                <a:latin typeface="Times New Roman (Headings)"/>
              </a:rPr>
              <a:t>dụng</a:t>
            </a:r>
            <a:r>
              <a:rPr lang="en-US" sz="1600" dirty="0">
                <a:latin typeface="Times New Roman (Headings)"/>
              </a:rPr>
              <a:t> </a:t>
            </a:r>
            <a:r>
              <a:rPr lang="en-US" sz="1600" dirty="0" err="1">
                <a:latin typeface="Times New Roman (Headings)"/>
              </a:rPr>
              <a:t>biện</a:t>
            </a:r>
            <a:r>
              <a:rPr lang="en-US" sz="1600" dirty="0">
                <a:latin typeface="Times New Roman (Headings)"/>
              </a:rPr>
              <a:t> </a:t>
            </a:r>
            <a:r>
              <a:rPr lang="en-US" sz="1600" dirty="0" err="1">
                <a:latin typeface="Times New Roman (Headings)"/>
              </a:rPr>
              <a:t>pháp</a:t>
            </a:r>
            <a:r>
              <a:rPr lang="en-US" sz="1600" dirty="0">
                <a:latin typeface="Times New Roman (Headings)"/>
              </a:rPr>
              <a:t>: </a:t>
            </a:r>
            <a:r>
              <a:rPr lang="en-US" sz="1600" dirty="0" err="1">
                <a:latin typeface="Times New Roman (Headings)"/>
              </a:rPr>
              <a:t>Tùy</a:t>
            </a:r>
            <a:r>
              <a:rPr lang="en-US" sz="1600" dirty="0">
                <a:latin typeface="Times New Roman (Headings)"/>
              </a:rPr>
              <a:t> </a:t>
            </a:r>
            <a:r>
              <a:rPr lang="en-US" sz="1600" dirty="0" err="1">
                <a:latin typeface="Times New Roman (Headings)"/>
              </a:rPr>
              <a:t>vào</a:t>
            </a:r>
            <a:r>
              <a:rPr lang="en-US" sz="1600" dirty="0">
                <a:latin typeface="Times New Roman (Headings)"/>
              </a:rPr>
              <a:t> </a:t>
            </a:r>
            <a:r>
              <a:rPr lang="en-US" sz="1600" dirty="0" err="1">
                <a:latin typeface="Times New Roman (Headings)"/>
              </a:rPr>
              <a:t>từng</a:t>
            </a:r>
            <a:r>
              <a:rPr lang="en-US" sz="1600" dirty="0">
                <a:latin typeface="Times New Roman (Headings)"/>
              </a:rPr>
              <a:t> </a:t>
            </a:r>
            <a:r>
              <a:rPr lang="en-US" sz="1600" dirty="0" err="1">
                <a:latin typeface="Times New Roman (Headings)"/>
              </a:rPr>
              <a:t>bài</a:t>
            </a:r>
            <a:r>
              <a:rPr lang="en-US" sz="1600" dirty="0">
                <a:latin typeface="Times New Roman (Headings)"/>
              </a:rPr>
              <a:t> </a:t>
            </a:r>
            <a:r>
              <a:rPr lang="en-US" sz="1600" dirty="0" err="1">
                <a:latin typeface="Times New Roman (Headings)"/>
              </a:rPr>
              <a:t>tập</a:t>
            </a:r>
            <a:r>
              <a:rPr lang="en-US" sz="1600" dirty="0">
                <a:latin typeface="Times New Roman (Headings)"/>
              </a:rPr>
              <a:t> </a:t>
            </a:r>
            <a:r>
              <a:rPr lang="en-US" sz="1600" dirty="0" err="1">
                <a:latin typeface="Times New Roman (Headings)"/>
              </a:rPr>
              <a:t>và</a:t>
            </a:r>
            <a:r>
              <a:rPr lang="en-US" sz="1600" dirty="0">
                <a:latin typeface="Times New Roman (Headings)"/>
              </a:rPr>
              <a:t> </a:t>
            </a:r>
            <a:r>
              <a:rPr lang="en-US" sz="1600" dirty="0" err="1">
                <a:latin typeface="Times New Roman (Headings)"/>
              </a:rPr>
              <a:t>nội</a:t>
            </a:r>
            <a:r>
              <a:rPr lang="en-US" sz="1600" dirty="0">
                <a:latin typeface="Times New Roman (Headings)"/>
              </a:rPr>
              <a:t> dung </a:t>
            </a:r>
            <a:r>
              <a:rPr lang="en-US" sz="1600" dirty="0" err="1">
                <a:latin typeface="Times New Roman (Headings)"/>
              </a:rPr>
              <a:t>bài</a:t>
            </a:r>
            <a:r>
              <a:rPr lang="en-US" sz="1600" dirty="0">
                <a:latin typeface="Times New Roman (Headings)"/>
              </a:rPr>
              <a:t> </a:t>
            </a:r>
            <a:r>
              <a:rPr lang="en-US" sz="1600" dirty="0" err="1">
                <a:latin typeface="Times New Roman (Headings)"/>
              </a:rPr>
              <a:t>học</a:t>
            </a:r>
            <a:r>
              <a:rPr lang="en-US" sz="1600" dirty="0">
                <a:latin typeface="Times New Roman (Headings)"/>
              </a:rPr>
              <a:t> </a:t>
            </a:r>
            <a:r>
              <a:rPr lang="en-US" sz="1600" dirty="0" err="1">
                <a:latin typeface="Times New Roman (Headings)"/>
              </a:rPr>
              <a:t>mà</a:t>
            </a:r>
            <a:r>
              <a:rPr lang="en-US" sz="1600" dirty="0">
                <a:latin typeface="Times New Roman (Headings)"/>
              </a:rPr>
              <a:t> </a:t>
            </a:r>
            <a:r>
              <a:rPr lang="en-US" sz="1600" dirty="0" err="1">
                <a:latin typeface="Times New Roman (Headings)"/>
              </a:rPr>
              <a:t>có</a:t>
            </a:r>
            <a:r>
              <a:rPr lang="en-US" sz="1600" dirty="0">
                <a:latin typeface="Times New Roman (Headings)"/>
              </a:rPr>
              <a:t> </a:t>
            </a:r>
            <a:r>
              <a:rPr lang="en-US" sz="1600" dirty="0" err="1">
                <a:latin typeface="Times New Roman (Headings)"/>
              </a:rPr>
              <a:t>thể</a:t>
            </a:r>
            <a:r>
              <a:rPr lang="en-US" sz="1600" dirty="0">
                <a:latin typeface="Times New Roman (Headings)"/>
              </a:rPr>
              <a:t> </a:t>
            </a:r>
            <a:r>
              <a:rPr lang="en-US" sz="1600" dirty="0" err="1">
                <a:latin typeface="Times New Roman (Headings)"/>
              </a:rPr>
              <a:t>áp</a:t>
            </a:r>
            <a:r>
              <a:rPr lang="en-US" sz="1600" dirty="0">
                <a:latin typeface="Times New Roman (Headings)"/>
              </a:rPr>
              <a:t> </a:t>
            </a:r>
            <a:r>
              <a:rPr lang="en-US" sz="1600" dirty="0" err="1">
                <a:latin typeface="Times New Roman (Headings)"/>
              </a:rPr>
              <a:t>dụng</a:t>
            </a:r>
            <a:r>
              <a:rPr lang="en-US" sz="1600" dirty="0">
                <a:latin typeface="Times New Roman (Headings)"/>
              </a:rPr>
              <a:t> </a:t>
            </a:r>
            <a:r>
              <a:rPr lang="en-US" sz="1600" dirty="0" err="1">
                <a:latin typeface="Times New Roman (Headings)"/>
              </a:rPr>
              <a:t>vào</a:t>
            </a:r>
            <a:r>
              <a:rPr lang="en-US" sz="1600" dirty="0">
                <a:latin typeface="Times New Roman (Headings)"/>
              </a:rPr>
              <a:t> </a:t>
            </a:r>
            <a:r>
              <a:rPr lang="en-US" sz="1600" dirty="0" err="1">
                <a:latin typeface="Times New Roman (Headings)"/>
              </a:rPr>
              <a:t>các</a:t>
            </a:r>
            <a:r>
              <a:rPr lang="en-US" sz="1600" dirty="0">
                <a:latin typeface="Times New Roman (Headings)"/>
              </a:rPr>
              <a:t> </a:t>
            </a:r>
            <a:r>
              <a:rPr lang="en-US" sz="1600" dirty="0" err="1">
                <a:latin typeface="Times New Roman (Headings)"/>
              </a:rPr>
              <a:t>hoạt</a:t>
            </a:r>
            <a:r>
              <a:rPr lang="en-US" sz="1600" dirty="0">
                <a:latin typeface="Times New Roman (Headings)"/>
              </a:rPr>
              <a:t> </a:t>
            </a:r>
            <a:r>
              <a:rPr lang="en-US" sz="1600" dirty="0" err="1">
                <a:latin typeface="Times New Roman (Headings)"/>
              </a:rPr>
              <a:t>động</a:t>
            </a:r>
            <a:r>
              <a:rPr lang="en-US" sz="1600" dirty="0">
                <a:latin typeface="Times New Roman (Headings)"/>
              </a:rPr>
              <a:t> </a:t>
            </a:r>
            <a:r>
              <a:rPr lang="en-US" sz="1600" dirty="0" err="1">
                <a:latin typeface="Times New Roman (Headings)"/>
              </a:rPr>
              <a:t>vận</a:t>
            </a:r>
            <a:r>
              <a:rPr lang="en-US" sz="1600" dirty="0">
                <a:latin typeface="Times New Roman (Headings)"/>
              </a:rPr>
              <a:t> </a:t>
            </a:r>
            <a:r>
              <a:rPr lang="en-US" sz="1600" dirty="0" err="1">
                <a:latin typeface="Times New Roman (Headings)"/>
              </a:rPr>
              <a:t>động</a:t>
            </a:r>
            <a:r>
              <a:rPr lang="en-US" sz="1600" dirty="0">
                <a:latin typeface="Times New Roman (Headings)"/>
              </a:rPr>
              <a:t> </a:t>
            </a:r>
            <a:r>
              <a:rPr lang="en-US" sz="1600" dirty="0" err="1">
                <a:latin typeface="Times New Roman (Headings)"/>
              </a:rPr>
              <a:t>khác</a:t>
            </a:r>
            <a:r>
              <a:rPr lang="en-US" sz="1600" dirty="0">
                <a:latin typeface="Times New Roman (Headings)"/>
              </a:rPr>
              <a:t> </a:t>
            </a:r>
            <a:r>
              <a:rPr lang="en-US" sz="1600" dirty="0" err="1">
                <a:latin typeface="Times New Roman (Headings)"/>
              </a:rPr>
              <a:t>nhau</a:t>
            </a:r>
            <a:r>
              <a:rPr lang="en-US" sz="1600" dirty="0">
                <a:latin typeface="Times New Roman (Headings)"/>
              </a:rPr>
              <a:t> </a:t>
            </a:r>
            <a:r>
              <a:rPr lang="en-US" sz="1600" dirty="0" err="1">
                <a:latin typeface="Times New Roman (Headings)"/>
              </a:rPr>
              <a:t>như</a:t>
            </a:r>
            <a:r>
              <a:rPr lang="en-US" sz="1600" dirty="0">
                <a:latin typeface="Times New Roman (Headings)"/>
              </a:rPr>
              <a:t>: </a:t>
            </a:r>
            <a:r>
              <a:rPr lang="en-US" sz="1600" dirty="0" err="1">
                <a:latin typeface="Times New Roman (Headings)"/>
              </a:rPr>
              <a:t>Hoạt</a:t>
            </a:r>
            <a:r>
              <a:rPr lang="en-US" sz="1600" dirty="0">
                <a:latin typeface="Times New Roman (Headings)"/>
              </a:rPr>
              <a:t> </a:t>
            </a:r>
            <a:r>
              <a:rPr lang="en-US" sz="1600" dirty="0" err="1">
                <a:latin typeface="Times New Roman (Headings)"/>
              </a:rPr>
              <a:t>động</a:t>
            </a:r>
            <a:r>
              <a:rPr lang="en-US" sz="1600" dirty="0">
                <a:latin typeface="Times New Roman (Headings)"/>
              </a:rPr>
              <a:t> </a:t>
            </a:r>
            <a:r>
              <a:rPr lang="en-US" sz="1600" dirty="0" err="1">
                <a:latin typeface="Times New Roman (Headings)"/>
              </a:rPr>
              <a:t>khởi</a:t>
            </a:r>
            <a:r>
              <a:rPr lang="en-US" sz="1600" dirty="0">
                <a:latin typeface="Times New Roman (Headings)"/>
              </a:rPr>
              <a:t> </a:t>
            </a:r>
            <a:r>
              <a:rPr lang="en-US" sz="1600" dirty="0" err="1">
                <a:latin typeface="Times New Roman (Headings)"/>
              </a:rPr>
              <a:t>động</a:t>
            </a:r>
            <a:r>
              <a:rPr lang="en-US" sz="1600" dirty="0">
                <a:latin typeface="Times New Roman (Headings)"/>
              </a:rPr>
              <a:t>, </a:t>
            </a:r>
            <a:r>
              <a:rPr lang="en-US" sz="1600" dirty="0" err="1">
                <a:latin typeface="Times New Roman (Headings)"/>
              </a:rPr>
              <a:t>hoạt</a:t>
            </a:r>
            <a:r>
              <a:rPr lang="en-US" sz="1600" dirty="0">
                <a:latin typeface="Times New Roman (Headings)"/>
              </a:rPr>
              <a:t> </a:t>
            </a:r>
            <a:r>
              <a:rPr lang="en-US" sz="1600" dirty="0" err="1">
                <a:latin typeface="Times New Roman (Headings)"/>
              </a:rPr>
              <a:t>động</a:t>
            </a:r>
            <a:r>
              <a:rPr lang="en-US" sz="1600" dirty="0">
                <a:latin typeface="Times New Roman (Headings)"/>
              </a:rPr>
              <a:t> </a:t>
            </a:r>
            <a:r>
              <a:rPr lang="en-US" sz="1600" dirty="0" err="1">
                <a:latin typeface="Times New Roman (Headings)"/>
              </a:rPr>
              <a:t>luyện</a:t>
            </a:r>
            <a:r>
              <a:rPr lang="en-US" sz="1600" dirty="0">
                <a:latin typeface="Times New Roman (Headings)"/>
              </a:rPr>
              <a:t> </a:t>
            </a:r>
            <a:r>
              <a:rPr lang="en-US" sz="1600" dirty="0" err="1">
                <a:latin typeface="Times New Roman (Headings)"/>
              </a:rPr>
              <a:t>tập</a:t>
            </a:r>
            <a:r>
              <a:rPr lang="en-US" sz="1600" dirty="0">
                <a:latin typeface="Times New Roman (Headings)"/>
              </a:rPr>
              <a:t>, </a:t>
            </a:r>
            <a:r>
              <a:rPr lang="en-US" sz="1600" dirty="0" err="1">
                <a:latin typeface="Times New Roman (Headings)"/>
              </a:rPr>
              <a:t>vận</a:t>
            </a:r>
            <a:r>
              <a:rPr lang="en-US" sz="1600" dirty="0">
                <a:latin typeface="Times New Roman (Headings)"/>
              </a:rPr>
              <a:t> </a:t>
            </a:r>
            <a:r>
              <a:rPr lang="en-US" sz="1600" dirty="0" err="1">
                <a:latin typeface="Times New Roman (Headings)"/>
              </a:rPr>
              <a:t>dụng</a:t>
            </a:r>
            <a:r>
              <a:rPr lang="en-US" sz="1600" dirty="0">
                <a:latin typeface="Times New Roman (Headings)"/>
              </a:rPr>
              <a:t> </a:t>
            </a:r>
            <a:r>
              <a:rPr lang="en-US" sz="1600" dirty="0" err="1">
                <a:latin typeface="Times New Roman (Headings)"/>
              </a:rPr>
              <a:t>vào</a:t>
            </a:r>
            <a:r>
              <a:rPr lang="en-US" sz="1600" dirty="0">
                <a:latin typeface="Times New Roman (Headings)"/>
              </a:rPr>
              <a:t> </a:t>
            </a:r>
            <a:r>
              <a:rPr lang="en-US" sz="1600" dirty="0" err="1">
                <a:latin typeface="Times New Roman (Headings)"/>
              </a:rPr>
              <a:t>các</a:t>
            </a:r>
            <a:r>
              <a:rPr lang="en-US" sz="1600" dirty="0">
                <a:latin typeface="Times New Roman (Headings)"/>
              </a:rPr>
              <a:t> </a:t>
            </a:r>
            <a:r>
              <a:rPr lang="en-US" sz="1600" dirty="0" err="1">
                <a:latin typeface="Times New Roman (Headings)"/>
              </a:rPr>
              <a:t>trò</a:t>
            </a:r>
            <a:r>
              <a:rPr lang="en-US" sz="1600" dirty="0">
                <a:latin typeface="Times New Roman (Headings)"/>
              </a:rPr>
              <a:t> </a:t>
            </a:r>
            <a:r>
              <a:rPr lang="en-US" sz="1600" dirty="0" err="1">
                <a:latin typeface="Times New Roman (Headings)"/>
              </a:rPr>
              <a:t>chơi</a:t>
            </a:r>
            <a:r>
              <a:rPr lang="en-US" sz="1600" dirty="0">
                <a:latin typeface="Times New Roman (Headings)"/>
              </a:rPr>
              <a:t>.</a:t>
            </a:r>
            <a:br>
              <a:rPr lang="en-US" sz="1600" dirty="0">
                <a:latin typeface="Times New Roman (Headings)"/>
              </a:rPr>
            </a:br>
            <a:endParaRPr lang="en-US" sz="1600" dirty="0">
              <a:latin typeface="Times New Roman (Headings)"/>
            </a:endParaRPr>
          </a:p>
        </p:txBody>
      </p:sp>
    </p:spTree>
    <p:extLst>
      <p:ext uri="{BB962C8B-B14F-4D97-AF65-F5344CB8AC3E}">
        <p14:creationId xmlns:p14="http://schemas.microsoft.com/office/powerpoint/2010/main" val="280601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419600" cy="102235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IV. </a:t>
            </a:r>
            <a:r>
              <a:rPr lang="en-US" sz="3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Tính</a:t>
            </a:r>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mới</a:t>
            </a:r>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và</a:t>
            </a:r>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hiệu</a:t>
            </a:r>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quả</a:t>
            </a:r>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áp</a:t>
            </a:r>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dụng</a:t>
            </a:r>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biện</a:t>
            </a:r>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pháp</a:t>
            </a:r>
            <a:endPar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endParaRPr>
          </a:p>
        </p:txBody>
      </p:sp>
      <p:sp>
        <p:nvSpPr>
          <p:cNvPr id="4" name="Text Placeholder 3"/>
          <p:cNvSpPr>
            <a:spLocks noGrp="1"/>
          </p:cNvSpPr>
          <p:nvPr>
            <p:ph type="body" sz="half" idx="2"/>
          </p:nvPr>
        </p:nvSpPr>
        <p:spPr>
          <a:xfrm>
            <a:off x="457200" y="1435100"/>
            <a:ext cx="3962400" cy="4432300"/>
          </a:xfrm>
        </p:spPr>
        <p:txBody>
          <a:bodyPr>
            <a:normAutofit/>
          </a:bodyPr>
          <a:lstStyle/>
          <a:p>
            <a:r>
              <a:rPr lang="en-US" b="1" dirty="0">
                <a:latin typeface="Times New Roman (Headings)"/>
              </a:rPr>
              <a:t> 1. </a:t>
            </a:r>
            <a:r>
              <a:rPr lang="en-US" b="1" dirty="0" err="1">
                <a:latin typeface="Times New Roman (Headings)"/>
              </a:rPr>
              <a:t>Tính</a:t>
            </a:r>
            <a:r>
              <a:rPr lang="en-US" b="1" dirty="0">
                <a:latin typeface="Times New Roman (Headings)"/>
              </a:rPr>
              <a:t> </a:t>
            </a:r>
            <a:r>
              <a:rPr lang="en-US" b="1" dirty="0" err="1">
                <a:latin typeface="Times New Roman (Headings)"/>
              </a:rPr>
              <a:t>mới</a:t>
            </a:r>
            <a:r>
              <a:rPr lang="en-US" b="1" dirty="0">
                <a:latin typeface="Times New Roman (Headings)"/>
              </a:rPr>
              <a:t>: </a:t>
            </a:r>
            <a:endParaRPr lang="en-US" dirty="0">
              <a:latin typeface="Times New Roman (Headings)"/>
            </a:endParaRPr>
          </a:p>
          <a:p>
            <a:r>
              <a:rPr lang="en-US" dirty="0">
                <a:latin typeface="Times New Roman (Headings)"/>
              </a:rPr>
              <a:t>   </a:t>
            </a:r>
            <a:r>
              <a:rPr lang="en-US" dirty="0" err="1">
                <a:latin typeface="Times New Roman (Headings)"/>
              </a:rPr>
              <a:t>Việc</a:t>
            </a:r>
            <a:r>
              <a:rPr lang="en-US" dirty="0">
                <a:latin typeface="Times New Roman (Headings)"/>
              </a:rPr>
              <a:t> </a:t>
            </a:r>
            <a:r>
              <a:rPr lang="en-US" dirty="0" err="1">
                <a:latin typeface="Times New Roman (Headings)"/>
              </a:rPr>
              <a:t>tổ</a:t>
            </a:r>
            <a:r>
              <a:rPr lang="en-US" dirty="0">
                <a:latin typeface="Times New Roman (Headings)"/>
              </a:rPr>
              <a:t> </a:t>
            </a:r>
            <a:r>
              <a:rPr lang="en-US" dirty="0" err="1">
                <a:latin typeface="Times New Roman (Headings)"/>
              </a:rPr>
              <a:t>chức</a:t>
            </a:r>
            <a:r>
              <a:rPr lang="en-US" dirty="0">
                <a:latin typeface="Times New Roman (Headings)"/>
              </a:rPr>
              <a:t> </a:t>
            </a:r>
            <a:r>
              <a:rPr lang="en-US" dirty="0" err="1">
                <a:latin typeface="Times New Roman (Headings)"/>
              </a:rPr>
              <a:t>tập</a:t>
            </a:r>
            <a:r>
              <a:rPr lang="en-US" dirty="0">
                <a:latin typeface="Times New Roman (Headings)"/>
              </a:rPr>
              <a:t> </a:t>
            </a:r>
            <a:r>
              <a:rPr lang="en-US" dirty="0" err="1">
                <a:latin typeface="Times New Roman (Headings)"/>
              </a:rPr>
              <a:t>luyện</a:t>
            </a:r>
            <a:r>
              <a:rPr lang="en-US" dirty="0">
                <a:latin typeface="Times New Roman (Headings)"/>
              </a:rPr>
              <a:t> </a:t>
            </a:r>
            <a:r>
              <a:rPr lang="en-US" dirty="0" err="1">
                <a:latin typeface="Times New Roman (Headings)"/>
              </a:rPr>
              <a:t>các</a:t>
            </a:r>
            <a:r>
              <a:rPr lang="en-US" dirty="0">
                <a:latin typeface="Times New Roman (Headings)"/>
              </a:rPr>
              <a:t> </a:t>
            </a:r>
            <a:r>
              <a:rPr lang="en-US" dirty="0" err="1">
                <a:latin typeface="Times New Roman (Headings)"/>
              </a:rPr>
              <a:t>bài</a:t>
            </a:r>
            <a:r>
              <a:rPr lang="en-US" dirty="0">
                <a:latin typeface="Times New Roman (Headings)"/>
              </a:rPr>
              <a:t> </a:t>
            </a:r>
            <a:r>
              <a:rPr lang="en-US" dirty="0" err="1">
                <a:latin typeface="Times New Roman (Headings)"/>
              </a:rPr>
              <a:t>tập</a:t>
            </a:r>
            <a:r>
              <a:rPr lang="en-US" dirty="0">
                <a:latin typeface="Times New Roman (Headings)"/>
              </a:rPr>
              <a:t> </a:t>
            </a:r>
            <a:r>
              <a:rPr lang="en-US" dirty="0" err="1">
                <a:latin typeface="Times New Roman (Headings)"/>
              </a:rPr>
              <a:t>với</a:t>
            </a:r>
            <a:r>
              <a:rPr lang="en-US" dirty="0">
                <a:latin typeface="Times New Roman (Headings)"/>
              </a:rPr>
              <a:t> </a:t>
            </a:r>
            <a:r>
              <a:rPr lang="en-US" dirty="0" err="1">
                <a:latin typeface="Times New Roman (Headings)"/>
              </a:rPr>
              <a:t>hình</a:t>
            </a:r>
            <a:r>
              <a:rPr lang="en-US" dirty="0">
                <a:latin typeface="Times New Roman (Headings)"/>
              </a:rPr>
              <a:t> </a:t>
            </a:r>
            <a:r>
              <a:rPr lang="en-US" dirty="0" err="1">
                <a:latin typeface="Times New Roman (Headings)"/>
              </a:rPr>
              <a:t>thức</a:t>
            </a:r>
            <a:r>
              <a:rPr lang="en-US" dirty="0">
                <a:latin typeface="Times New Roman (Headings)"/>
              </a:rPr>
              <a:t> </a:t>
            </a:r>
            <a:r>
              <a:rPr lang="en-US" dirty="0" err="1">
                <a:latin typeface="Times New Roman (Headings)"/>
              </a:rPr>
              <a:t>trò</a:t>
            </a:r>
            <a:r>
              <a:rPr lang="en-US" dirty="0">
                <a:latin typeface="Times New Roman (Headings)"/>
              </a:rPr>
              <a:t> </a:t>
            </a:r>
            <a:r>
              <a:rPr lang="en-US" dirty="0" err="1">
                <a:latin typeface="Times New Roman (Headings)"/>
              </a:rPr>
              <a:t>chơi</a:t>
            </a:r>
            <a:r>
              <a:rPr lang="en-US" dirty="0">
                <a:latin typeface="Times New Roman (Headings)"/>
              </a:rPr>
              <a:t>, </a:t>
            </a:r>
            <a:r>
              <a:rPr lang="en-US" dirty="0" err="1">
                <a:latin typeface="Times New Roman (Headings)"/>
              </a:rPr>
              <a:t>thi</a:t>
            </a:r>
            <a:r>
              <a:rPr lang="en-US" dirty="0">
                <a:latin typeface="Times New Roman (Headings)"/>
              </a:rPr>
              <a:t> </a:t>
            </a:r>
            <a:r>
              <a:rPr lang="en-US" dirty="0" err="1">
                <a:latin typeface="Times New Roman (Headings)"/>
              </a:rPr>
              <a:t>đấu</a:t>
            </a:r>
            <a:r>
              <a:rPr lang="en-US" dirty="0">
                <a:latin typeface="Times New Roman (Headings)"/>
              </a:rPr>
              <a:t> </a:t>
            </a:r>
            <a:r>
              <a:rPr lang="en-US" dirty="0" err="1">
                <a:latin typeface="Times New Roman (Headings)"/>
              </a:rPr>
              <a:t>tạo</a:t>
            </a:r>
            <a:r>
              <a:rPr lang="en-US" dirty="0">
                <a:latin typeface="Times New Roman (Headings)"/>
              </a:rPr>
              <a:t> </a:t>
            </a:r>
            <a:r>
              <a:rPr lang="en-US" dirty="0" err="1">
                <a:latin typeface="Times New Roman (Headings)"/>
              </a:rPr>
              <a:t>sự</a:t>
            </a:r>
            <a:r>
              <a:rPr lang="en-US" dirty="0">
                <a:latin typeface="Times New Roman (Headings)"/>
              </a:rPr>
              <a:t> </a:t>
            </a:r>
            <a:r>
              <a:rPr lang="en-US" dirty="0" err="1">
                <a:latin typeface="Times New Roman (Headings)"/>
              </a:rPr>
              <a:t>hưng</a:t>
            </a:r>
            <a:r>
              <a:rPr lang="en-US" dirty="0">
                <a:latin typeface="Times New Roman (Headings)"/>
              </a:rPr>
              <a:t> </a:t>
            </a:r>
            <a:r>
              <a:rPr lang="en-US" dirty="0" err="1">
                <a:latin typeface="Times New Roman (Headings)"/>
              </a:rPr>
              <a:t>phấn</a:t>
            </a:r>
            <a:r>
              <a:rPr lang="en-US" dirty="0">
                <a:latin typeface="Times New Roman (Headings)"/>
              </a:rPr>
              <a:t>, </a:t>
            </a:r>
            <a:r>
              <a:rPr lang="en-US" dirty="0" err="1">
                <a:latin typeface="Times New Roman (Headings)"/>
              </a:rPr>
              <a:t>hăng</a:t>
            </a:r>
            <a:r>
              <a:rPr lang="en-US" dirty="0">
                <a:latin typeface="Times New Roman (Headings)"/>
              </a:rPr>
              <a:t> say </a:t>
            </a:r>
            <a:r>
              <a:rPr lang="en-US" dirty="0" err="1">
                <a:latin typeface="Times New Roman (Headings)"/>
              </a:rPr>
              <a:t>tập</a:t>
            </a:r>
            <a:r>
              <a:rPr lang="en-US" dirty="0">
                <a:latin typeface="Times New Roman (Headings)"/>
              </a:rPr>
              <a:t> </a:t>
            </a:r>
            <a:r>
              <a:rPr lang="en-US" dirty="0" err="1">
                <a:latin typeface="Times New Roman (Headings)"/>
              </a:rPr>
              <a:t>luyện</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học</a:t>
            </a:r>
            <a:r>
              <a:rPr lang="en-US" dirty="0">
                <a:latin typeface="Times New Roman (Headings)"/>
              </a:rPr>
              <a:t> </a:t>
            </a:r>
            <a:r>
              <a:rPr lang="en-US" dirty="0" err="1">
                <a:latin typeface="Times New Roman (Headings)"/>
              </a:rPr>
              <a:t>sinh</a:t>
            </a:r>
            <a:r>
              <a:rPr lang="en-US" dirty="0">
                <a:latin typeface="Times New Roman (Headings)"/>
              </a:rPr>
              <a:t>, </a:t>
            </a:r>
            <a:r>
              <a:rPr lang="en-US" dirty="0" err="1">
                <a:latin typeface="Times New Roman (Headings)"/>
              </a:rPr>
              <a:t>đồng</a:t>
            </a:r>
            <a:r>
              <a:rPr lang="en-US" dirty="0">
                <a:latin typeface="Times New Roman (Headings)"/>
              </a:rPr>
              <a:t> </a:t>
            </a:r>
            <a:r>
              <a:rPr lang="en-US" dirty="0" err="1">
                <a:latin typeface="Times New Roman (Headings)"/>
              </a:rPr>
              <a:t>thời</a:t>
            </a:r>
            <a:r>
              <a:rPr lang="en-US" dirty="0">
                <a:latin typeface="Times New Roman (Headings)"/>
              </a:rPr>
              <a:t> </a:t>
            </a:r>
            <a:r>
              <a:rPr lang="en-US" dirty="0" err="1">
                <a:latin typeface="Times New Roman (Headings)"/>
              </a:rPr>
              <a:t>góp</a:t>
            </a:r>
            <a:r>
              <a:rPr lang="en-US" dirty="0">
                <a:latin typeface="Times New Roman (Headings)"/>
              </a:rPr>
              <a:t> </a:t>
            </a:r>
            <a:r>
              <a:rPr lang="en-US" dirty="0" err="1">
                <a:latin typeface="Times New Roman (Headings)"/>
              </a:rPr>
              <a:t>phần</a:t>
            </a:r>
            <a:r>
              <a:rPr lang="en-US" dirty="0">
                <a:latin typeface="Times New Roman (Headings)"/>
              </a:rPr>
              <a:t> </a:t>
            </a:r>
            <a:r>
              <a:rPr lang="en-US" dirty="0" err="1">
                <a:latin typeface="Times New Roman (Headings)"/>
              </a:rPr>
              <a:t>nâng</a:t>
            </a:r>
            <a:r>
              <a:rPr lang="en-US" dirty="0">
                <a:latin typeface="Times New Roman (Headings)"/>
              </a:rPr>
              <a:t> </a:t>
            </a:r>
            <a:r>
              <a:rPr lang="en-US" dirty="0" err="1">
                <a:latin typeface="Times New Roman (Headings)"/>
              </a:rPr>
              <a:t>cao</a:t>
            </a:r>
            <a:r>
              <a:rPr lang="en-US" dirty="0">
                <a:latin typeface="Times New Roman (Headings)"/>
              </a:rPr>
              <a:t> </a:t>
            </a:r>
            <a:r>
              <a:rPr lang="en-US" dirty="0" err="1">
                <a:latin typeface="Times New Roman (Headings)"/>
              </a:rPr>
              <a:t>chất</a:t>
            </a:r>
            <a:r>
              <a:rPr lang="en-US" dirty="0">
                <a:latin typeface="Times New Roman (Headings)"/>
              </a:rPr>
              <a:t> </a:t>
            </a:r>
            <a:r>
              <a:rPr lang="en-US" dirty="0" err="1">
                <a:latin typeface="Times New Roman (Headings)"/>
              </a:rPr>
              <a:t>lượng</a:t>
            </a:r>
            <a:r>
              <a:rPr lang="en-US" dirty="0">
                <a:latin typeface="Times New Roman (Headings)"/>
              </a:rPr>
              <a:t> </a:t>
            </a:r>
            <a:r>
              <a:rPr lang="en-US" dirty="0" err="1">
                <a:latin typeface="Times New Roman (Headings)"/>
              </a:rPr>
              <a:t>về</a:t>
            </a:r>
            <a:r>
              <a:rPr lang="en-US" dirty="0">
                <a:latin typeface="Times New Roman (Headings)"/>
              </a:rPr>
              <a:t> </a:t>
            </a:r>
            <a:r>
              <a:rPr lang="en-US" dirty="0" err="1">
                <a:latin typeface="Times New Roman (Headings)"/>
              </a:rPr>
              <a:t>việc</a:t>
            </a:r>
            <a:r>
              <a:rPr lang="en-US" dirty="0">
                <a:latin typeface="Times New Roman (Headings)"/>
              </a:rPr>
              <a:t> </a:t>
            </a:r>
            <a:r>
              <a:rPr lang="en-US" dirty="0" err="1">
                <a:latin typeface="Times New Roman (Headings)"/>
              </a:rPr>
              <a:t>tiếp</a:t>
            </a:r>
            <a:r>
              <a:rPr lang="en-US" dirty="0">
                <a:latin typeface="Times New Roman (Headings)"/>
              </a:rPr>
              <a:t> </a:t>
            </a:r>
            <a:r>
              <a:rPr lang="en-US" dirty="0" err="1">
                <a:latin typeface="Times New Roman (Headings)"/>
              </a:rPr>
              <a:t>thu</a:t>
            </a:r>
            <a:r>
              <a:rPr lang="en-US" dirty="0">
                <a:latin typeface="Times New Roman (Headings)"/>
              </a:rPr>
              <a:t> </a:t>
            </a:r>
            <a:r>
              <a:rPr lang="en-US" dirty="0" err="1">
                <a:latin typeface="Times New Roman (Headings)"/>
              </a:rPr>
              <a:t>các</a:t>
            </a:r>
            <a:r>
              <a:rPr lang="en-US" dirty="0">
                <a:latin typeface="Times New Roman (Headings)"/>
              </a:rPr>
              <a:t> </a:t>
            </a:r>
            <a:r>
              <a:rPr lang="en-US" dirty="0" err="1">
                <a:latin typeface="Times New Roman (Headings)"/>
              </a:rPr>
              <a:t>kỹ</a:t>
            </a:r>
            <a:r>
              <a:rPr lang="en-US" dirty="0">
                <a:latin typeface="Times New Roman (Headings)"/>
              </a:rPr>
              <a:t> </a:t>
            </a:r>
            <a:r>
              <a:rPr lang="en-US" dirty="0" err="1">
                <a:latin typeface="Times New Roman (Headings)"/>
              </a:rPr>
              <a:t>thuật</a:t>
            </a:r>
            <a:r>
              <a:rPr lang="en-US" dirty="0">
                <a:latin typeface="Times New Roman (Headings)"/>
              </a:rPr>
              <a:t> </a:t>
            </a:r>
            <a:r>
              <a:rPr lang="en-US" dirty="0" err="1">
                <a:latin typeface="Times New Roman (Headings)"/>
              </a:rPr>
              <a:t>trong</a:t>
            </a:r>
            <a:r>
              <a:rPr lang="en-US" dirty="0">
                <a:latin typeface="Times New Roman (Headings)"/>
              </a:rPr>
              <a:t> </a:t>
            </a:r>
            <a:r>
              <a:rPr lang="en-US" dirty="0" err="1">
                <a:latin typeface="Times New Roman (Headings)"/>
              </a:rPr>
              <a:t>bóng</a:t>
            </a:r>
            <a:r>
              <a:rPr lang="en-US" dirty="0">
                <a:latin typeface="Times New Roman (Headings)"/>
              </a:rPr>
              <a:t> </a:t>
            </a:r>
            <a:r>
              <a:rPr lang="en-US" dirty="0" err="1">
                <a:latin typeface="Times New Roman (Headings)"/>
              </a:rPr>
              <a:t>chuyền</a:t>
            </a:r>
            <a:endParaRPr lang="en-US" dirty="0">
              <a:latin typeface="Times New Roman (Headings)"/>
            </a:endParaRPr>
          </a:p>
          <a:p>
            <a:r>
              <a:rPr lang="en-US" b="1" dirty="0">
                <a:latin typeface="Times New Roman (Headings)"/>
              </a:rPr>
              <a:t>   2. </a:t>
            </a:r>
            <a:r>
              <a:rPr lang="en-US" b="1" dirty="0" err="1">
                <a:latin typeface="Times New Roman (Headings)"/>
              </a:rPr>
              <a:t>Hiệu</a:t>
            </a:r>
            <a:r>
              <a:rPr lang="en-US" b="1" dirty="0">
                <a:latin typeface="Times New Roman (Headings)"/>
              </a:rPr>
              <a:t> </a:t>
            </a:r>
            <a:r>
              <a:rPr lang="en-US" b="1" dirty="0" err="1">
                <a:latin typeface="Times New Roman (Headings)"/>
              </a:rPr>
              <a:t>quả</a:t>
            </a:r>
            <a:r>
              <a:rPr lang="en-US" b="1" dirty="0">
                <a:latin typeface="Times New Roman (Headings)"/>
              </a:rPr>
              <a:t> </a:t>
            </a:r>
            <a:r>
              <a:rPr lang="en-US" b="1" dirty="0" err="1">
                <a:latin typeface="Times New Roman (Headings)"/>
              </a:rPr>
              <a:t>áp</a:t>
            </a:r>
            <a:r>
              <a:rPr lang="en-US" b="1" dirty="0">
                <a:latin typeface="Times New Roman (Headings)"/>
              </a:rPr>
              <a:t> </a:t>
            </a:r>
            <a:r>
              <a:rPr lang="en-US" b="1" dirty="0" err="1">
                <a:latin typeface="Times New Roman (Headings)"/>
              </a:rPr>
              <a:t>dụng</a:t>
            </a:r>
            <a:r>
              <a:rPr lang="en-US" b="1" dirty="0">
                <a:latin typeface="Times New Roman (Headings)"/>
              </a:rPr>
              <a:t> </a:t>
            </a:r>
            <a:r>
              <a:rPr lang="en-US" b="1" dirty="0" err="1">
                <a:latin typeface="Times New Roman (Headings)"/>
              </a:rPr>
              <a:t>các</a:t>
            </a:r>
            <a:r>
              <a:rPr lang="en-US" b="1" dirty="0">
                <a:latin typeface="Times New Roman (Headings)"/>
              </a:rPr>
              <a:t> </a:t>
            </a:r>
            <a:r>
              <a:rPr lang="en-US" b="1" dirty="0" err="1">
                <a:latin typeface="Times New Roman (Headings)"/>
              </a:rPr>
              <a:t>biện</a:t>
            </a:r>
            <a:r>
              <a:rPr lang="en-US" b="1" dirty="0">
                <a:latin typeface="Times New Roman (Headings)"/>
              </a:rPr>
              <a:t> </a:t>
            </a:r>
            <a:r>
              <a:rPr lang="en-US" b="1" dirty="0" err="1">
                <a:latin typeface="Times New Roman (Headings)"/>
              </a:rPr>
              <a:t>pháp</a:t>
            </a:r>
            <a:r>
              <a:rPr lang="en-US" b="1" dirty="0">
                <a:latin typeface="Times New Roman (Headings)"/>
              </a:rPr>
              <a:t>:</a:t>
            </a:r>
            <a:endParaRPr lang="en-US" dirty="0">
              <a:latin typeface="Times New Roman (Headings)"/>
            </a:endParaRPr>
          </a:p>
          <a:p>
            <a:r>
              <a:rPr lang="en-US" b="1" dirty="0">
                <a:latin typeface="Times New Roman (Headings)"/>
              </a:rPr>
              <a:t> </a:t>
            </a:r>
            <a:r>
              <a:rPr lang="en-US" dirty="0" err="1">
                <a:latin typeface="Times New Roman (Headings)"/>
              </a:rPr>
              <a:t>Trong</a:t>
            </a:r>
            <a:r>
              <a:rPr lang="en-US" dirty="0">
                <a:latin typeface="Times New Roman (Headings)"/>
              </a:rPr>
              <a:t> </a:t>
            </a:r>
            <a:r>
              <a:rPr lang="en-US" dirty="0" err="1">
                <a:latin typeface="Times New Roman (Headings)"/>
              </a:rPr>
              <a:t>thời</a:t>
            </a:r>
            <a:r>
              <a:rPr lang="en-US" dirty="0">
                <a:latin typeface="Times New Roman (Headings)"/>
              </a:rPr>
              <a:t> </a:t>
            </a:r>
            <a:r>
              <a:rPr lang="en-US" dirty="0" err="1">
                <a:latin typeface="Times New Roman (Headings)"/>
              </a:rPr>
              <a:t>gian</a:t>
            </a:r>
            <a:r>
              <a:rPr lang="en-US" dirty="0">
                <a:latin typeface="Times New Roman (Headings)"/>
              </a:rPr>
              <a:t> </a:t>
            </a:r>
            <a:r>
              <a:rPr lang="en-US" dirty="0" err="1">
                <a:latin typeface="Times New Roman (Headings)"/>
              </a:rPr>
              <a:t>áp</a:t>
            </a:r>
            <a:r>
              <a:rPr lang="en-US" dirty="0">
                <a:latin typeface="Times New Roman (Headings)"/>
              </a:rPr>
              <a:t> </a:t>
            </a:r>
            <a:r>
              <a:rPr lang="en-US" dirty="0" err="1">
                <a:latin typeface="Times New Roman (Headings)"/>
              </a:rPr>
              <a:t>dụng</a:t>
            </a:r>
            <a:r>
              <a:rPr lang="en-US" dirty="0">
                <a:latin typeface="Times New Roman (Headings)"/>
              </a:rPr>
              <a:t> </a:t>
            </a:r>
            <a:r>
              <a:rPr lang="en-US" dirty="0" err="1">
                <a:latin typeface="Times New Roman (Headings)"/>
              </a:rPr>
              <a:t>các</a:t>
            </a:r>
            <a:r>
              <a:rPr lang="en-US" dirty="0">
                <a:latin typeface="Times New Roman (Headings)"/>
              </a:rPr>
              <a:t> </a:t>
            </a:r>
            <a:r>
              <a:rPr lang="en-US" dirty="0" err="1">
                <a:latin typeface="Times New Roman (Headings)"/>
              </a:rPr>
              <a:t>bài</a:t>
            </a:r>
            <a:r>
              <a:rPr lang="en-US" dirty="0">
                <a:latin typeface="Times New Roman (Headings)"/>
              </a:rPr>
              <a:t> </a:t>
            </a:r>
            <a:r>
              <a:rPr lang="en-US" dirty="0" err="1">
                <a:latin typeface="Times New Roman (Headings)"/>
              </a:rPr>
              <a:t>tập</a:t>
            </a:r>
            <a:r>
              <a:rPr lang="en-US" dirty="0">
                <a:latin typeface="Times New Roman (Headings)"/>
              </a:rPr>
              <a:t> </a:t>
            </a:r>
            <a:r>
              <a:rPr lang="en-US" dirty="0" err="1">
                <a:latin typeface="Times New Roman (Headings)"/>
              </a:rPr>
              <a:t>này</a:t>
            </a:r>
            <a:r>
              <a:rPr lang="en-US" dirty="0">
                <a:latin typeface="Times New Roman (Headings)"/>
              </a:rPr>
              <a:t> </a:t>
            </a:r>
            <a:r>
              <a:rPr lang="en-US" dirty="0" err="1">
                <a:latin typeface="Times New Roman (Headings)"/>
              </a:rPr>
              <a:t>vào</a:t>
            </a:r>
            <a:r>
              <a:rPr lang="en-US" dirty="0">
                <a:latin typeface="Times New Roman (Headings)"/>
              </a:rPr>
              <a:t> </a:t>
            </a:r>
            <a:r>
              <a:rPr lang="en-US" dirty="0" err="1">
                <a:latin typeface="Times New Roman (Headings)"/>
              </a:rPr>
              <a:t>chương</a:t>
            </a:r>
            <a:r>
              <a:rPr lang="en-US" dirty="0">
                <a:latin typeface="Times New Roman (Headings)"/>
              </a:rPr>
              <a:t> </a:t>
            </a:r>
            <a:r>
              <a:rPr lang="en-US" dirty="0" err="1">
                <a:latin typeface="Times New Roman (Headings)"/>
              </a:rPr>
              <a:t>trình</a:t>
            </a:r>
            <a:r>
              <a:rPr lang="en-US" dirty="0">
                <a:latin typeface="Times New Roman (Headings)"/>
              </a:rPr>
              <a:t> </a:t>
            </a:r>
            <a:r>
              <a:rPr lang="en-US" dirty="0" err="1">
                <a:latin typeface="Times New Roman (Headings)"/>
              </a:rPr>
              <a:t>giảng</a:t>
            </a:r>
            <a:r>
              <a:rPr lang="en-US" dirty="0">
                <a:latin typeface="Times New Roman (Headings)"/>
              </a:rPr>
              <a:t> </a:t>
            </a:r>
            <a:r>
              <a:rPr lang="en-US" dirty="0" err="1">
                <a:latin typeface="Times New Roman (Headings)"/>
              </a:rPr>
              <a:t>dạy</a:t>
            </a:r>
            <a:r>
              <a:rPr lang="en-US" dirty="0">
                <a:latin typeface="Times New Roman (Headings)"/>
              </a:rPr>
              <a:t> </a:t>
            </a:r>
            <a:r>
              <a:rPr lang="en-US" dirty="0" err="1">
                <a:latin typeface="Times New Roman (Headings)"/>
              </a:rPr>
              <a:t>mang</a:t>
            </a:r>
            <a:r>
              <a:rPr lang="en-US" dirty="0">
                <a:latin typeface="Times New Roman (Headings)"/>
              </a:rPr>
              <a:t> </a:t>
            </a:r>
            <a:r>
              <a:rPr lang="en-US" dirty="0" err="1">
                <a:latin typeface="Times New Roman (Headings)"/>
              </a:rPr>
              <a:t>lại</a:t>
            </a:r>
            <a:r>
              <a:rPr lang="en-US" dirty="0">
                <a:latin typeface="Times New Roman (Headings)"/>
              </a:rPr>
              <a:t> </a:t>
            </a:r>
            <a:r>
              <a:rPr lang="en-US" dirty="0" err="1">
                <a:latin typeface="Times New Roman (Headings)"/>
              </a:rPr>
              <a:t>những</a:t>
            </a:r>
            <a:r>
              <a:rPr lang="en-US" dirty="0">
                <a:latin typeface="Times New Roman (Headings)"/>
              </a:rPr>
              <a:t> </a:t>
            </a:r>
            <a:r>
              <a:rPr lang="en-US" dirty="0" err="1">
                <a:latin typeface="Times New Roman (Headings)"/>
              </a:rPr>
              <a:t>hiệu</a:t>
            </a:r>
            <a:r>
              <a:rPr lang="en-US" dirty="0">
                <a:latin typeface="Times New Roman (Headings)"/>
              </a:rPr>
              <a:t> </a:t>
            </a:r>
            <a:r>
              <a:rPr lang="en-US" dirty="0" err="1">
                <a:latin typeface="Times New Roman (Headings)"/>
              </a:rPr>
              <a:t>quả</a:t>
            </a:r>
            <a:r>
              <a:rPr lang="en-US" dirty="0">
                <a:latin typeface="Times New Roman (Headings)"/>
              </a:rPr>
              <a:t> </a:t>
            </a:r>
            <a:r>
              <a:rPr lang="en-US" dirty="0" err="1">
                <a:latin typeface="Times New Roman (Headings)"/>
              </a:rPr>
              <a:t>rất</a:t>
            </a:r>
            <a:r>
              <a:rPr lang="en-US" dirty="0">
                <a:latin typeface="Times New Roman (Headings)"/>
              </a:rPr>
              <a:t> </a:t>
            </a:r>
            <a:r>
              <a:rPr lang="en-US" dirty="0" err="1">
                <a:latin typeface="Times New Roman (Headings)"/>
              </a:rPr>
              <a:t>tích</a:t>
            </a:r>
            <a:r>
              <a:rPr lang="en-US" dirty="0">
                <a:latin typeface="Times New Roman (Headings)"/>
              </a:rPr>
              <a:t> </a:t>
            </a:r>
            <a:r>
              <a:rPr lang="en-US" dirty="0" err="1">
                <a:latin typeface="Times New Roman (Headings)"/>
              </a:rPr>
              <a:t>cực</a:t>
            </a:r>
            <a:r>
              <a:rPr lang="en-US" dirty="0">
                <a:latin typeface="Times New Roman (Headings)"/>
              </a:rPr>
              <a:t>:</a:t>
            </a:r>
          </a:p>
          <a:p>
            <a:r>
              <a:rPr lang="en-US" dirty="0">
                <a:latin typeface="Times New Roman (Headings)"/>
              </a:rPr>
              <a:t>- </a:t>
            </a:r>
            <a:r>
              <a:rPr lang="en-US" dirty="0" err="1">
                <a:latin typeface="Times New Roman (Headings)"/>
              </a:rPr>
              <a:t>Thể</a:t>
            </a:r>
            <a:r>
              <a:rPr lang="en-US" dirty="0">
                <a:latin typeface="Times New Roman (Headings)"/>
              </a:rPr>
              <a:t> </a:t>
            </a:r>
            <a:r>
              <a:rPr lang="en-US" dirty="0" err="1">
                <a:latin typeface="Times New Roman (Headings)"/>
              </a:rPr>
              <a:t>lực</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các</a:t>
            </a:r>
            <a:r>
              <a:rPr lang="en-US" dirty="0">
                <a:latin typeface="Times New Roman (Headings)"/>
              </a:rPr>
              <a:t> </a:t>
            </a:r>
            <a:r>
              <a:rPr lang="en-US" dirty="0" err="1">
                <a:latin typeface="Times New Roman (Headings)"/>
              </a:rPr>
              <a:t>em</a:t>
            </a:r>
            <a:r>
              <a:rPr lang="en-US" dirty="0">
                <a:latin typeface="Times New Roman (Headings)"/>
              </a:rPr>
              <a:t> </a:t>
            </a:r>
            <a:r>
              <a:rPr lang="en-US" dirty="0" err="1">
                <a:latin typeface="Times New Roman (Headings)"/>
              </a:rPr>
              <a:t>được</a:t>
            </a:r>
            <a:r>
              <a:rPr lang="en-US" dirty="0">
                <a:latin typeface="Times New Roman (Headings)"/>
              </a:rPr>
              <a:t> </a:t>
            </a:r>
            <a:r>
              <a:rPr lang="en-US" dirty="0" err="1">
                <a:latin typeface="Times New Roman (Headings)"/>
              </a:rPr>
              <a:t>nâng</a:t>
            </a:r>
            <a:r>
              <a:rPr lang="en-US" dirty="0">
                <a:latin typeface="Times New Roman (Headings)"/>
              </a:rPr>
              <a:t> </a:t>
            </a:r>
            <a:r>
              <a:rPr lang="en-US" dirty="0" err="1">
                <a:latin typeface="Times New Roman (Headings)"/>
              </a:rPr>
              <a:t>lên</a:t>
            </a:r>
            <a:r>
              <a:rPr lang="en-US" dirty="0">
                <a:latin typeface="Times New Roman (Headings)"/>
              </a:rPr>
              <a:t> </a:t>
            </a:r>
            <a:r>
              <a:rPr lang="en-US" dirty="0" err="1">
                <a:latin typeface="Times New Roman (Headings)"/>
              </a:rPr>
              <a:t>rõ</a:t>
            </a:r>
            <a:r>
              <a:rPr lang="en-US" dirty="0">
                <a:latin typeface="Times New Roman (Headings)"/>
              </a:rPr>
              <a:t> </a:t>
            </a:r>
            <a:r>
              <a:rPr lang="en-US" dirty="0" err="1">
                <a:latin typeface="Times New Roman (Headings)"/>
              </a:rPr>
              <a:t>rệt</a:t>
            </a:r>
            <a:r>
              <a:rPr lang="en-US" dirty="0">
                <a:latin typeface="Times New Roman (Headings)"/>
              </a:rPr>
              <a:t> </a:t>
            </a:r>
            <a:r>
              <a:rPr lang="en-US" dirty="0" err="1">
                <a:latin typeface="Times New Roman (Headings)"/>
              </a:rPr>
              <a:t>góp</a:t>
            </a:r>
            <a:r>
              <a:rPr lang="en-US" dirty="0">
                <a:latin typeface="Times New Roman (Headings)"/>
              </a:rPr>
              <a:t> </a:t>
            </a:r>
            <a:r>
              <a:rPr lang="en-US" dirty="0" err="1">
                <a:latin typeface="Times New Roman (Headings)"/>
              </a:rPr>
              <a:t>phần</a:t>
            </a:r>
            <a:r>
              <a:rPr lang="en-US" dirty="0">
                <a:latin typeface="Times New Roman (Headings)"/>
              </a:rPr>
              <a:t> </a:t>
            </a:r>
            <a:r>
              <a:rPr lang="en-US" dirty="0" err="1">
                <a:latin typeface="Times New Roman (Headings)"/>
              </a:rPr>
              <a:t>nâng</a:t>
            </a:r>
            <a:r>
              <a:rPr lang="en-US" dirty="0">
                <a:latin typeface="Times New Roman (Headings)"/>
              </a:rPr>
              <a:t> </a:t>
            </a:r>
            <a:r>
              <a:rPr lang="en-US" dirty="0" err="1">
                <a:latin typeface="Times New Roman (Headings)"/>
              </a:rPr>
              <a:t>cao</a:t>
            </a:r>
            <a:r>
              <a:rPr lang="en-US" dirty="0">
                <a:latin typeface="Times New Roman (Headings)"/>
              </a:rPr>
              <a:t> </a:t>
            </a:r>
            <a:r>
              <a:rPr lang="en-US" dirty="0" err="1">
                <a:latin typeface="Times New Roman (Headings)"/>
              </a:rPr>
              <a:t>chất</a:t>
            </a:r>
            <a:r>
              <a:rPr lang="en-US" dirty="0">
                <a:latin typeface="Times New Roman (Headings)"/>
              </a:rPr>
              <a:t> </a:t>
            </a:r>
            <a:r>
              <a:rPr lang="en-US" dirty="0" err="1">
                <a:latin typeface="Times New Roman (Headings)"/>
              </a:rPr>
              <a:t>lượng</a:t>
            </a:r>
            <a:r>
              <a:rPr lang="en-US" dirty="0">
                <a:latin typeface="Times New Roman (Headings)"/>
              </a:rPr>
              <a:t> </a:t>
            </a:r>
            <a:r>
              <a:rPr lang="en-US" dirty="0" err="1">
                <a:latin typeface="Times New Roman (Headings)"/>
              </a:rPr>
              <a:t>giảng</a:t>
            </a:r>
            <a:r>
              <a:rPr lang="en-US" dirty="0">
                <a:latin typeface="Times New Roman (Headings)"/>
              </a:rPr>
              <a:t> </a:t>
            </a:r>
            <a:r>
              <a:rPr lang="en-US" dirty="0" err="1">
                <a:latin typeface="Times New Roman (Headings)"/>
              </a:rPr>
              <a:t>dạy</a:t>
            </a:r>
            <a:r>
              <a:rPr lang="en-US" dirty="0">
                <a:latin typeface="Times New Roman (Headings)"/>
              </a:rPr>
              <a:t>.</a:t>
            </a:r>
          </a:p>
          <a:p>
            <a:r>
              <a:rPr lang="en-US" dirty="0">
                <a:latin typeface="Times New Roman (Headings)"/>
              </a:rPr>
              <a:t>- </a:t>
            </a:r>
            <a:r>
              <a:rPr lang="en-US" dirty="0" err="1">
                <a:latin typeface="Times New Roman (Headings)"/>
              </a:rPr>
              <a:t>Tạo</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khí</a:t>
            </a:r>
            <a:r>
              <a:rPr lang="en-US" dirty="0">
                <a:latin typeface="Times New Roman (Headings)"/>
              </a:rPr>
              <a:t> </a:t>
            </a:r>
            <a:r>
              <a:rPr lang="en-US" dirty="0" err="1">
                <a:latin typeface="Times New Roman (Headings)"/>
              </a:rPr>
              <a:t>sôi</a:t>
            </a:r>
            <a:r>
              <a:rPr lang="en-US" dirty="0">
                <a:latin typeface="Times New Roman (Headings)"/>
              </a:rPr>
              <a:t> </a:t>
            </a:r>
            <a:r>
              <a:rPr lang="en-US" dirty="0" err="1">
                <a:latin typeface="Times New Roman (Headings)"/>
              </a:rPr>
              <a:t>nổi</a:t>
            </a:r>
            <a:r>
              <a:rPr lang="en-US" dirty="0">
                <a:latin typeface="Times New Roman (Headings)"/>
              </a:rPr>
              <a:t>, </a:t>
            </a:r>
            <a:r>
              <a:rPr lang="en-US" dirty="0" err="1">
                <a:latin typeface="Times New Roman (Headings)"/>
              </a:rPr>
              <a:t>thỏa</a:t>
            </a:r>
            <a:r>
              <a:rPr lang="en-US" dirty="0">
                <a:latin typeface="Times New Roman (Headings)"/>
              </a:rPr>
              <a:t> </a:t>
            </a:r>
            <a:r>
              <a:rPr lang="en-US" dirty="0" err="1">
                <a:latin typeface="Times New Roman (Headings)"/>
              </a:rPr>
              <a:t>mái</a:t>
            </a:r>
            <a:r>
              <a:rPr lang="en-US" dirty="0">
                <a:latin typeface="Times New Roman (Headings)"/>
              </a:rPr>
              <a:t>, </a:t>
            </a:r>
            <a:r>
              <a:rPr lang="en-US" dirty="0" err="1">
                <a:latin typeface="Times New Roman (Headings)"/>
              </a:rPr>
              <a:t>hào</a:t>
            </a:r>
            <a:r>
              <a:rPr lang="en-US" dirty="0">
                <a:latin typeface="Times New Roman (Headings)"/>
              </a:rPr>
              <a:t> </a:t>
            </a:r>
            <a:r>
              <a:rPr lang="en-US" dirty="0" err="1">
                <a:latin typeface="Times New Roman (Headings)"/>
              </a:rPr>
              <a:t>hứng</a:t>
            </a:r>
            <a:r>
              <a:rPr lang="en-US" dirty="0">
                <a:latin typeface="Times New Roman (Headings)"/>
              </a:rPr>
              <a:t> </a:t>
            </a:r>
            <a:r>
              <a:rPr lang="en-US" dirty="0" err="1">
                <a:latin typeface="Times New Roman (Headings)"/>
              </a:rPr>
              <a:t>trong</a:t>
            </a:r>
            <a:r>
              <a:rPr lang="en-US" dirty="0">
                <a:latin typeface="Times New Roman (Headings)"/>
              </a:rPr>
              <a:t> </a:t>
            </a:r>
            <a:r>
              <a:rPr lang="en-US" dirty="0" err="1">
                <a:latin typeface="Times New Roman (Headings)"/>
              </a:rPr>
              <a:t>tiết</a:t>
            </a:r>
            <a:r>
              <a:rPr lang="en-US" dirty="0">
                <a:latin typeface="Times New Roman (Headings)"/>
              </a:rPr>
              <a:t> </a:t>
            </a:r>
            <a:r>
              <a:rPr lang="en-US" dirty="0" err="1">
                <a:latin typeface="Times New Roman (Headings)"/>
              </a:rPr>
              <a:t>học</a:t>
            </a:r>
            <a:r>
              <a:rPr lang="en-US" dirty="0">
                <a:latin typeface="Times New Roman (Headings)"/>
              </a:rPr>
              <a:t>, </a:t>
            </a:r>
            <a:r>
              <a:rPr lang="en-US" dirty="0" err="1">
                <a:latin typeface="Times New Roman (Headings)"/>
              </a:rPr>
              <a:t>giúp</a:t>
            </a:r>
            <a:r>
              <a:rPr lang="en-US" dirty="0">
                <a:latin typeface="Times New Roman (Headings)"/>
              </a:rPr>
              <a:t> </a:t>
            </a:r>
            <a:r>
              <a:rPr lang="en-US" dirty="0" err="1">
                <a:latin typeface="Times New Roman (Headings)"/>
              </a:rPr>
              <a:t>học</a:t>
            </a:r>
            <a:r>
              <a:rPr lang="en-US" dirty="0">
                <a:latin typeface="Times New Roman (Headings)"/>
              </a:rPr>
              <a:t> </a:t>
            </a:r>
            <a:r>
              <a:rPr lang="en-US" dirty="0" err="1">
                <a:latin typeface="Times New Roman (Headings)"/>
              </a:rPr>
              <a:t>sinh</a:t>
            </a:r>
            <a:r>
              <a:rPr lang="en-US" dirty="0">
                <a:latin typeface="Times New Roman (Headings)"/>
              </a:rPr>
              <a:t> </a:t>
            </a:r>
            <a:r>
              <a:rPr lang="en-US" dirty="0" err="1">
                <a:latin typeface="Times New Roman (Headings)"/>
              </a:rPr>
              <a:t>xua</a:t>
            </a:r>
            <a:r>
              <a:rPr lang="en-US" dirty="0">
                <a:latin typeface="Times New Roman (Headings)"/>
              </a:rPr>
              <a:t> tan </a:t>
            </a:r>
            <a:r>
              <a:rPr lang="en-US" dirty="0" err="1">
                <a:latin typeface="Times New Roman (Headings)"/>
              </a:rPr>
              <a:t>những</a:t>
            </a:r>
            <a:r>
              <a:rPr lang="en-US" dirty="0">
                <a:latin typeface="Times New Roman (Headings)"/>
              </a:rPr>
              <a:t> </a:t>
            </a:r>
            <a:r>
              <a:rPr lang="en-US" dirty="0" err="1">
                <a:latin typeface="Times New Roman (Headings)"/>
              </a:rPr>
              <a:t>căng</a:t>
            </a:r>
            <a:r>
              <a:rPr lang="en-US" dirty="0">
                <a:latin typeface="Times New Roman (Headings)"/>
              </a:rPr>
              <a:t> </a:t>
            </a:r>
            <a:r>
              <a:rPr lang="en-US" dirty="0" err="1">
                <a:latin typeface="Times New Roman (Headings)"/>
              </a:rPr>
              <a:t>thẳng</a:t>
            </a:r>
            <a:r>
              <a:rPr lang="en-US" dirty="0">
                <a:latin typeface="Times New Roman (Headings)"/>
              </a:rPr>
              <a:t> </a:t>
            </a:r>
            <a:r>
              <a:rPr lang="en-US" dirty="0" err="1">
                <a:latin typeface="Times New Roman (Headings)"/>
              </a:rPr>
              <a:t>trong</a:t>
            </a:r>
            <a:r>
              <a:rPr lang="en-US" dirty="0">
                <a:latin typeface="Times New Roman (Headings)"/>
              </a:rPr>
              <a:t> </a:t>
            </a:r>
            <a:r>
              <a:rPr lang="en-US" dirty="0" err="1">
                <a:latin typeface="Times New Roman (Headings)"/>
              </a:rPr>
              <a:t>những</a:t>
            </a:r>
            <a:r>
              <a:rPr lang="en-US" dirty="0">
                <a:latin typeface="Times New Roman (Headings)"/>
              </a:rPr>
              <a:t> </a:t>
            </a:r>
            <a:r>
              <a:rPr lang="en-US" dirty="0" err="1">
                <a:latin typeface="Times New Roman (Headings)"/>
              </a:rPr>
              <a:t>giờ</a:t>
            </a:r>
            <a:r>
              <a:rPr lang="en-US" dirty="0">
                <a:latin typeface="Times New Roman (Headings)"/>
              </a:rPr>
              <a:t> </a:t>
            </a:r>
            <a:r>
              <a:rPr lang="en-US" dirty="0" err="1">
                <a:latin typeface="Times New Roman (Headings)"/>
              </a:rPr>
              <a:t>học</a:t>
            </a:r>
            <a:r>
              <a:rPr lang="en-US" dirty="0">
                <a:latin typeface="Times New Roman (Headings)"/>
              </a:rPr>
              <a:t> </a:t>
            </a:r>
            <a:r>
              <a:rPr lang="en-US" dirty="0" err="1">
                <a:latin typeface="Times New Roman (Headings)"/>
              </a:rPr>
              <a:t>trên</a:t>
            </a:r>
            <a:r>
              <a:rPr lang="en-US" dirty="0">
                <a:latin typeface="Times New Roman (Headings)"/>
              </a:rPr>
              <a:t> </a:t>
            </a:r>
            <a:r>
              <a:rPr lang="en-US" dirty="0" err="1">
                <a:latin typeface="Times New Roman (Headings)"/>
              </a:rPr>
              <a:t>lớp</a:t>
            </a:r>
            <a:r>
              <a:rPr lang="en-US" dirty="0">
                <a:latin typeface="Times New Roman (Headings)"/>
              </a:rPr>
              <a:t>.</a:t>
            </a:r>
          </a:p>
          <a:p>
            <a:r>
              <a:rPr lang="en-US" dirty="0">
                <a:latin typeface="Times New Roman (Headings)"/>
              </a:rPr>
              <a:t>- </a:t>
            </a:r>
            <a:r>
              <a:rPr lang="en-US" dirty="0" err="1">
                <a:latin typeface="Times New Roman (Headings)"/>
              </a:rPr>
              <a:t>Tạo</a:t>
            </a:r>
            <a:r>
              <a:rPr lang="en-US" dirty="0">
                <a:latin typeface="Times New Roman (Headings)"/>
              </a:rPr>
              <a:t> </a:t>
            </a:r>
            <a:r>
              <a:rPr lang="en-US" dirty="0" err="1">
                <a:latin typeface="Times New Roman (Headings)"/>
              </a:rPr>
              <a:t>nền</a:t>
            </a:r>
            <a:r>
              <a:rPr lang="en-US" dirty="0">
                <a:latin typeface="Times New Roman (Headings)"/>
              </a:rPr>
              <a:t> </a:t>
            </a:r>
            <a:r>
              <a:rPr lang="en-US" dirty="0" err="1">
                <a:latin typeface="Times New Roman (Headings)"/>
              </a:rPr>
              <a:t>tảng</a:t>
            </a:r>
            <a:r>
              <a:rPr lang="en-US" dirty="0">
                <a:latin typeface="Times New Roman (Headings)"/>
              </a:rPr>
              <a:t> </a:t>
            </a:r>
            <a:r>
              <a:rPr lang="en-US" dirty="0" err="1">
                <a:latin typeface="Times New Roman (Headings)"/>
              </a:rPr>
              <a:t>thể</a:t>
            </a:r>
            <a:r>
              <a:rPr lang="en-US" dirty="0">
                <a:latin typeface="Times New Roman (Headings)"/>
              </a:rPr>
              <a:t> </a:t>
            </a:r>
            <a:r>
              <a:rPr lang="en-US" dirty="0" err="1">
                <a:latin typeface="Times New Roman (Headings)"/>
              </a:rPr>
              <a:t>lực</a:t>
            </a:r>
            <a:r>
              <a:rPr lang="en-US" dirty="0">
                <a:latin typeface="Times New Roman (Headings)"/>
              </a:rPr>
              <a:t> </a:t>
            </a:r>
            <a:r>
              <a:rPr lang="en-US" dirty="0" err="1">
                <a:latin typeface="Times New Roman (Headings)"/>
              </a:rPr>
              <a:t>tốt</a:t>
            </a:r>
            <a:r>
              <a:rPr lang="en-US" dirty="0">
                <a:latin typeface="Times New Roman (Headings)"/>
              </a:rPr>
              <a:t> </a:t>
            </a:r>
            <a:r>
              <a:rPr lang="en-US" dirty="0" err="1">
                <a:latin typeface="Times New Roman (Headings)"/>
              </a:rPr>
              <a:t>nhất</a:t>
            </a:r>
            <a:r>
              <a:rPr lang="en-US" dirty="0">
                <a:latin typeface="Times New Roman (Headings)"/>
              </a:rPr>
              <a:t>, </a:t>
            </a:r>
            <a:r>
              <a:rPr lang="en-US" dirty="0" err="1">
                <a:latin typeface="Times New Roman (Headings)"/>
              </a:rPr>
              <a:t>rèn</a:t>
            </a:r>
            <a:r>
              <a:rPr lang="en-US" dirty="0">
                <a:latin typeface="Times New Roman (Headings)"/>
              </a:rPr>
              <a:t> </a:t>
            </a:r>
            <a:r>
              <a:rPr lang="en-US" dirty="0" err="1">
                <a:latin typeface="Times New Roman (Headings)"/>
              </a:rPr>
              <a:t>luyện</a:t>
            </a:r>
            <a:r>
              <a:rPr lang="en-US" dirty="0">
                <a:latin typeface="Times New Roman (Headings)"/>
              </a:rPr>
              <a:t> ý </a:t>
            </a:r>
            <a:r>
              <a:rPr lang="en-US" dirty="0" err="1">
                <a:latin typeface="Times New Roman (Headings)"/>
              </a:rPr>
              <a:t>chí</a:t>
            </a:r>
            <a:r>
              <a:rPr lang="en-US" dirty="0">
                <a:latin typeface="Times New Roman (Headings)"/>
              </a:rPr>
              <a:t> </a:t>
            </a:r>
            <a:r>
              <a:rPr lang="en-US" dirty="0" err="1">
                <a:latin typeface="Times New Roman (Headings)"/>
              </a:rPr>
              <a:t>bền</a:t>
            </a:r>
            <a:r>
              <a:rPr lang="en-US" dirty="0">
                <a:latin typeface="Times New Roman (Headings)"/>
              </a:rPr>
              <a:t> </a:t>
            </a:r>
            <a:r>
              <a:rPr lang="en-US" dirty="0" err="1">
                <a:latin typeface="Times New Roman (Headings)"/>
              </a:rPr>
              <a:t>vững</a:t>
            </a:r>
            <a:r>
              <a:rPr lang="en-US" dirty="0">
                <a:latin typeface="Times New Roman (Headings)"/>
              </a:rPr>
              <a:t> </a:t>
            </a:r>
            <a:r>
              <a:rPr lang="en-US" dirty="0" err="1">
                <a:latin typeface="Times New Roman (Headings)"/>
              </a:rPr>
              <a:t>để</a:t>
            </a:r>
            <a:r>
              <a:rPr lang="en-US" dirty="0">
                <a:latin typeface="Times New Roman (Headings)"/>
              </a:rPr>
              <a:t> </a:t>
            </a:r>
            <a:r>
              <a:rPr lang="en-US" dirty="0" err="1">
                <a:latin typeface="Times New Roman (Headings)"/>
              </a:rPr>
              <a:t>vượt</a:t>
            </a:r>
            <a:r>
              <a:rPr lang="en-US" dirty="0">
                <a:latin typeface="Times New Roman (Headings)"/>
              </a:rPr>
              <a:t> qua </a:t>
            </a:r>
            <a:r>
              <a:rPr lang="en-US" dirty="0" err="1">
                <a:latin typeface="Times New Roman (Headings)"/>
              </a:rPr>
              <a:t>mọi</a:t>
            </a:r>
            <a:r>
              <a:rPr lang="en-US" dirty="0">
                <a:latin typeface="Times New Roman (Headings)"/>
              </a:rPr>
              <a:t> </a:t>
            </a:r>
            <a:r>
              <a:rPr lang="en-US" dirty="0" err="1">
                <a:latin typeface="Times New Roman (Headings)"/>
              </a:rPr>
              <a:t>khó</a:t>
            </a:r>
            <a:r>
              <a:rPr lang="en-US" dirty="0">
                <a:latin typeface="Times New Roman (Headings)"/>
              </a:rPr>
              <a:t> </a:t>
            </a:r>
            <a:r>
              <a:rPr lang="en-US" dirty="0" err="1">
                <a:latin typeface="Times New Roman (Headings)"/>
              </a:rPr>
              <a:t>khăn</a:t>
            </a:r>
            <a:r>
              <a:rPr lang="en-US" dirty="0">
                <a:latin typeface="Times New Roman (Headings)"/>
              </a:rPr>
              <a:t> </a:t>
            </a:r>
            <a:r>
              <a:rPr lang="en-US" dirty="0" err="1">
                <a:latin typeface="Times New Roman (Headings)"/>
              </a:rPr>
              <a:t>trong</a:t>
            </a:r>
            <a:r>
              <a:rPr lang="en-US" dirty="0">
                <a:latin typeface="Times New Roman (Headings)"/>
              </a:rPr>
              <a:t> </a:t>
            </a:r>
            <a:r>
              <a:rPr lang="en-US" dirty="0" err="1">
                <a:latin typeface="Times New Roman (Headings)"/>
              </a:rPr>
              <a:t>học</a:t>
            </a:r>
            <a:r>
              <a:rPr lang="en-US" dirty="0">
                <a:latin typeface="Times New Roman (Headings)"/>
              </a:rPr>
              <a:t> </a:t>
            </a:r>
            <a:r>
              <a:rPr lang="en-US" dirty="0" err="1">
                <a:latin typeface="Times New Roman (Headings)"/>
              </a:rPr>
              <a:t>tập</a:t>
            </a:r>
            <a:r>
              <a:rPr lang="en-US" dirty="0">
                <a:latin typeface="Times New Roman (Headings)"/>
              </a:rPr>
              <a:t> </a:t>
            </a:r>
            <a:r>
              <a:rPr lang="en-US" dirty="0" err="1">
                <a:latin typeface="Times New Roman (Headings)"/>
              </a:rPr>
              <a:t>cũng</a:t>
            </a:r>
            <a:r>
              <a:rPr lang="en-US" dirty="0">
                <a:latin typeface="Times New Roman (Headings)"/>
              </a:rPr>
              <a:t> </a:t>
            </a:r>
            <a:r>
              <a:rPr lang="en-US" dirty="0" err="1">
                <a:latin typeface="Times New Roman (Headings)"/>
              </a:rPr>
              <a:t>như</a:t>
            </a:r>
            <a:r>
              <a:rPr lang="en-US" dirty="0">
                <a:latin typeface="Times New Roman (Headings)"/>
              </a:rPr>
              <a:t> </a:t>
            </a:r>
            <a:r>
              <a:rPr lang="en-US" dirty="0" err="1">
                <a:latin typeface="Times New Roman (Headings)"/>
              </a:rPr>
              <a:t>trong</a:t>
            </a:r>
            <a:r>
              <a:rPr lang="en-US" dirty="0">
                <a:latin typeface="Times New Roman (Headings)"/>
              </a:rPr>
              <a:t> </a:t>
            </a:r>
            <a:r>
              <a:rPr lang="en-US" dirty="0" err="1">
                <a:latin typeface="Times New Roman (Headings)"/>
              </a:rPr>
              <a:t>cuộc</a:t>
            </a:r>
            <a:r>
              <a:rPr lang="en-US" dirty="0">
                <a:latin typeface="Times New Roman (Headings)"/>
              </a:rPr>
              <a:t> </a:t>
            </a:r>
            <a:r>
              <a:rPr lang="en-US" dirty="0" err="1">
                <a:latin typeface="Times New Roman (Headings)"/>
              </a:rPr>
              <a:t>sống</a:t>
            </a:r>
            <a:r>
              <a:rPr lang="en-US" dirty="0">
                <a:latin typeface="Times New Roman (Headings)"/>
              </a:rPr>
              <a:t> </a:t>
            </a:r>
            <a:r>
              <a:rPr lang="en-US" dirty="0" err="1">
                <a:latin typeface="Times New Roman (Headings)"/>
              </a:rPr>
              <a:t>thường</a:t>
            </a:r>
            <a:r>
              <a:rPr lang="en-US" dirty="0">
                <a:latin typeface="Times New Roman (Headings)"/>
              </a:rPr>
              <a:t> </a:t>
            </a:r>
            <a:r>
              <a:rPr lang="en-US" dirty="0" err="1">
                <a:latin typeface="Times New Roman (Headings)"/>
              </a:rPr>
              <a:t>ngày</a:t>
            </a:r>
            <a:r>
              <a:rPr lang="en-US" dirty="0">
                <a:latin typeface="Times New Roman (Headings)"/>
              </a:rPr>
              <a:t>.</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9241" y="304800"/>
            <a:ext cx="395167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1"/>
            <a:ext cx="4114800" cy="289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2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3074"/>
                                        </p:tgtEl>
                                        <p:attrNameLst>
                                          <p:attrName>style.visibility</p:attrName>
                                        </p:attrNameLst>
                                      </p:cBhvr>
                                      <p:to>
                                        <p:strVal val="visible"/>
                                      </p:to>
                                    </p:set>
                                    <p:anim calcmode="lin" valueType="num">
                                      <p:cBhvr>
                                        <p:cTn id="54" dur="1000" fill="hold"/>
                                        <p:tgtEl>
                                          <p:spTgt spid="3074"/>
                                        </p:tgtEl>
                                        <p:attrNameLst>
                                          <p:attrName>ppt_w</p:attrName>
                                        </p:attrNameLst>
                                      </p:cBhvr>
                                      <p:tavLst>
                                        <p:tav tm="0">
                                          <p:val>
                                            <p:fltVal val="0"/>
                                          </p:val>
                                        </p:tav>
                                        <p:tav tm="100000">
                                          <p:val>
                                            <p:strVal val="#ppt_w"/>
                                          </p:val>
                                        </p:tav>
                                      </p:tavLst>
                                    </p:anim>
                                    <p:anim calcmode="lin" valueType="num">
                                      <p:cBhvr>
                                        <p:cTn id="55" dur="1000" fill="hold"/>
                                        <p:tgtEl>
                                          <p:spTgt spid="3074"/>
                                        </p:tgtEl>
                                        <p:attrNameLst>
                                          <p:attrName>ppt_h</p:attrName>
                                        </p:attrNameLst>
                                      </p:cBhvr>
                                      <p:tavLst>
                                        <p:tav tm="0">
                                          <p:val>
                                            <p:fltVal val="0"/>
                                          </p:val>
                                        </p:tav>
                                        <p:tav tm="100000">
                                          <p:val>
                                            <p:strVal val="#ppt_h"/>
                                          </p:val>
                                        </p:tav>
                                      </p:tavLst>
                                    </p:anim>
                                    <p:anim calcmode="lin" valueType="num">
                                      <p:cBhvr>
                                        <p:cTn id="56" dur="1000" fill="hold"/>
                                        <p:tgtEl>
                                          <p:spTgt spid="3074"/>
                                        </p:tgtEl>
                                        <p:attrNameLst>
                                          <p:attrName>style.rotation</p:attrName>
                                        </p:attrNameLst>
                                      </p:cBhvr>
                                      <p:tavLst>
                                        <p:tav tm="0">
                                          <p:val>
                                            <p:fltVal val="90"/>
                                          </p:val>
                                        </p:tav>
                                        <p:tav tm="100000">
                                          <p:val>
                                            <p:fltVal val="0"/>
                                          </p:val>
                                        </p:tav>
                                      </p:tavLst>
                                    </p:anim>
                                    <p:animEffect transition="in" filter="fade">
                                      <p:cBhvr>
                                        <p:cTn id="57" dur="1000"/>
                                        <p:tgtEl>
                                          <p:spTgt spid="307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3075"/>
                                        </p:tgtEl>
                                        <p:attrNameLst>
                                          <p:attrName>style.visibility</p:attrName>
                                        </p:attrNameLst>
                                      </p:cBhvr>
                                      <p:to>
                                        <p:strVal val="visible"/>
                                      </p:to>
                                    </p:set>
                                    <p:anim calcmode="lin" valueType="num">
                                      <p:cBhvr>
                                        <p:cTn id="62" dur="1000" fill="hold"/>
                                        <p:tgtEl>
                                          <p:spTgt spid="3075"/>
                                        </p:tgtEl>
                                        <p:attrNameLst>
                                          <p:attrName>ppt_w</p:attrName>
                                        </p:attrNameLst>
                                      </p:cBhvr>
                                      <p:tavLst>
                                        <p:tav tm="0">
                                          <p:val>
                                            <p:fltVal val="0"/>
                                          </p:val>
                                        </p:tav>
                                        <p:tav tm="100000">
                                          <p:val>
                                            <p:strVal val="#ppt_w"/>
                                          </p:val>
                                        </p:tav>
                                      </p:tavLst>
                                    </p:anim>
                                    <p:anim calcmode="lin" valueType="num">
                                      <p:cBhvr>
                                        <p:cTn id="63" dur="1000" fill="hold"/>
                                        <p:tgtEl>
                                          <p:spTgt spid="3075"/>
                                        </p:tgtEl>
                                        <p:attrNameLst>
                                          <p:attrName>ppt_h</p:attrName>
                                        </p:attrNameLst>
                                      </p:cBhvr>
                                      <p:tavLst>
                                        <p:tav tm="0">
                                          <p:val>
                                            <p:fltVal val="0"/>
                                          </p:val>
                                        </p:tav>
                                        <p:tav tm="100000">
                                          <p:val>
                                            <p:strVal val="#ppt_h"/>
                                          </p:val>
                                        </p:tav>
                                      </p:tavLst>
                                    </p:anim>
                                    <p:anim calcmode="lin" valueType="num">
                                      <p:cBhvr>
                                        <p:cTn id="64" dur="1000" fill="hold"/>
                                        <p:tgtEl>
                                          <p:spTgt spid="3075"/>
                                        </p:tgtEl>
                                        <p:attrNameLst>
                                          <p:attrName>style.rotation</p:attrName>
                                        </p:attrNameLst>
                                      </p:cBhvr>
                                      <p:tavLst>
                                        <p:tav tm="0">
                                          <p:val>
                                            <p:fltVal val="90"/>
                                          </p:val>
                                        </p:tav>
                                        <p:tav tm="100000">
                                          <p:val>
                                            <p:fltVal val="0"/>
                                          </p:val>
                                        </p:tav>
                                      </p:tavLst>
                                    </p:anim>
                                    <p:animEffect transition="in" filter="fade">
                                      <p:cBhvr>
                                        <p:cTn id="65"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731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V.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Khả</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năng</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áp</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dụng</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rộng</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rãi</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và</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đề</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xuất</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kiến</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nghị</a:t>
            </a:r>
            <a:endPar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itle 1"/>
          <p:cNvSpPr txBox="1">
            <a:spLocks/>
          </p:cNvSpPr>
          <p:nvPr/>
        </p:nvSpPr>
        <p:spPr>
          <a:xfrm>
            <a:off x="685800" y="2971800"/>
            <a:ext cx="8229600" cy="1828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imes New Roman (Headings)"/>
              </a:rPr>
              <a:t>1.Ý </a:t>
            </a:r>
            <a:r>
              <a:rPr lang="en-US" sz="2800" b="1" dirty="0" err="1">
                <a:latin typeface="Times New Roman (Headings)"/>
              </a:rPr>
              <a:t>nghĩa</a:t>
            </a:r>
            <a:r>
              <a:rPr lang="en-US" sz="2800" b="1" dirty="0">
                <a:latin typeface="Times New Roman (Headings)"/>
              </a:rPr>
              <a:t> </a:t>
            </a:r>
            <a:r>
              <a:rPr lang="en-US" sz="2800" b="1" dirty="0" err="1">
                <a:latin typeface="Times New Roman (Headings)"/>
              </a:rPr>
              <a:t>của</a:t>
            </a:r>
            <a:r>
              <a:rPr lang="en-US" sz="2800" b="1" dirty="0">
                <a:latin typeface="Times New Roman (Headings)"/>
              </a:rPr>
              <a:t> </a:t>
            </a:r>
            <a:r>
              <a:rPr lang="en-US" sz="2800" b="1" dirty="0" err="1">
                <a:latin typeface="Times New Roman (Headings)"/>
              </a:rPr>
              <a:t>biện</a:t>
            </a:r>
            <a:r>
              <a:rPr lang="en-US" sz="2800" b="1" dirty="0">
                <a:latin typeface="Times New Roman (Headings)"/>
              </a:rPr>
              <a:t> </a:t>
            </a:r>
            <a:r>
              <a:rPr lang="en-US" sz="2800" b="1" dirty="0" err="1">
                <a:latin typeface="Times New Roman (Headings)"/>
              </a:rPr>
              <a:t>pháp</a:t>
            </a:r>
            <a:br>
              <a:rPr lang="en-US" dirty="0"/>
            </a:br>
            <a:r>
              <a:rPr lang="vi-VN" sz="1600" dirty="0"/>
              <a:t>Giúp cho giáo viên có những </a:t>
            </a:r>
            <a:r>
              <a:rPr lang="en-US" sz="1600" dirty="0" err="1"/>
              <a:t>phương</a:t>
            </a:r>
            <a:r>
              <a:rPr lang="en-US" sz="1600" dirty="0"/>
              <a:t> </a:t>
            </a:r>
            <a:r>
              <a:rPr lang="en-US" sz="1600" dirty="0" err="1"/>
              <a:t>pháp</a:t>
            </a:r>
            <a:r>
              <a:rPr lang="en-US" sz="1600" dirty="0"/>
              <a:t>, </a:t>
            </a:r>
            <a:r>
              <a:rPr lang="vi-VN" sz="1600" dirty="0"/>
              <a:t>kinh nghiệm bổ ích trong công tác giảng dạy</a:t>
            </a:r>
            <a:r>
              <a:rPr lang="en-US" sz="1600" dirty="0"/>
              <a:t> </a:t>
            </a:r>
            <a:r>
              <a:rPr lang="en-US" sz="1600" dirty="0" err="1"/>
              <a:t>các</a:t>
            </a:r>
            <a:r>
              <a:rPr lang="en-US" sz="1600" dirty="0"/>
              <a:t> </a:t>
            </a:r>
            <a:r>
              <a:rPr lang="en-US" sz="1600" dirty="0" err="1"/>
              <a:t>môn</a:t>
            </a:r>
            <a:r>
              <a:rPr lang="en-US" sz="1600" dirty="0"/>
              <a:t> </a:t>
            </a:r>
            <a:r>
              <a:rPr lang="en-US" sz="1600" dirty="0" err="1"/>
              <a:t>học</a:t>
            </a:r>
            <a:r>
              <a:rPr lang="en-US" sz="1600" dirty="0"/>
              <a:t> </a:t>
            </a:r>
            <a:r>
              <a:rPr lang="en-US" sz="1600" dirty="0" err="1"/>
              <a:t>nói</a:t>
            </a:r>
            <a:r>
              <a:rPr lang="en-US" sz="1600" dirty="0"/>
              <a:t> </a:t>
            </a:r>
            <a:r>
              <a:rPr lang="en-US" sz="1600" dirty="0" err="1"/>
              <a:t>chung</a:t>
            </a:r>
            <a:r>
              <a:rPr lang="en-US" sz="1600" dirty="0"/>
              <a:t> </a:t>
            </a:r>
            <a:r>
              <a:rPr lang="en-US" sz="1600" dirty="0" err="1"/>
              <a:t>và</a:t>
            </a:r>
            <a:r>
              <a:rPr lang="en-US" sz="1600" dirty="0"/>
              <a:t> </a:t>
            </a:r>
            <a:r>
              <a:rPr lang="en-US" sz="1600" dirty="0" err="1"/>
              <a:t>môn</a:t>
            </a:r>
            <a:r>
              <a:rPr lang="en-US" sz="1600" dirty="0"/>
              <a:t> </a:t>
            </a:r>
            <a:r>
              <a:rPr lang="en-US" sz="1600" dirty="0" err="1"/>
              <a:t>bóng</a:t>
            </a:r>
            <a:r>
              <a:rPr lang="en-US" sz="1600" dirty="0"/>
              <a:t> </a:t>
            </a:r>
            <a:r>
              <a:rPr lang="en-US" sz="1600" dirty="0" err="1"/>
              <a:t>chuyền</a:t>
            </a:r>
            <a:r>
              <a:rPr lang="en-US" sz="1600" dirty="0"/>
              <a:t> </a:t>
            </a:r>
            <a:r>
              <a:rPr lang="en-US" sz="1600" dirty="0" err="1"/>
              <a:t>nói</a:t>
            </a:r>
            <a:r>
              <a:rPr lang="en-US" sz="1600" dirty="0"/>
              <a:t> </a:t>
            </a:r>
            <a:r>
              <a:rPr lang="en-US" sz="1600" dirty="0" err="1"/>
              <a:t>riêng</a:t>
            </a:r>
            <a:r>
              <a:rPr lang="en-US" sz="1600" dirty="0"/>
              <a:t>.</a:t>
            </a:r>
            <a:br>
              <a:rPr lang="en-US" sz="1600" dirty="0"/>
            </a:br>
            <a:r>
              <a:rPr lang="vi-VN" sz="1600" dirty="0"/>
              <a:t>- </a:t>
            </a:r>
            <a:r>
              <a:rPr lang="en-US" sz="1600" dirty="0" err="1"/>
              <a:t>Biện</a:t>
            </a:r>
            <a:r>
              <a:rPr lang="en-US" sz="1600" dirty="0"/>
              <a:t> </a:t>
            </a:r>
            <a:r>
              <a:rPr lang="vi-VN" sz="1600" dirty="0"/>
              <a:t>pháp này còn mang lại hiệu quả cao trong công tác bồi dưỡng đội tuyển </a:t>
            </a:r>
            <a:r>
              <a:rPr lang="en-US" sz="1600" dirty="0" err="1"/>
              <a:t>bóng</a:t>
            </a:r>
            <a:r>
              <a:rPr lang="en-US" sz="1600" dirty="0"/>
              <a:t> </a:t>
            </a:r>
            <a:r>
              <a:rPr lang="en-US" sz="1600" dirty="0" err="1"/>
              <a:t>chuyền</a:t>
            </a:r>
            <a:r>
              <a:rPr lang="vi-VN" sz="1600" dirty="0"/>
              <a:t> tham gia thi đấu đạt kết quả cao. </a:t>
            </a:r>
            <a:br>
              <a:rPr lang="en-US" sz="1600" dirty="0"/>
            </a:br>
            <a:r>
              <a:rPr lang="vi-VN" sz="1600" dirty="0"/>
              <a:t>- Cần phải thường xuyên tập luyện thể dục thể thao để đạt sức khỏe tốt, tăng cường sức đề kháng để phòng chống dịch bệnh.</a:t>
            </a:r>
            <a:endParaRPr lang="en-US" sz="1600" dirty="0"/>
          </a:p>
        </p:txBody>
      </p:sp>
    </p:spTree>
    <p:extLst>
      <p:ext uri="{BB962C8B-B14F-4D97-AF65-F5344CB8AC3E}">
        <p14:creationId xmlns:p14="http://schemas.microsoft.com/office/powerpoint/2010/main" val="22833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2"/>
          </a:xfrm>
        </p:spPr>
        <p:txBody>
          <a:bodyPr>
            <a:normAutofit/>
          </a:bodyPr>
          <a:lstStyle/>
          <a:p>
            <a:pPr algn="l"/>
            <a:r>
              <a:rPr lang="vi-VN" sz="2800" b="1" dirty="0"/>
              <a:t>2. Nhận định về việc áp dụng và khả năng phát triển của biện pháp</a:t>
            </a:r>
            <a:br>
              <a:rPr lang="en-US" dirty="0"/>
            </a:br>
            <a:r>
              <a:rPr lang="vi-VN" sz="1600" dirty="0"/>
              <a:t>+ Kích thích sự vận động tích cực cho học sinh bằng các bài tập đặc trưng là điều kiện cần thiết và không thể thay thế đối với sự phát triển hài hòa về thể chất, tâm lý và sức khỏe cho học sinh.</a:t>
            </a:r>
            <a:br>
              <a:rPr lang="en-US" sz="1600" dirty="0"/>
            </a:br>
            <a:r>
              <a:rPr lang="vi-VN" sz="1600" dirty="0"/>
              <a:t>+ Tập luyện </a:t>
            </a:r>
            <a:r>
              <a:rPr lang="en-US" sz="1600" dirty="0" err="1"/>
              <a:t>bóng</a:t>
            </a:r>
            <a:r>
              <a:rPr lang="en-US" sz="1600" dirty="0"/>
              <a:t> </a:t>
            </a:r>
            <a:r>
              <a:rPr lang="en-US" sz="1600" dirty="0" err="1"/>
              <a:t>chuyền</a:t>
            </a:r>
            <a:r>
              <a:rPr lang="vi-VN" sz="1600" dirty="0"/>
              <a:t> có tác dụng giáo dục tích cực các tố chất vận động như: Sức nhanh – sức mạnh – sức bền và độ linh hoạt, mềm dẻo, khéo léo; có ý thức tổ chức kỷ luật, tinh thần tập thể cao. </a:t>
            </a:r>
            <a:br>
              <a:rPr lang="en-US" sz="1600" dirty="0"/>
            </a:br>
            <a:r>
              <a:rPr lang="vi-VN" sz="1600" dirty="0"/>
              <a:t>+ Tạo sự </a:t>
            </a:r>
            <a:r>
              <a:rPr lang="en-US" sz="1600" dirty="0" err="1"/>
              <a:t>phấn</a:t>
            </a:r>
            <a:r>
              <a:rPr lang="vi-VN" sz="1600" dirty="0"/>
              <a:t> khởi cho học sinh bằng các bài tập đặc trưng của bộ môn.</a:t>
            </a:r>
            <a:br>
              <a:rPr lang="en-US" sz="1600" dirty="0"/>
            </a:br>
            <a:r>
              <a:rPr lang="vi-VN" sz="1600" dirty="0"/>
              <a:t>+ Nâng cao chất lượng trong một tiết dạy, thực hiện lượng vận động phù hợp sẽ có tác dụng kích thích học sinh trong những tiết học sau.</a:t>
            </a:r>
            <a:endParaRPr lang="en-US" sz="1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3429000"/>
            <a:ext cx="347947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29000"/>
            <a:ext cx="326187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02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p:cTn id="19" dur="500" fill="hold"/>
                                        <p:tgtEl>
                                          <p:spTgt spid="5123"/>
                                        </p:tgtEl>
                                        <p:attrNameLst>
                                          <p:attrName>ppt_w</p:attrName>
                                        </p:attrNameLst>
                                      </p:cBhvr>
                                      <p:tavLst>
                                        <p:tav tm="0">
                                          <p:val>
                                            <p:fltVal val="0"/>
                                          </p:val>
                                        </p:tav>
                                        <p:tav tm="100000">
                                          <p:val>
                                            <p:strVal val="#ppt_w"/>
                                          </p:val>
                                        </p:tav>
                                      </p:tavLst>
                                    </p:anim>
                                    <p:anim calcmode="lin" valueType="num">
                                      <p:cBhvr>
                                        <p:cTn id="20" dur="500" fill="hold"/>
                                        <p:tgtEl>
                                          <p:spTgt spid="5123"/>
                                        </p:tgtEl>
                                        <p:attrNameLst>
                                          <p:attrName>ppt_h</p:attrName>
                                        </p:attrNameLst>
                                      </p:cBhvr>
                                      <p:tavLst>
                                        <p:tav tm="0">
                                          <p:val>
                                            <p:fltVal val="0"/>
                                          </p:val>
                                        </p:tav>
                                        <p:tav tm="100000">
                                          <p:val>
                                            <p:strVal val="#ppt_h"/>
                                          </p:val>
                                        </p:tav>
                                      </p:tavLst>
                                    </p:anim>
                                    <p:animEffect transition="in" filter="fade">
                                      <p:cBhvr>
                                        <p:cTn id="2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pPr algn="l" fontAlgn="base"/>
            <a:r>
              <a:rPr lang="en-US" sz="2500" b="1" dirty="0">
                <a:latin typeface="Times New Roman (Headings)"/>
              </a:rPr>
              <a:t> </a:t>
            </a:r>
            <a:r>
              <a:rPr lang="vi-VN" sz="2500" b="1" dirty="0">
                <a:latin typeface="Times New Roman (Headings)"/>
              </a:rPr>
              <a:t>3. Bài học kinh nghiệm</a:t>
            </a:r>
            <a:br>
              <a:rPr lang="en-US" dirty="0"/>
            </a:br>
            <a:r>
              <a:rPr lang="vi-VN" sz="1800" dirty="0"/>
              <a:t>Giáo viên tham gia giảng dạy phải có lòng nhiệt tình, niềm say mê, hứng thú, tự hào và trân trọng trước những thành tích đạt được để tạo niềm tin, gần gũi, động viên kịp thời đối với học sinh.</a:t>
            </a:r>
            <a:br>
              <a:rPr lang="en-US" sz="1800" dirty="0"/>
            </a:br>
            <a:r>
              <a:rPr lang="vi-VN" sz="1800" dirty="0"/>
              <a:t>Phụ huynh học sinh cần tạo mọi điều kiện về tinh thần, chế độ dinh dưỡng để các em tham gia luyện tập một cách thường xuyên có hiệu quả.</a:t>
            </a:r>
            <a:br>
              <a:rPr lang="en-US" sz="1600" dirty="0"/>
            </a:br>
            <a:r>
              <a:rPr lang="vi-VN" sz="2800" b="1" dirty="0"/>
              <a:t>4. Những ý kiến đề xuất để áp dụng biện pháp có hiệu quả</a:t>
            </a:r>
            <a:br>
              <a:rPr lang="en-US" sz="1600" dirty="0"/>
            </a:br>
            <a:r>
              <a:rPr lang="vi-VN" sz="1800" dirty="0"/>
              <a:t>Qua </a:t>
            </a:r>
            <a:r>
              <a:rPr lang="en-US" sz="1800" dirty="0" err="1"/>
              <a:t>chuyên</a:t>
            </a:r>
            <a:r>
              <a:rPr lang="en-US" sz="1800" dirty="0"/>
              <a:t> </a:t>
            </a:r>
            <a:r>
              <a:rPr lang="en-US" sz="1800" dirty="0" err="1"/>
              <a:t>đề</a:t>
            </a:r>
            <a:r>
              <a:rPr lang="en-US" sz="1800" dirty="0"/>
              <a:t> </a:t>
            </a:r>
            <a:r>
              <a:rPr lang="vi-VN" sz="1800" dirty="0"/>
              <a:t>này, có thể nói rằng với tâm huyết của người giáo viên nói chung và giáo viên </a:t>
            </a:r>
            <a:r>
              <a:rPr lang="en-US" sz="1800" dirty="0" err="1"/>
              <a:t>Giáo</a:t>
            </a:r>
            <a:r>
              <a:rPr lang="en-US" sz="1800" dirty="0"/>
              <a:t> </a:t>
            </a:r>
            <a:r>
              <a:rPr lang="en-US" sz="1800" dirty="0" err="1"/>
              <a:t>dục</a:t>
            </a:r>
            <a:r>
              <a:rPr lang="en-US" sz="1800" dirty="0"/>
              <a:t> </a:t>
            </a:r>
            <a:r>
              <a:rPr lang="en-US" sz="1800" dirty="0" err="1"/>
              <a:t>thể</a:t>
            </a:r>
            <a:r>
              <a:rPr lang="en-US" sz="1800" dirty="0"/>
              <a:t> </a:t>
            </a:r>
            <a:r>
              <a:rPr lang="en-US" sz="1800" dirty="0" err="1"/>
              <a:t>chất</a:t>
            </a:r>
            <a:r>
              <a:rPr lang="vi-VN" sz="1800" dirty="0"/>
              <a:t> nói riêng luôn vì sự phát triển của học sinh trong rèn luyện và giáo dục thể chất.</a:t>
            </a:r>
            <a:br>
              <a:rPr lang="en-US" sz="1800" dirty="0"/>
            </a:br>
            <a:r>
              <a:rPr lang="vi-VN" sz="1800" dirty="0"/>
              <a:t>Để nâng cao chất lượng dạy và học của giáo viên và học sinh nói riêng và phong trào TDTT nói chung, tôi xin có một vài đề xuất sau:</a:t>
            </a:r>
            <a:br>
              <a:rPr lang="en-US" sz="1800" dirty="0"/>
            </a:br>
            <a:r>
              <a:rPr lang="vi-VN" sz="1800" b="1" dirty="0"/>
              <a:t>+ </a:t>
            </a:r>
            <a:r>
              <a:rPr lang="vi-VN" sz="1800" b="1" i="1" dirty="0"/>
              <a:t>Về gia đình:</a:t>
            </a:r>
            <a:br>
              <a:rPr lang="en-US" sz="1800" dirty="0"/>
            </a:br>
            <a:r>
              <a:rPr lang="vi-VN" sz="1800" dirty="0"/>
              <a:t>Phụ huynh phối hợp với nhà trường tạo điều kiện cho con em vui chơi, giải trí. Cần quan tâm đến chế độ dinh dưỡng và sinh hoạt hàng ngày cho các em.</a:t>
            </a:r>
            <a:br>
              <a:rPr lang="en-US" sz="1800" dirty="0"/>
            </a:br>
            <a:r>
              <a:rPr lang="vi-VN" sz="1800" b="1" i="1" dirty="0"/>
              <a:t>+ Về nhà trường</a:t>
            </a:r>
            <a:r>
              <a:rPr lang="vi-VN" sz="1800" b="1" dirty="0"/>
              <a:t>:</a:t>
            </a:r>
            <a:br>
              <a:rPr lang="en-US" sz="1800" dirty="0"/>
            </a:br>
            <a:r>
              <a:rPr lang="vi-VN" sz="1800" dirty="0"/>
              <a:t>Tham mưu với lãnh đạo nhà trường để nâng cấp sân chơi, bãi tập. Đồng thời mua sắm trang thiết bị cho bộ môn được đầy đủ hơn.</a:t>
            </a:r>
            <a:br>
              <a:rPr lang="en-US" sz="1800" dirty="0"/>
            </a:br>
            <a:r>
              <a:rPr lang="vi-VN" sz="1800" dirty="0"/>
              <a:t>Hằng năm tổ chức các cuộc thi TDTT cho học sinh để các em giao lưu, học hỏi</a:t>
            </a:r>
            <a:r>
              <a:rPr lang="en-US" sz="1800" dirty="0"/>
              <a:t>.</a:t>
            </a:r>
            <a:br>
              <a:rPr lang="en-US" sz="1800" dirty="0"/>
            </a:br>
            <a:r>
              <a:rPr lang="vi-VN" sz="1800" dirty="0"/>
              <a:t>        Trên đây là các bài tập bổ trợ nhằm nâng cao thể lực cho học sinh học môn bóng chuyền mang tính chất chủ quan của cá nhân, sẽ không tránh khỏi những thiếu sót, rất mong được sự góp ý bổ sung của quý Thầy, Cô, các đồng nghiệp, các cấp quản lý, để chuyên đề của tôi được hoàn thiện, có thể áp dụng rộng rãi hơn.</a:t>
            </a:r>
            <a:br>
              <a:rPr lang="en-US" sz="1800" dirty="0"/>
            </a:br>
            <a:r>
              <a:rPr lang="vi-VN" sz="1800" dirty="0"/>
              <a:t> </a:t>
            </a:r>
            <a:endParaRPr lang="en-US" sz="1800" dirty="0"/>
          </a:p>
        </p:txBody>
      </p:sp>
    </p:spTree>
    <p:extLst>
      <p:ext uri="{BB962C8B-B14F-4D97-AF65-F5344CB8AC3E}">
        <p14:creationId xmlns:p14="http://schemas.microsoft.com/office/powerpoint/2010/main" val="51899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14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TÊN BIỆN PHÁP:</a:t>
            </a:r>
            <a:b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b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MỘT SỐ BIỆN PHÁP NÂNG CAO THỂ LỰC Ở MÔN BÓNG CHUYỀN CHO HỌC SINH LỚP 10</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2514600"/>
            <a:ext cx="5715000" cy="3810000"/>
          </a:xfrm>
        </p:spPr>
      </p:pic>
    </p:spTree>
    <p:extLst>
      <p:ext uri="{BB962C8B-B14F-4D97-AF65-F5344CB8AC3E}">
        <p14:creationId xmlns:p14="http://schemas.microsoft.com/office/powerpoint/2010/main" val="39623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858000"/>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Cảm</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ơn</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quý</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thầy</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cô</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đã</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lắng</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nghe</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a:t>
            </a:r>
          </a:p>
        </p:txBody>
      </p:sp>
    </p:spTree>
    <p:extLst>
      <p:ext uri="{BB962C8B-B14F-4D97-AF65-F5344CB8AC3E}">
        <p14:creationId xmlns:p14="http://schemas.microsoft.com/office/powerpoint/2010/main" val="2376965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304801"/>
            <a:ext cx="7239000" cy="685799"/>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l">
              <a:buFont typeface="Wingdings" panose="05000000000000000000" pitchFamily="2" charset="2"/>
              <a:buChar char="Ø"/>
            </a:pPr>
            <a:r>
              <a:rPr lang="vi-V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r>
              <a:rPr lang="pt-B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í</a:t>
            </a:r>
            <a:r>
              <a:rPr lang="vi-V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do chọn </a:t>
            </a:r>
            <a:r>
              <a:rPr lang="pt-B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biện pháp</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itle 1"/>
          <p:cNvSpPr txBox="1">
            <a:spLocks/>
          </p:cNvSpPr>
          <p:nvPr/>
        </p:nvSpPr>
        <p:spPr>
          <a:xfrm>
            <a:off x="729343" y="914400"/>
            <a:ext cx="7239000" cy="1066800"/>
          </a:xfrm>
          <a:prstGeom prst="rect">
            <a:avLst/>
          </a:prstGeom>
        </p:spPr>
        <p:txBody>
          <a:bodyPr vert="horz" lIns="91440" tIns="45720" rIns="91440" bIns="45720" rtlCol="0" anchor="ct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Ø"/>
            </a:pPr>
            <a:r>
              <a:rPr lang="pt-B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Mô tả biện pháp</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itle 1"/>
          <p:cNvSpPr txBox="1">
            <a:spLocks/>
          </p:cNvSpPr>
          <p:nvPr/>
        </p:nvSpPr>
        <p:spPr>
          <a:xfrm>
            <a:off x="676470" y="1968759"/>
            <a:ext cx="7239000" cy="106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Ø"/>
            </a:pP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Cách</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thức</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quá</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trình</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áp</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dụng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biện</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pháp</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itle 1"/>
          <p:cNvSpPr txBox="1">
            <a:spLocks/>
          </p:cNvSpPr>
          <p:nvPr/>
        </p:nvSpPr>
        <p:spPr>
          <a:xfrm>
            <a:off x="667139" y="3429000"/>
            <a:ext cx="7239000" cy="106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Ø"/>
            </a:pP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Tính</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mới</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và</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hiệu</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quả</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áp</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dụng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biện</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pháp</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Title 1"/>
          <p:cNvSpPr txBox="1">
            <a:spLocks/>
          </p:cNvSpPr>
          <p:nvPr/>
        </p:nvSpPr>
        <p:spPr>
          <a:xfrm>
            <a:off x="667139" y="4876800"/>
            <a:ext cx="7239000" cy="106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Ø"/>
            </a:pP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Khả</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năng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áp</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dụng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rộng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rãi</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và</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đề</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xuất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kiến</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nghị</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120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05200" cy="838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a:t>
            </a:r>
            <a:r>
              <a:rPr lang="vi-VN"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r>
              <a:rPr lang="pt-BR"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í</a:t>
            </a:r>
            <a:r>
              <a:rPr lang="vi-VN"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do chọn </a:t>
            </a:r>
            <a:r>
              <a:rPr lang="pt-BR"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biện pháp</a:t>
            </a:r>
            <a:endParaRPr lang="en-US" sz="3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614964"/>
            <a:ext cx="5111750" cy="3169285"/>
          </a:xfrm>
        </p:spPr>
      </p:pic>
      <p:sp>
        <p:nvSpPr>
          <p:cNvPr id="5" name="Text Placeholder 4"/>
          <p:cNvSpPr>
            <a:spLocks noGrp="1"/>
          </p:cNvSpPr>
          <p:nvPr>
            <p:ph type="body" sz="half" idx="2"/>
          </p:nvPr>
        </p:nvSpPr>
        <p:spPr/>
        <p:txBody>
          <a:bodyPr/>
          <a:lstStyle/>
          <a:p>
            <a:r>
              <a:rPr lang="pt-BR" sz="1600" dirty="0">
                <a:latin typeface="Times New Roman" panose="02020603050405020304" pitchFamily="18" charset="0"/>
                <a:cs typeface="Times New Roman" panose="02020603050405020304" pitchFamily="18" charset="0"/>
              </a:rPr>
              <a:t>- Nhằm phát  huy vai trò tính chủ động, tích cực, sáng tạo và tạo hứng thú cho học sinh.</a:t>
            </a:r>
            <a:endParaRPr lang="en-US" sz="1600" dirty="0">
              <a:latin typeface="Times New Roman" panose="02020603050405020304" pitchFamily="18" charset="0"/>
              <a:cs typeface="Times New Roman" panose="02020603050405020304" pitchFamily="18" charset="0"/>
            </a:endParaRPr>
          </a:p>
          <a:p>
            <a:r>
              <a:rPr lang="pt-BR" sz="1600" dirty="0">
                <a:latin typeface="Times New Roman" panose="02020603050405020304" pitchFamily="18" charset="0"/>
                <a:cs typeface="Times New Roman" panose="02020603050405020304" pitchFamily="18" charset="0"/>
              </a:rPr>
              <a:t>- Vận dụng một số bài tập bổ trợ nâng cao thể lực chuyên môn góp phần đáp ứng kịp thời trong việc lĩnh hội các kỹ thuật động tác.</a:t>
            </a:r>
            <a:endParaRPr lang="en-US" sz="1600" dirty="0">
              <a:latin typeface="Times New Roman" panose="02020603050405020304" pitchFamily="18" charset="0"/>
              <a:cs typeface="Times New Roman" panose="02020603050405020304" pitchFamily="18" charset="0"/>
            </a:endParaRPr>
          </a:p>
          <a:p>
            <a:r>
              <a:rPr lang="pt-BR" sz="1600" dirty="0">
                <a:latin typeface="Times New Roman" panose="02020603050405020304" pitchFamily="18" charset="0"/>
                <a:cs typeface="Times New Roman" panose="02020603050405020304" pitchFamily="18" charset="0"/>
              </a:rPr>
              <a:t>- Khắc phục được sự yếu kém về thể lực của học sinh nói chung và thể lực chuyên môn bóng chuyền nói riêng.</a:t>
            </a:r>
            <a:endParaRPr lang="en-US" sz="1600" dirty="0">
              <a:latin typeface="Times New Roman" panose="02020603050405020304" pitchFamily="18" charset="0"/>
              <a:cs typeface="Times New Roman" panose="02020603050405020304" pitchFamily="18" charset="0"/>
            </a:endParaRPr>
          </a:p>
          <a:p>
            <a:r>
              <a:rPr lang="pt-BR" sz="1600" dirty="0">
                <a:latin typeface="Times New Roman" panose="02020603050405020304" pitchFamily="18" charset="0"/>
                <a:cs typeface="Times New Roman" panose="02020603050405020304" pitchFamily="18" charset="0"/>
              </a:rPr>
              <a:t> - Giúp học sinh yêu thích và thường xuyên tập luyện môn bóng chuyền để nâng cao sức khỏe, phát triển thể lực và trí tuệ góp phần phát triển con người toàn diện.</a:t>
            </a: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6303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t-B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rPr>
              <a:t>II. Mô tả biện pháp</a:t>
            </a:r>
            <a:endPar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Headings)"/>
            </a:endParaRPr>
          </a:p>
        </p:txBody>
      </p:sp>
      <p:sp>
        <p:nvSpPr>
          <p:cNvPr id="3" name="Text Placeholder 2"/>
          <p:cNvSpPr>
            <a:spLocks noGrp="1"/>
          </p:cNvSpPr>
          <p:nvPr>
            <p:ph type="subTitle" idx="4294967295"/>
          </p:nvPr>
        </p:nvSpPr>
        <p:spPr>
          <a:xfrm>
            <a:off x="0" y="1524000"/>
            <a:ext cx="9067800" cy="5257800"/>
          </a:xfrm>
        </p:spPr>
        <p:txBody>
          <a:bodyPr>
            <a:normAutofit/>
          </a:bodyPr>
          <a:lstStyle/>
          <a:p>
            <a:pPr marL="514350" indent="-514350">
              <a:buAutoNum type="arabicPeriod"/>
            </a:pPr>
            <a:r>
              <a:rPr lang="pt-BR"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Cơ sở lí luận</a:t>
            </a:r>
          </a:p>
          <a:p>
            <a:pPr marL="0" indent="0">
              <a:buNone/>
            </a:pPr>
            <a:r>
              <a:rPr lang="pt-BR" sz="1600" dirty="0">
                <a:latin typeface="Times New Roman" panose="02020603050405020304" pitchFamily="18" charset="0"/>
                <a:cs typeface="Times New Roman" panose="02020603050405020304" pitchFamily="18" charset="0"/>
              </a:rPr>
              <a:t>Bóng chuyền </a:t>
            </a:r>
            <a:r>
              <a:rPr lang="vi-VN" sz="1600" dirty="0">
                <a:latin typeface="Times New Roman" panose="02020603050405020304" pitchFamily="18" charset="0"/>
                <a:cs typeface="Times New Roman" panose="02020603050405020304" pitchFamily="18" charset="0"/>
              </a:rPr>
              <a:t>là một trong những môn thể thao rất phong phú, đa dạng về tính kĩ – chiến thuật và nghệ thuật. Vai trò của bóng chuyền được đánh giá cao trong đời sống nói chung và trong hoạt động thể dục thể thao nói riêng. Tập luyện bóng chuyền có tác dụng giáo dục tích cực các tố chất vận động như: sự nhanh nhẹn – sức mạnh – sức bền và độ linh hoạt, mềm dẻo, khéo léo; có ý thức tổ chức kỷ luật. Chính vì vậy mà bóng chuyền được phổ biến rất rộng rãi và nhằm mục đích: </a:t>
            </a:r>
            <a:endParaRPr lang="en-US" sz="1600" dirty="0">
              <a:latin typeface="Times New Roman" panose="02020603050405020304" pitchFamily="18" charset="0"/>
              <a:cs typeface="Times New Roman" panose="02020603050405020304" pitchFamily="18" charset="0"/>
            </a:endParaRPr>
          </a:p>
          <a:p>
            <a:pPr marL="0" indent="0">
              <a:buNone/>
            </a:pPr>
            <a:r>
              <a:rPr lang="vi-VN" sz="1600" dirty="0">
                <a:latin typeface="Times New Roman" panose="02020603050405020304" pitchFamily="18" charset="0"/>
                <a:cs typeface="Times New Roman" panose="02020603050405020304" pitchFamily="18" charset="0"/>
              </a:rPr>
              <a:t>- Nâng cao tố chất thể lực chung và chuyên môn của môn bóng chuyền.</a:t>
            </a:r>
            <a:endParaRPr lang="en-US" sz="1600" dirty="0">
              <a:latin typeface="Times New Roman" panose="02020603050405020304" pitchFamily="18" charset="0"/>
              <a:cs typeface="Times New Roman" panose="02020603050405020304" pitchFamily="18" charset="0"/>
            </a:endParaRPr>
          </a:p>
          <a:p>
            <a:pPr marL="0" indent="0">
              <a:buNone/>
            </a:pPr>
            <a:r>
              <a:rPr lang="vi-VN" sz="1600" dirty="0">
                <a:latin typeface="Times New Roman" panose="02020603050405020304" pitchFamily="18" charset="0"/>
                <a:cs typeface="Times New Roman" panose="02020603050405020304" pitchFamily="18" charset="0"/>
              </a:rPr>
              <a:t>- Nắm và vận dụng đúng các bài tập bổ trợ nâng cao thể lực chung và chuyên môn để tập luyện trên lớp cũng như ở nhà.</a:t>
            </a:r>
            <a:endParaRPr lang="en-US" sz="1600" dirty="0">
              <a:latin typeface="Times New Roman" panose="02020603050405020304" pitchFamily="18" charset="0"/>
              <a:cs typeface="Times New Roman" panose="02020603050405020304" pitchFamily="18" charset="0"/>
            </a:endParaRPr>
          </a:p>
          <a:p>
            <a:pPr marL="0" indent="0">
              <a:buNone/>
            </a:pPr>
            <a:r>
              <a:rPr lang="vi-VN" sz="1600" dirty="0">
                <a:latin typeface="Times New Roman" panose="02020603050405020304" pitchFamily="18" charset="0"/>
                <a:cs typeface="Times New Roman" panose="02020603050405020304" pitchFamily="18" charset="0"/>
              </a:rPr>
              <a:t>- Giúp các học sinh có tác phong nhanh nhẹn, có ý thức tự giác, tinh thần tập thể, đoàn kết, tự nhận xét đánh giá kỹ thuật động tác của bản thân</a:t>
            </a:r>
            <a:r>
              <a:rPr lang="en-US" sz="1600" dirty="0">
                <a:latin typeface="Times New Roman" panose="02020603050405020304" pitchFamily="18" charset="0"/>
                <a:cs typeface="Times New Roman" panose="02020603050405020304" pitchFamily="18" charset="0"/>
              </a:rPr>
              <a:t>.</a:t>
            </a:r>
          </a:p>
          <a:p>
            <a:pPr marL="0" indent="0">
              <a:buNone/>
            </a:pPr>
            <a:r>
              <a:rPr lang="vi-VN" sz="1600" dirty="0">
                <a:latin typeface="Times New Roman" panose="02020603050405020304" pitchFamily="18" charset="0"/>
                <a:cs typeface="Times New Roman" panose="02020603050405020304" pitchFamily="18" charset="0"/>
              </a:rPr>
              <a:t>- Giúp các em có nền tảng thể lực tốt để tiếp thu các kỹ thuật động tác và luyện tập tốt hơn.</a:t>
            </a:r>
            <a:endParaRPr lang="en-US" sz="1600" dirty="0">
              <a:latin typeface="Times New Roman" panose="02020603050405020304" pitchFamily="18" charset="0"/>
              <a:cs typeface="Times New Roman" panose="02020603050405020304" pitchFamily="18" charset="0"/>
            </a:endParaRPr>
          </a:p>
          <a:p>
            <a:pPr marL="0" indent="0">
              <a:buNone/>
            </a:pPr>
            <a:endParaRPr lang="pt-BR" dirty="0"/>
          </a:p>
          <a:p>
            <a:pPr marL="0" indent="0">
              <a:buNone/>
            </a:pPr>
            <a:endParaRPr lang="en-US" dirty="0"/>
          </a:p>
        </p:txBody>
      </p:sp>
    </p:spTree>
    <p:extLst>
      <p:ext uri="{BB962C8B-B14F-4D97-AF65-F5344CB8AC3E}">
        <p14:creationId xmlns:p14="http://schemas.microsoft.com/office/powerpoint/2010/main" val="221262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3916362"/>
          </a:xfrm>
        </p:spPr>
        <p:txBody>
          <a:bodyPr>
            <a:normAutofit/>
          </a:bodyPr>
          <a:lstStyle/>
          <a:p>
            <a:pPr algn="l"/>
            <a:r>
              <a:rPr lang="en-US"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a:t>
            </a:r>
            <a:r>
              <a:rPr lang="vi-VN"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Cơ sở thực tiễn</a:t>
            </a:r>
            <a:br>
              <a:rPr lang="en-US" dirty="0"/>
            </a:br>
            <a:r>
              <a:rPr lang="vi-VN" sz="1600" b="1" i="1" dirty="0"/>
              <a:t>Thực trạng của vấn đề</a:t>
            </a:r>
            <a:br>
              <a:rPr lang="en-US" sz="1600" dirty="0"/>
            </a:br>
            <a:r>
              <a:rPr lang="vi-VN" sz="1600" b="1" i="1" dirty="0"/>
              <a:t> </a:t>
            </a:r>
            <a:r>
              <a:rPr lang="vi-VN" sz="1600" dirty="0"/>
              <a:t>- Trình độ học sinh không đồng đều, về giới tính cũng là vấn đề khó khăn trong việc tiếp thu và tập luyện.</a:t>
            </a:r>
            <a:br>
              <a:rPr lang="en-US" sz="1600" dirty="0"/>
            </a:br>
            <a:r>
              <a:rPr lang="vi-VN" sz="1600" dirty="0"/>
              <a:t>- Lớp học đông nên số lần học sinh được tập luyện, sửa sai kỹ thuật rất ít.</a:t>
            </a:r>
            <a:br>
              <a:rPr lang="en-US" sz="1600" dirty="0"/>
            </a:br>
            <a:r>
              <a:rPr lang="vi-VN" sz="1600" dirty="0"/>
              <a:t>- Kỹ thuật một số động tác quá khó trong khi đó học sinh là đối tượng mới tập, mới học nên việc tiếp thu kỹ thuật động tác còn hạn chế.</a:t>
            </a:r>
            <a:br>
              <a:rPr lang="en-US" sz="1600" dirty="0"/>
            </a:br>
            <a:r>
              <a:rPr lang="vi-VN" sz="1600" dirty="0"/>
              <a:t>- Điều kiện tập luyện (thời tiết) đôi lúc cũng ảnh hưởng đến quá trình tập luyện và học tập của học sinh.</a:t>
            </a:r>
            <a:br>
              <a:rPr lang="en-US" sz="1600" dirty="0"/>
            </a:br>
            <a:r>
              <a:rPr lang="vi-VN" sz="1600" dirty="0"/>
              <a:t>Từ những thực trạng đã nêu trên: Tôi đề xuất một số biện pháp nhằm giúp các em khắc phục những hạn chế, nâng cao thể lực cũng như phát hiện những tài năng, tuyển chọn, bồi dưỡng đội tuyển bóng chuyền cho nhà trường tham gia thi đấu các giải do cấp trên tổ chức đồng thời tạo sân chơi lành mạnh, rèn luyện sức khỏe cho các em.</a:t>
            </a:r>
            <a:endParaRPr lang="en-US" sz="1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4093720"/>
            <a:ext cx="3216347" cy="273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14800"/>
            <a:ext cx="340849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84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circle(in)">
                                      <p:cBhvr>
                                        <p:cTn id="2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28600"/>
            <a:ext cx="7772400" cy="1470025"/>
          </a:xfrm>
        </p:spPr>
        <p:txBody>
          <a:bodyPr>
            <a:normAutofit/>
          </a:bodyPr>
          <a:lstStyle/>
          <a:p>
            <a:r>
              <a:rPr lang="vi-VN" sz="3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r>
              <a:rPr lang="vi-VN"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Mô tả, phân tích các biện pháp </a:t>
            </a:r>
            <a:endPar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Subtitle 4"/>
          <p:cNvSpPr>
            <a:spLocks noGrp="1"/>
          </p:cNvSpPr>
          <p:nvPr>
            <p:ph type="subTitle" idx="1"/>
          </p:nvPr>
        </p:nvSpPr>
        <p:spPr>
          <a:xfrm>
            <a:off x="1219200" y="2133600"/>
            <a:ext cx="7391400" cy="2286000"/>
          </a:xfrm>
        </p:spPr>
        <p:txBody>
          <a:bodyPr>
            <a:normAutofit/>
          </a:bodyPr>
          <a:lstStyle/>
          <a:p>
            <a:r>
              <a:rPr lang="vi-VN" sz="2500" b="1" dirty="0">
                <a:latin typeface="+mj-lt"/>
              </a:rPr>
              <a:t>3.1. Các bài tập phát triển sức mạnh</a:t>
            </a:r>
            <a:endParaRPr lang="en-US" sz="2500" dirty="0">
              <a:latin typeface="+mj-lt"/>
            </a:endParaRPr>
          </a:p>
          <a:p>
            <a:r>
              <a:rPr lang="vi-VN" sz="2500" b="1" dirty="0">
                <a:latin typeface="+mj-lt"/>
              </a:rPr>
              <a:t>3.2. Các bài tập phát triển sức nhanh</a:t>
            </a:r>
            <a:r>
              <a:rPr lang="en-US" sz="2500" b="1" dirty="0">
                <a:latin typeface="+mj-lt"/>
              </a:rPr>
              <a:t> </a:t>
            </a:r>
          </a:p>
          <a:p>
            <a:r>
              <a:rPr lang="en-US" sz="2500" b="1" dirty="0">
                <a:latin typeface="+mj-lt"/>
              </a:rPr>
              <a:t>3.3. </a:t>
            </a:r>
            <a:r>
              <a:rPr lang="en-US" sz="2500" b="1" dirty="0" err="1">
                <a:latin typeface="+mj-lt"/>
              </a:rPr>
              <a:t>Các</a:t>
            </a:r>
            <a:r>
              <a:rPr lang="en-US" sz="2500" b="1" dirty="0">
                <a:latin typeface="+mj-lt"/>
              </a:rPr>
              <a:t> </a:t>
            </a:r>
            <a:r>
              <a:rPr lang="en-US" sz="2500" b="1" dirty="0" err="1">
                <a:latin typeface="+mj-lt"/>
              </a:rPr>
              <a:t>bài</a:t>
            </a:r>
            <a:r>
              <a:rPr lang="en-US" sz="2500" b="1" dirty="0">
                <a:latin typeface="+mj-lt"/>
              </a:rPr>
              <a:t> </a:t>
            </a:r>
            <a:r>
              <a:rPr lang="en-US" sz="2500" b="1" dirty="0" err="1">
                <a:latin typeface="+mj-lt"/>
              </a:rPr>
              <a:t>tập</a:t>
            </a:r>
            <a:r>
              <a:rPr lang="en-US" sz="2500" b="1" dirty="0">
                <a:latin typeface="+mj-lt"/>
              </a:rPr>
              <a:t> </a:t>
            </a:r>
            <a:r>
              <a:rPr lang="en-US" sz="2500" b="1" dirty="0" err="1">
                <a:latin typeface="+mj-lt"/>
              </a:rPr>
              <a:t>phát</a:t>
            </a:r>
            <a:r>
              <a:rPr lang="en-US" sz="2500" b="1" dirty="0">
                <a:latin typeface="+mj-lt"/>
              </a:rPr>
              <a:t> </a:t>
            </a:r>
            <a:r>
              <a:rPr lang="en-US" sz="2500" b="1" dirty="0" err="1">
                <a:latin typeface="+mj-lt"/>
              </a:rPr>
              <a:t>triển</a:t>
            </a:r>
            <a:r>
              <a:rPr lang="en-US" sz="2500" b="1" dirty="0">
                <a:latin typeface="+mj-lt"/>
              </a:rPr>
              <a:t> </a:t>
            </a:r>
            <a:r>
              <a:rPr lang="en-US" sz="2500" b="1" dirty="0" err="1">
                <a:latin typeface="+mj-lt"/>
              </a:rPr>
              <a:t>sức</a:t>
            </a:r>
            <a:r>
              <a:rPr lang="en-US" sz="2500" b="1" dirty="0">
                <a:latin typeface="+mj-lt"/>
              </a:rPr>
              <a:t> </a:t>
            </a:r>
            <a:r>
              <a:rPr lang="en-US" sz="2500" b="1" dirty="0" err="1">
                <a:latin typeface="+mj-lt"/>
              </a:rPr>
              <a:t>bền</a:t>
            </a:r>
            <a:endParaRPr lang="en-US" sz="2500" dirty="0">
              <a:latin typeface="+mj-lt"/>
            </a:endParaRPr>
          </a:p>
        </p:txBody>
      </p:sp>
    </p:spTree>
    <p:extLst>
      <p:ext uri="{BB962C8B-B14F-4D97-AF65-F5344CB8AC3E}">
        <p14:creationId xmlns:p14="http://schemas.microsoft.com/office/powerpoint/2010/main" val="42899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514600" cy="641350"/>
          </a:xfrm>
        </p:spPr>
        <p:txBody>
          <a:bodyPr>
            <a:noAutofit/>
          </a:bodyPr>
          <a:lstStyle/>
          <a:p>
            <a:r>
              <a:rPr lang="vi-VN"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3.1. Các bài tập phát triển sức mạnh</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idx="1"/>
          </p:nvPr>
        </p:nvSpPr>
        <p:spPr>
          <a:xfrm>
            <a:off x="2971800" y="273050"/>
            <a:ext cx="6096000" cy="5853113"/>
          </a:xfrm>
        </p:spPr>
        <p:txBody>
          <a:bodyPr>
            <a:normAutofit/>
          </a:bodyPr>
          <a:lstStyle/>
          <a:p>
            <a:pPr marL="0" indent="0">
              <a:buNone/>
            </a:pPr>
            <a:r>
              <a:rPr lang="vi-VN" sz="1600" dirty="0">
                <a:latin typeface="+mj-lt"/>
              </a:rPr>
              <a:t>* Đội hình tập luyện:</a:t>
            </a:r>
            <a:endParaRPr lang="en-US" sz="1600" dirty="0">
              <a:latin typeface="+mj-lt"/>
            </a:endParaRPr>
          </a:p>
          <a:p>
            <a:pPr marL="0" indent="0">
              <a:buNone/>
            </a:pPr>
            <a:r>
              <a:rPr lang="vi-VN" sz="1500" dirty="0">
                <a:latin typeface="+mj-lt"/>
              </a:rPr>
              <a:t>X  X  X  X  X  X  X  X  X  X                X  X  X  X  X  X  X  X  X  X</a:t>
            </a:r>
            <a:endParaRPr lang="en-US" sz="1500" dirty="0">
              <a:latin typeface="+mj-lt"/>
            </a:endParaRPr>
          </a:p>
          <a:p>
            <a:pPr marL="0" indent="0">
              <a:buNone/>
            </a:pPr>
            <a:r>
              <a:rPr lang="vi-VN" sz="1500" dirty="0">
                <a:latin typeface="+mj-lt"/>
              </a:rPr>
              <a:t>                                                 X ( GV)</a:t>
            </a:r>
            <a:endParaRPr lang="en-US" sz="1500" dirty="0">
              <a:latin typeface="+mj-lt"/>
            </a:endParaRPr>
          </a:p>
          <a:p>
            <a:pPr marL="0" indent="0">
              <a:buNone/>
            </a:pPr>
            <a:r>
              <a:rPr lang="vi-VN" sz="1500" dirty="0">
                <a:latin typeface="+mj-lt"/>
              </a:rPr>
              <a:t>X  X  X  X  X  X  X  X  X  X                 X  X  X  X  X  X  X  X  X  X</a:t>
            </a:r>
            <a:endParaRPr lang="en-US" sz="1500" dirty="0">
              <a:latin typeface="+mj-lt"/>
            </a:endParaRPr>
          </a:p>
          <a:p>
            <a:pPr marL="0" indent="0">
              <a:buNone/>
            </a:pPr>
            <a:endParaRPr lang="en-US" dirty="0"/>
          </a:p>
        </p:txBody>
      </p:sp>
      <p:sp>
        <p:nvSpPr>
          <p:cNvPr id="3" name="Subtitle 2"/>
          <p:cNvSpPr>
            <a:spLocks noGrp="1"/>
          </p:cNvSpPr>
          <p:nvPr>
            <p:ph type="body" sz="half" idx="2"/>
          </p:nvPr>
        </p:nvSpPr>
        <p:spPr>
          <a:xfrm>
            <a:off x="533400" y="1096800"/>
            <a:ext cx="2362200" cy="5075400"/>
          </a:xfrm>
        </p:spPr>
        <p:txBody>
          <a:bodyPr>
            <a:normAutofit fontScale="92500"/>
          </a:bodyPr>
          <a:lstStyle/>
          <a:p>
            <a:r>
              <a:rPr lang="vi-VN" sz="1600" b="1" dirty="0">
                <a:latin typeface="+mj-lt"/>
              </a:rPr>
              <a:t>3.1.1. Bài tập 1: Tập mô phẩm động tác tay không</a:t>
            </a:r>
            <a:endParaRPr lang="en-US" sz="1600" b="1" dirty="0">
              <a:latin typeface="+mj-lt"/>
            </a:endParaRPr>
          </a:p>
          <a:p>
            <a:r>
              <a:rPr lang="vi-VN" sz="1500" dirty="0">
                <a:latin typeface="+mj-lt"/>
              </a:rPr>
              <a:t>* Mục đích: Phát triển sức mạnh của cổ tay và độ dẻo của cổ tay trong thực hiện kỹ </a:t>
            </a:r>
            <a:r>
              <a:rPr lang="en-US" sz="1500" dirty="0">
                <a:latin typeface="+mj-lt"/>
              </a:rPr>
              <a:t> </a:t>
            </a:r>
            <a:r>
              <a:rPr lang="en-US" sz="1500" dirty="0" err="1">
                <a:latin typeface="+mj-lt"/>
              </a:rPr>
              <a:t>thuật</a:t>
            </a:r>
            <a:r>
              <a:rPr lang="en-US" sz="1500" dirty="0">
                <a:latin typeface="+mj-lt"/>
              </a:rPr>
              <a:t> </a:t>
            </a:r>
            <a:r>
              <a:rPr lang="vi-VN" sz="1500" dirty="0">
                <a:latin typeface="+mj-lt"/>
              </a:rPr>
              <a:t>chuyền bóng.</a:t>
            </a:r>
            <a:endParaRPr lang="en-US" sz="1500" dirty="0">
              <a:latin typeface="+mj-lt"/>
            </a:endParaRPr>
          </a:p>
          <a:p>
            <a:r>
              <a:rPr lang="vi-VN" sz="1500" dirty="0">
                <a:latin typeface="+mj-lt"/>
              </a:rPr>
              <a:t>* Chuẩn bị: Hai học sinh chuẩn bị một quả bóng chuyền.</a:t>
            </a:r>
            <a:endParaRPr lang="en-US" sz="1500" dirty="0">
              <a:latin typeface="+mj-lt"/>
            </a:endParaRPr>
          </a:p>
          <a:p>
            <a:r>
              <a:rPr lang="vi-VN" sz="1500" dirty="0">
                <a:latin typeface="+mj-lt"/>
              </a:rPr>
              <a:t>* Cách tập luyện: Tập đồng loạt hàng cách hàng 3m.</a:t>
            </a:r>
            <a:endParaRPr lang="en-US" sz="1500" dirty="0">
              <a:latin typeface="+mj-lt"/>
            </a:endParaRPr>
          </a:p>
          <a:p>
            <a:r>
              <a:rPr lang="vi-VN" sz="1500" dirty="0">
                <a:latin typeface="+mj-lt"/>
              </a:rPr>
              <a:t>- Động tác 1: Đưa hai tay lên cao trước mặt thực hiện động tác chuyền bóng cao tay trước mặc bằng tay không thực liên tục trong thời gian 2 phút.</a:t>
            </a:r>
            <a:endParaRPr lang="en-US" sz="1500" dirty="0">
              <a:latin typeface="+mj-lt"/>
            </a:endParaRPr>
          </a:p>
          <a:p>
            <a:r>
              <a:rPr lang="vi-VN" sz="1500" dirty="0">
                <a:latin typeface="+mj-lt"/>
              </a:rPr>
              <a:t>- Động tác 2: Đưa hai tay ra trước ngực thực hiện động tác chuyền bóng thấp tay bằng hai tay thực hiện 2 phút.</a:t>
            </a:r>
            <a:endParaRPr lang="en-US" sz="1500" dirty="0">
              <a:latin typeface="+mj-lt"/>
            </a:endParaRPr>
          </a:p>
        </p:txBody>
      </p:sp>
      <p:pic>
        <p:nvPicPr>
          <p:cNvPr id="1027" name="Picture 3" descr="C:\Users\DELL\Desktop\h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900" y="2133600"/>
            <a:ext cx="31307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33600"/>
            <a:ext cx="317240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95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 calcmode="lin" valueType="num">
                                      <p:cBhvr additive="base">
                                        <p:cTn id="6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 calcmode="lin" valueType="num">
                                      <p:cBhvr additive="base">
                                        <p:cTn id="6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7">
                                            <p:txEl>
                                              <p:pRg st="2" end="2"/>
                                            </p:txEl>
                                          </p:spTgt>
                                        </p:tgtEl>
                                        <p:attrNameLst>
                                          <p:attrName>style.visibility</p:attrName>
                                        </p:attrNameLst>
                                      </p:cBhvr>
                                      <p:to>
                                        <p:strVal val="visible"/>
                                      </p:to>
                                    </p:set>
                                    <p:anim calcmode="lin" valueType="num">
                                      <p:cBhvr additive="base">
                                        <p:cTn id="7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additive="base">
                                        <p:cTn id="8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1028"/>
                                        </p:tgtEl>
                                        <p:attrNameLst>
                                          <p:attrName>style.visibility</p:attrName>
                                        </p:attrNameLst>
                                      </p:cBhvr>
                                      <p:to>
                                        <p:strVal val="visible"/>
                                      </p:to>
                                    </p:set>
                                    <p:animEffect transition="in" filter="circle(in)">
                                      <p:cBhvr>
                                        <p:cTn id="86" dur="2000"/>
                                        <p:tgtEl>
                                          <p:spTgt spid="1028"/>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1027"/>
                                        </p:tgtEl>
                                        <p:attrNameLst>
                                          <p:attrName>style.visibility</p:attrName>
                                        </p:attrNameLst>
                                      </p:cBhvr>
                                      <p:to>
                                        <p:strVal val="visible"/>
                                      </p:to>
                                    </p:set>
                                    <p:animEffect transition="in" filter="circle(in)">
                                      <p:cBhvr>
                                        <p:cTn id="91"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3.1.2. Bài tập 2: Ném bóng xa</a:t>
            </a:r>
            <a:endParaRPr lang="en-US" dirty="0"/>
          </a:p>
        </p:txBody>
      </p:sp>
      <p:sp>
        <p:nvSpPr>
          <p:cNvPr id="3" name="Content Placeholder 2"/>
          <p:cNvSpPr>
            <a:spLocks noGrp="1"/>
          </p:cNvSpPr>
          <p:nvPr>
            <p:ph idx="1"/>
          </p:nvPr>
        </p:nvSpPr>
        <p:spPr/>
        <p:txBody>
          <a:bodyPr/>
          <a:lstStyle/>
          <a:p>
            <a:pPr>
              <a:buFont typeface="Arial" charset="0"/>
              <a:buChar char="•"/>
            </a:pPr>
            <a:r>
              <a:rPr lang="vi-VN" sz="1600" dirty="0">
                <a:latin typeface="+mj-lt"/>
              </a:rPr>
              <a:t>Đội hình tập luyện:</a:t>
            </a:r>
            <a:endParaRPr lang="en-US" sz="1600" dirty="0">
              <a:latin typeface="+mj-lt"/>
            </a:endParaRPr>
          </a:p>
          <a:p>
            <a:pPr marL="0" indent="0">
              <a:buNone/>
            </a:pPr>
            <a:endParaRPr lang="en-US" dirty="0"/>
          </a:p>
          <a:p>
            <a:pPr marL="0" indent="0">
              <a:buNone/>
            </a:pPr>
            <a:endParaRPr lang="en-US" dirty="0"/>
          </a:p>
        </p:txBody>
      </p:sp>
      <p:sp>
        <p:nvSpPr>
          <p:cNvPr id="4" name="Text Placeholder 3"/>
          <p:cNvSpPr>
            <a:spLocks noGrp="1"/>
          </p:cNvSpPr>
          <p:nvPr>
            <p:ph type="body" sz="half" idx="2"/>
          </p:nvPr>
        </p:nvSpPr>
        <p:spPr/>
        <p:txBody>
          <a:bodyPr/>
          <a:lstStyle/>
          <a:p>
            <a:r>
              <a:rPr lang="vi-VN" dirty="0">
                <a:latin typeface="+mj-lt"/>
              </a:rPr>
              <a:t>* Mục đích: Phát triển sức mạnh của cánh tay và phối hợp động tác vươn hông đánh tay trong khi đánh bóng.</a:t>
            </a:r>
            <a:endParaRPr lang="en-US" dirty="0">
              <a:latin typeface="+mj-lt"/>
            </a:endParaRPr>
          </a:p>
          <a:p>
            <a:r>
              <a:rPr lang="vi-VN" dirty="0">
                <a:latin typeface="+mj-lt"/>
              </a:rPr>
              <a:t>* Chuẩn bị: Mỗi em hai quả </a:t>
            </a:r>
            <a:r>
              <a:rPr lang="pt-BR" dirty="0">
                <a:latin typeface="+mj-lt"/>
              </a:rPr>
              <a:t>bóng</a:t>
            </a:r>
            <a:r>
              <a:rPr lang="vi-VN" dirty="0">
                <a:latin typeface="+mj-lt"/>
              </a:rPr>
              <a:t>.</a:t>
            </a:r>
            <a:endParaRPr lang="en-US" dirty="0">
              <a:latin typeface="+mj-lt"/>
            </a:endParaRPr>
          </a:p>
          <a:p>
            <a:r>
              <a:rPr lang="vi-VN" dirty="0">
                <a:latin typeface="+mj-lt"/>
              </a:rPr>
              <a:t>* Cách tập luyện: Đứng thành hai hàng ngang quay mặt vào nhau cách nhau 4- 5m. Khi có tiếng còi của giáo viên học sinh thực hiện ném bóng sang phía hàng đối diện (ném cao xa). </a:t>
            </a:r>
            <a:endParaRPr lang="en-US" dirty="0">
              <a:latin typeface="+mj-lt"/>
            </a:endParaRPr>
          </a:p>
          <a:p>
            <a:r>
              <a:rPr lang="vi-VN" dirty="0">
                <a:latin typeface="+mj-lt"/>
              </a:rPr>
              <a:t>* Động tác thực hiện: Đứng chân trước chân sau (không được lấy đà, không được nhảy lên) đưa bóng ra sau vươn hông và ném.</a:t>
            </a:r>
            <a:endParaRPr lang="en-US" dirty="0">
              <a:latin typeface="+mj-lt"/>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383" y="3352800"/>
            <a:ext cx="4832451"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384" y="914400"/>
            <a:ext cx="3906416" cy="197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17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 calcmode="lin" valueType="num">
                                      <p:cBhvr>
                                        <p:cTn id="40" dur="1000" fill="hold"/>
                                        <p:tgtEl>
                                          <p:spTgt spid="2051"/>
                                        </p:tgtEl>
                                        <p:attrNameLst>
                                          <p:attrName>ppt_w</p:attrName>
                                        </p:attrNameLst>
                                      </p:cBhvr>
                                      <p:tavLst>
                                        <p:tav tm="0">
                                          <p:val>
                                            <p:fltVal val="0"/>
                                          </p:val>
                                        </p:tav>
                                        <p:tav tm="100000">
                                          <p:val>
                                            <p:strVal val="#ppt_w"/>
                                          </p:val>
                                        </p:tav>
                                      </p:tavLst>
                                    </p:anim>
                                    <p:anim calcmode="lin" valueType="num">
                                      <p:cBhvr>
                                        <p:cTn id="41" dur="1000" fill="hold"/>
                                        <p:tgtEl>
                                          <p:spTgt spid="2051"/>
                                        </p:tgtEl>
                                        <p:attrNameLst>
                                          <p:attrName>ppt_h</p:attrName>
                                        </p:attrNameLst>
                                      </p:cBhvr>
                                      <p:tavLst>
                                        <p:tav tm="0">
                                          <p:val>
                                            <p:fltVal val="0"/>
                                          </p:val>
                                        </p:tav>
                                        <p:tav tm="100000">
                                          <p:val>
                                            <p:strVal val="#ppt_h"/>
                                          </p:val>
                                        </p:tav>
                                      </p:tavLst>
                                    </p:anim>
                                    <p:anim calcmode="lin" valueType="num">
                                      <p:cBhvr>
                                        <p:cTn id="42" dur="1000" fill="hold"/>
                                        <p:tgtEl>
                                          <p:spTgt spid="2051"/>
                                        </p:tgtEl>
                                        <p:attrNameLst>
                                          <p:attrName>style.rotation</p:attrName>
                                        </p:attrNameLst>
                                      </p:cBhvr>
                                      <p:tavLst>
                                        <p:tav tm="0">
                                          <p:val>
                                            <p:fltVal val="90"/>
                                          </p:val>
                                        </p:tav>
                                        <p:tav tm="100000">
                                          <p:val>
                                            <p:fltVal val="0"/>
                                          </p:val>
                                        </p:tav>
                                      </p:tavLst>
                                    </p:anim>
                                    <p:animEffect transition="in" filter="fade">
                                      <p:cBhvr>
                                        <p:cTn id="43" dur="1000"/>
                                        <p:tgtEl>
                                          <p:spTgt spid="205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050"/>
                                        </p:tgtEl>
                                        <p:attrNameLst>
                                          <p:attrName>style.visibility</p:attrName>
                                        </p:attrNameLst>
                                      </p:cBhvr>
                                      <p:to>
                                        <p:strVal val="visible"/>
                                      </p:to>
                                    </p:set>
                                    <p:animEffect transition="in" filter="circle(in)">
                                      <p:cBhvr>
                                        <p:cTn id="48"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TotalTime>
  <Words>2746</Words>
  <Application>Microsoft Office PowerPoint</Application>
  <PresentationFormat>On-screen Show (4:3)</PresentationFormat>
  <Paragraphs>101</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Times New Roman</vt:lpstr>
      <vt:lpstr>Times New Roman (Headings)</vt:lpstr>
      <vt:lpstr>Webdings</vt:lpstr>
      <vt:lpstr>Wingdings</vt:lpstr>
      <vt:lpstr>Wingdings 3</vt:lpstr>
      <vt:lpstr>Office Theme</vt:lpstr>
      <vt:lpstr>    Kính chào quý thầy cô giáo                                          Họ và tên giáo viên: Trần Nguyễn Gia Bảo                                                                                         TỔ: GDTC - QPAN - Tin                          </vt:lpstr>
      <vt:lpstr>TÊN BIỆN PHÁP: MỘT SỐ BIỆN PHÁP NÂNG CAO THỂ LỰC Ở MÔN BÓNG CHUYỀN CHO HỌC SINH LỚP 10</vt:lpstr>
      <vt:lpstr>Lí do chọn biện pháp</vt:lpstr>
      <vt:lpstr>I. Lí do chọn biện pháp</vt:lpstr>
      <vt:lpstr>II. Mô tả biện pháp</vt:lpstr>
      <vt:lpstr>2. Cơ sở thực tiễn Thực trạng của vấn đề  - Trình độ học sinh không đồng đều, về giới tính cũng là vấn đề khó khăn trong việc tiếp thu và tập luyện. - Lớp học đông nên số lần học sinh được tập luyện, sửa sai kỹ thuật rất ít. - Kỹ thuật một số động tác quá khó trong khi đó học sinh là đối tượng mới tập, mới học nên việc tiếp thu kỹ thuật động tác còn hạn chế. - Điều kiện tập luyện (thời tiết) đôi lúc cũng ảnh hưởng đến quá trình tập luyện và học tập của học sinh. Từ những thực trạng đã nêu trên: Tôi đề xuất một số biện pháp nhằm giúp các em khắc phục những hạn chế, nâng cao thể lực cũng như phát hiện những tài năng, tuyển chọn, bồi dưỡng đội tuyển bóng chuyền cho nhà trường tham gia thi đấu các giải do cấp trên tổ chức đồng thời tạo sân chơi lành mạnh, rèn luyện sức khỏe cho các em.</vt:lpstr>
      <vt:lpstr> 3. Mô tả, phân tích các biện pháp </vt:lpstr>
      <vt:lpstr>3.1. Các bài tập phát triển sức mạnh</vt:lpstr>
      <vt:lpstr>3.1.2. Bài tập 2: Ném bóng xa</vt:lpstr>
      <vt:lpstr>3.1.3. Bài tập 3: Bật cóc</vt:lpstr>
      <vt:lpstr>3.2. Các bài tập phát triển sức nhanh 3.2.1. Bài tập 1: Nhảy dây</vt:lpstr>
      <vt:lpstr>3.2.2. Bài tập 2: Di chuyển ngang nhặt bóng 5,18m</vt:lpstr>
      <vt:lpstr>3.3. Các bài tập phát triển sức bền  3.3.1. Bài tập 1: Bật cóc tiến, bật cóc lùi</vt:lpstr>
      <vt:lpstr> 3.3.2. Bài tập 2: Di chuyển về 4 góc sân </vt:lpstr>
      <vt:lpstr>III. Cách thức, quá trình áp dụng biện pháp </vt:lpstr>
      <vt:lpstr>IV. Tính mới và hiệu quả áp dụng biện pháp</vt:lpstr>
      <vt:lpstr>V. Khả năng áp dụng rộng rãi và đề xuất, kiến nghị</vt:lpstr>
      <vt:lpstr>2. Nhận định về việc áp dụng và khả năng phát triển của biện pháp + Kích thích sự vận động tích cực cho học sinh bằng các bài tập đặc trưng là điều kiện cần thiết và không thể thay thế đối với sự phát triển hài hòa về thể chất, tâm lý và sức khỏe cho học sinh. + Tập luyện bóng chuyền có tác dụng giáo dục tích cực các tố chất vận động như: Sức nhanh – sức mạnh – sức bền và độ linh hoạt, mềm dẻo, khéo léo; có ý thức tổ chức kỷ luật, tinh thần tập thể cao.  + Tạo sự phấn khởi cho học sinh bằng các bài tập đặc trưng của bộ môn. + Nâng cao chất lượng trong một tiết dạy, thực hiện lượng vận động phù hợp sẽ có tác dụng kích thích học sinh trong những tiết học sau.</vt:lpstr>
      <vt:lpstr> 3. Bài học kinh nghiệm Giáo viên tham gia giảng dạy phải có lòng nhiệt tình, niềm say mê, hứng thú, tự hào và trân trọng trước những thành tích đạt được để tạo niềm tin, gần gũi, động viên kịp thời đối với học sinh. Phụ huynh học sinh cần tạo mọi điều kiện về tinh thần, chế độ dinh dưỡng để các em tham gia luyện tập một cách thường xuyên có hiệu quả. 4. Những ý kiến đề xuất để áp dụng biện pháp có hiệu quả Qua chuyên đề này, có thể nói rằng với tâm huyết của người giáo viên nói chung và giáo viên Giáo dục thể chất nói riêng luôn vì sự phát triển của học sinh trong rèn luyện và giáo dục thể chất. Để nâng cao chất lượng dạy và học của giáo viên và học sinh nói riêng và phong trào TDTT nói chung, tôi xin có một vài đề xuất sau: + Về gia đình: Phụ huynh phối hợp với nhà trường tạo điều kiện cho con em vui chơi, giải trí. Cần quan tâm đến chế độ dinh dưỡng và sinh hoạt hàng ngày cho các em. + Về nhà trường: Tham mưu với lãnh đạo nhà trường để nâng cấp sân chơi, bãi tập. Đồng thời mua sắm trang thiết bị cho bộ môn được đầy đủ hơn. Hằng năm tổ chức các cuộc thi TDTT cho học sinh để các em giao lưu, học hỏi.         Trên đây là các bài tập bổ trợ nhằm nâng cao thể lực cho học sinh học môn bóng chuyền mang tính chất chủ quan của cá nhân, sẽ không tránh khỏi những thiếu sót, rất mong được sự góp ý bổ sung của quý Thầy, Cô, các đồng nghiệp, các cấp quản lý, để chuyên đề của tôi được hoàn thiện, có thể áp dụng rộng rãi hơn.  </vt:lpstr>
      <vt:lpstr>Cảm ơn quý thầy cô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BIỆN PHÁP NÂNG CAO THỂ LỰC Ở MÔN BÓNG CHUYỀN CHO HỌC SINH LỚP 10</dc:title>
  <dc:creator>DELL</dc:creator>
  <cp:lastModifiedBy>DELL</cp:lastModifiedBy>
  <cp:revision>54</cp:revision>
  <dcterms:created xsi:type="dcterms:W3CDTF">2025-11-02T15:04:36Z</dcterms:created>
  <dcterms:modified xsi:type="dcterms:W3CDTF">2026-01-24T08:26:26Z</dcterms:modified>
</cp:coreProperties>
</file>